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89" r:id="rId3"/>
    <p:sldId id="273" r:id="rId4"/>
    <p:sldId id="290" r:id="rId5"/>
    <p:sldId id="291" r:id="rId6"/>
    <p:sldId id="292" r:id="rId7"/>
    <p:sldId id="261" r:id="rId8"/>
    <p:sldId id="260" r:id="rId9"/>
    <p:sldId id="257" r:id="rId10"/>
    <p:sldId id="258" r:id="rId11"/>
    <p:sldId id="266" r:id="rId12"/>
    <p:sldId id="293" r:id="rId13"/>
    <p:sldId id="274" r:id="rId14"/>
    <p:sldId id="275" r:id="rId15"/>
    <p:sldId id="276" r:id="rId16"/>
    <p:sldId id="277" r:id="rId17"/>
    <p:sldId id="279" r:id="rId18"/>
    <p:sldId id="269" r:id="rId19"/>
    <p:sldId id="280" r:id="rId20"/>
    <p:sldId id="294" r:id="rId21"/>
    <p:sldId id="281" r:id="rId22"/>
    <p:sldId id="295" r:id="rId23"/>
    <p:sldId id="282" r:id="rId24"/>
    <p:sldId id="296" r:id="rId25"/>
    <p:sldId id="283" r:id="rId26"/>
    <p:sldId id="270" r:id="rId27"/>
    <p:sldId id="271" r:id="rId28"/>
    <p:sldId id="284" r:id="rId29"/>
    <p:sldId id="297" r:id="rId30"/>
    <p:sldId id="286" r:id="rId31"/>
    <p:sldId id="287" r:id="rId32"/>
    <p:sldId id="288" r:id="rId33"/>
    <p:sldId id="299" r:id="rId34"/>
    <p:sldId id="300" r:id="rId35"/>
    <p:sldId id="267" r:id="rId36"/>
    <p:sldId id="29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OBGINS02\Desktop\aarushi\dissertation%20data\kpi%20as%20per%20c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spPr>
        <a:noFill/>
        <a:ln>
          <a:noFill/>
        </a:ln>
        <a:effectLst/>
      </c:spPr>
      <c:txPr>
        <a:bodyPr rot="0" spcFirstLastPara="1" vertOverflow="ellipsis" vert="horz" wrap="square" anchor="ctr" anchorCtr="1"/>
        <a:lstStyle/>
        <a:p>
          <a:pPr>
            <a:defRPr sz="1600" b="0" i="0" u="none" strike="noStrike" kern="1200" cap="none" spc="0" normalizeH="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title>
    <c:plotArea>
      <c:layout/>
      <c:barChart>
        <c:barDir val="col"/>
        <c:grouping val="clustered"/>
        <c:ser>
          <c:idx val="0"/>
          <c:order val="0"/>
          <c:tx>
            <c:strRef>
              <c:f>Sheet1!$G$4</c:f>
              <c:strCache>
                <c:ptCount val="1"/>
                <c:pt idx="0">
                  <c:v>REJECTION RATE (%)</c:v>
                </c:pt>
              </c:strCache>
            </c:strRef>
          </c:tx>
          <c:spPr>
            <a:solidFill>
              <a:schemeClr val="accent2">
                <a:lumMod val="75000"/>
              </a:schemeClr>
            </a:solidFill>
            <a:ln>
              <a:noFill/>
            </a:ln>
            <a:effectLst/>
          </c:spPr>
          <c:dLbls>
            <c:spPr>
              <a:noFill/>
              <a:ln>
                <a:noFill/>
              </a:ln>
              <a:effectLst/>
            </c:spPr>
            <c:txPr>
              <a:bodyPr rot="-5400000" spcFirstLastPara="1" vertOverflow="clip" horzOverflow="clip" vert="horz" wrap="square" lIns="38100" tIns="19050" rIns="38100" bIns="19050" anchor="ctr" anchorCtr="1">
                <a:spAutoFit/>
              </a:bodyPr>
              <a:lstStyle/>
              <a:p>
                <a:pPr>
                  <a:defRPr sz="1100" b="0" i="0" u="none" strike="noStrike" kern="1200" cap="none" spc="0" baseline="0">
                    <a:ln>
                      <a:solidFill>
                        <a:sysClr val="windowText" lastClr="000000"/>
                      </a:solidFill>
                    </a:ln>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Sheet1!$F$5:$F$19</c:f>
              <c:strCache>
                <c:ptCount val="15"/>
                <c:pt idx="1">
                  <c:v>Neuron</c:v>
                </c:pt>
                <c:pt idx="2">
                  <c:v>Damaan</c:v>
                </c:pt>
                <c:pt idx="3">
                  <c:v>Neuron Enaya</c:v>
                </c:pt>
                <c:pt idx="4">
                  <c:v>Mednet</c:v>
                </c:pt>
                <c:pt idx="5">
                  <c:v>Oman</c:v>
                </c:pt>
                <c:pt idx="6">
                  <c:v>ADNIC</c:v>
                </c:pt>
                <c:pt idx="7">
                  <c:v>NAS(SR and WIN)</c:v>
                </c:pt>
                <c:pt idx="8">
                  <c:v>NAS</c:v>
                </c:pt>
                <c:pt idx="9">
                  <c:v>Pentacare</c:v>
                </c:pt>
                <c:pt idx="10">
                  <c:v>Al-Madallah</c:v>
                </c:pt>
                <c:pt idx="11">
                  <c:v>AXA</c:v>
                </c:pt>
                <c:pt idx="12">
                  <c:v>Al-buhaira</c:v>
                </c:pt>
                <c:pt idx="13">
                  <c:v>NextCare</c:v>
                </c:pt>
                <c:pt idx="14">
                  <c:v>ALICO</c:v>
                </c:pt>
              </c:strCache>
            </c:strRef>
          </c:cat>
          <c:val>
            <c:numRef>
              <c:f>Sheet1!$G$5:$G$19</c:f>
              <c:numCache>
                <c:formatCode>General</c:formatCode>
                <c:ptCount val="15"/>
                <c:pt idx="1">
                  <c:v>31.09</c:v>
                </c:pt>
                <c:pt idx="2">
                  <c:v>26.74</c:v>
                </c:pt>
                <c:pt idx="3">
                  <c:v>24.4</c:v>
                </c:pt>
                <c:pt idx="4">
                  <c:v>23.150000000000031</c:v>
                </c:pt>
                <c:pt idx="5">
                  <c:v>10.41</c:v>
                </c:pt>
                <c:pt idx="6">
                  <c:v>10.26</c:v>
                </c:pt>
                <c:pt idx="7">
                  <c:v>7.07</c:v>
                </c:pt>
                <c:pt idx="8">
                  <c:v>6.2</c:v>
                </c:pt>
                <c:pt idx="9">
                  <c:v>5.48</c:v>
                </c:pt>
                <c:pt idx="10">
                  <c:v>4.8599999999999985</c:v>
                </c:pt>
                <c:pt idx="11">
                  <c:v>4.5999999999999996</c:v>
                </c:pt>
                <c:pt idx="12">
                  <c:v>3.22</c:v>
                </c:pt>
                <c:pt idx="13">
                  <c:v>2.8899999999999997</c:v>
                </c:pt>
                <c:pt idx="14">
                  <c:v>2.7800000000000002</c:v>
                </c:pt>
              </c:numCache>
            </c:numRef>
          </c:val>
          <c:extLst xmlns:c16r2="http://schemas.microsoft.com/office/drawing/2015/06/chart">
            <c:ext xmlns:c16="http://schemas.microsoft.com/office/drawing/2014/chart" uri="{C3380CC4-5D6E-409C-BE32-E72D297353CC}">
              <c16:uniqueId val="{00000000-A708-4174-BA01-A31137AAB2E0}"/>
            </c:ext>
          </c:extLst>
        </c:ser>
        <c:dLbls>
          <c:showVal val="1"/>
        </c:dLbls>
        <c:gapWidth val="444"/>
        <c:overlap val="-90"/>
        <c:axId val="116683136"/>
        <c:axId val="116684672"/>
      </c:barChart>
      <c:catAx>
        <c:axId val="116683136"/>
        <c:scaling>
          <c:orientation val="minMax"/>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cap="none" spc="0" normalizeH="0" baseline="0">
                <a:ln w="0"/>
                <a:solidFill>
                  <a:sysClr val="windowText" lastClr="000000"/>
                </a:solidFill>
                <a:effectLst>
                  <a:outerShdw blurRad="38100" dist="19050" dir="2700000" algn="tl" rotWithShape="0">
                    <a:schemeClr val="dk1">
                      <a:alpha val="40000"/>
                    </a:schemeClr>
                  </a:outerShdw>
                </a:effectLst>
                <a:latin typeface="+mn-lt"/>
                <a:ea typeface="+mn-ea"/>
                <a:cs typeface="+mn-cs"/>
              </a:defRPr>
            </a:pPr>
            <a:endParaRPr lang="en-US"/>
          </a:p>
        </c:txPr>
        <c:crossAx val="116684672"/>
        <c:crosses val="autoZero"/>
        <c:auto val="1"/>
        <c:lblAlgn val="ctr"/>
        <c:lblOffset val="100"/>
      </c:catAx>
      <c:valAx>
        <c:axId val="116684672"/>
        <c:scaling>
          <c:orientation val="minMax"/>
        </c:scaling>
        <c:delete val="1"/>
        <c:axPos val="l"/>
        <c:numFmt formatCode="General" sourceLinked="1"/>
        <c:majorTickMark val="none"/>
        <c:tickLblPos val="nextTo"/>
        <c:crossAx val="116683136"/>
        <c:crosses val="autoZero"/>
        <c:crossBetween val="between"/>
      </c:valAx>
      <c:spPr>
        <a:noFill/>
        <a:ln>
          <a:noFill/>
        </a:ln>
        <a:effectLst/>
      </c:spPr>
    </c:plotArea>
    <c:plotVisOnly val="1"/>
    <c:dispBlanksAs val="gap"/>
  </c:chart>
  <c:spPr>
    <a:solidFill>
      <a:schemeClr val="accent6">
        <a:lumMod val="20000"/>
        <a:lumOff val="80000"/>
      </a:schemeClr>
    </a:solidFill>
    <a:ln w="25400" cap="flat" cmpd="sng" algn="ctr">
      <a:solidFill>
        <a:schemeClr val="accent2"/>
      </a:solidFill>
      <a:prstDash val="solid"/>
      <a:round/>
    </a:ln>
    <a:effectLst/>
  </c:spPr>
  <c:txPr>
    <a:bodyPr/>
    <a:lstStyle/>
    <a:p>
      <a:pPr>
        <a:defRPr b="0" cap="none" spc="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8B791C-3495-44AA-9DD7-E014B8474C34}" type="datetimeFigureOut">
              <a:rPr lang="en-US" smtClean="0"/>
              <a:pPr/>
              <a:t>5/31/2016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9665EA-B422-4A28-98E4-351E272902A6}" type="slidenum">
              <a:rPr lang="en-US" smtClean="0"/>
              <a:pPr/>
              <a:t>‹#›</a:t>
            </a:fld>
            <a:endParaRPr lang="en-US"/>
          </a:p>
        </p:txBody>
      </p:sp>
    </p:spTree>
    <p:extLst>
      <p:ext uri="{BB962C8B-B14F-4D97-AF65-F5344CB8AC3E}">
        <p14:creationId xmlns:p14="http://schemas.microsoft.com/office/powerpoint/2010/main" xmlns="" val="3520338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D8BD707-D9CF-40AE-B4C6-C98DA3205C09}" type="datetimeFigureOut">
              <a:rPr lang="en-US" smtClean="0"/>
              <a:pPr/>
              <a:t>5/31/2016</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D8BD707-D9CF-40AE-B4C6-C98DA3205C09}" type="datetimeFigureOut">
              <a:rPr lang="en-US" smtClean="0"/>
              <a:pPr/>
              <a:t>5/31/2016</a:t>
            </a:fld>
            <a:endParaRPr lang="en-US"/>
          </a:p>
        </p:txBody>
      </p:sp>
      <p:sp>
        <p:nvSpPr>
          <p:cNvPr id="15" name="Slide Number Placeholder 14"/>
          <p:cNvSpPr>
            <a:spLocks noGrp="1"/>
          </p:cNvSpPr>
          <p:nvPr>
            <p:ph type="sldNum" sz="quarter" idx="15"/>
          </p:nvPr>
        </p:nvSpPr>
        <p:spPr/>
        <p:txBody>
          <a:bodyPr/>
          <a:lstStyle>
            <a:lvl1pPr algn="ctr">
              <a:defRPr/>
            </a:lvl1pPr>
          </a:lstStyle>
          <a:p>
            <a:fld id="{B6F15528-21DE-4FAA-801E-634DDDAF4B2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5/31/2016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5/31/2016</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5/31/2016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D8BD707-D9CF-40AE-B4C6-C98DA3205C09}" type="datetimeFigureOut">
              <a:rPr lang="en-US" smtClean="0"/>
              <a:pPr/>
              <a:t>5/31/2016</a:t>
            </a:fld>
            <a:endParaRPr lang="en-US"/>
          </a:p>
        </p:txBody>
      </p:sp>
      <p:sp>
        <p:nvSpPr>
          <p:cNvPr id="9" name="Slide Number Placeholder 8"/>
          <p:cNvSpPr>
            <a:spLocks noGrp="1"/>
          </p:cNvSpPr>
          <p:nvPr>
            <p:ph type="sldNum" sz="quarter" idx="15"/>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5/31/2016</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D8BD707-D9CF-40AE-B4C6-C98DA3205C09}" type="datetimeFigureOut">
              <a:rPr lang="en-US" smtClean="0"/>
              <a:pPr/>
              <a:t>5/31/2016</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6F15528-21DE-4FAA-801E-634DDDAF4B2B}"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057400"/>
            <a:ext cx="9144000" cy="5755422"/>
          </a:xfrm>
          <a:prstGeom prst="rect">
            <a:avLst/>
          </a:prstGeom>
          <a:noFill/>
          <a:ln>
            <a:noFill/>
          </a:ln>
        </p:spPr>
        <p:txBody>
          <a:bodyPr wrap="square" rtlCol="0">
            <a:spAutoFit/>
          </a:bodyPr>
          <a:lstStyle/>
          <a:p>
            <a:pPr algn="ctr"/>
            <a:endParaRPr lang="en-US" sz="3200" b="1" dirty="0" smtClean="0"/>
          </a:p>
          <a:p>
            <a:pPr algn="ctr"/>
            <a:r>
              <a:rPr lang="en-US" sz="3200" b="1" dirty="0" smtClean="0"/>
              <a:t>A study on Rejection Rate of High-risk Insurance companies using Six-Sigma DMAIC Tool</a:t>
            </a:r>
            <a:endParaRPr lang="en-US" sz="3200" dirty="0">
              <a:latin typeface="Bernard MT Condensed" pitchFamily="18" charset="0"/>
            </a:endParaRPr>
          </a:p>
          <a:p>
            <a:pPr algn="ctr"/>
            <a:endParaRPr lang="en-US" sz="3200" dirty="0">
              <a:latin typeface="Bernard MT Condensed" pitchFamily="18" charset="0"/>
            </a:endParaRPr>
          </a:p>
          <a:p>
            <a:pPr algn="ctr"/>
            <a:endParaRPr lang="en-US" sz="2400" dirty="0" smtClean="0"/>
          </a:p>
          <a:p>
            <a:pPr algn="ctr"/>
            <a:r>
              <a:rPr lang="en-US" sz="2400" dirty="0" smtClean="0"/>
              <a:t>By</a:t>
            </a:r>
            <a:endParaRPr lang="en-US" sz="2400" dirty="0"/>
          </a:p>
          <a:p>
            <a:pPr algn="ctr"/>
            <a:r>
              <a:rPr lang="en-US" sz="2400" dirty="0" smtClean="0"/>
              <a:t>Devyani Marwaha </a:t>
            </a:r>
            <a:endParaRPr lang="en-US" sz="2400" dirty="0"/>
          </a:p>
          <a:p>
            <a:pPr algn="ctr"/>
            <a:r>
              <a:rPr lang="en-US" sz="2400" dirty="0"/>
              <a:t>Management Trainee</a:t>
            </a:r>
          </a:p>
          <a:p>
            <a:pPr algn="ctr"/>
            <a:r>
              <a:rPr lang="en-US" sz="2400" dirty="0"/>
              <a:t>Department: </a:t>
            </a:r>
            <a:r>
              <a:rPr lang="en-US" sz="2400" dirty="0" smtClean="0"/>
              <a:t>Insurance</a:t>
            </a:r>
          </a:p>
          <a:p>
            <a:pPr algn="ctr"/>
            <a:r>
              <a:rPr lang="en-US" sz="2400" dirty="0" smtClean="0"/>
              <a:t>Thumbay Hospital, Ajman</a:t>
            </a:r>
            <a:endParaRPr lang="en-US" sz="2400" dirty="0"/>
          </a:p>
          <a:p>
            <a:pPr algn="ctr"/>
            <a:endParaRPr lang="en-US" sz="3200" dirty="0">
              <a:latin typeface="Bernard MT Condensed" pitchFamily="18" charset="0"/>
            </a:endParaRPr>
          </a:p>
          <a:p>
            <a:pPr algn="ctr"/>
            <a:endParaRPr lang="en-US" sz="3200" dirty="0">
              <a:latin typeface="Bernard MT Condensed" pitchFamily="18" charset="0"/>
            </a:endParaRPr>
          </a:p>
        </p:txBody>
      </p:sp>
      <p:pic>
        <p:nvPicPr>
          <p:cNvPr id="7" name="Picture 6" descr="C:\Users\faiz4826\Desktop\image001.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457200"/>
            <a:ext cx="2047461" cy="1616765"/>
          </a:xfrm>
          <a:prstGeom prst="rect">
            <a:avLst/>
          </a:prstGeom>
          <a:noFill/>
          <a:ln>
            <a:noFill/>
          </a:ln>
        </p:spPr>
      </p:pic>
      <p:pic>
        <p:nvPicPr>
          <p:cNvPr id="9" name="Picture 8" descr="https://upload.wikimedia.org/wikipedia/en/thumb/e/ed/Thumbay_Hospital_Logo.pdf/page1-220px-Thumbay_Hospital_Logo.pdf.jpg"/>
          <p:cNvPicPr/>
          <p:nvPr/>
        </p:nvPicPr>
        <p:blipFill>
          <a:blip r:embed="rId3">
            <a:extLst>
              <a:ext uri="{28A0092B-C50C-407E-A947-70E740481C1C}">
                <a14:useLocalDpi xmlns:a14="http://schemas.microsoft.com/office/drawing/2010/main" xmlns="" val="0"/>
              </a:ext>
            </a:extLst>
          </a:blip>
          <a:srcRect/>
          <a:stretch>
            <a:fillRect/>
          </a:stretch>
        </p:blipFill>
        <p:spPr bwMode="auto">
          <a:xfrm>
            <a:off x="6934200" y="457200"/>
            <a:ext cx="1828800" cy="16002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800"/>
            <a:ext cx="8686800" cy="5715000"/>
          </a:xfrm>
          <a:ln>
            <a:noFill/>
          </a:ln>
        </p:spPr>
        <p:txBody>
          <a:bodyPr>
            <a:noAutofit/>
          </a:bodyPr>
          <a:lstStyle/>
          <a:p>
            <a:pPr algn="l"/>
            <a:r>
              <a:rPr lang="en-US" sz="1800" b="1" dirty="0">
                <a:latin typeface="+mn-lt"/>
                <a:cs typeface="Times New Roman" pitchFamily="18" charset="0"/>
              </a:rPr>
              <a:t>Study type - A qualitative retrospective observational study </a:t>
            </a:r>
            <a:br>
              <a:rPr lang="en-US" sz="1800" b="1" dirty="0">
                <a:latin typeface="+mn-lt"/>
                <a:cs typeface="Times New Roman" pitchFamily="18" charset="0"/>
              </a:rPr>
            </a:br>
            <a:r>
              <a:rPr lang="en-US" sz="1800" b="1" dirty="0">
                <a:latin typeface="+mn-lt"/>
                <a:cs typeface="Times New Roman" pitchFamily="18" charset="0"/>
              </a:rPr>
              <a:t/>
            </a:r>
            <a:br>
              <a:rPr lang="en-US" sz="1800" b="1" dirty="0">
                <a:latin typeface="+mn-lt"/>
                <a:cs typeface="Times New Roman" pitchFamily="18" charset="0"/>
              </a:rPr>
            </a:br>
            <a:r>
              <a:rPr lang="en-US" sz="1800" b="1" dirty="0">
                <a:latin typeface="+mn-lt"/>
                <a:cs typeface="Times New Roman" pitchFamily="18" charset="0"/>
              </a:rPr>
              <a:t>Area of study- Thumbay Hospital, Ajman</a:t>
            </a:r>
            <a:br>
              <a:rPr lang="en-US" sz="1800" b="1" dirty="0">
                <a:latin typeface="+mn-lt"/>
                <a:cs typeface="Times New Roman" pitchFamily="18" charset="0"/>
              </a:rPr>
            </a:br>
            <a:r>
              <a:rPr lang="en-US" sz="1800" b="1" dirty="0">
                <a:latin typeface="+mn-lt"/>
                <a:cs typeface="Times New Roman" pitchFamily="18" charset="0"/>
              </a:rPr>
              <a:t/>
            </a:r>
            <a:br>
              <a:rPr lang="en-US" sz="1800" b="1" dirty="0">
                <a:latin typeface="+mn-lt"/>
                <a:cs typeface="Times New Roman" pitchFamily="18" charset="0"/>
              </a:rPr>
            </a:br>
            <a:r>
              <a:rPr lang="en-US" sz="1800" b="1" dirty="0">
                <a:latin typeface="+mn-lt"/>
                <a:cs typeface="Times New Roman" pitchFamily="18" charset="0"/>
              </a:rPr>
              <a:t>Study subjects – patients seeking approval for pharmacy ,inpatient and out patient services</a:t>
            </a:r>
            <a:br>
              <a:rPr lang="en-US" sz="1800" b="1" dirty="0">
                <a:latin typeface="+mn-lt"/>
                <a:cs typeface="Times New Roman" pitchFamily="18" charset="0"/>
              </a:rPr>
            </a:br>
            <a:r>
              <a:rPr lang="en-US" sz="1800" b="1" dirty="0">
                <a:latin typeface="+mn-lt"/>
                <a:cs typeface="Times New Roman" pitchFamily="18" charset="0"/>
              </a:rPr>
              <a:t/>
            </a:r>
            <a:br>
              <a:rPr lang="en-US" sz="1800" b="1" dirty="0">
                <a:latin typeface="+mn-lt"/>
                <a:cs typeface="Times New Roman" pitchFamily="18" charset="0"/>
              </a:rPr>
            </a:br>
            <a:r>
              <a:rPr lang="en-US" sz="1800" b="1" dirty="0">
                <a:latin typeface="+mn-lt"/>
                <a:cs typeface="Times New Roman" pitchFamily="18" charset="0"/>
              </a:rPr>
              <a:t>Sample size - All medical claims from August to </a:t>
            </a:r>
            <a:r>
              <a:rPr lang="en-US" sz="1800" b="1" dirty="0" smtClean="0">
                <a:latin typeface="+mn-lt"/>
                <a:cs typeface="Times New Roman" pitchFamily="18" charset="0"/>
              </a:rPr>
              <a:t>October , </a:t>
            </a:r>
            <a:r>
              <a:rPr lang="en-US" sz="1800" b="1" dirty="0">
                <a:latin typeface="+mn-lt"/>
                <a:cs typeface="Times New Roman" pitchFamily="18" charset="0"/>
              </a:rPr>
              <a:t>2015</a:t>
            </a:r>
            <a:br>
              <a:rPr lang="en-US" sz="1800" b="1" dirty="0">
                <a:latin typeface="+mn-lt"/>
                <a:cs typeface="Times New Roman" pitchFamily="18" charset="0"/>
              </a:rPr>
            </a:br>
            <a:r>
              <a:rPr lang="en-US" sz="1800" b="1" dirty="0">
                <a:latin typeface="+mn-lt"/>
                <a:cs typeface="Times New Roman" pitchFamily="18" charset="0"/>
              </a:rPr>
              <a:t/>
            </a:r>
            <a:br>
              <a:rPr lang="en-US" sz="1800" b="1" dirty="0">
                <a:latin typeface="+mn-lt"/>
                <a:cs typeface="Times New Roman" pitchFamily="18" charset="0"/>
              </a:rPr>
            </a:br>
            <a:r>
              <a:rPr lang="en-US" sz="1800" b="1" dirty="0">
                <a:latin typeface="+mn-lt"/>
                <a:cs typeface="Times New Roman" pitchFamily="18" charset="0"/>
              </a:rPr>
              <a:t>Source of data - secondary data of medical claim processed and medical claims rejected will be collected from accounts department and HIMS of Thumbay Hospital, Ajman.</a:t>
            </a:r>
            <a:br>
              <a:rPr lang="en-US" sz="1800" b="1" dirty="0">
                <a:latin typeface="+mn-lt"/>
                <a:cs typeface="Times New Roman" pitchFamily="18" charset="0"/>
              </a:rPr>
            </a:br>
            <a:r>
              <a:rPr lang="en-US" sz="1800" b="1" dirty="0">
                <a:latin typeface="+mn-lt"/>
                <a:cs typeface="Times New Roman" pitchFamily="18" charset="0"/>
              </a:rPr>
              <a:t/>
            </a:r>
            <a:br>
              <a:rPr lang="en-US" sz="1800" b="1" dirty="0">
                <a:latin typeface="+mn-lt"/>
                <a:cs typeface="Times New Roman" pitchFamily="18" charset="0"/>
              </a:rPr>
            </a:br>
            <a:r>
              <a:rPr lang="en-US" sz="1800" b="1" dirty="0">
                <a:latin typeface="+mn-lt"/>
                <a:cs typeface="Times New Roman" pitchFamily="18" charset="0"/>
              </a:rPr>
              <a:t>Data analysis- Statistical methods and DMAIC tool</a:t>
            </a:r>
            <a:br>
              <a:rPr lang="en-US" sz="1800" b="1" dirty="0">
                <a:latin typeface="+mn-lt"/>
                <a:cs typeface="Times New Roman" pitchFamily="18" charset="0"/>
              </a:rPr>
            </a:br>
            <a:r>
              <a:rPr lang="en-US" sz="1800" b="1" dirty="0">
                <a:latin typeface="+mn-lt"/>
                <a:cs typeface="Times New Roman" pitchFamily="18" charset="0"/>
              </a:rPr>
              <a:t/>
            </a:r>
            <a:br>
              <a:rPr lang="en-US" sz="1800" b="1" dirty="0">
                <a:latin typeface="+mn-lt"/>
                <a:cs typeface="Times New Roman" pitchFamily="18" charset="0"/>
              </a:rPr>
            </a:br>
            <a:r>
              <a:rPr lang="en-US" sz="1800" b="1" dirty="0">
                <a:latin typeface="+mn-lt"/>
                <a:cs typeface="Times New Roman" pitchFamily="18" charset="0"/>
              </a:rPr>
              <a:t>Inclusion criteria – </a:t>
            </a:r>
            <a:br>
              <a:rPr lang="en-US" sz="1800" b="1" dirty="0">
                <a:latin typeface="+mn-lt"/>
                <a:cs typeface="Times New Roman" pitchFamily="18" charset="0"/>
              </a:rPr>
            </a:br>
            <a:r>
              <a:rPr lang="en-US" sz="1800" b="1" dirty="0">
                <a:latin typeface="+mn-lt"/>
                <a:cs typeface="Times New Roman" pitchFamily="18" charset="0"/>
              </a:rPr>
              <a:t>1. Samples of patients availing  inpatient, out-patient and pharmacy services.</a:t>
            </a:r>
            <a:br>
              <a:rPr lang="en-US" sz="1800" b="1" dirty="0">
                <a:latin typeface="+mn-lt"/>
                <a:cs typeface="Times New Roman" pitchFamily="18" charset="0"/>
              </a:rPr>
            </a:br>
            <a:r>
              <a:rPr lang="en-US" sz="1800" b="1" dirty="0">
                <a:latin typeface="+mn-lt"/>
                <a:cs typeface="Times New Roman" pitchFamily="18" charset="0"/>
              </a:rPr>
              <a:t>2. Samples of Internal Medicine, Emergency, Gynecology, Pediatrics And Dermatology.</a:t>
            </a:r>
            <a:br>
              <a:rPr lang="en-US" sz="1800" b="1" dirty="0">
                <a:latin typeface="+mn-lt"/>
                <a:cs typeface="Times New Roman" pitchFamily="18" charset="0"/>
              </a:rPr>
            </a:br>
            <a:r>
              <a:rPr lang="en-US" sz="1800" b="1" dirty="0">
                <a:latin typeface="+mn-lt"/>
                <a:cs typeface="Times New Roman" pitchFamily="18" charset="0"/>
              </a:rPr>
              <a:t>3. Samples of 5 high risk insurance companies </a:t>
            </a:r>
            <a:r>
              <a:rPr lang="en-US" sz="1800" b="1" dirty="0" smtClean="0">
                <a:latin typeface="+mn-lt"/>
                <a:cs typeface="Times New Roman" pitchFamily="18" charset="0"/>
              </a:rPr>
              <a:t>Neuron, Daman, </a:t>
            </a:r>
            <a:r>
              <a:rPr lang="en-US" sz="1800" b="1" dirty="0" err="1" smtClean="0">
                <a:latin typeface="+mn-lt"/>
                <a:cs typeface="Times New Roman" pitchFamily="18" charset="0"/>
              </a:rPr>
              <a:t>Mednet</a:t>
            </a:r>
            <a:r>
              <a:rPr lang="en-US" sz="1800" b="1" dirty="0" smtClean="0">
                <a:latin typeface="+mn-lt"/>
                <a:cs typeface="Times New Roman" pitchFamily="18" charset="0"/>
              </a:rPr>
              <a:t>, Oman and </a:t>
            </a:r>
            <a:r>
              <a:rPr lang="en-US" sz="1800" b="1" dirty="0" err="1" smtClean="0">
                <a:latin typeface="+mn-lt"/>
                <a:cs typeface="Times New Roman" pitchFamily="18" charset="0"/>
              </a:rPr>
              <a:t>Adnic</a:t>
            </a:r>
            <a:r>
              <a:rPr lang="en-US" sz="1800" b="1" dirty="0" smtClean="0">
                <a:latin typeface="+mn-lt"/>
                <a:cs typeface="Times New Roman" pitchFamily="18" charset="0"/>
              </a:rPr>
              <a:t>.</a:t>
            </a:r>
            <a:endParaRPr lang="en-US" sz="1800" b="1" dirty="0">
              <a:latin typeface="+mn-lt"/>
              <a:cs typeface="Times New Roman" pitchFamily="18" charset="0"/>
            </a:endParaRPr>
          </a:p>
        </p:txBody>
      </p:sp>
      <p:sp>
        <p:nvSpPr>
          <p:cNvPr id="4" name="TextBox 3"/>
          <p:cNvSpPr txBox="1"/>
          <p:nvPr/>
        </p:nvSpPr>
        <p:spPr>
          <a:xfrm>
            <a:off x="228600" y="206514"/>
            <a:ext cx="8610600" cy="707886"/>
          </a:xfrm>
          <a:prstGeom prst="rect">
            <a:avLst/>
          </a:prstGeom>
          <a:noFill/>
          <a:ln>
            <a:noFill/>
          </a:ln>
        </p:spPr>
        <p:txBody>
          <a:bodyPr wrap="square" rtlCol="0">
            <a:spAutoFit/>
          </a:bodyPr>
          <a:lstStyle/>
          <a:p>
            <a:pPr algn="ctr"/>
            <a:r>
              <a:rPr lang="en-US" sz="4000" b="1" i="1" u="sng" dirty="0">
                <a:latin typeface="+mj-lt"/>
                <a:cs typeface="Times New Roman" pitchFamily="18" charset="0"/>
              </a:rPr>
              <a:t>METHODOLOGY</a:t>
            </a:r>
            <a:endParaRPr lang="en-US" sz="4000" i="1" u="sng"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78171"/>
            <a:ext cx="8458200" cy="1143000"/>
          </a:xfrm>
          <a:ln>
            <a:noFill/>
          </a:ln>
        </p:spPr>
        <p:txBody>
          <a:bodyPr>
            <a:normAutofit/>
          </a:bodyPr>
          <a:lstStyle/>
          <a:p>
            <a:pPr algn="ctr"/>
            <a:r>
              <a:rPr lang="en-US" sz="3200" b="1" i="1" u="sng" dirty="0">
                <a:cs typeface="Times New Roman" panose="02020603050405020304" pitchFamily="18" charset="0"/>
              </a:rPr>
              <a:t>DMAIC tool </a:t>
            </a:r>
            <a:r>
              <a:rPr lang="en-US" sz="3200" b="1" i="1" u="sng" dirty="0" smtClean="0">
                <a:cs typeface="Times New Roman" panose="02020603050405020304" pitchFamily="18" charset="0"/>
              </a:rPr>
              <a:t>was </a:t>
            </a:r>
            <a:r>
              <a:rPr lang="en-US" sz="3200" b="1" i="1" u="sng" dirty="0">
                <a:cs typeface="Times New Roman" panose="02020603050405020304" pitchFamily="18" charset="0"/>
              </a:rPr>
              <a:t>applied for </a:t>
            </a:r>
            <a:r>
              <a:rPr lang="en-US" sz="3200" b="1" i="1" u="sng" dirty="0" smtClean="0">
                <a:cs typeface="Times New Roman" panose="02020603050405020304" pitchFamily="18" charset="0"/>
              </a:rPr>
              <a:t>analysis</a:t>
            </a:r>
            <a:endParaRPr lang="en-US" sz="3200" b="1" i="1" u="sng" dirty="0">
              <a:cs typeface="Times New Roman" panose="02020603050405020304" pitchFamily="18" charset="0"/>
            </a:endParaRPr>
          </a:p>
        </p:txBody>
      </p:sp>
      <p:sp>
        <p:nvSpPr>
          <p:cNvPr id="4" name="Rectangle 3"/>
          <p:cNvSpPr/>
          <p:nvPr/>
        </p:nvSpPr>
        <p:spPr>
          <a:xfrm>
            <a:off x="2275" y="1490007"/>
            <a:ext cx="9141725" cy="1015663"/>
          </a:xfrm>
          <a:prstGeom prst="rect">
            <a:avLst/>
          </a:prstGeom>
        </p:spPr>
        <p:txBody>
          <a:bodyPr wrap="square">
            <a:spAutoFit/>
          </a:bodyPr>
          <a:lstStyle/>
          <a:p>
            <a:r>
              <a:rPr lang="en-US" sz="2000" dirty="0">
                <a:ea typeface="DotumChe" panose="020B0609000101010101" pitchFamily="49" charset="-127"/>
                <a:cs typeface="Times New Roman" panose="02020603050405020304" pitchFamily="18" charset="0"/>
              </a:rPr>
              <a:t>The Six Sigma DMAIC (Define, Measure, Analyze, Improve, Control) methodology can be thought of as a roadmap for problem solving and product/process improvement</a:t>
            </a:r>
          </a:p>
        </p:txBody>
      </p:sp>
      <p:sp>
        <p:nvSpPr>
          <p:cNvPr id="5" name="Rectangle 4"/>
          <p:cNvSpPr/>
          <p:nvPr/>
        </p:nvSpPr>
        <p:spPr>
          <a:xfrm>
            <a:off x="0" y="2667000"/>
            <a:ext cx="9144000" cy="707886"/>
          </a:xfrm>
          <a:prstGeom prst="rect">
            <a:avLst/>
          </a:prstGeom>
          <a:ln>
            <a:noFill/>
          </a:ln>
        </p:spPr>
        <p:txBody>
          <a:bodyPr wrap="square">
            <a:spAutoFit/>
          </a:bodyPr>
          <a:lstStyle/>
          <a:p>
            <a:r>
              <a:rPr lang="en-US" sz="2000" b="1" dirty="0" smtClean="0">
                <a:ea typeface="DotumChe" panose="020B0609000101010101" pitchFamily="49" charset="-127"/>
                <a:cs typeface="Times New Roman" panose="02020603050405020304" pitchFamily="18" charset="0"/>
              </a:rPr>
              <a:t>D – </a:t>
            </a:r>
            <a:r>
              <a:rPr lang="en-US" sz="2000" b="1" dirty="0">
                <a:ea typeface="DotumChe" panose="020B0609000101010101" pitchFamily="49" charset="-127"/>
                <a:cs typeface="Times New Roman" panose="02020603050405020304" pitchFamily="18" charset="0"/>
              </a:rPr>
              <a:t>Define Phase:</a:t>
            </a:r>
            <a:r>
              <a:rPr lang="en-US" sz="2000" dirty="0">
                <a:ea typeface="DotumChe" panose="020B0609000101010101" pitchFamily="49" charset="-127"/>
                <a:cs typeface="Times New Roman" panose="02020603050405020304" pitchFamily="18" charset="0"/>
              </a:rPr>
              <a:t> Project goals </a:t>
            </a:r>
            <a:r>
              <a:rPr lang="en-US" sz="2000" dirty="0" smtClean="0">
                <a:ea typeface="DotumChe" panose="020B0609000101010101" pitchFamily="49" charset="-127"/>
                <a:cs typeface="Times New Roman" panose="02020603050405020304" pitchFamily="18" charset="0"/>
              </a:rPr>
              <a:t>were defined </a:t>
            </a:r>
            <a:r>
              <a:rPr lang="en-US" sz="2000" dirty="0">
                <a:ea typeface="DotumChe" panose="020B0609000101010101" pitchFamily="49" charset="-127"/>
                <a:cs typeface="Times New Roman" panose="02020603050405020304" pitchFamily="18" charset="0"/>
              </a:rPr>
              <a:t>and insurance flow </a:t>
            </a:r>
            <a:r>
              <a:rPr lang="en-US" sz="2000" dirty="0" smtClean="0">
                <a:ea typeface="DotumChe" panose="020B0609000101010101" pitchFamily="49" charset="-127"/>
                <a:cs typeface="Times New Roman" panose="02020603050405020304" pitchFamily="18" charset="0"/>
              </a:rPr>
              <a:t>chart was </a:t>
            </a:r>
            <a:r>
              <a:rPr lang="en-US" sz="2000" dirty="0">
                <a:ea typeface="DotumChe" panose="020B0609000101010101" pitchFamily="49" charset="-127"/>
                <a:cs typeface="Times New Roman" panose="02020603050405020304" pitchFamily="18" charset="0"/>
              </a:rPr>
              <a:t>explained for better understanding.</a:t>
            </a:r>
          </a:p>
        </p:txBody>
      </p:sp>
      <p:sp>
        <p:nvSpPr>
          <p:cNvPr id="6" name="Rectangle 5"/>
          <p:cNvSpPr/>
          <p:nvPr/>
        </p:nvSpPr>
        <p:spPr>
          <a:xfrm>
            <a:off x="0" y="3581400"/>
            <a:ext cx="9144000" cy="1015663"/>
          </a:xfrm>
          <a:prstGeom prst="rect">
            <a:avLst/>
          </a:prstGeom>
          <a:ln>
            <a:noFill/>
          </a:ln>
        </p:spPr>
        <p:txBody>
          <a:bodyPr wrap="square">
            <a:spAutoFit/>
          </a:bodyPr>
          <a:lstStyle/>
          <a:p>
            <a:r>
              <a:rPr lang="en-US" sz="2000" b="1" dirty="0">
                <a:ea typeface="DotumChe" panose="020B0609000101010101" pitchFamily="49" charset="-127"/>
                <a:cs typeface="Times New Roman" panose="02020603050405020304" pitchFamily="18" charset="0"/>
              </a:rPr>
              <a:t>M – Measure Phase:</a:t>
            </a:r>
            <a:r>
              <a:rPr lang="en-US" sz="2000" dirty="0">
                <a:ea typeface="DotumChe" panose="020B0609000101010101" pitchFamily="49" charset="-127"/>
                <a:cs typeface="Times New Roman" panose="02020603050405020304" pitchFamily="18" charset="0"/>
              </a:rPr>
              <a:t> </a:t>
            </a:r>
            <a:r>
              <a:rPr lang="en-US" sz="2000" dirty="0" smtClean="0">
                <a:ea typeface="DotumChe" panose="020B0609000101010101" pitchFamily="49" charset="-127"/>
                <a:cs typeface="Times New Roman" panose="02020603050405020304" pitchFamily="18" charset="0"/>
              </a:rPr>
              <a:t>Secondary data </a:t>
            </a:r>
            <a:r>
              <a:rPr lang="en-US" sz="2000" dirty="0">
                <a:ea typeface="DotumChe" panose="020B0609000101010101" pitchFamily="49" charset="-127"/>
                <a:cs typeface="Times New Roman" panose="02020603050405020304" pitchFamily="18" charset="0"/>
              </a:rPr>
              <a:t>collected </a:t>
            </a:r>
            <a:r>
              <a:rPr lang="en-US" sz="2000" dirty="0" smtClean="0">
                <a:ea typeface="DotumChe" panose="020B0609000101010101" pitchFamily="49" charset="-127"/>
                <a:cs typeface="Times New Roman" panose="02020603050405020304" pitchFamily="18" charset="0"/>
              </a:rPr>
              <a:t>was </a:t>
            </a:r>
            <a:r>
              <a:rPr lang="en-US" sz="2000" dirty="0">
                <a:ea typeface="DotumChe" panose="020B0609000101010101" pitchFamily="49" charset="-127"/>
                <a:cs typeface="Times New Roman" panose="02020603050405020304" pitchFamily="18" charset="0"/>
              </a:rPr>
              <a:t>measured and analyzed to determine current performance; quantify the problem. This is the KPI of the insurance department.</a:t>
            </a:r>
          </a:p>
        </p:txBody>
      </p:sp>
      <p:sp>
        <p:nvSpPr>
          <p:cNvPr id="7" name="Rectangle 6"/>
          <p:cNvSpPr/>
          <p:nvPr/>
        </p:nvSpPr>
        <p:spPr>
          <a:xfrm>
            <a:off x="-14786" y="4629090"/>
            <a:ext cx="9158785" cy="400110"/>
          </a:xfrm>
          <a:prstGeom prst="rect">
            <a:avLst/>
          </a:prstGeom>
          <a:ln>
            <a:noFill/>
          </a:ln>
        </p:spPr>
        <p:txBody>
          <a:bodyPr wrap="square">
            <a:spAutoFit/>
          </a:bodyPr>
          <a:lstStyle/>
          <a:p>
            <a:r>
              <a:rPr lang="en-US" sz="2000" b="1" dirty="0">
                <a:ea typeface="DotumChe" panose="020B0609000101010101" pitchFamily="49" charset="-127"/>
                <a:cs typeface="Times New Roman" panose="02020603050405020304" pitchFamily="18" charset="0"/>
              </a:rPr>
              <a:t>A – Analyze Phase:</a:t>
            </a:r>
            <a:r>
              <a:rPr lang="en-US" sz="2000" dirty="0">
                <a:ea typeface="DotumChe" panose="020B0609000101010101" pitchFamily="49" charset="-127"/>
                <a:cs typeface="Times New Roman" panose="02020603050405020304" pitchFamily="18" charset="0"/>
              </a:rPr>
              <a:t> Analyze and determine the root causes of the defects.</a:t>
            </a:r>
          </a:p>
        </p:txBody>
      </p:sp>
      <p:sp>
        <p:nvSpPr>
          <p:cNvPr id="9" name="Rectangle 8"/>
          <p:cNvSpPr/>
          <p:nvPr/>
        </p:nvSpPr>
        <p:spPr>
          <a:xfrm>
            <a:off x="0" y="6229290"/>
            <a:ext cx="9143998" cy="400110"/>
          </a:xfrm>
          <a:prstGeom prst="rect">
            <a:avLst/>
          </a:prstGeom>
          <a:ln>
            <a:noFill/>
          </a:ln>
        </p:spPr>
        <p:txBody>
          <a:bodyPr wrap="square">
            <a:spAutoFit/>
          </a:bodyPr>
          <a:lstStyle/>
          <a:p>
            <a:r>
              <a:rPr lang="en-US" sz="2000" b="1" dirty="0">
                <a:ea typeface="DotumChe" panose="020B0609000101010101" pitchFamily="49" charset="-127"/>
                <a:cs typeface="Times New Roman" panose="02020603050405020304" pitchFamily="18" charset="0"/>
              </a:rPr>
              <a:t>C – Control Phase: </a:t>
            </a:r>
            <a:r>
              <a:rPr lang="en-US" sz="2000" dirty="0">
                <a:ea typeface="DotumChe" panose="020B0609000101010101" pitchFamily="49" charset="-127"/>
                <a:cs typeface="Times New Roman" panose="02020603050405020304" pitchFamily="18" charset="0"/>
              </a:rPr>
              <a:t>Suggestive ways to control future process performance.</a:t>
            </a:r>
          </a:p>
        </p:txBody>
      </p:sp>
      <p:sp>
        <p:nvSpPr>
          <p:cNvPr id="10" name="Rectangle 9"/>
          <p:cNvSpPr/>
          <p:nvPr/>
        </p:nvSpPr>
        <p:spPr>
          <a:xfrm>
            <a:off x="-1" y="5467290"/>
            <a:ext cx="9143999" cy="400110"/>
          </a:xfrm>
          <a:prstGeom prst="rect">
            <a:avLst/>
          </a:prstGeom>
          <a:ln>
            <a:noFill/>
          </a:ln>
        </p:spPr>
        <p:txBody>
          <a:bodyPr wrap="square">
            <a:spAutoFit/>
          </a:bodyPr>
          <a:lstStyle/>
          <a:p>
            <a:r>
              <a:rPr lang="en-US" sz="2000" b="1" dirty="0">
                <a:ea typeface="DotumChe" panose="020B0609000101010101" pitchFamily="49" charset="-127"/>
                <a:cs typeface="Times New Roman" panose="02020603050405020304" pitchFamily="18" charset="0"/>
              </a:rPr>
              <a:t>I – Improve Phase:</a:t>
            </a:r>
            <a:r>
              <a:rPr lang="en-US" sz="2000" dirty="0">
                <a:ea typeface="DotumChe" panose="020B0609000101010101" pitchFamily="49" charset="-127"/>
                <a:cs typeface="Times New Roman" panose="02020603050405020304" pitchFamily="18" charset="0"/>
              </a:rPr>
              <a:t> Improve the process by eliminating defects.</a:t>
            </a:r>
          </a:p>
        </p:txBody>
      </p:sp>
    </p:spTree>
    <p:extLst>
      <p:ext uri="{BB962C8B-B14F-4D97-AF65-F5344CB8AC3E}">
        <p14:creationId xmlns:p14="http://schemas.microsoft.com/office/powerpoint/2010/main" xmlns="" val="4016421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38400"/>
            <a:ext cx="8229600" cy="1219200"/>
          </a:xfrm>
        </p:spPr>
        <p:txBody>
          <a:bodyPr>
            <a:normAutofit/>
          </a:bodyPr>
          <a:lstStyle/>
          <a:p>
            <a:pPr algn="ctr"/>
            <a:r>
              <a:rPr lang="en-US" sz="5400" b="1" i="1" u="sng" dirty="0" smtClean="0"/>
              <a:t>DEFINE</a:t>
            </a:r>
            <a:endParaRPr lang="en-US" sz="5400" b="1" i="1" u="sng"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38800"/>
          </a:xfrm>
        </p:spPr>
        <p:txBody>
          <a:bodyPr>
            <a:normAutofit/>
          </a:bodyPr>
          <a:lstStyle/>
          <a:p>
            <a:pPr>
              <a:buNone/>
            </a:pPr>
            <a:endParaRPr lang="en-US" dirty="0" smtClean="0"/>
          </a:p>
          <a:p>
            <a:pPr>
              <a:buNone/>
            </a:pPr>
            <a:r>
              <a:rPr lang="en-US" dirty="0" smtClean="0"/>
              <a:t>In the DEFINE stage of DMAIC tool:</a:t>
            </a:r>
          </a:p>
          <a:p>
            <a:pPr lvl="0"/>
            <a:r>
              <a:rPr lang="en-US" dirty="0" smtClean="0"/>
              <a:t>Process flow of the insurance department is designed.</a:t>
            </a:r>
          </a:p>
          <a:p>
            <a:pPr lvl="0"/>
            <a:r>
              <a:rPr lang="en-US" dirty="0" smtClean="0"/>
              <a:t>KPI of high risk insurance companies is found justifying as why these 5 companies were chosen for analysis.</a:t>
            </a:r>
          </a:p>
          <a:p>
            <a:pPr lvl="0"/>
            <a:r>
              <a:rPr lang="en-US" dirty="0" smtClean="0"/>
              <a:t>Department Specific Rejection Rate (RR) using Pareto tool is calculated to justify why study was conducted on five departments only.</a:t>
            </a:r>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smtClean="0"/>
              <a:t>Basic steps involved in getting the approval process are listed below-:</a:t>
            </a:r>
          </a:p>
          <a:p>
            <a:pPr lvl="0"/>
            <a:r>
              <a:rPr lang="en-US" dirty="0" smtClean="0"/>
              <a:t>Obtaining approvals for out-patients &amp; in-patients, </a:t>
            </a:r>
            <a:endParaRPr lang="en-US" b="1" dirty="0" smtClean="0"/>
          </a:p>
          <a:p>
            <a:pPr lvl="0"/>
            <a:r>
              <a:rPr lang="en-US" dirty="0" smtClean="0"/>
              <a:t>Claim processing</a:t>
            </a:r>
            <a:endParaRPr lang="en-US" b="1" dirty="0" smtClean="0"/>
          </a:p>
          <a:p>
            <a:pPr lvl="0"/>
            <a:r>
              <a:rPr lang="en-US" dirty="0" smtClean="0"/>
              <a:t>Claim verification, </a:t>
            </a:r>
            <a:endParaRPr lang="en-US" b="1" dirty="0" smtClean="0"/>
          </a:p>
          <a:p>
            <a:pPr lvl="0"/>
            <a:r>
              <a:rPr lang="en-US" dirty="0" smtClean="0"/>
              <a:t>Final settlement &amp; reconciliation for payments</a:t>
            </a:r>
            <a:endParaRPr lang="en-US" b="1" dirty="0" smtClean="0"/>
          </a:p>
          <a:p>
            <a:r>
              <a:rPr lang="en-GB" dirty="0" smtClean="0"/>
              <a:t>After the in depth understanding and observational tracking of the system a process map was drafted to clearly visualize the process flow and services.</a:t>
            </a:r>
            <a:endParaRPr lang="en-US" dirty="0" smtClean="0"/>
          </a:p>
          <a:p>
            <a:endParaRPr lang="en-US" dirty="0"/>
          </a:p>
        </p:txBody>
      </p:sp>
      <p:sp>
        <p:nvSpPr>
          <p:cNvPr id="2" name="Title 1"/>
          <p:cNvSpPr>
            <a:spLocks noGrp="1"/>
          </p:cNvSpPr>
          <p:nvPr>
            <p:ph type="title"/>
          </p:nvPr>
        </p:nvSpPr>
        <p:spPr/>
        <p:txBody>
          <a:bodyPr>
            <a:normAutofit/>
          </a:bodyPr>
          <a:lstStyle/>
          <a:p>
            <a:pPr algn="ctr"/>
            <a:r>
              <a:rPr lang="en-US" sz="4000" b="1" i="1" u="sng" dirty="0" smtClean="0"/>
              <a:t>Process Flow</a:t>
            </a:r>
            <a:endParaRPr lang="en-US" sz="4000" b="1" i="1" u="sng"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srcRect l="30288" t="28221" r="15866" b="15622"/>
          <a:stretch/>
        </p:blipFill>
        <p:spPr bwMode="auto">
          <a:xfrm>
            <a:off x="0" y="0"/>
            <a:ext cx="9144000" cy="6857999"/>
          </a:xfrm>
          <a:prstGeom prst="rect">
            <a:avLst/>
          </a:prstGeom>
          <a:ln>
            <a:noFill/>
          </a:ln>
          <a:extLst>
            <a:ext uri="{53640926-AAD7-44D8-BBD7-CCE9431645EC}">
              <a14:shadowObscured xmlns:a14="http://schemas.microsoft.com/office/drawing/2010/main" xmln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normAutofit fontScale="92500" lnSpcReduction="20000"/>
          </a:bodyPr>
          <a:lstStyle/>
          <a:p>
            <a:pPr lvl="0"/>
            <a:r>
              <a:rPr lang="en-GB" dirty="0" smtClean="0"/>
              <a:t>All the processed claims and settled amount was compared from the received amount to calculate the rejection rate.</a:t>
            </a:r>
            <a:endParaRPr lang="en-US" dirty="0" smtClean="0"/>
          </a:p>
          <a:p>
            <a:pPr>
              <a:buNone/>
            </a:pPr>
            <a:r>
              <a:rPr lang="en-US" dirty="0" smtClean="0"/>
              <a:t> </a:t>
            </a:r>
          </a:p>
          <a:p>
            <a:pPr lvl="0"/>
            <a:endParaRPr lang="en-GB" dirty="0" smtClean="0"/>
          </a:p>
          <a:p>
            <a:pPr lvl="0"/>
            <a:endParaRPr lang="en-GB" dirty="0" smtClean="0"/>
          </a:p>
          <a:p>
            <a:pPr lvl="0"/>
            <a:endParaRPr lang="en-GB" dirty="0" smtClean="0"/>
          </a:p>
          <a:p>
            <a:pPr lvl="0"/>
            <a:endParaRPr lang="en-GB" dirty="0" smtClean="0"/>
          </a:p>
          <a:p>
            <a:pPr lvl="0"/>
            <a:endParaRPr lang="en-GB" dirty="0" smtClean="0"/>
          </a:p>
          <a:p>
            <a:pPr lvl="0"/>
            <a:endParaRPr lang="en-GB" dirty="0" smtClean="0"/>
          </a:p>
          <a:p>
            <a:pPr lvl="0"/>
            <a:endParaRPr lang="en-GB" dirty="0" smtClean="0"/>
          </a:p>
          <a:p>
            <a:pPr lvl="0"/>
            <a:r>
              <a:rPr lang="en-GB" dirty="0" smtClean="0"/>
              <a:t>The monitoring of rejection rate leads to sudden attention towards need for financial monitoring of insurance department.</a:t>
            </a:r>
            <a:endParaRPr lang="en-US" dirty="0" smtClean="0"/>
          </a:p>
          <a:p>
            <a:endParaRPr lang="en-US" dirty="0"/>
          </a:p>
        </p:txBody>
      </p:sp>
      <p:sp>
        <p:nvSpPr>
          <p:cNvPr id="2" name="Title 1"/>
          <p:cNvSpPr>
            <a:spLocks noGrp="1"/>
          </p:cNvSpPr>
          <p:nvPr>
            <p:ph type="title"/>
          </p:nvPr>
        </p:nvSpPr>
        <p:spPr/>
        <p:txBody>
          <a:bodyPr>
            <a:noAutofit/>
          </a:bodyPr>
          <a:lstStyle/>
          <a:p>
            <a:pPr algn="ctr"/>
            <a:r>
              <a:rPr lang="en-GB" sz="4000" b="1" i="1" u="sng" dirty="0" smtClean="0"/>
              <a:t>Calculations of overall Rejection Rate </a:t>
            </a:r>
            <a:endParaRPr lang="en-US" sz="4000" i="1" u="sng" dirty="0"/>
          </a:p>
        </p:txBody>
      </p:sp>
      <p:graphicFrame>
        <p:nvGraphicFramePr>
          <p:cNvPr id="4" name="Table 3"/>
          <p:cNvGraphicFramePr>
            <a:graphicFrameLocks noGrp="1"/>
          </p:cNvGraphicFramePr>
          <p:nvPr/>
        </p:nvGraphicFramePr>
        <p:xfrm>
          <a:off x="1143000" y="2819400"/>
          <a:ext cx="7162800" cy="1981200"/>
        </p:xfrm>
        <a:graphic>
          <a:graphicData uri="http://schemas.openxmlformats.org/drawingml/2006/table">
            <a:tbl>
              <a:tblPr firstRow="1" bandRow="1">
                <a:tableStyleId>{5C22544A-7EE6-4342-B048-85BDC9FD1C3A}</a:tableStyleId>
              </a:tblPr>
              <a:tblGrid>
                <a:gridCol w="1790700"/>
                <a:gridCol w="1790700"/>
                <a:gridCol w="1790700"/>
                <a:gridCol w="1790700"/>
              </a:tblGrid>
              <a:tr h="495300">
                <a:tc>
                  <a:txBody>
                    <a:bodyPr/>
                    <a:lstStyle/>
                    <a:p>
                      <a:pPr marL="0" marR="0" algn="ctr">
                        <a:lnSpc>
                          <a:spcPct val="115000"/>
                        </a:lnSpc>
                        <a:spcBef>
                          <a:spcPts val="0"/>
                        </a:spcBef>
                        <a:spcAft>
                          <a:spcPts val="1000"/>
                        </a:spcAft>
                      </a:pPr>
                      <a:r>
                        <a:rPr lang="en-US" sz="1200" b="1" dirty="0">
                          <a:latin typeface="Times New Roman"/>
                          <a:ea typeface="Times New Roman"/>
                          <a:cs typeface="Times New Roman"/>
                        </a:rPr>
                        <a:t>Months</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1000"/>
                        </a:spcAft>
                      </a:pPr>
                      <a:r>
                        <a:rPr lang="en-US" sz="1200" b="1" dirty="0">
                          <a:latin typeface="Times New Roman"/>
                          <a:ea typeface="Times New Roman"/>
                          <a:cs typeface="Times New Roman"/>
                        </a:rPr>
                        <a:t>August ‘15</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1000"/>
                        </a:spcAft>
                      </a:pPr>
                      <a:r>
                        <a:rPr lang="en-US" sz="1200" b="1">
                          <a:latin typeface="Times New Roman"/>
                          <a:ea typeface="Times New Roman"/>
                          <a:cs typeface="Times New Roman"/>
                        </a:rPr>
                        <a:t>September ‘15</a:t>
                      </a:r>
                      <a:endParaRPr lang="en-US" sz="110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1000"/>
                        </a:spcAft>
                      </a:pPr>
                      <a:r>
                        <a:rPr lang="en-US" sz="1200" b="1" dirty="0">
                          <a:latin typeface="Times New Roman"/>
                          <a:ea typeface="Times New Roman"/>
                          <a:cs typeface="Times New Roman"/>
                        </a:rPr>
                        <a:t>October ‘15</a:t>
                      </a:r>
                      <a:endParaRPr lang="en-US" sz="1100" dirty="0">
                        <a:latin typeface="Calibri"/>
                        <a:ea typeface="Times New Roman"/>
                        <a:cs typeface="Times New Roman"/>
                      </a:endParaRPr>
                    </a:p>
                  </a:txBody>
                  <a:tcPr marL="68580" marR="68580" marT="0" marB="0"/>
                </a:tc>
              </a:tr>
              <a:tr h="495300">
                <a:tc>
                  <a:txBody>
                    <a:bodyPr/>
                    <a:lstStyle/>
                    <a:p>
                      <a:pPr marL="0" marR="0">
                        <a:lnSpc>
                          <a:spcPct val="115000"/>
                        </a:lnSpc>
                        <a:spcBef>
                          <a:spcPts val="0"/>
                        </a:spcBef>
                        <a:spcAft>
                          <a:spcPts val="1000"/>
                        </a:spcAft>
                      </a:pPr>
                      <a:r>
                        <a:rPr lang="en-US" sz="1200" b="1" dirty="0">
                          <a:latin typeface="Times New Roman"/>
                          <a:ea typeface="Times New Roman"/>
                          <a:cs typeface="Times New Roman"/>
                        </a:rPr>
                        <a:t>Net Amount</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1000"/>
                        </a:spcAft>
                      </a:pPr>
                      <a:r>
                        <a:rPr lang="en-US" sz="1200" b="0" dirty="0">
                          <a:latin typeface="Times New Roman"/>
                          <a:ea typeface="Times New Roman"/>
                          <a:cs typeface="Times New Roman"/>
                        </a:rPr>
                        <a:t>1204087.25</a:t>
                      </a:r>
                      <a:endParaRPr lang="en-US" sz="1100" b="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1000"/>
                        </a:spcAft>
                      </a:pPr>
                      <a:r>
                        <a:rPr lang="en-US" sz="1200" b="0" dirty="0">
                          <a:latin typeface="Times New Roman"/>
                          <a:ea typeface="Times New Roman"/>
                          <a:cs typeface="Times New Roman"/>
                        </a:rPr>
                        <a:t>1951445.9</a:t>
                      </a:r>
                      <a:endParaRPr lang="en-US" sz="1100" b="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1000"/>
                        </a:spcAft>
                      </a:pPr>
                      <a:r>
                        <a:rPr lang="en-US" sz="1200" b="0" dirty="0">
                          <a:latin typeface="Times New Roman"/>
                          <a:ea typeface="Times New Roman"/>
                          <a:cs typeface="Times New Roman"/>
                        </a:rPr>
                        <a:t>1874062.73</a:t>
                      </a:r>
                      <a:endParaRPr lang="en-US" sz="1100" b="0" dirty="0">
                        <a:latin typeface="Calibri"/>
                        <a:ea typeface="Times New Roman"/>
                        <a:cs typeface="Times New Roman"/>
                      </a:endParaRPr>
                    </a:p>
                  </a:txBody>
                  <a:tcPr marL="68580" marR="68580" marT="0" marB="0"/>
                </a:tc>
              </a:tr>
              <a:tr h="495300">
                <a:tc>
                  <a:txBody>
                    <a:bodyPr/>
                    <a:lstStyle/>
                    <a:p>
                      <a:pPr marL="0" marR="0">
                        <a:lnSpc>
                          <a:spcPct val="115000"/>
                        </a:lnSpc>
                        <a:spcBef>
                          <a:spcPts val="0"/>
                        </a:spcBef>
                        <a:spcAft>
                          <a:spcPts val="1000"/>
                        </a:spcAft>
                      </a:pPr>
                      <a:r>
                        <a:rPr lang="en-US" sz="1200" b="1">
                          <a:latin typeface="Times New Roman"/>
                          <a:ea typeface="Times New Roman"/>
                          <a:cs typeface="Times New Roman"/>
                        </a:rPr>
                        <a:t>Rejected Amount </a:t>
                      </a:r>
                      <a:endParaRPr lang="en-US" sz="110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1000"/>
                        </a:spcAft>
                      </a:pPr>
                      <a:r>
                        <a:rPr lang="en-US" sz="1200">
                          <a:latin typeface="Times New Roman"/>
                          <a:ea typeface="Times New Roman"/>
                          <a:cs typeface="Times New Roman"/>
                        </a:rPr>
                        <a:t>236325.54</a:t>
                      </a:r>
                      <a:endParaRPr lang="en-US" sz="110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1000"/>
                        </a:spcAft>
                      </a:pPr>
                      <a:r>
                        <a:rPr lang="en-US" sz="1200">
                          <a:latin typeface="Times New Roman"/>
                          <a:ea typeface="Times New Roman"/>
                          <a:cs typeface="Times New Roman"/>
                        </a:rPr>
                        <a:t>605995.43</a:t>
                      </a:r>
                      <a:endParaRPr lang="en-US" sz="110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1000"/>
                        </a:spcAft>
                      </a:pPr>
                      <a:r>
                        <a:rPr lang="en-US" sz="1200">
                          <a:latin typeface="Times New Roman"/>
                          <a:ea typeface="Times New Roman"/>
                          <a:cs typeface="Times New Roman"/>
                        </a:rPr>
                        <a:t>539076.43</a:t>
                      </a:r>
                      <a:endParaRPr lang="en-US" sz="1100">
                        <a:latin typeface="Calibri"/>
                        <a:ea typeface="Times New Roman"/>
                        <a:cs typeface="Times New Roman"/>
                      </a:endParaRPr>
                    </a:p>
                  </a:txBody>
                  <a:tcPr marL="68580" marR="68580" marT="0" marB="0"/>
                </a:tc>
              </a:tr>
              <a:tr h="495300">
                <a:tc>
                  <a:txBody>
                    <a:bodyPr/>
                    <a:lstStyle/>
                    <a:p>
                      <a:pPr marL="0" marR="0">
                        <a:lnSpc>
                          <a:spcPct val="115000"/>
                        </a:lnSpc>
                        <a:spcBef>
                          <a:spcPts val="0"/>
                        </a:spcBef>
                        <a:spcAft>
                          <a:spcPts val="1000"/>
                        </a:spcAft>
                      </a:pPr>
                      <a:r>
                        <a:rPr lang="en-US" sz="1200" b="1">
                          <a:latin typeface="Times New Roman"/>
                          <a:ea typeface="Times New Roman"/>
                          <a:cs typeface="Times New Roman"/>
                        </a:rPr>
                        <a:t>Rejection Rate</a:t>
                      </a:r>
                      <a:endParaRPr lang="en-US" sz="110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1000"/>
                        </a:spcAft>
                      </a:pPr>
                      <a:r>
                        <a:rPr lang="en-US" sz="1200">
                          <a:latin typeface="Times New Roman"/>
                          <a:ea typeface="Times New Roman"/>
                          <a:cs typeface="Times New Roman"/>
                        </a:rPr>
                        <a:t>19.63%</a:t>
                      </a:r>
                      <a:endParaRPr lang="en-US" sz="110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1000"/>
                        </a:spcAft>
                      </a:pPr>
                      <a:r>
                        <a:rPr lang="en-US" sz="1200">
                          <a:latin typeface="Times New Roman"/>
                          <a:ea typeface="Times New Roman"/>
                          <a:cs typeface="Times New Roman"/>
                        </a:rPr>
                        <a:t>31.05%</a:t>
                      </a:r>
                      <a:endParaRPr lang="en-US" sz="110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1000"/>
                        </a:spcAft>
                      </a:pPr>
                      <a:r>
                        <a:rPr lang="en-US" sz="1200" dirty="0">
                          <a:latin typeface="Times New Roman"/>
                          <a:ea typeface="Times New Roman"/>
                          <a:cs typeface="Times New Roman"/>
                        </a:rPr>
                        <a:t>28.77%</a:t>
                      </a:r>
                      <a:endParaRPr lang="en-US" sz="1100" dirty="0">
                        <a:latin typeface="Calibri"/>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xmlns="" val="2984174424"/>
              </p:ext>
            </p:extLst>
          </p:nvPr>
        </p:nvGraphicFramePr>
        <p:xfrm>
          <a:off x="609600" y="1676400"/>
          <a:ext cx="8077200" cy="3352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28600" y="152400"/>
            <a:ext cx="8762999" cy="1323439"/>
          </a:xfrm>
          <a:prstGeom prst="rect">
            <a:avLst/>
          </a:prstGeom>
          <a:noFill/>
          <a:ln>
            <a:solidFill>
              <a:srgbClr val="FFFF00"/>
            </a:solidFill>
          </a:ln>
        </p:spPr>
        <p:txBody>
          <a:bodyPr wrap="square" rtlCol="0">
            <a:spAutoFit/>
          </a:bodyPr>
          <a:lstStyle/>
          <a:p>
            <a:pPr algn="ctr"/>
            <a:r>
              <a:rPr lang="en-US" sz="4000" b="1" i="1" u="sng" dirty="0">
                <a:latin typeface="+mj-lt"/>
                <a:cs typeface="Times New Roman" panose="02020603050405020304" pitchFamily="18" charset="0"/>
              </a:rPr>
              <a:t>High Risk Insurance Companies for Thumbay Hospital, Ajman</a:t>
            </a:r>
          </a:p>
        </p:txBody>
      </p:sp>
      <p:sp>
        <p:nvSpPr>
          <p:cNvPr id="8" name="TextBox 7"/>
          <p:cNvSpPr txBox="1"/>
          <p:nvPr/>
        </p:nvSpPr>
        <p:spPr>
          <a:xfrm>
            <a:off x="609600" y="4953000"/>
            <a:ext cx="3048000"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Reference-HIMS Thumbay Hospital Ajman, 2015 data</a:t>
            </a:r>
          </a:p>
        </p:txBody>
      </p:sp>
      <p:sp>
        <p:nvSpPr>
          <p:cNvPr id="9" name="TextBox 8"/>
          <p:cNvSpPr txBox="1"/>
          <p:nvPr/>
        </p:nvSpPr>
        <p:spPr>
          <a:xfrm>
            <a:off x="533400" y="5334000"/>
            <a:ext cx="8229600" cy="923330"/>
          </a:xfrm>
          <a:prstGeom prst="rect">
            <a:avLst/>
          </a:prstGeom>
          <a:noFill/>
        </p:spPr>
        <p:txBody>
          <a:bodyPr wrap="square" rtlCol="0">
            <a:spAutoFit/>
          </a:bodyPr>
          <a:lstStyle/>
          <a:p>
            <a:pPr>
              <a:buFont typeface="Arial" pitchFamily="34" charset="0"/>
              <a:buChar char="•"/>
            </a:pPr>
            <a:r>
              <a:rPr lang="en-GB" dirty="0" smtClean="0"/>
              <a:t> Rejection rate of insurance companies is a Key Performance Indicator (KPI) for the insurance department and should always be &lt; 6% (Ideal). </a:t>
            </a:r>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Chart 8"/>
          <p:cNvPicPr>
            <a:picLocks noChangeAspect="1" noChangeArrowheads="1"/>
          </p:cNvPicPr>
          <p:nvPr/>
        </p:nvPicPr>
        <p:blipFill>
          <a:blip r:embed="rId2"/>
          <a:srcRect/>
          <a:stretch>
            <a:fillRect/>
          </a:stretch>
        </p:blipFill>
        <p:spPr bwMode="auto">
          <a:xfrm>
            <a:off x="0" y="1066799"/>
            <a:ext cx="9144000" cy="5791201"/>
          </a:xfrm>
          <a:prstGeom prst="rect">
            <a:avLst/>
          </a:prstGeom>
          <a:noFill/>
        </p:spPr>
      </p:pic>
      <p:sp>
        <p:nvSpPr>
          <p:cNvPr id="3075" name="Right Brace 8"/>
          <p:cNvSpPr>
            <a:spLocks/>
          </p:cNvSpPr>
          <p:nvPr/>
        </p:nvSpPr>
        <p:spPr bwMode="auto">
          <a:xfrm rot="-5400000">
            <a:off x="2300288" y="1052512"/>
            <a:ext cx="412750" cy="1965325"/>
          </a:xfrm>
          <a:prstGeom prst="rightBrace">
            <a:avLst>
              <a:gd name="adj1" fmla="val 8355"/>
              <a:gd name="adj2" fmla="val 50000"/>
            </a:avLst>
          </a:prstGeom>
          <a:noFill/>
          <a:ln w="9525">
            <a:solidFill>
              <a:srgbClr val="000000"/>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3077" name="Right Brace 9"/>
          <p:cNvSpPr>
            <a:spLocks/>
          </p:cNvSpPr>
          <p:nvPr/>
        </p:nvSpPr>
        <p:spPr bwMode="auto">
          <a:xfrm rot="5400000">
            <a:off x="5976144" y="1491456"/>
            <a:ext cx="358775" cy="2709863"/>
          </a:xfrm>
          <a:prstGeom prst="rightBrace">
            <a:avLst>
              <a:gd name="adj1" fmla="val 7518"/>
              <a:gd name="adj2" fmla="val 50324"/>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 name="TextBox 10"/>
          <p:cNvSpPr txBox="1">
            <a:spLocks noChangeArrowheads="1"/>
          </p:cNvSpPr>
          <p:nvPr/>
        </p:nvSpPr>
        <p:spPr bwMode="auto">
          <a:xfrm>
            <a:off x="1752600" y="2133600"/>
            <a:ext cx="1200150" cy="277812"/>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rPr>
              <a:t>Significant few</a:t>
            </a:r>
            <a:endParaRPr kumimoji="0" lang="en-US" sz="1800" b="0" i="0" u="none" strike="noStrike" cap="none" normalizeH="0" baseline="0" dirty="0" smtClean="0">
              <a:ln>
                <a:noFill/>
              </a:ln>
              <a:solidFill>
                <a:schemeClr val="tx1"/>
              </a:solidFill>
              <a:effectLst/>
              <a:latin typeface="Arial" pitchFamily="34" charset="0"/>
            </a:endParaRPr>
          </a:p>
        </p:txBody>
      </p:sp>
      <p:sp>
        <p:nvSpPr>
          <p:cNvPr id="3073" name="TextBox 11"/>
          <p:cNvSpPr txBox="1">
            <a:spLocks noChangeArrowheads="1"/>
          </p:cNvSpPr>
          <p:nvPr/>
        </p:nvSpPr>
        <p:spPr bwMode="auto">
          <a:xfrm>
            <a:off x="5486400" y="2286000"/>
            <a:ext cx="1382712" cy="457200"/>
          </a:xfrm>
          <a:prstGeom prst="rect">
            <a:avLst/>
          </a:prstGeom>
          <a:solidFill>
            <a:srgbClr val="FFFFFF"/>
          </a:solidFill>
          <a:ln w="9525">
            <a:solidFill>
              <a:srgbClr val="7F7F7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rPr>
              <a:t>Insignificant many</a:t>
            </a:r>
            <a:endParaRPr kumimoji="0" lang="en-US" sz="1800" b="0" i="0" u="none" strike="noStrike" cap="none" normalizeH="0" baseline="0" dirty="0" smtClean="0">
              <a:ln>
                <a:noFill/>
              </a:ln>
              <a:solidFill>
                <a:schemeClr val="tx1"/>
              </a:solidFill>
              <a:effectLst/>
              <a:latin typeface="Arial" pitchFamily="34" charset="0"/>
            </a:endParaRPr>
          </a:p>
        </p:txBody>
      </p:sp>
      <p:sp>
        <p:nvSpPr>
          <p:cNvPr id="307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79" name="Rectangle 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p:cNvSpPr txBox="1"/>
          <p:nvPr/>
        </p:nvSpPr>
        <p:spPr>
          <a:xfrm>
            <a:off x="1066800" y="0"/>
            <a:ext cx="7620000" cy="1077218"/>
          </a:xfrm>
          <a:prstGeom prst="rect">
            <a:avLst/>
          </a:prstGeom>
          <a:noFill/>
        </p:spPr>
        <p:txBody>
          <a:bodyPr wrap="square" rtlCol="0">
            <a:spAutoFit/>
          </a:bodyPr>
          <a:lstStyle/>
          <a:p>
            <a:pPr algn="ctr"/>
            <a:r>
              <a:rPr lang="en-GB" sz="3200" b="1" i="1" u="sng" dirty="0" smtClean="0"/>
              <a:t>Department specific Rejection Rate of high risk insurance companies </a:t>
            </a:r>
            <a:endParaRPr lang="en-US" sz="3200" i="1" u="sng" dirty="0"/>
          </a:p>
        </p:txBody>
      </p:sp>
    </p:spTree>
    <p:extLst>
      <p:ext uri="{BB962C8B-B14F-4D97-AF65-F5344CB8AC3E}">
        <p14:creationId xmlns:p14="http://schemas.microsoft.com/office/powerpoint/2010/main" xmlns="" val="3847385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10000"/>
          </a:bodyPr>
          <a:lstStyle/>
          <a:p>
            <a:pPr marL="0" marR="0">
              <a:lnSpc>
                <a:spcPct val="115000"/>
              </a:lnSpc>
              <a:spcBef>
                <a:spcPts val="0"/>
              </a:spcBef>
              <a:spcAft>
                <a:spcPts val="1000"/>
              </a:spcAft>
            </a:pPr>
            <a:endParaRPr lang="en-US" sz="2800" dirty="0" smtClean="0">
              <a:ea typeface="Times New Roman"/>
              <a:cs typeface="Times New Roman"/>
            </a:endParaRPr>
          </a:p>
          <a:p>
            <a:pPr marL="0" marR="0" algn="just">
              <a:lnSpc>
                <a:spcPct val="115000"/>
              </a:lnSpc>
              <a:spcBef>
                <a:spcPts val="0"/>
              </a:spcBef>
              <a:spcAft>
                <a:spcPts val="1000"/>
              </a:spcAft>
            </a:pPr>
            <a:r>
              <a:rPr lang="en-GB" dirty="0" smtClean="0">
                <a:latin typeface="Times New Roman"/>
                <a:ea typeface="Times New Roman"/>
                <a:cs typeface="Times New Roman"/>
              </a:rPr>
              <a:t>After calculating the department wise Rejection Rate for August to October 2015 we inferred that even if the Rejection Rate of insurance companies on an average is &lt;6% it is important to calculate it department wise to know the actual Rejection Rate in each department of the hospital so that department specific corrective measures can be taken. </a:t>
            </a:r>
          </a:p>
          <a:p>
            <a:pPr marL="0" algn="just">
              <a:lnSpc>
                <a:spcPct val="115000"/>
              </a:lnSpc>
              <a:spcBef>
                <a:spcPts val="0"/>
              </a:spcBef>
              <a:spcAft>
                <a:spcPts val="1000"/>
              </a:spcAft>
            </a:pPr>
            <a:r>
              <a:rPr lang="en-GB" sz="2800" dirty="0" smtClean="0"/>
              <a:t>Pareto tool with the concept of 80-20 was applied to find the few significant departments which had alarming results i.e. had RR &gt;10% and required immediate attention. Departments with RR &lt;6% were in considered. Department specific RR was calculated for the first time.</a:t>
            </a:r>
            <a:endParaRPr lang="en-US" sz="2800" dirty="0" smtClean="0"/>
          </a:p>
          <a:p>
            <a:pPr marL="0" marR="0" algn="just">
              <a:lnSpc>
                <a:spcPct val="115000"/>
              </a:lnSpc>
              <a:spcBef>
                <a:spcPts val="0"/>
              </a:spcBef>
              <a:spcAft>
                <a:spcPts val="1000"/>
              </a:spcAft>
            </a:pPr>
            <a:endParaRPr lang="en-US" sz="2800" dirty="0" smtClean="0">
              <a:ea typeface="Times New Roman"/>
              <a:cs typeface="Times New Roman"/>
            </a:endParaRP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4600" y="152400"/>
            <a:ext cx="5029200" cy="457200"/>
          </a:xfrm>
        </p:spPr>
        <p:txBody>
          <a:bodyPr>
            <a:normAutofit/>
          </a:bodyPr>
          <a:lstStyle/>
          <a:p>
            <a:r>
              <a:rPr sz="2000" smtClean="0"/>
              <a:t>Dissertation/Internship training at</a:t>
            </a:r>
            <a:endParaRPr lang="en-US" sz="2000" dirty="0"/>
          </a:p>
        </p:txBody>
      </p:sp>
      <p:pic>
        <p:nvPicPr>
          <p:cNvPr id="4" name="Picture 3" descr="https://upload.wikimedia.org/wikipedia/en/thumb/e/ed/Thumbay_Hospital_Logo.pdf/page1-220px-Thumbay_Hospital_Logo.pdf.jpg"/>
          <p:cNvPicPr/>
          <p:nvPr/>
        </p:nvPicPr>
        <p:blipFill>
          <a:blip r:embed="rId2">
            <a:extLst>
              <a:ext uri="{28A0092B-C50C-407E-A947-70E740481C1C}">
                <a14:useLocalDpi xmlns:a14="http://schemas.microsoft.com/office/drawing/2010/main" xmlns="" val="0"/>
              </a:ext>
            </a:extLst>
          </a:blip>
          <a:srcRect/>
          <a:stretch>
            <a:fillRect/>
          </a:stretch>
        </p:blipFill>
        <p:spPr bwMode="auto">
          <a:xfrm>
            <a:off x="3733800" y="685800"/>
            <a:ext cx="1828800" cy="1600200"/>
          </a:xfrm>
          <a:prstGeom prst="rect">
            <a:avLst/>
          </a:prstGeom>
          <a:noFill/>
          <a:ln>
            <a:noFill/>
          </a:ln>
        </p:spPr>
      </p:pic>
      <p:sp>
        <p:nvSpPr>
          <p:cNvPr id="5" name="TextBox 4"/>
          <p:cNvSpPr txBox="1"/>
          <p:nvPr/>
        </p:nvSpPr>
        <p:spPr>
          <a:xfrm>
            <a:off x="609600" y="3048000"/>
            <a:ext cx="8153400" cy="646331"/>
          </a:xfrm>
          <a:prstGeom prst="rect">
            <a:avLst/>
          </a:prstGeom>
          <a:noFill/>
        </p:spPr>
        <p:txBody>
          <a:bodyPr wrap="square" rtlCol="0">
            <a:spAutoFit/>
          </a:bodyPr>
          <a:lstStyle/>
          <a:p>
            <a:pPr algn="ctr"/>
            <a:r>
              <a:rPr lang="en-US" b="1" dirty="0" smtClean="0"/>
              <a:t>A study on Rejection Rate of High-risk Insurance companies using Six-Sigma DMAIC Tool</a:t>
            </a:r>
            <a:endParaRPr lang="en-US" dirty="0">
              <a:latin typeface="Bernard MT Condensed" pitchFamily="18" charset="0"/>
            </a:endParaRPr>
          </a:p>
        </p:txBody>
      </p:sp>
      <p:sp>
        <p:nvSpPr>
          <p:cNvPr id="6" name="TextBox 5"/>
          <p:cNvSpPr txBox="1"/>
          <p:nvPr/>
        </p:nvSpPr>
        <p:spPr>
          <a:xfrm>
            <a:off x="2362200" y="4038600"/>
            <a:ext cx="5334000" cy="2308324"/>
          </a:xfrm>
          <a:prstGeom prst="rect">
            <a:avLst/>
          </a:prstGeom>
          <a:noFill/>
        </p:spPr>
        <p:txBody>
          <a:bodyPr wrap="square" rtlCol="0">
            <a:spAutoFit/>
          </a:bodyPr>
          <a:lstStyle/>
          <a:p>
            <a:pPr algn="ctr"/>
            <a:r>
              <a:rPr lang="en-US" dirty="0" smtClean="0"/>
              <a:t>By</a:t>
            </a:r>
          </a:p>
          <a:p>
            <a:pPr algn="ctr"/>
            <a:r>
              <a:rPr lang="en-US" dirty="0" smtClean="0"/>
              <a:t> Devyani Marwaha</a:t>
            </a:r>
          </a:p>
          <a:p>
            <a:pPr algn="ctr"/>
            <a:endParaRPr lang="en-US" dirty="0" smtClean="0"/>
          </a:p>
          <a:p>
            <a:pPr algn="ctr"/>
            <a:r>
              <a:rPr lang="en-US" dirty="0" smtClean="0"/>
              <a:t>Under the guidance of</a:t>
            </a:r>
          </a:p>
          <a:p>
            <a:pPr algn="ctr"/>
            <a:endParaRPr lang="en-US" dirty="0" smtClean="0"/>
          </a:p>
          <a:p>
            <a:pPr algn="ctr"/>
            <a:r>
              <a:rPr lang="en-US" dirty="0" smtClean="0"/>
              <a:t>Dr. B.S.  Singh</a:t>
            </a:r>
          </a:p>
          <a:p>
            <a:pPr algn="ctr"/>
            <a:r>
              <a:rPr lang="en-US" dirty="0" smtClean="0"/>
              <a:t>Associate professor</a:t>
            </a:r>
          </a:p>
          <a:p>
            <a:pPr algn="ctr"/>
            <a:r>
              <a:rPr lang="en-US" dirty="0" smtClean="0"/>
              <a:t>IIHMR Delhi</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667000"/>
            <a:ext cx="8153400" cy="990600"/>
          </a:xfrm>
        </p:spPr>
        <p:txBody>
          <a:bodyPr>
            <a:normAutofit/>
          </a:bodyPr>
          <a:lstStyle/>
          <a:p>
            <a:pPr algn="ctr"/>
            <a:r>
              <a:rPr sz="5400" b="1" i="1" u="sng" smtClean="0"/>
              <a:t>Measure</a:t>
            </a:r>
            <a:endParaRPr lang="en-US" sz="5400" b="1" i="1" u="sng"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38800"/>
          </a:xfrm>
        </p:spPr>
        <p:txBody>
          <a:bodyPr/>
          <a:lstStyle/>
          <a:p>
            <a:r>
              <a:rPr lang="en-GB" dirty="0" smtClean="0"/>
              <a:t>Department specific rejection rate was calculated taking an average of all the three months i.e. August, September, October 2015.</a:t>
            </a:r>
            <a:endParaRPr lang="en-US" dirty="0" smtClean="0"/>
          </a:p>
          <a:p>
            <a:pPr>
              <a:buNone/>
            </a:pPr>
            <a:endParaRPr lang="en-US" dirty="0"/>
          </a:p>
        </p:txBody>
      </p:sp>
      <p:pic>
        <p:nvPicPr>
          <p:cNvPr id="6" name="Picture 5"/>
          <p:cNvPicPr/>
          <p:nvPr/>
        </p:nvPicPr>
        <p:blipFill>
          <a:blip r:embed="rId2" cstate="print"/>
          <a:stretch>
            <a:fillRect/>
          </a:stretch>
        </p:blipFill>
        <p:spPr>
          <a:xfrm>
            <a:off x="4876800" y="2514600"/>
            <a:ext cx="4114800" cy="2667000"/>
          </a:xfrm>
          <a:prstGeom prst="rect">
            <a:avLst/>
          </a:prstGeom>
        </p:spPr>
      </p:pic>
      <p:pic>
        <p:nvPicPr>
          <p:cNvPr id="8" name="Picture 7"/>
          <p:cNvPicPr/>
          <p:nvPr/>
        </p:nvPicPr>
        <p:blipFill>
          <a:blip r:embed="rId3"/>
          <a:stretch>
            <a:fillRect/>
          </a:stretch>
        </p:blipFill>
        <p:spPr>
          <a:xfrm>
            <a:off x="228600" y="2514600"/>
            <a:ext cx="4495800" cy="2667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8600" y="533400"/>
            <a:ext cx="4267200" cy="2743200"/>
          </a:xfrm>
          <a:prstGeom prst="rect">
            <a:avLst/>
          </a:prstGeom>
        </p:spPr>
      </p:pic>
      <p:pic>
        <p:nvPicPr>
          <p:cNvPr id="5" name="Picture 4"/>
          <p:cNvPicPr/>
          <p:nvPr/>
        </p:nvPicPr>
        <p:blipFill>
          <a:blip r:embed="rId3"/>
          <a:stretch>
            <a:fillRect/>
          </a:stretch>
        </p:blipFill>
        <p:spPr>
          <a:xfrm>
            <a:off x="4572000" y="533400"/>
            <a:ext cx="4343400" cy="2743200"/>
          </a:xfrm>
          <a:prstGeom prst="rect">
            <a:avLst/>
          </a:prstGeom>
        </p:spPr>
      </p:pic>
      <p:pic>
        <p:nvPicPr>
          <p:cNvPr id="6" name="Picture 5"/>
          <p:cNvPicPr/>
          <p:nvPr/>
        </p:nvPicPr>
        <p:blipFill>
          <a:blip r:embed="rId4" cstate="print"/>
          <a:stretch>
            <a:fillRect/>
          </a:stretch>
        </p:blipFill>
        <p:spPr>
          <a:xfrm>
            <a:off x="2209800" y="3429000"/>
            <a:ext cx="4648200" cy="29718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r>
              <a:rPr lang="en-GB" dirty="0" smtClean="0"/>
              <a:t>From the above analysis we inferred that maximum rejections were being faced in Dermatology and Emergency. Calculation of department specific analysis was done for the first time in the hospital. It helped the insurance department to understand the critical departments which need to be taken care of during approvals. After knowing the critical departments, it was important to know the reasons for high rejection in these departments, specially dermatology and emergency. Hence, further in the study data of all insurance companies for these 5 departments was analysed and segregated on the basis of reasons of rejection. </a:t>
            </a:r>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38400"/>
            <a:ext cx="8229600" cy="1219200"/>
          </a:xfrm>
        </p:spPr>
        <p:txBody>
          <a:bodyPr>
            <a:normAutofit/>
          </a:bodyPr>
          <a:lstStyle/>
          <a:p>
            <a:pPr algn="ctr"/>
            <a:r>
              <a:rPr sz="5400" b="1" i="1" u="sng" smtClean="0"/>
              <a:t>Analysis</a:t>
            </a:r>
            <a:endParaRPr lang="en-US" sz="5400" b="1" i="1" u="sng"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GB" dirty="0" smtClean="0"/>
              <a:t>After the evaluation of claims and before reimbursing to the hospital all insurance companies issue statements of rejection or denial for all doubtful or unjustified cases. The reconciliation team of the insurance department of the hospital has to justify the claimed amount for reimbursement. According to these statements of rejection issued by the insurance companies, reasons for rejection were analysed for all the cases.</a:t>
            </a:r>
            <a:endParaRPr lang="en-US" dirty="0" smtClean="0"/>
          </a:p>
          <a:p>
            <a:r>
              <a:rPr lang="en-GB" dirty="0" smtClean="0"/>
              <a:t>After linking the RR with the specific departments it is important to analyse the cause of Rejection also department wise so that corrective measures can be taken. Hence, using the Fish Bone Diagram assessment of the causes of rejection was done. They were further sub-classified: Administrative and Clinical.</a:t>
            </a:r>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pPr algn="ctr"/>
            <a:r>
              <a:rPr lang="en-US" dirty="0" smtClean="0"/>
              <a:t>CLINICAL REASONS </a:t>
            </a:r>
            <a:endParaRPr lang="en-US" dirty="0"/>
          </a:p>
        </p:txBody>
      </p:sp>
      <p:cxnSp>
        <p:nvCxnSpPr>
          <p:cNvPr id="5" name="Straight Arrow Connector 4"/>
          <p:cNvCxnSpPr/>
          <p:nvPr/>
        </p:nvCxnSpPr>
        <p:spPr>
          <a:xfrm>
            <a:off x="304800" y="3657600"/>
            <a:ext cx="6096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H="1">
            <a:off x="838200" y="2362200"/>
            <a:ext cx="1828800" cy="76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2438400" y="2362200"/>
            <a:ext cx="1828800" cy="76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3886200" y="2362200"/>
            <a:ext cx="1828800" cy="76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42900" y="4229100"/>
            <a:ext cx="190500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3695700" y="4229100"/>
            <a:ext cx="1905000" cy="76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57200" y="990600"/>
            <a:ext cx="1447800" cy="369332"/>
          </a:xfrm>
          <a:prstGeom prst="rect">
            <a:avLst/>
          </a:prstGeom>
          <a:noFill/>
        </p:spPr>
        <p:txBody>
          <a:bodyPr wrap="square" rtlCol="0">
            <a:spAutoFit/>
          </a:bodyPr>
          <a:lstStyle/>
          <a:p>
            <a:endParaRPr lang="en-US" dirty="0"/>
          </a:p>
        </p:txBody>
      </p:sp>
      <p:sp>
        <p:nvSpPr>
          <p:cNvPr id="18" name="TextBox 17"/>
          <p:cNvSpPr txBox="1"/>
          <p:nvPr/>
        </p:nvSpPr>
        <p:spPr>
          <a:xfrm>
            <a:off x="304800" y="609600"/>
            <a:ext cx="1447800" cy="369332"/>
          </a:xfrm>
          <a:prstGeom prst="rect">
            <a:avLst/>
          </a:prstGeom>
          <a:noFill/>
        </p:spPr>
        <p:txBody>
          <a:bodyPr wrap="square" rtlCol="0">
            <a:spAutoFit/>
          </a:bodyPr>
          <a:lstStyle/>
          <a:p>
            <a:endParaRPr lang="en-US" dirty="0"/>
          </a:p>
        </p:txBody>
      </p:sp>
      <p:sp>
        <p:nvSpPr>
          <p:cNvPr id="20" name="TextBox 19"/>
          <p:cNvSpPr txBox="1"/>
          <p:nvPr/>
        </p:nvSpPr>
        <p:spPr>
          <a:xfrm>
            <a:off x="140804" y="1528797"/>
            <a:ext cx="1752600" cy="276999"/>
          </a:xfrm>
          <a:prstGeom prst="rect">
            <a:avLst/>
          </a:prstGeom>
          <a:solidFill>
            <a:schemeClr val="accent4">
              <a:lumMod val="75000"/>
            </a:schemeClr>
          </a:solid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Medically Unjustified </a:t>
            </a:r>
          </a:p>
        </p:txBody>
      </p:sp>
      <p:sp>
        <p:nvSpPr>
          <p:cNvPr id="21" name="TextBox 20"/>
          <p:cNvSpPr txBox="1"/>
          <p:nvPr/>
        </p:nvSpPr>
        <p:spPr>
          <a:xfrm>
            <a:off x="2193235" y="1362045"/>
            <a:ext cx="1447800" cy="461665"/>
          </a:xfrm>
          <a:prstGeom prst="rect">
            <a:avLst/>
          </a:prstGeom>
          <a:solidFill>
            <a:schemeClr val="accent4">
              <a:lumMod val="75000"/>
            </a:schemeClr>
          </a:solid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Incomplete claim form </a:t>
            </a:r>
          </a:p>
        </p:txBody>
      </p:sp>
      <p:sp>
        <p:nvSpPr>
          <p:cNvPr id="22" name="TextBox 21"/>
          <p:cNvSpPr txBox="1"/>
          <p:nvPr/>
        </p:nvSpPr>
        <p:spPr>
          <a:xfrm>
            <a:off x="4028661" y="1528797"/>
            <a:ext cx="1752600" cy="276999"/>
          </a:xfrm>
          <a:prstGeom prst="rect">
            <a:avLst/>
          </a:prstGeom>
          <a:solidFill>
            <a:schemeClr val="accent4">
              <a:lumMod val="75000"/>
            </a:schemeClr>
          </a:solid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Prior approval required</a:t>
            </a:r>
          </a:p>
        </p:txBody>
      </p:sp>
      <p:sp>
        <p:nvSpPr>
          <p:cNvPr id="23" name="TextBox 22"/>
          <p:cNvSpPr txBox="1"/>
          <p:nvPr/>
        </p:nvSpPr>
        <p:spPr>
          <a:xfrm>
            <a:off x="1905000" y="5638800"/>
            <a:ext cx="1524000" cy="276999"/>
          </a:xfrm>
          <a:prstGeom prst="rect">
            <a:avLst/>
          </a:prstGeom>
          <a:solidFill>
            <a:schemeClr val="accent4">
              <a:lumMod val="75000"/>
            </a:schemeClr>
          </a:solid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Alternative service </a:t>
            </a:r>
          </a:p>
        </p:txBody>
      </p:sp>
      <p:sp>
        <p:nvSpPr>
          <p:cNvPr id="24" name="TextBox 23"/>
          <p:cNvSpPr txBox="1"/>
          <p:nvPr/>
        </p:nvSpPr>
        <p:spPr>
          <a:xfrm>
            <a:off x="3733800" y="5638799"/>
            <a:ext cx="1600200" cy="276999"/>
          </a:xfrm>
          <a:prstGeom prst="rect">
            <a:avLst/>
          </a:prstGeom>
          <a:solidFill>
            <a:schemeClr val="accent4">
              <a:lumMod val="75000"/>
            </a:schemeClr>
          </a:solid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Contract Terminated</a:t>
            </a:r>
          </a:p>
        </p:txBody>
      </p:sp>
      <p:cxnSp>
        <p:nvCxnSpPr>
          <p:cNvPr id="26" name="Straight Connector 25"/>
          <p:cNvCxnSpPr/>
          <p:nvPr/>
        </p:nvCxnSpPr>
        <p:spPr>
          <a:xfrm rot="5400000">
            <a:off x="1866900" y="4229100"/>
            <a:ext cx="1905000" cy="76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6200" y="5638800"/>
            <a:ext cx="1295400" cy="276999"/>
          </a:xfrm>
          <a:prstGeom prst="rect">
            <a:avLst/>
          </a:prstGeom>
          <a:solidFill>
            <a:schemeClr val="accent4">
              <a:lumMod val="75000"/>
            </a:schemeClr>
          </a:solid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Not covered</a:t>
            </a:r>
          </a:p>
        </p:txBody>
      </p:sp>
      <p:cxnSp>
        <p:nvCxnSpPr>
          <p:cNvPr id="30" name="Straight Connector 29"/>
          <p:cNvCxnSpPr/>
          <p:nvPr/>
        </p:nvCxnSpPr>
        <p:spPr>
          <a:xfrm rot="16200000" flipH="1">
            <a:off x="4191000" y="3657600"/>
            <a:ext cx="49530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90600" y="942201"/>
            <a:ext cx="4038600" cy="276999"/>
          </a:xfrm>
          <a:prstGeom prst="rect">
            <a:avLst/>
          </a:prstGeom>
          <a:noFill/>
          <a:ln>
            <a:solidFill>
              <a:srgbClr val="FF0000"/>
            </a:solidFill>
          </a:ln>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CAUSE</a:t>
            </a:r>
          </a:p>
        </p:txBody>
      </p:sp>
      <p:sp>
        <p:nvSpPr>
          <p:cNvPr id="35" name="Oval 34"/>
          <p:cNvSpPr/>
          <p:nvPr/>
        </p:nvSpPr>
        <p:spPr>
          <a:xfrm>
            <a:off x="6781800" y="3124200"/>
            <a:ext cx="2209800" cy="99060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 name="TextBox 35"/>
          <p:cNvSpPr txBox="1"/>
          <p:nvPr/>
        </p:nvSpPr>
        <p:spPr>
          <a:xfrm>
            <a:off x="7162800" y="3352800"/>
            <a:ext cx="1524000" cy="646331"/>
          </a:xfrm>
          <a:prstGeom prst="rect">
            <a:avLst/>
          </a:prstGeom>
          <a:solidFill>
            <a:schemeClr val="accent6">
              <a:lumMod val="75000"/>
            </a:schemeClr>
          </a:solid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EFFECT</a:t>
            </a:r>
          </a:p>
          <a:p>
            <a:pPr algn="ctr"/>
            <a:r>
              <a:rPr lang="en-US" sz="1200" b="1" dirty="0">
                <a:latin typeface="Times New Roman" panose="02020603050405020304" pitchFamily="18" charset="0"/>
                <a:cs typeface="Times New Roman" panose="02020603050405020304" pitchFamily="18" charset="0"/>
              </a:rPr>
              <a:t>HIGH REJECTION RATE</a:t>
            </a:r>
          </a:p>
        </p:txBody>
      </p:sp>
      <p:cxnSp>
        <p:nvCxnSpPr>
          <p:cNvPr id="44" name="Straight Arrow Connector 43"/>
          <p:cNvCxnSpPr/>
          <p:nvPr/>
        </p:nvCxnSpPr>
        <p:spPr>
          <a:xfrm rot="10800000">
            <a:off x="4572000" y="2209800"/>
            <a:ext cx="609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181600" y="1905000"/>
            <a:ext cx="1295400" cy="461665"/>
          </a:xfrm>
          <a:prstGeom prst="rect">
            <a:avLst/>
          </a:prstGeom>
          <a:solidFill>
            <a:schemeClr val="accent6">
              <a:lumMod val="75000"/>
            </a:schemeClr>
          </a:solid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Staff unaware about policy</a:t>
            </a:r>
          </a:p>
        </p:txBody>
      </p:sp>
      <p:cxnSp>
        <p:nvCxnSpPr>
          <p:cNvPr id="48" name="Straight Arrow Connector 47"/>
          <p:cNvCxnSpPr/>
          <p:nvPr/>
        </p:nvCxnSpPr>
        <p:spPr>
          <a:xfrm rot="10800000">
            <a:off x="1752600" y="2590800"/>
            <a:ext cx="533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10800000">
            <a:off x="4876800" y="2819400"/>
            <a:ext cx="533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410200" y="2667000"/>
            <a:ext cx="914400" cy="461665"/>
          </a:xfrm>
          <a:prstGeom prst="rect">
            <a:avLst/>
          </a:prstGeom>
          <a:solidFill>
            <a:schemeClr val="accent6">
              <a:lumMod val="75000"/>
            </a:schemeClr>
          </a:solid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Screening benefits</a:t>
            </a:r>
          </a:p>
        </p:txBody>
      </p:sp>
      <p:cxnSp>
        <p:nvCxnSpPr>
          <p:cNvPr id="57" name="Straight Arrow Connector 56"/>
          <p:cNvCxnSpPr/>
          <p:nvPr/>
        </p:nvCxnSpPr>
        <p:spPr>
          <a:xfrm flipV="1">
            <a:off x="990600" y="2286000"/>
            <a:ext cx="533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0" y="1905000"/>
            <a:ext cx="1066800" cy="461665"/>
          </a:xfrm>
          <a:prstGeom prst="rect">
            <a:avLst/>
          </a:prstGeom>
          <a:solidFill>
            <a:schemeClr val="accent6">
              <a:lumMod val="75000"/>
            </a:schemeClr>
          </a:solid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Frequent treatments</a:t>
            </a:r>
          </a:p>
        </p:txBody>
      </p:sp>
      <p:cxnSp>
        <p:nvCxnSpPr>
          <p:cNvPr id="59" name="Straight Arrow Connector 58"/>
          <p:cNvCxnSpPr/>
          <p:nvPr/>
        </p:nvCxnSpPr>
        <p:spPr>
          <a:xfrm flipV="1">
            <a:off x="1219200" y="2971800"/>
            <a:ext cx="533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0" y="2590800"/>
            <a:ext cx="1219200" cy="646331"/>
          </a:xfrm>
          <a:prstGeom prst="rect">
            <a:avLst/>
          </a:prstGeom>
          <a:solidFill>
            <a:schemeClr val="accent6">
              <a:lumMod val="75000"/>
            </a:schemeClr>
          </a:solid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Supporting documents not attached</a:t>
            </a:r>
          </a:p>
        </p:txBody>
      </p:sp>
      <p:sp>
        <p:nvSpPr>
          <p:cNvPr id="63" name="TextBox 62"/>
          <p:cNvSpPr txBox="1"/>
          <p:nvPr/>
        </p:nvSpPr>
        <p:spPr>
          <a:xfrm>
            <a:off x="2057400" y="2209800"/>
            <a:ext cx="914400" cy="646331"/>
          </a:xfrm>
          <a:prstGeom prst="rect">
            <a:avLst/>
          </a:prstGeom>
          <a:solidFill>
            <a:schemeClr val="accent6">
              <a:lumMod val="75000"/>
            </a:schemeClr>
          </a:solid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Diagnosis not justified</a:t>
            </a:r>
          </a:p>
        </p:txBody>
      </p:sp>
      <p:cxnSp>
        <p:nvCxnSpPr>
          <p:cNvPr id="65" name="Straight Arrow Connector 64"/>
          <p:cNvCxnSpPr/>
          <p:nvPr/>
        </p:nvCxnSpPr>
        <p:spPr>
          <a:xfrm rot="10800000">
            <a:off x="3276600" y="2438400"/>
            <a:ext cx="457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3505200" y="2133600"/>
            <a:ext cx="990600" cy="646331"/>
          </a:xfrm>
          <a:prstGeom prst="rect">
            <a:avLst/>
          </a:prstGeom>
          <a:solidFill>
            <a:schemeClr val="accent6">
              <a:lumMod val="75000"/>
            </a:schemeClr>
          </a:solid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Claim form not filled by doctor</a:t>
            </a:r>
          </a:p>
        </p:txBody>
      </p:sp>
      <p:cxnSp>
        <p:nvCxnSpPr>
          <p:cNvPr id="68" name="Straight Arrow Connector 67"/>
          <p:cNvCxnSpPr/>
          <p:nvPr/>
        </p:nvCxnSpPr>
        <p:spPr>
          <a:xfrm rot="10800000">
            <a:off x="1447800" y="4343400"/>
            <a:ext cx="533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1676400" y="3962400"/>
            <a:ext cx="1066800" cy="461665"/>
          </a:xfrm>
          <a:prstGeom prst="rect">
            <a:avLst/>
          </a:prstGeom>
          <a:solidFill>
            <a:schemeClr val="accent6">
              <a:lumMod val="75000"/>
            </a:schemeClr>
          </a:solid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NO benefits for treatment</a:t>
            </a:r>
          </a:p>
        </p:txBody>
      </p:sp>
      <p:cxnSp>
        <p:nvCxnSpPr>
          <p:cNvPr id="71" name="Straight Arrow Connector 70"/>
          <p:cNvCxnSpPr/>
          <p:nvPr/>
        </p:nvCxnSpPr>
        <p:spPr>
          <a:xfrm>
            <a:off x="609600" y="4800600"/>
            <a:ext cx="609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3048000" y="3352800"/>
            <a:ext cx="533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2193234" y="3048000"/>
            <a:ext cx="1159565" cy="461665"/>
          </a:xfrm>
          <a:prstGeom prst="rect">
            <a:avLst/>
          </a:prstGeom>
          <a:solidFill>
            <a:schemeClr val="accent6">
              <a:lumMod val="75000"/>
            </a:schemeClr>
          </a:solid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Doctor’s stamp and sign </a:t>
            </a:r>
          </a:p>
        </p:txBody>
      </p:sp>
      <p:cxnSp>
        <p:nvCxnSpPr>
          <p:cNvPr id="76" name="Straight Arrow Connector 75"/>
          <p:cNvCxnSpPr/>
          <p:nvPr/>
        </p:nvCxnSpPr>
        <p:spPr>
          <a:xfrm rot="10800000">
            <a:off x="1066800" y="52578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10800000">
            <a:off x="2667000" y="5181600"/>
            <a:ext cx="457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3048000" y="5029199"/>
            <a:ext cx="1143000" cy="461665"/>
          </a:xfrm>
          <a:prstGeom prst="rect">
            <a:avLst/>
          </a:prstGeom>
          <a:solidFill>
            <a:schemeClr val="accent6">
              <a:lumMod val="75000"/>
            </a:schemeClr>
          </a:solid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Medical management</a:t>
            </a:r>
          </a:p>
        </p:txBody>
      </p:sp>
      <p:cxnSp>
        <p:nvCxnSpPr>
          <p:cNvPr id="82" name="Straight Arrow Connector 81"/>
          <p:cNvCxnSpPr/>
          <p:nvPr/>
        </p:nvCxnSpPr>
        <p:spPr>
          <a:xfrm rot="10800000">
            <a:off x="4572001" y="4800600"/>
            <a:ext cx="533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5105400" y="4572000"/>
            <a:ext cx="990600" cy="461665"/>
          </a:xfrm>
          <a:prstGeom prst="rect">
            <a:avLst/>
          </a:prstGeom>
          <a:solidFill>
            <a:schemeClr val="accent6">
              <a:lumMod val="75000"/>
            </a:schemeClr>
          </a:solid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Delayed approval</a:t>
            </a:r>
          </a:p>
        </p:txBody>
      </p:sp>
      <p:cxnSp>
        <p:nvCxnSpPr>
          <p:cNvPr id="84" name="Straight Arrow Connector 83"/>
          <p:cNvCxnSpPr/>
          <p:nvPr/>
        </p:nvCxnSpPr>
        <p:spPr>
          <a:xfrm flipV="1">
            <a:off x="4267200" y="4191000"/>
            <a:ext cx="533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3276600" y="3962400"/>
            <a:ext cx="990600" cy="461665"/>
          </a:xfrm>
          <a:prstGeom prst="rect">
            <a:avLst/>
          </a:prstGeom>
          <a:solidFill>
            <a:schemeClr val="accent6">
              <a:lumMod val="75000"/>
            </a:schemeClr>
          </a:solid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Delayed Treatment</a:t>
            </a:r>
          </a:p>
        </p:txBody>
      </p:sp>
      <p:sp>
        <p:nvSpPr>
          <p:cNvPr id="87" name="TextBox 86"/>
          <p:cNvSpPr txBox="1"/>
          <p:nvPr/>
        </p:nvSpPr>
        <p:spPr>
          <a:xfrm>
            <a:off x="0" y="4382869"/>
            <a:ext cx="990600" cy="830997"/>
          </a:xfrm>
          <a:prstGeom prst="rect">
            <a:avLst/>
          </a:prstGeom>
          <a:solidFill>
            <a:schemeClr val="accent6">
              <a:lumMod val="75000"/>
            </a:schemeClr>
          </a:solid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Service medically not necessary</a:t>
            </a:r>
          </a:p>
        </p:txBody>
      </p:sp>
      <p:sp>
        <p:nvSpPr>
          <p:cNvPr id="88" name="TextBox 87"/>
          <p:cNvSpPr txBox="1"/>
          <p:nvPr/>
        </p:nvSpPr>
        <p:spPr>
          <a:xfrm>
            <a:off x="1295400" y="4724400"/>
            <a:ext cx="1142999" cy="830997"/>
          </a:xfrm>
          <a:prstGeom prst="rect">
            <a:avLst/>
          </a:prstGeom>
          <a:solidFill>
            <a:schemeClr val="accent6">
              <a:lumMod val="75000"/>
            </a:schemeClr>
          </a:solid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Consultation within free follow up period</a:t>
            </a:r>
          </a:p>
        </p:txBody>
      </p:sp>
    </p:spTree>
    <p:extLst>
      <p:ext uri="{BB962C8B-B14F-4D97-AF65-F5344CB8AC3E}">
        <p14:creationId xmlns:p14="http://schemas.microsoft.com/office/powerpoint/2010/main" xmlns="" val="19741418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a:off x="381000" y="3352800"/>
            <a:ext cx="62484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457200" y="-152400"/>
            <a:ext cx="8229600" cy="1143000"/>
          </a:xfrm>
        </p:spPr>
        <p:txBody>
          <a:bodyPr/>
          <a:lstStyle/>
          <a:p>
            <a:pPr algn="ctr"/>
            <a:r>
              <a:rPr lang="en-US" dirty="0" smtClean="0"/>
              <a:t>ADMINISTRATIVE REASONS </a:t>
            </a:r>
            <a:endParaRPr lang="en-US" dirty="0"/>
          </a:p>
        </p:txBody>
      </p:sp>
      <p:cxnSp>
        <p:nvCxnSpPr>
          <p:cNvPr id="6" name="Straight Connector 5"/>
          <p:cNvCxnSpPr/>
          <p:nvPr/>
        </p:nvCxnSpPr>
        <p:spPr>
          <a:xfrm rot="16200000" flipH="1">
            <a:off x="4191000" y="3581400"/>
            <a:ext cx="49530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705600" y="2895600"/>
            <a:ext cx="2209800" cy="99060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p:cNvSpPr txBox="1"/>
          <p:nvPr/>
        </p:nvSpPr>
        <p:spPr>
          <a:xfrm>
            <a:off x="7010400" y="3055203"/>
            <a:ext cx="1600200" cy="830997"/>
          </a:xfrm>
          <a:prstGeom prst="rect">
            <a:avLst/>
          </a:prstGeom>
          <a:solidFill>
            <a:schemeClr val="accent6">
              <a:lumMod val="75000"/>
            </a:schemeClr>
          </a:solidFill>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EFFECT</a:t>
            </a:r>
          </a:p>
          <a:p>
            <a:pPr algn="ctr"/>
            <a:r>
              <a:rPr lang="en-US" sz="1200" b="1" dirty="0">
                <a:latin typeface="Times New Roman" panose="02020603050405020304" pitchFamily="18" charset="0"/>
                <a:cs typeface="Times New Roman" panose="02020603050405020304" pitchFamily="18" charset="0"/>
              </a:rPr>
              <a:t>HIGH REJECTION RATE</a:t>
            </a:r>
          </a:p>
          <a:p>
            <a:endParaRPr lang="en-US" sz="1200" dirty="0">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rot="16200000" flipH="1">
            <a:off x="1600200" y="2057400"/>
            <a:ext cx="1828800" cy="76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4267200" y="2057400"/>
            <a:ext cx="1828800" cy="76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571500" y="3848100"/>
            <a:ext cx="190500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2857500" y="3848100"/>
            <a:ext cx="190500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219200" y="1247001"/>
            <a:ext cx="1676400" cy="276999"/>
          </a:xfrm>
          <a:prstGeom prst="rect">
            <a:avLst/>
          </a:prstGeom>
          <a:solidFill>
            <a:schemeClr val="accent4">
              <a:lumMod val="75000"/>
            </a:schemeClr>
          </a:solid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Billing Discrepancy</a:t>
            </a:r>
          </a:p>
        </p:txBody>
      </p:sp>
      <p:sp>
        <p:nvSpPr>
          <p:cNvPr id="18" name="TextBox 17"/>
          <p:cNvSpPr txBox="1"/>
          <p:nvPr/>
        </p:nvSpPr>
        <p:spPr>
          <a:xfrm>
            <a:off x="2286000" y="5257800"/>
            <a:ext cx="2590800" cy="276999"/>
          </a:xfrm>
          <a:prstGeom prst="rect">
            <a:avLst/>
          </a:prstGeom>
          <a:solidFill>
            <a:schemeClr val="accent4">
              <a:lumMod val="75000"/>
            </a:schemeClr>
          </a:solid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Network incompatible with provider</a:t>
            </a:r>
          </a:p>
        </p:txBody>
      </p:sp>
      <p:sp>
        <p:nvSpPr>
          <p:cNvPr id="19" name="TextBox 18"/>
          <p:cNvSpPr txBox="1"/>
          <p:nvPr/>
        </p:nvSpPr>
        <p:spPr>
          <a:xfrm>
            <a:off x="152400" y="5257800"/>
            <a:ext cx="1905000" cy="276999"/>
          </a:xfrm>
          <a:prstGeom prst="rect">
            <a:avLst/>
          </a:prstGeom>
          <a:solidFill>
            <a:schemeClr val="accent4">
              <a:lumMod val="75000"/>
            </a:schemeClr>
          </a:solid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Service not in agreed tariff</a:t>
            </a:r>
          </a:p>
        </p:txBody>
      </p:sp>
      <p:sp>
        <p:nvSpPr>
          <p:cNvPr id="20" name="TextBox 19"/>
          <p:cNvSpPr txBox="1"/>
          <p:nvPr/>
        </p:nvSpPr>
        <p:spPr>
          <a:xfrm>
            <a:off x="4114800" y="1247001"/>
            <a:ext cx="1752600" cy="276999"/>
          </a:xfrm>
          <a:prstGeom prst="rect">
            <a:avLst/>
          </a:prstGeom>
          <a:solidFill>
            <a:schemeClr val="accent4">
              <a:lumMod val="75000"/>
            </a:schemeClr>
          </a:solid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Provider Excess Charges</a:t>
            </a:r>
          </a:p>
        </p:txBody>
      </p:sp>
      <p:cxnSp>
        <p:nvCxnSpPr>
          <p:cNvPr id="22" name="Straight Arrow Connector 21"/>
          <p:cNvCxnSpPr/>
          <p:nvPr/>
        </p:nvCxnSpPr>
        <p:spPr>
          <a:xfrm rot="10800000">
            <a:off x="2286000" y="1828800"/>
            <a:ext cx="457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828800" y="2209800"/>
            <a:ext cx="609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38200" y="1905000"/>
            <a:ext cx="1295400" cy="461665"/>
          </a:xfrm>
          <a:prstGeom prst="rect">
            <a:avLst/>
          </a:prstGeom>
          <a:solidFill>
            <a:schemeClr val="accent6">
              <a:lumMod val="75000"/>
            </a:schemeClr>
          </a:solid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Deductible not collected</a:t>
            </a:r>
          </a:p>
        </p:txBody>
      </p:sp>
      <p:sp>
        <p:nvSpPr>
          <p:cNvPr id="27" name="TextBox 26"/>
          <p:cNvSpPr txBox="1"/>
          <p:nvPr/>
        </p:nvSpPr>
        <p:spPr>
          <a:xfrm>
            <a:off x="3048000" y="2286000"/>
            <a:ext cx="1371600" cy="646331"/>
          </a:xfrm>
          <a:prstGeom prst="rect">
            <a:avLst/>
          </a:prstGeom>
          <a:solidFill>
            <a:schemeClr val="accent6">
              <a:lumMod val="75000"/>
            </a:schemeClr>
          </a:solid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Quantity not justified, e.g. pharmacy</a:t>
            </a:r>
          </a:p>
        </p:txBody>
      </p:sp>
      <p:cxnSp>
        <p:nvCxnSpPr>
          <p:cNvPr id="31" name="Straight Arrow Connector 30"/>
          <p:cNvCxnSpPr/>
          <p:nvPr/>
        </p:nvCxnSpPr>
        <p:spPr>
          <a:xfrm rot="10800000">
            <a:off x="2590800" y="2590800"/>
            <a:ext cx="457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133600" y="2970212"/>
            <a:ext cx="609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04800" y="2662535"/>
            <a:ext cx="1905000" cy="461665"/>
          </a:xfrm>
          <a:prstGeom prst="rect">
            <a:avLst/>
          </a:prstGeom>
          <a:solidFill>
            <a:schemeClr val="accent6">
              <a:lumMod val="75000"/>
            </a:schemeClr>
          </a:solid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Duplication of service, e.g. consultation</a:t>
            </a:r>
          </a:p>
        </p:txBody>
      </p:sp>
      <p:cxnSp>
        <p:nvCxnSpPr>
          <p:cNvPr id="37" name="Straight Arrow Connector 36"/>
          <p:cNvCxnSpPr/>
          <p:nvPr/>
        </p:nvCxnSpPr>
        <p:spPr>
          <a:xfrm rot="10800000">
            <a:off x="1676400" y="4038600"/>
            <a:ext cx="457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981200" y="3810000"/>
            <a:ext cx="1752600" cy="461665"/>
          </a:xfrm>
          <a:prstGeom prst="rect">
            <a:avLst/>
          </a:prstGeom>
          <a:solidFill>
            <a:schemeClr val="accent6">
              <a:lumMod val="75000"/>
            </a:schemeClr>
          </a:solid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Service has no contract price</a:t>
            </a:r>
          </a:p>
        </p:txBody>
      </p:sp>
      <p:cxnSp>
        <p:nvCxnSpPr>
          <p:cNvPr id="39" name="Straight Arrow Connector 38"/>
          <p:cNvCxnSpPr/>
          <p:nvPr/>
        </p:nvCxnSpPr>
        <p:spPr>
          <a:xfrm>
            <a:off x="914400" y="4337347"/>
            <a:ext cx="609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6200" y="4110335"/>
            <a:ext cx="1066800" cy="461665"/>
          </a:xfrm>
          <a:prstGeom prst="rect">
            <a:avLst/>
          </a:prstGeom>
          <a:solidFill>
            <a:schemeClr val="accent6">
              <a:lumMod val="75000"/>
            </a:schemeClr>
          </a:solid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No direct debit</a:t>
            </a:r>
          </a:p>
        </p:txBody>
      </p:sp>
      <p:sp>
        <p:nvSpPr>
          <p:cNvPr id="17" name="TextBox 16"/>
          <p:cNvSpPr txBox="1"/>
          <p:nvPr/>
        </p:nvSpPr>
        <p:spPr>
          <a:xfrm>
            <a:off x="2667000" y="1676400"/>
            <a:ext cx="1981200" cy="276999"/>
          </a:xfrm>
          <a:prstGeom prst="rect">
            <a:avLst/>
          </a:prstGeom>
          <a:solidFill>
            <a:schemeClr val="accent6">
              <a:lumMod val="75000"/>
            </a:schemeClr>
          </a:solid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Co-pay not applied</a:t>
            </a:r>
          </a:p>
        </p:txBody>
      </p:sp>
      <p:sp>
        <p:nvSpPr>
          <p:cNvPr id="28" name="TextBox 27"/>
          <p:cNvSpPr txBox="1"/>
          <p:nvPr/>
        </p:nvSpPr>
        <p:spPr>
          <a:xfrm>
            <a:off x="1447800" y="838200"/>
            <a:ext cx="4038600" cy="276999"/>
          </a:xfrm>
          <a:prstGeom prst="rect">
            <a:avLst/>
          </a:prstGeom>
          <a:noFill/>
          <a:ln>
            <a:solidFill>
              <a:srgbClr val="FF0000"/>
            </a:solidFill>
          </a:ln>
        </p:spPr>
        <p:txBody>
          <a:bodyPr wrap="square" rtlCol="0">
            <a:spAutoFit/>
          </a:bodyPr>
          <a:lstStyle/>
          <a:p>
            <a:pPr algn="ctr"/>
            <a:r>
              <a:rPr lang="en-US" sz="1200" b="1" dirty="0">
                <a:solidFill>
                  <a:srgbClr val="FF0000"/>
                </a:solidFill>
                <a:latin typeface="Times New Roman" panose="02020603050405020304" pitchFamily="18" charset="0"/>
                <a:cs typeface="Times New Roman" panose="02020603050405020304" pitchFamily="18" charset="0"/>
              </a:rPr>
              <a:t>CAUSE</a:t>
            </a:r>
          </a:p>
        </p:txBody>
      </p:sp>
    </p:spTree>
    <p:extLst>
      <p:ext uri="{BB962C8B-B14F-4D97-AF65-F5344CB8AC3E}">
        <p14:creationId xmlns:p14="http://schemas.microsoft.com/office/powerpoint/2010/main" xmlns="" val="13264735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GB" sz="1800" dirty="0" smtClean="0"/>
              <a:t>Using the Pareto tool these causes were further analysed to know the critical factors of rejection (significant few). It was then found that major rejections in all departments were because of medically unjustified and billing discrepancy. By knowing the two major reasons we know the corrective measures to be taken for each department.</a:t>
            </a:r>
          </a:p>
          <a:p>
            <a:endParaRPr lang="en-US" dirty="0" smtClean="0"/>
          </a:p>
          <a:p>
            <a:endParaRPr lang="en-US" dirty="0"/>
          </a:p>
        </p:txBody>
      </p:sp>
      <p:pic>
        <p:nvPicPr>
          <p:cNvPr id="4" name="Picture 3"/>
          <p:cNvPicPr/>
          <p:nvPr/>
        </p:nvPicPr>
        <p:blipFill>
          <a:blip r:embed="rId2"/>
          <a:stretch>
            <a:fillRect/>
          </a:stretch>
        </p:blipFill>
        <p:spPr>
          <a:xfrm>
            <a:off x="533400" y="2057400"/>
            <a:ext cx="8077200" cy="4572000"/>
          </a:xfrm>
          <a:prstGeom prst="rect">
            <a:avLst/>
          </a:prstGeom>
          <a:ln>
            <a:solidFill>
              <a:schemeClr val="accent6"/>
            </a:solid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62200"/>
            <a:ext cx="8229600" cy="1219200"/>
          </a:xfrm>
        </p:spPr>
        <p:txBody>
          <a:bodyPr>
            <a:normAutofit/>
          </a:bodyPr>
          <a:lstStyle/>
          <a:p>
            <a:pPr algn="ctr"/>
            <a:r>
              <a:rPr sz="5400" b="1" i="1" u="sng" smtClean="0"/>
              <a:t>Implementation</a:t>
            </a:r>
            <a:endParaRPr lang="en-US" sz="5400" b="1" i="1" u="sng"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just"/>
            <a:r>
              <a:rPr lang="en-IN" sz="2000" dirty="0" smtClean="0">
                <a:cs typeface="Times New Roman" pitchFamily="18" charset="0"/>
              </a:rPr>
              <a:t>UAE is ranked second in the world for quality of healthcare, with 87% population insured by contributing 1.5 per cent of their salary for a host of medical services. </a:t>
            </a:r>
            <a:endParaRPr lang="en-US" sz="2000" dirty="0" smtClean="0">
              <a:cs typeface="Times New Roman" pitchFamily="18" charset="0"/>
            </a:endParaRPr>
          </a:p>
          <a:p>
            <a:pPr algn="just"/>
            <a:endParaRPr lang="en-US" sz="2000" dirty="0" smtClean="0">
              <a:cs typeface="Times New Roman" pitchFamily="18" charset="0"/>
            </a:endParaRPr>
          </a:p>
          <a:p>
            <a:pPr algn="just"/>
            <a:r>
              <a:rPr lang="en-US" sz="2000" dirty="0" smtClean="0">
                <a:cs typeface="Times New Roman" pitchFamily="18" charset="0"/>
              </a:rPr>
              <a:t>UAE is unprepared for a mature medical insurance system as a result the healthcare providers suffer from financial loss and poor business management. Hospitals face high rejection rate.</a:t>
            </a:r>
          </a:p>
          <a:p>
            <a:pPr algn="just"/>
            <a:endParaRPr lang="en-US" sz="2000" dirty="0" smtClean="0">
              <a:cs typeface="Times New Roman" pitchFamily="18" charset="0"/>
            </a:endParaRPr>
          </a:p>
          <a:p>
            <a:pPr algn="just"/>
            <a:r>
              <a:rPr lang="en-US" sz="2000" dirty="0" smtClean="0">
                <a:cs typeface="Times New Roman" pitchFamily="18" charset="0"/>
              </a:rPr>
              <a:t>15%  of the claims subjected to insurance companies on an average are rejected because of inappropriate processing of claim forms and supporting documents. </a:t>
            </a:r>
          </a:p>
          <a:p>
            <a:pPr algn="just">
              <a:buNone/>
            </a:pPr>
            <a:r>
              <a:rPr lang="en-US" sz="2000" dirty="0" smtClean="0">
                <a:cs typeface="Times New Roman" pitchFamily="18" charset="0"/>
              </a:rPr>
              <a:t> </a:t>
            </a:r>
            <a:endParaRPr lang="en-US" sz="2000" dirty="0">
              <a:cs typeface="Times New Roman" pitchFamily="18" charset="0"/>
            </a:endParaRPr>
          </a:p>
        </p:txBody>
      </p:sp>
      <p:sp>
        <p:nvSpPr>
          <p:cNvPr id="2" name="Title 1"/>
          <p:cNvSpPr>
            <a:spLocks noGrp="1"/>
          </p:cNvSpPr>
          <p:nvPr>
            <p:ph type="title"/>
          </p:nvPr>
        </p:nvSpPr>
        <p:spPr/>
        <p:txBody>
          <a:bodyPr>
            <a:normAutofit/>
          </a:bodyPr>
          <a:lstStyle/>
          <a:p>
            <a:pPr algn="ctr"/>
            <a:r>
              <a:rPr lang="en-US" sz="4000" b="1" i="1" u="sng" dirty="0" smtClean="0"/>
              <a:t>Background</a:t>
            </a:r>
            <a:endParaRPr lang="en-US" sz="4000" b="1" i="1" u="sng"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a:bodyPr>
          <a:lstStyle/>
          <a:p>
            <a:r>
              <a:rPr lang="en-US" dirty="0" smtClean="0"/>
              <a:t>The need to have a single updated portal for easy access and submission. </a:t>
            </a:r>
          </a:p>
          <a:p>
            <a:endParaRPr lang="en-US" dirty="0" smtClean="0"/>
          </a:p>
          <a:p>
            <a:endParaRPr lang="en-US" dirty="0"/>
          </a:p>
        </p:txBody>
      </p:sp>
      <p:sp>
        <p:nvSpPr>
          <p:cNvPr id="5" name="Title 4"/>
          <p:cNvSpPr>
            <a:spLocks noGrp="1"/>
          </p:cNvSpPr>
          <p:nvPr>
            <p:ph type="title"/>
          </p:nvPr>
        </p:nvSpPr>
        <p:spPr/>
        <p:txBody>
          <a:bodyPr>
            <a:normAutofit fontScale="90000"/>
          </a:bodyPr>
          <a:lstStyle/>
          <a:p>
            <a:r>
              <a:rPr lang="en-US" dirty="0" smtClean="0"/>
              <a:t>SUGGESTED UPGRADATIONS </a:t>
            </a:r>
            <a:br>
              <a:rPr lang="en-US" dirty="0" smtClean="0"/>
            </a:br>
            <a:endParaRPr lang="en-US" dirty="0"/>
          </a:p>
        </p:txBody>
      </p:sp>
      <p:pic>
        <p:nvPicPr>
          <p:cNvPr id="4" name="Picture 3"/>
          <p:cNvPicPr/>
          <p:nvPr/>
        </p:nvPicPr>
        <p:blipFill rotWithShape="1">
          <a:blip r:embed="rId2"/>
          <a:srcRect l="33654" t="19384" r="14904" b="19327"/>
          <a:stretch/>
        </p:blipFill>
        <p:spPr bwMode="auto">
          <a:xfrm>
            <a:off x="228600" y="1981200"/>
            <a:ext cx="8610600" cy="4495800"/>
          </a:xfrm>
          <a:prstGeom prst="rect">
            <a:avLst/>
          </a:prstGeom>
          <a:ln>
            <a:noFill/>
          </a:ln>
          <a:extLst>
            <a:ext uri="{53640926-AAD7-44D8-BBD7-CCE9431645EC}">
              <a14:shadowObscured xmlns:a14="http://schemas.microsoft.com/office/drawing/2010/main" xmln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82000" cy="6400800"/>
          </a:xfrm>
        </p:spPr>
        <p:txBody>
          <a:bodyPr>
            <a:normAutofit/>
          </a:bodyPr>
          <a:lstStyle/>
          <a:p>
            <a:r>
              <a:rPr lang="en-US" sz="3200" dirty="0" smtClean="0"/>
              <a:t>The need to have a status button for HMIS</a:t>
            </a:r>
          </a:p>
          <a:p>
            <a:endParaRPr lang="en-US" sz="2000" dirty="0"/>
          </a:p>
        </p:txBody>
      </p:sp>
      <p:pic>
        <p:nvPicPr>
          <p:cNvPr id="4" name="Picture 3"/>
          <p:cNvPicPr/>
          <p:nvPr/>
        </p:nvPicPr>
        <p:blipFill rotWithShape="1">
          <a:blip r:embed="rId2"/>
          <a:srcRect l="34135" t="19954" r="19070" b="19612"/>
          <a:stretch/>
        </p:blipFill>
        <p:spPr bwMode="auto">
          <a:xfrm>
            <a:off x="152400" y="1600200"/>
            <a:ext cx="8915400" cy="4953000"/>
          </a:xfrm>
          <a:prstGeom prst="rect">
            <a:avLst/>
          </a:prstGeom>
          <a:ln>
            <a:noFill/>
          </a:ln>
          <a:extLst>
            <a:ext uri="{53640926-AAD7-44D8-BBD7-CCE9431645EC}">
              <a14:shadowObscured xmlns:a14="http://schemas.microsoft.com/office/drawing/2010/main" xmln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lvl="0"/>
            <a:r>
              <a:rPr lang="en-US" dirty="0" smtClean="0">
                <a:ea typeface="Times New Roman" pitchFamily="18" charset="0"/>
                <a:cs typeface="Times New Roman" pitchFamily="18" charset="0"/>
              </a:rPr>
              <a:t>The need to have a report button for HMIS for sending various replies to queries of insurance companies. </a:t>
            </a:r>
            <a:endParaRPr lang="en-US" sz="4400" dirty="0" smtClean="0"/>
          </a:p>
          <a:p>
            <a:endParaRPr lang="en-US" dirty="0"/>
          </a:p>
        </p:txBody>
      </p:sp>
      <p:pic>
        <p:nvPicPr>
          <p:cNvPr id="4" name="Picture 3"/>
          <p:cNvPicPr/>
          <p:nvPr/>
        </p:nvPicPr>
        <p:blipFill rotWithShape="1">
          <a:blip r:embed="rId2"/>
          <a:srcRect l="33974" t="19955" r="17789" b="15336"/>
          <a:stretch/>
        </p:blipFill>
        <p:spPr bwMode="auto">
          <a:xfrm>
            <a:off x="0" y="1219200"/>
            <a:ext cx="9144000" cy="4191000"/>
          </a:xfrm>
          <a:prstGeom prst="rect">
            <a:avLst/>
          </a:prstGeom>
          <a:ln>
            <a:noFill/>
          </a:ln>
          <a:extLst>
            <a:ext uri="{53640926-AAD7-44D8-BBD7-CCE9431645EC}">
              <a14:shadowObscured xmlns:a14="http://schemas.microsoft.com/office/drawing/2010/main" xmlns=""/>
            </a:ext>
          </a:extLst>
        </p:spPr>
      </p:pic>
      <p:sp>
        <p:nvSpPr>
          <p:cNvPr id="45057" name="Rectangle 1"/>
          <p:cNvSpPr>
            <a:spLocks noChangeArrowheads="1"/>
          </p:cNvSpPr>
          <p:nvPr/>
        </p:nvSpPr>
        <p:spPr bwMode="auto">
          <a:xfrm>
            <a:off x="304800" y="5257800"/>
            <a:ext cx="88392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ea typeface="Times New Roman" pitchFamily="18" charset="0"/>
                <a:cs typeface="Times New Roman" pitchFamily="18" charset="0"/>
              </a:rPr>
              <a:t>The proper process requirements and delays were taken into account while the consideration for </a:t>
            </a:r>
            <a:r>
              <a:rPr kumimoji="0" lang="en-US" sz="2800" b="0" i="0" u="none" strike="noStrike" cap="none" normalizeH="0" baseline="0" dirty="0" err="1" smtClean="0">
                <a:ln>
                  <a:noFill/>
                </a:ln>
                <a:solidFill>
                  <a:schemeClr val="tx1"/>
                </a:solidFill>
                <a:effectLst/>
                <a:ea typeface="Times New Roman" pitchFamily="18" charset="0"/>
                <a:cs typeface="Times New Roman" pitchFamily="18" charset="0"/>
              </a:rPr>
              <a:t>upgradation</a:t>
            </a:r>
            <a:r>
              <a:rPr kumimoji="0" lang="en-US" sz="2800" b="0" i="0" u="none" strike="noStrike" cap="none" normalizeH="0" baseline="0" dirty="0" smtClean="0">
                <a:ln>
                  <a:noFill/>
                </a:ln>
                <a:solidFill>
                  <a:schemeClr val="tx1"/>
                </a:solidFill>
                <a:effectLst/>
                <a:ea typeface="Times New Roman" pitchFamily="18" charset="0"/>
                <a:cs typeface="Times New Roman" pitchFamily="18" charset="0"/>
              </a:rPr>
              <a:t> of HMIS. </a:t>
            </a:r>
            <a:endParaRPr kumimoji="0" lang="en-US" sz="2800" b="0" i="0" u="none" strike="noStrike" cap="none" normalizeH="0" baseline="0" dirty="0" smtClean="0">
              <a:ln>
                <a:noFill/>
              </a:ln>
              <a:solidFill>
                <a:schemeClr val="tx1"/>
              </a:solidFill>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438400"/>
            <a:ext cx="8229600" cy="1219200"/>
          </a:xfrm>
        </p:spPr>
        <p:txBody>
          <a:bodyPr>
            <a:normAutofit/>
          </a:bodyPr>
          <a:lstStyle/>
          <a:p>
            <a:pPr algn="ctr"/>
            <a:r>
              <a:rPr sz="5400" b="1" i="1" u="sng" smtClean="0"/>
              <a:t>Control</a:t>
            </a:r>
            <a:endParaRPr lang="en-US" sz="5400" b="1" i="1" u="sng"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715000"/>
          </a:xfrm>
        </p:spPr>
        <p:txBody>
          <a:bodyPr>
            <a:normAutofit fontScale="92500" lnSpcReduction="20000"/>
          </a:bodyPr>
          <a:lstStyle/>
          <a:p>
            <a:pPr>
              <a:buNone/>
            </a:pPr>
            <a:r>
              <a:rPr lang="en-US" dirty="0" smtClean="0"/>
              <a:t>   Following the implementation recommendations, it is important to regularly check or control them so that the process is sustainable. The following measures are suggested to control the rejection denial rate:</a:t>
            </a:r>
          </a:p>
          <a:p>
            <a:r>
              <a:rPr lang="en-US" dirty="0" smtClean="0"/>
              <a:t>A proper revenue control check should be done timely to calculate and analyze the revenue losses and check for loop holes.</a:t>
            </a:r>
          </a:p>
          <a:p>
            <a:r>
              <a:rPr lang="en-US" dirty="0" smtClean="0"/>
              <a:t>The financial results after final claim rejection should be discussed for every quarter where the reasons are justified. </a:t>
            </a:r>
          </a:p>
          <a:p>
            <a:r>
              <a:rPr lang="en-US" dirty="0" smtClean="0"/>
              <a:t>All approval team members should be periodically updated with the changing policies and direct billing tariff list</a:t>
            </a:r>
          </a:p>
          <a:p>
            <a:r>
              <a:rPr lang="en-US" dirty="0" smtClean="0"/>
              <a:t>A proper first verification team should be there to check for all the claim approvals and documentation claims for all departments. This should be done within 24 hours of approvals.</a:t>
            </a:r>
          </a:p>
          <a:p>
            <a:r>
              <a:rPr lang="en-US" dirty="0" smtClean="0"/>
              <a:t>A regular up-gradation of the HMIS system should be done periodically.</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lvl="0"/>
            <a:r>
              <a:rPr lang="en-US" sz="1600" dirty="0" smtClean="0"/>
              <a:t>Inclusion and exclusion policies of every insurance company must be incorporated in HMIS.</a:t>
            </a:r>
          </a:p>
          <a:p>
            <a:pPr lvl="0"/>
            <a:r>
              <a:rPr lang="en-US" sz="1600" dirty="0" smtClean="0"/>
              <a:t>Training of Doctor’s on awareness of general inclusion and exclusion policies for various diagnoses so that medically unjustified diagnosis and symptoms could be avoided.</a:t>
            </a:r>
          </a:p>
          <a:p>
            <a:pPr lvl="0"/>
            <a:r>
              <a:rPr lang="en-US" sz="1600" dirty="0" smtClean="0"/>
              <a:t>Request for approval must be send along with the previous medical history.</a:t>
            </a:r>
          </a:p>
          <a:p>
            <a:pPr lvl="0"/>
            <a:r>
              <a:rPr lang="en-US" sz="1600" dirty="0" smtClean="0"/>
              <a:t>A medical team for first verification must be set up in the department for verification of claims within 24hrs of the approval.</a:t>
            </a:r>
          </a:p>
          <a:p>
            <a:pPr lvl="0"/>
            <a:r>
              <a:rPr lang="en-US" sz="1600" dirty="0" smtClean="0"/>
              <a:t>MRD section must be incorporated in HMIS so that the approval team can refer and send the request along with all relevant documents.</a:t>
            </a:r>
          </a:p>
          <a:p>
            <a:pPr lvl="0"/>
            <a:r>
              <a:rPr lang="en-US" sz="1600" dirty="0" smtClean="0"/>
              <a:t>On the basis of GOP, Claims of all maternity related approvals should be sent at the time of delivery. Rejected amount to be paid by the patient.</a:t>
            </a:r>
          </a:p>
          <a:p>
            <a:pPr lvl="0"/>
            <a:r>
              <a:rPr lang="en-US" sz="1600" dirty="0" smtClean="0"/>
              <a:t>A mandatory column for diagnosis and other relevant clinical information must be incorporated in HMIS which should be filled by the treating doctor so as to avoid rejection on the basis of diagnosis not justified.</a:t>
            </a:r>
          </a:p>
          <a:p>
            <a:pPr lvl="0"/>
            <a:r>
              <a:rPr lang="en-US" sz="1600" dirty="0" smtClean="0"/>
              <a:t>Administrative staff must be properly trained so as to avoid any billing discrepancies leading to high rejection rate.</a:t>
            </a:r>
          </a:p>
          <a:p>
            <a:pPr>
              <a:buNone/>
            </a:pPr>
            <a:endParaRPr lang="en-US" sz="1600" dirty="0" smtClean="0"/>
          </a:p>
          <a:p>
            <a:pPr>
              <a:buNone/>
            </a:pPr>
            <a:endParaRPr lang="en-US" sz="1600" dirty="0" smtClean="0"/>
          </a:p>
          <a:p>
            <a:endParaRPr lang="en-US" sz="1600" dirty="0"/>
          </a:p>
        </p:txBody>
      </p:sp>
      <p:sp>
        <p:nvSpPr>
          <p:cNvPr id="2" name="Title 1"/>
          <p:cNvSpPr>
            <a:spLocks noGrp="1"/>
          </p:cNvSpPr>
          <p:nvPr>
            <p:ph type="title"/>
          </p:nvPr>
        </p:nvSpPr>
        <p:spPr>
          <a:ln>
            <a:noFill/>
          </a:ln>
        </p:spPr>
        <p:txBody>
          <a:bodyPr>
            <a:normAutofit/>
          </a:bodyPr>
          <a:lstStyle/>
          <a:p>
            <a:pPr algn="ctr"/>
            <a:r>
              <a:rPr lang="en-US" sz="4000" b="1" i="1" u="sng" dirty="0" smtClean="0">
                <a:cs typeface="Times New Roman" panose="02020603050405020304" pitchFamily="18" charset="0"/>
              </a:rPr>
              <a:t>Recommendations </a:t>
            </a:r>
            <a:endParaRPr lang="en-US" sz="4000" b="1" i="1" u="sng" dirty="0">
              <a:cs typeface="Times New Roman" panose="02020603050405020304" pitchFamily="18" charset="0"/>
            </a:endParaRPr>
          </a:p>
        </p:txBody>
      </p:sp>
    </p:spTree>
    <p:extLst>
      <p:ext uri="{BB962C8B-B14F-4D97-AF65-F5344CB8AC3E}">
        <p14:creationId xmlns:p14="http://schemas.microsoft.com/office/powerpoint/2010/main" xmlns="" val="40951054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514600"/>
            <a:ext cx="8229600" cy="1219200"/>
          </a:xfrm>
        </p:spPr>
        <p:txBody>
          <a:bodyPr>
            <a:normAutofit/>
          </a:bodyPr>
          <a:lstStyle/>
          <a:p>
            <a:pPr algn="ctr"/>
            <a:r>
              <a:rPr sz="7200" b="1" i="1" u="sng" smtClean="0"/>
              <a:t>Thank you</a:t>
            </a:r>
            <a:endParaRPr lang="en-US" sz="7200" b="1" i="1" u="sng"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29200"/>
          </a:xfrm>
        </p:spPr>
        <p:txBody>
          <a:bodyPr>
            <a:normAutofit fontScale="77500" lnSpcReduction="20000"/>
          </a:bodyPr>
          <a:lstStyle/>
          <a:p>
            <a:r>
              <a:rPr lang="en-US" dirty="0" smtClean="0"/>
              <a:t>The Dubai market is regulated by the Dubai Health Authority (DHA). </a:t>
            </a:r>
          </a:p>
          <a:p>
            <a:r>
              <a:rPr lang="en-US" dirty="0" smtClean="0"/>
              <a:t>In November 2013, Dubai passed a law requiring residents to have health cover. Currently, out of three million residents, only a third are currently insured. The implementation of the compulsory health insurance in Dubai follows a Phased approach:</a:t>
            </a:r>
          </a:p>
          <a:p>
            <a:pPr>
              <a:buNone/>
            </a:pPr>
            <a:r>
              <a:rPr lang="en-US" dirty="0" smtClean="0"/>
              <a:t>                    </a:t>
            </a:r>
          </a:p>
          <a:p>
            <a:pPr>
              <a:buNone/>
            </a:pPr>
            <a:r>
              <a:rPr lang="en-US" dirty="0" smtClean="0"/>
              <a:t>                     – Phase 1: Employers with 1000+ employees to comply</a:t>
            </a:r>
          </a:p>
          <a:p>
            <a:pPr>
              <a:buNone/>
            </a:pPr>
            <a:r>
              <a:rPr lang="en-US" dirty="0" smtClean="0"/>
              <a:t>                        by October 2014.</a:t>
            </a:r>
          </a:p>
          <a:p>
            <a:pPr>
              <a:buNone/>
            </a:pPr>
            <a:r>
              <a:rPr lang="en-US" dirty="0" smtClean="0"/>
              <a:t>                     – Phase 2: Employers with 100-999 employees to</a:t>
            </a:r>
          </a:p>
          <a:p>
            <a:pPr>
              <a:buNone/>
            </a:pPr>
            <a:r>
              <a:rPr lang="en-US" dirty="0" smtClean="0"/>
              <a:t>                        comply by the end of July 2015. </a:t>
            </a:r>
          </a:p>
          <a:p>
            <a:pPr>
              <a:buNone/>
            </a:pPr>
            <a:r>
              <a:rPr lang="en-US" dirty="0" smtClean="0"/>
              <a:t>                      – Phase 3a: All employers must comply by the end of June</a:t>
            </a:r>
          </a:p>
          <a:p>
            <a:pPr>
              <a:buNone/>
            </a:pPr>
            <a:r>
              <a:rPr lang="en-US" dirty="0" smtClean="0"/>
              <a:t>                         2016.</a:t>
            </a:r>
          </a:p>
          <a:p>
            <a:pPr>
              <a:buNone/>
            </a:pPr>
            <a:r>
              <a:rPr lang="en-US" dirty="0" smtClean="0"/>
              <a:t>                      – Phase 3b: All spouses, dependents &amp; domestic workers</a:t>
            </a:r>
          </a:p>
          <a:p>
            <a:pPr>
              <a:buNone/>
            </a:pPr>
            <a:r>
              <a:rPr lang="en-US" dirty="0" smtClean="0"/>
              <a:t>                        must be covered by end of June 2016. </a:t>
            </a:r>
          </a:p>
          <a:p>
            <a:endParaRPr lang="en-US" dirty="0"/>
          </a:p>
        </p:txBody>
      </p:sp>
      <p:sp>
        <p:nvSpPr>
          <p:cNvPr id="3" name="Title 2"/>
          <p:cNvSpPr>
            <a:spLocks noGrp="1"/>
          </p:cNvSpPr>
          <p:nvPr>
            <p:ph type="title"/>
          </p:nvPr>
        </p:nvSpPr>
        <p:spPr/>
        <p:txBody>
          <a:bodyPr>
            <a:normAutofit/>
          </a:bodyPr>
          <a:lstStyle/>
          <a:p>
            <a:pPr algn="ctr"/>
            <a:r>
              <a:rPr sz="4000" b="1" i="1" u="sng" smtClean="0"/>
              <a:t>Dubai Insurance Law</a:t>
            </a:r>
            <a:endParaRPr lang="en-US" sz="4000" b="1" i="1" u="sng"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04800"/>
            <a:ext cx="6852966" cy="800219"/>
          </a:xfrm>
          <a:prstGeom prst="rect">
            <a:avLst/>
          </a:prstGeom>
          <a:noFill/>
        </p:spPr>
        <p:txBody>
          <a:bodyPr wrap="none" rtlCol="0">
            <a:spAutoFit/>
          </a:bodyPr>
          <a:lstStyle/>
          <a:p>
            <a:r>
              <a:rPr lang="en-US" sz="2800" dirty="0" smtClean="0"/>
              <a:t>4 major players in Health Insurance System</a:t>
            </a:r>
          </a:p>
          <a:p>
            <a:endParaRPr lang="en-US" dirty="0"/>
          </a:p>
        </p:txBody>
      </p:sp>
      <p:pic>
        <p:nvPicPr>
          <p:cNvPr id="5" name="Picture 4" descr="http://www.healthtechnolgy.com/images/tpa-chart.gif"/>
          <p:cNvPicPr/>
          <p:nvPr/>
        </p:nvPicPr>
        <p:blipFill>
          <a:blip r:embed="rId2" cstate="print"/>
          <a:srcRect/>
          <a:stretch>
            <a:fillRect/>
          </a:stretch>
        </p:blipFill>
        <p:spPr bwMode="auto">
          <a:xfrm>
            <a:off x="0" y="1219200"/>
            <a:ext cx="91440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World-class medical institution offering quality and affordable specialized superior medical care .</a:t>
            </a:r>
          </a:p>
          <a:p>
            <a:r>
              <a:rPr lang="en-US" dirty="0" smtClean="0"/>
              <a:t>The insurance department is staffed by a team of expert professionals who assist in administering to the needs and queries of patients holding insurance cards.</a:t>
            </a:r>
          </a:p>
          <a:p>
            <a:r>
              <a:rPr lang="en-US" dirty="0" smtClean="0"/>
              <a:t>The Insurance companies on direct billing:</a:t>
            </a:r>
          </a:p>
          <a:p>
            <a:pPr lvl="0">
              <a:buNone/>
            </a:pPr>
            <a:r>
              <a:rPr lang="en-US" dirty="0" smtClean="0"/>
              <a:t>    </a:t>
            </a:r>
            <a:r>
              <a:rPr lang="en-US" dirty="0" err="1" smtClean="0"/>
              <a:t>Aafiya</a:t>
            </a:r>
            <a:r>
              <a:rPr lang="en-US" dirty="0" smtClean="0"/>
              <a:t>, ADNIC, Al </a:t>
            </a:r>
            <a:r>
              <a:rPr lang="en-US" dirty="0" err="1" smtClean="0"/>
              <a:t>Buhaira</a:t>
            </a:r>
            <a:r>
              <a:rPr lang="en-US" dirty="0" smtClean="0"/>
              <a:t> Insurance Company, Al </a:t>
            </a:r>
            <a:r>
              <a:rPr lang="en-US" dirty="0" err="1" smtClean="0"/>
              <a:t>Khazna</a:t>
            </a:r>
            <a:r>
              <a:rPr lang="en-US" dirty="0" smtClean="0"/>
              <a:t> Insurance Company, ALICO, Amity, Al </a:t>
            </a:r>
            <a:r>
              <a:rPr lang="en-US" dirty="0" err="1" smtClean="0"/>
              <a:t>Madallah</a:t>
            </a:r>
            <a:r>
              <a:rPr lang="en-US" dirty="0" smtClean="0"/>
              <a:t> , </a:t>
            </a:r>
            <a:r>
              <a:rPr lang="en-US" dirty="0" err="1" smtClean="0"/>
              <a:t>Axa</a:t>
            </a:r>
            <a:r>
              <a:rPr lang="en-US" dirty="0" smtClean="0"/>
              <a:t> Insurance, Al </a:t>
            </a:r>
            <a:r>
              <a:rPr lang="en-US" dirty="0" err="1" smtClean="0"/>
              <a:t>Dhafra</a:t>
            </a:r>
            <a:r>
              <a:rPr lang="en-US" dirty="0" smtClean="0"/>
              <a:t> National Insurance, Dubai Insurance, Daman Insurance, FMC, GLOBE MED, Global Net TPA , Aetna Health Service "</a:t>
            </a:r>
            <a:r>
              <a:rPr lang="en-US" dirty="0" err="1" smtClean="0"/>
              <a:t>Goodhealth</a:t>
            </a:r>
            <a:r>
              <a:rPr lang="en-US" dirty="0" smtClean="0"/>
              <a:t>“, </a:t>
            </a:r>
            <a:r>
              <a:rPr lang="en-US" dirty="0" err="1" smtClean="0"/>
              <a:t>Healthnet</a:t>
            </a:r>
            <a:r>
              <a:rPr lang="en-US" dirty="0" smtClean="0"/>
              <a:t> Insurance, </a:t>
            </a:r>
            <a:r>
              <a:rPr lang="en-US" dirty="0" err="1" smtClean="0"/>
              <a:t>Interglobal</a:t>
            </a:r>
            <a:r>
              <a:rPr lang="en-US" dirty="0" smtClean="0"/>
              <a:t>, </a:t>
            </a:r>
            <a:r>
              <a:rPr lang="en-US" dirty="0" err="1" smtClean="0"/>
              <a:t>Inayah</a:t>
            </a:r>
            <a:r>
              <a:rPr lang="en-US" dirty="0" smtClean="0"/>
              <a:t>, </a:t>
            </a:r>
            <a:r>
              <a:rPr lang="en-US" dirty="0" err="1" smtClean="0"/>
              <a:t>Mednet</a:t>
            </a:r>
            <a:r>
              <a:rPr lang="en-US" dirty="0" smtClean="0"/>
              <a:t>, MSH Dubai, NAS Admin Services, Neuron, Next Care, Oman Insurance, </a:t>
            </a:r>
            <a:r>
              <a:rPr lang="en-US" dirty="0" err="1" smtClean="0"/>
              <a:t>Pentacare</a:t>
            </a:r>
            <a:r>
              <a:rPr lang="en-US" dirty="0" smtClean="0"/>
              <a:t>, </a:t>
            </a:r>
            <a:r>
              <a:rPr lang="en-US" dirty="0" err="1" smtClean="0"/>
              <a:t>WapMed</a:t>
            </a:r>
            <a:r>
              <a:rPr lang="en-US" dirty="0" smtClean="0"/>
              <a:t>, </a:t>
            </a:r>
            <a:r>
              <a:rPr lang="en-US" dirty="0" err="1" smtClean="0"/>
              <a:t>Whealth</a:t>
            </a:r>
            <a:r>
              <a:rPr lang="en-US" dirty="0" smtClean="0"/>
              <a:t>, SAAICO</a:t>
            </a:r>
          </a:p>
          <a:p>
            <a:pPr>
              <a:buNone/>
            </a:pPr>
            <a:endParaRPr lang="en-US" dirty="0" smtClean="0"/>
          </a:p>
          <a:p>
            <a:endParaRPr lang="en-US" dirty="0"/>
          </a:p>
        </p:txBody>
      </p:sp>
      <p:sp>
        <p:nvSpPr>
          <p:cNvPr id="3" name="Title 2"/>
          <p:cNvSpPr>
            <a:spLocks noGrp="1"/>
          </p:cNvSpPr>
          <p:nvPr>
            <p:ph type="title"/>
          </p:nvPr>
        </p:nvSpPr>
        <p:spPr/>
        <p:txBody>
          <a:bodyPr>
            <a:normAutofit/>
          </a:bodyPr>
          <a:lstStyle/>
          <a:p>
            <a:pPr algn="ctr"/>
            <a:r>
              <a:rPr sz="4000" b="1" i="1" u="sng" smtClean="0"/>
              <a:t>Thumbay Hospital, Ajman</a:t>
            </a:r>
            <a:endParaRPr lang="en-US" sz="4000" b="1" i="1" u="sng"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28600" y="1524000"/>
            <a:ext cx="8763000" cy="4343400"/>
          </a:xfrm>
          <a:prstGeom prst="rect">
            <a:avLst/>
          </a:prstGeom>
          <a:ln>
            <a:noFill/>
          </a:ln>
        </p:spPr>
        <p:txBody>
          <a:bodyPr vert="horz" lIns="91440" tIns="45720" rIns="91440" bIns="45720" rtlCol="0" anchor="ctr">
            <a:normAutofit/>
          </a:bodyPr>
          <a:lstStyle/>
          <a:p>
            <a:pPr algn="ctr"/>
            <a:r>
              <a:rPr lang="en-US" sz="2000" dirty="0" smtClean="0"/>
              <a:t>To develop an understanding of the process flow of insurance department, the claim management and analysis of rejection rate for high risk insurance companies and five departments namely, Emergency, Internal Medicine, Obstetrics and Gynecology, Pediatrics and Dermatology for a quarter i.e. Aug – Oct 2015 using Six Sigma DMAIC tool.</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152400" y="152400"/>
            <a:ext cx="8763000" cy="707886"/>
          </a:xfrm>
          <a:prstGeom prst="rect">
            <a:avLst/>
          </a:prstGeom>
          <a:noFill/>
          <a:ln>
            <a:noFill/>
          </a:ln>
        </p:spPr>
        <p:txBody>
          <a:bodyPr wrap="square" rtlCol="0">
            <a:spAutoFit/>
          </a:bodyPr>
          <a:lstStyle/>
          <a:p>
            <a:pPr algn="ctr"/>
            <a:r>
              <a:rPr lang="en-US" sz="4000" b="1" i="1" u="sng" dirty="0">
                <a:latin typeface="+mj-lt"/>
                <a:cs typeface="Times New Roman" pitchFamily="18" charset="0"/>
              </a:rPr>
              <a:t>Aim</a:t>
            </a:r>
            <a:endParaRPr lang="en-US" sz="4000" i="1" u="sng" dirty="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152400" y="1752600"/>
            <a:ext cx="8763000" cy="3416320"/>
          </a:xfrm>
          <a:prstGeom prst="rect">
            <a:avLst/>
          </a:prstGeom>
          <a:noFill/>
          <a:ln>
            <a:noFill/>
          </a:ln>
        </p:spPr>
        <p:txBody>
          <a:bodyPr wrap="square" rtlCol="0">
            <a:spAutoFit/>
          </a:bodyPr>
          <a:lstStyle/>
          <a:p>
            <a:pPr lvl="0" algn="l"/>
            <a:r>
              <a:rPr lang="en-US" sz="2400" dirty="0" smtClean="0"/>
              <a:t>1. </a:t>
            </a:r>
            <a:r>
              <a:rPr lang="en-US" sz="2400" b="1" dirty="0" smtClean="0">
                <a:solidFill>
                  <a:schemeClr val="tx1"/>
                </a:solidFill>
                <a:latin typeface="+mn-lt"/>
              </a:rPr>
              <a:t>To understand thoroughly the process flow of a health insurance  claim in Thumbay Hospital, Ajman.</a:t>
            </a:r>
            <a:br>
              <a:rPr lang="en-US" sz="2400" b="1" dirty="0" smtClean="0">
                <a:solidFill>
                  <a:schemeClr val="tx1"/>
                </a:solidFill>
                <a:latin typeface="+mn-lt"/>
              </a:rPr>
            </a:br>
            <a:r>
              <a:rPr lang="en-US" sz="2400" b="1" dirty="0" smtClean="0">
                <a:solidFill>
                  <a:schemeClr val="tx1"/>
                </a:solidFill>
                <a:latin typeface="+mn-lt"/>
              </a:rPr>
              <a:t/>
            </a:r>
            <a:br>
              <a:rPr lang="en-US" sz="2400" b="1" dirty="0" smtClean="0">
                <a:solidFill>
                  <a:schemeClr val="tx1"/>
                </a:solidFill>
                <a:latin typeface="+mn-lt"/>
              </a:rPr>
            </a:br>
            <a:r>
              <a:rPr lang="en-US" sz="2400" b="1" dirty="0" smtClean="0">
                <a:solidFill>
                  <a:schemeClr val="tx1"/>
                </a:solidFill>
                <a:latin typeface="+mn-lt"/>
              </a:rPr>
              <a:t/>
            </a:r>
            <a:br>
              <a:rPr lang="en-US" sz="2400" b="1" dirty="0" smtClean="0">
                <a:solidFill>
                  <a:schemeClr val="tx1"/>
                </a:solidFill>
                <a:latin typeface="+mn-lt"/>
              </a:rPr>
            </a:br>
            <a:r>
              <a:rPr lang="en-US" sz="2400" b="1" dirty="0" smtClean="0">
                <a:solidFill>
                  <a:schemeClr val="tx1"/>
                </a:solidFill>
                <a:latin typeface="+mn-lt"/>
              </a:rPr>
              <a:t>2. To examine the issues and challenges faced by the insurance department of hospital using DMAIC tool.</a:t>
            </a:r>
            <a:br>
              <a:rPr lang="en-US" sz="2400" b="1" dirty="0" smtClean="0">
                <a:solidFill>
                  <a:schemeClr val="tx1"/>
                </a:solidFill>
                <a:latin typeface="+mn-lt"/>
              </a:rPr>
            </a:br>
            <a:r>
              <a:rPr lang="en-US" sz="2400" b="1" dirty="0" smtClean="0">
                <a:solidFill>
                  <a:schemeClr val="tx1"/>
                </a:solidFill>
                <a:latin typeface="+mn-lt"/>
              </a:rPr>
              <a:t/>
            </a:r>
            <a:br>
              <a:rPr lang="en-US" sz="2400" b="1" dirty="0" smtClean="0">
                <a:solidFill>
                  <a:schemeClr val="tx1"/>
                </a:solidFill>
                <a:latin typeface="+mn-lt"/>
              </a:rPr>
            </a:br>
            <a:r>
              <a:rPr lang="en-US" sz="2400" b="1" dirty="0" smtClean="0">
                <a:solidFill>
                  <a:schemeClr val="tx1"/>
                </a:solidFill>
                <a:latin typeface="+mn-lt"/>
              </a:rPr>
              <a:t/>
            </a:r>
            <a:br>
              <a:rPr lang="en-US" sz="2400" b="1" dirty="0" smtClean="0">
                <a:solidFill>
                  <a:schemeClr val="tx1"/>
                </a:solidFill>
                <a:latin typeface="+mn-lt"/>
              </a:rPr>
            </a:br>
            <a:r>
              <a:rPr lang="en-US" sz="2400" b="1" dirty="0" smtClean="0">
                <a:solidFill>
                  <a:schemeClr val="tx1"/>
                </a:solidFill>
                <a:latin typeface="+mn-lt"/>
              </a:rPr>
              <a:t>3. To suggest ways to reduce the rejection rate of medical claims.</a:t>
            </a:r>
            <a:endParaRPr lang="en-US" sz="2400" b="1" dirty="0">
              <a:solidFill>
                <a:schemeClr val="tx1"/>
              </a:solidFill>
              <a:latin typeface="+mn-lt"/>
            </a:endParaRPr>
          </a:p>
        </p:txBody>
      </p:sp>
      <p:sp>
        <p:nvSpPr>
          <p:cNvPr id="5" name="TextBox 4"/>
          <p:cNvSpPr txBox="1"/>
          <p:nvPr/>
        </p:nvSpPr>
        <p:spPr>
          <a:xfrm>
            <a:off x="152400" y="152400"/>
            <a:ext cx="8839200" cy="707886"/>
          </a:xfrm>
          <a:prstGeom prst="rect">
            <a:avLst/>
          </a:prstGeom>
          <a:noFill/>
          <a:ln>
            <a:noFill/>
          </a:ln>
        </p:spPr>
        <p:txBody>
          <a:bodyPr wrap="square" rtlCol="0">
            <a:spAutoFit/>
          </a:bodyPr>
          <a:lstStyle/>
          <a:p>
            <a:pPr algn="ctr"/>
            <a:r>
              <a:rPr lang="en-US" sz="4000" b="1" i="1" u="sng" dirty="0">
                <a:latin typeface="+mj-lt"/>
              </a:rPr>
              <a:t>OBJECTIVES </a:t>
            </a:r>
            <a:endParaRPr lang="en-US" sz="4000" i="1" u="sng"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4038600"/>
          </a:xfrm>
          <a:ln>
            <a:noFill/>
          </a:ln>
        </p:spPr>
        <p:txBody>
          <a:bodyPr>
            <a:normAutofit/>
          </a:bodyPr>
          <a:lstStyle/>
          <a:p>
            <a:pPr lvl="0" algn="l"/>
            <a:r>
              <a:rPr lang="en-US" sz="2400" b="1" dirty="0" smtClean="0">
                <a:solidFill>
                  <a:schemeClr val="tx1"/>
                </a:solidFill>
                <a:effectLst/>
                <a:latin typeface="+mn-lt"/>
                <a:cs typeface="Times New Roman" panose="02020603050405020304" pitchFamily="18" charset="0"/>
              </a:rPr>
              <a:t>1. What </a:t>
            </a:r>
            <a:r>
              <a:rPr lang="en-US" sz="2400" b="1" dirty="0">
                <a:solidFill>
                  <a:schemeClr val="tx1"/>
                </a:solidFill>
                <a:effectLst/>
                <a:latin typeface="+mn-lt"/>
                <a:cs typeface="Times New Roman" panose="02020603050405020304" pitchFamily="18" charset="0"/>
              </a:rPr>
              <a:t>is the level of Rejection rate in high risk insurance companies in the specified departments in Thumbay Hospital, Ajman?</a:t>
            </a:r>
            <a:br>
              <a:rPr lang="en-US" sz="2400" b="1" dirty="0">
                <a:solidFill>
                  <a:schemeClr val="tx1"/>
                </a:solidFill>
                <a:effectLst/>
                <a:latin typeface="+mn-lt"/>
                <a:cs typeface="Times New Roman" panose="02020603050405020304" pitchFamily="18" charset="0"/>
              </a:rPr>
            </a:br>
            <a:r>
              <a:rPr lang="en-US" sz="2400" b="1" dirty="0">
                <a:solidFill>
                  <a:schemeClr val="tx1"/>
                </a:solidFill>
                <a:effectLst/>
                <a:latin typeface="+mn-lt"/>
                <a:cs typeface="Times New Roman" panose="02020603050405020304" pitchFamily="18" charset="0"/>
              </a:rPr>
              <a:t/>
            </a:r>
            <a:br>
              <a:rPr lang="en-US" sz="2400" b="1" dirty="0">
                <a:solidFill>
                  <a:schemeClr val="tx1"/>
                </a:solidFill>
                <a:effectLst/>
                <a:latin typeface="+mn-lt"/>
                <a:cs typeface="Times New Roman" panose="02020603050405020304" pitchFamily="18" charset="0"/>
              </a:rPr>
            </a:br>
            <a:r>
              <a:rPr lang="en-US" sz="2400" b="1" dirty="0">
                <a:solidFill>
                  <a:schemeClr val="tx1"/>
                </a:solidFill>
                <a:effectLst/>
                <a:latin typeface="+mn-lt"/>
                <a:cs typeface="Times New Roman" panose="02020603050405020304" pitchFamily="18" charset="0"/>
              </a:rPr>
              <a:t>2. What are the reasons for rejection of medical claims by insurance companies?</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28600" y="228600"/>
            <a:ext cx="8763000" cy="707886"/>
          </a:xfrm>
          <a:prstGeom prst="rect">
            <a:avLst/>
          </a:prstGeom>
          <a:noFill/>
          <a:ln>
            <a:noFill/>
          </a:ln>
        </p:spPr>
        <p:txBody>
          <a:bodyPr wrap="square" rtlCol="0">
            <a:spAutoFit/>
          </a:bodyPr>
          <a:lstStyle/>
          <a:p>
            <a:pPr algn="ctr"/>
            <a:r>
              <a:rPr lang="en-US" sz="4000" b="1" i="1" u="sng" dirty="0">
                <a:latin typeface="+mj-lt"/>
              </a:rPr>
              <a:t>RESEARCH QUESTION</a:t>
            </a:r>
            <a:endParaRPr lang="en-US" sz="4000" i="1" u="sng" dirty="0">
              <a:latin typeface="+mj-l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Paper</Template>
  <TotalTime>651</TotalTime>
  <Words>1742</Words>
  <Application>Microsoft Office PowerPoint</Application>
  <PresentationFormat>On-screen Show (4:3)</PresentationFormat>
  <Paragraphs>177</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Paper</vt:lpstr>
      <vt:lpstr>Slide 1</vt:lpstr>
      <vt:lpstr>Dissertation/Internship training at</vt:lpstr>
      <vt:lpstr>Background</vt:lpstr>
      <vt:lpstr>Dubai Insurance Law</vt:lpstr>
      <vt:lpstr>Slide 5</vt:lpstr>
      <vt:lpstr>Thumbay Hospital, Ajman</vt:lpstr>
      <vt:lpstr>Slide 7</vt:lpstr>
      <vt:lpstr>1. To understand thoroughly the process flow of a health insurance  claim in Thumbay Hospital, Ajman.   2. To examine the issues and challenges faced by the insurance department of hospital using DMAIC tool.   3. To suggest ways to reduce the rejection rate of medical claims.</vt:lpstr>
      <vt:lpstr>1. What is the level of Rejection rate in high risk insurance companies in the specified departments in Thumbay Hospital, Ajman?  2. What are the reasons for rejection of medical claims by insurance companies? </vt:lpstr>
      <vt:lpstr>Study type - A qualitative retrospective observational study   Area of study- Thumbay Hospital, Ajman  Study subjects – patients seeking approval for pharmacy ,inpatient and out patient services  Sample size - All medical claims from August to October , 2015  Source of data - secondary data of medical claim processed and medical claims rejected will be collected from accounts department and HIMS of Thumbay Hospital, Ajman.  Data analysis- Statistical methods and DMAIC tool  Inclusion criteria –  1. Samples of patients availing  inpatient, out-patient and pharmacy services. 2. Samples of Internal Medicine, Emergency, Gynecology, Pediatrics And Dermatology. 3. Samples of 5 high risk insurance companies Neuron, Daman, Mednet, Oman and Adnic.</vt:lpstr>
      <vt:lpstr>DMAIC tool was applied for analysis</vt:lpstr>
      <vt:lpstr>DEFINE</vt:lpstr>
      <vt:lpstr>Slide 13</vt:lpstr>
      <vt:lpstr>Process Flow</vt:lpstr>
      <vt:lpstr>Slide 15</vt:lpstr>
      <vt:lpstr>Calculations of overall Rejection Rate </vt:lpstr>
      <vt:lpstr>Slide 17</vt:lpstr>
      <vt:lpstr>Slide 18</vt:lpstr>
      <vt:lpstr>Slide 19</vt:lpstr>
      <vt:lpstr>Measure</vt:lpstr>
      <vt:lpstr>Slide 21</vt:lpstr>
      <vt:lpstr>Slide 22</vt:lpstr>
      <vt:lpstr>Slide 23</vt:lpstr>
      <vt:lpstr>Analysis</vt:lpstr>
      <vt:lpstr>Slide 25</vt:lpstr>
      <vt:lpstr>CLINICAL REASONS </vt:lpstr>
      <vt:lpstr>ADMINISTRATIVE REASONS </vt:lpstr>
      <vt:lpstr>Slide 28</vt:lpstr>
      <vt:lpstr>Implementation</vt:lpstr>
      <vt:lpstr>SUGGESTED UPGRADATIONS  </vt:lpstr>
      <vt:lpstr>Slide 31</vt:lpstr>
      <vt:lpstr>Slide 32</vt:lpstr>
      <vt:lpstr>Control</vt:lpstr>
      <vt:lpstr>Slide 34</vt:lpstr>
      <vt:lpstr>Recommendations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Hansraj Yadav</dc:creator>
  <cp:lastModifiedBy>Hansraj Yadav</cp:lastModifiedBy>
  <cp:revision>81</cp:revision>
  <dcterms:created xsi:type="dcterms:W3CDTF">2006-08-16T00:00:00Z</dcterms:created>
  <dcterms:modified xsi:type="dcterms:W3CDTF">2016-05-31T07:28:49Z</dcterms:modified>
</cp:coreProperties>
</file>