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8" r:id="rId1"/>
    <p:sldMasterId id="2147484824" r:id="rId2"/>
    <p:sldMasterId id="2147484829" r:id="rId3"/>
    <p:sldMasterId id="2147484870" r:id="rId4"/>
    <p:sldMasterId id="2147484883" r:id="rId5"/>
  </p:sldMasterIdLst>
  <p:notesMasterIdLst>
    <p:notesMasterId r:id="rId43"/>
  </p:notesMasterIdLst>
  <p:sldIdLst>
    <p:sldId id="336" r:id="rId6"/>
    <p:sldId id="338" r:id="rId7"/>
    <p:sldId id="1129" r:id="rId8"/>
    <p:sldId id="1130" r:id="rId9"/>
    <p:sldId id="1131" r:id="rId10"/>
    <p:sldId id="1136" r:id="rId11"/>
    <p:sldId id="1026" r:id="rId12"/>
    <p:sldId id="1132" r:id="rId13"/>
    <p:sldId id="1134" r:id="rId14"/>
    <p:sldId id="1133" r:id="rId15"/>
    <p:sldId id="1138" r:id="rId16"/>
    <p:sldId id="985" r:id="rId17"/>
    <p:sldId id="986" r:id="rId18"/>
    <p:sldId id="1029" r:id="rId19"/>
    <p:sldId id="1030" r:id="rId20"/>
    <p:sldId id="609" r:id="rId21"/>
    <p:sldId id="937" r:id="rId22"/>
    <p:sldId id="1100" r:id="rId23"/>
    <p:sldId id="1101" r:id="rId24"/>
    <p:sldId id="1102" r:id="rId25"/>
    <p:sldId id="1108" r:id="rId26"/>
    <p:sldId id="1032" r:id="rId27"/>
    <p:sldId id="1031" r:id="rId28"/>
    <p:sldId id="1122" r:id="rId29"/>
    <p:sldId id="1123" r:id="rId30"/>
    <p:sldId id="1124" r:id="rId31"/>
    <p:sldId id="1125" r:id="rId32"/>
    <p:sldId id="1126" r:id="rId33"/>
    <p:sldId id="1127" r:id="rId34"/>
    <p:sldId id="1110" r:id="rId35"/>
    <p:sldId id="1109" r:id="rId36"/>
    <p:sldId id="1120" r:id="rId37"/>
    <p:sldId id="1121" r:id="rId38"/>
    <p:sldId id="1135" r:id="rId39"/>
    <p:sldId id="1137" r:id="rId40"/>
    <p:sldId id="1128" r:id="rId41"/>
    <p:sldId id="340" r:id="rId4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SimSun" charset="0"/>
        <a:cs typeface="SimSu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808" y="-104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26" cy="76226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C6D7B-B063-4DE0-B868-87EFEF795DA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E007E-FA0A-4ADE-9CE4-4A6BCD0C7CFD}">
      <dgm:prSet phldrT="[Text]" custT="1"/>
      <dgm:spPr/>
      <dgm:t>
        <a:bodyPr/>
        <a:lstStyle/>
        <a:p>
          <a:r>
            <a:rPr lang="en-US" sz="1600" b="0" dirty="0" smtClean="0">
              <a:solidFill>
                <a:srgbClr val="C00000"/>
              </a:solidFill>
              <a:latin typeface="+mn-lt"/>
            </a:rPr>
            <a:t>Health Care Associated Infections (HAI) affect hundreds of millions of people worldwide and are a major global issue for patient safety. </a:t>
          </a:r>
          <a:endParaRPr lang="en-US" sz="1600" b="0" dirty="0">
            <a:latin typeface="+mn-lt"/>
          </a:endParaRPr>
        </a:p>
      </dgm:t>
    </dgm:pt>
    <dgm:pt modelId="{76F42B39-A42E-465E-9889-DFE4D22FE0CD}" type="parTrans" cxnId="{8B23D79C-5FE8-469B-8A4B-2E1C6554DBC9}">
      <dgm:prSet/>
      <dgm:spPr/>
      <dgm:t>
        <a:bodyPr/>
        <a:lstStyle/>
        <a:p>
          <a:endParaRPr lang="en-US"/>
        </a:p>
      </dgm:t>
    </dgm:pt>
    <dgm:pt modelId="{FAE2A622-9AE2-4C03-B7C0-183C60389E4D}" type="sibTrans" cxnId="{8B23D79C-5FE8-469B-8A4B-2E1C6554DBC9}">
      <dgm:prSet/>
      <dgm:spPr/>
      <dgm:t>
        <a:bodyPr/>
        <a:lstStyle/>
        <a:p>
          <a:endParaRPr lang="en-US"/>
        </a:p>
      </dgm:t>
    </dgm:pt>
    <dgm:pt modelId="{5B715D6A-6994-4017-8A84-6820667FF439}" type="pres">
      <dgm:prSet presAssocID="{16DC6D7B-B063-4DE0-B868-87EFEF795DA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AB01BC6-FCD5-4FF2-AE33-8FCD4024D466}" type="pres">
      <dgm:prSet presAssocID="{3B8E007E-FA0A-4ADE-9CE4-4A6BCD0C7CFD}" presName="composite" presStyleCnt="0">
        <dgm:presLayoutVars>
          <dgm:chMax/>
          <dgm:chPref/>
        </dgm:presLayoutVars>
      </dgm:prSet>
      <dgm:spPr/>
    </dgm:pt>
    <dgm:pt modelId="{377146B2-02B5-476D-9782-85C4D9A30088}" type="pres">
      <dgm:prSet presAssocID="{3B8E007E-FA0A-4ADE-9CE4-4A6BCD0C7CFD}" presName="Image" presStyleLbl="bgImgPlace1" presStyleIdx="0" presStyleCnt="1" custScaleX="171251" custScaleY="181428" custLinFactNeighborX="-34151" custLinFactNeighborY="48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0D2565-CE48-4764-8FE9-EE321E7DFFEB}" type="pres">
      <dgm:prSet presAssocID="{3B8E007E-FA0A-4ADE-9CE4-4A6BCD0C7CFD}" presName="ParentText" presStyleLbl="revTx" presStyleIdx="0" presStyleCnt="1" custLinFactNeighborX="3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D4564-ED1B-450B-8B50-A53C28B278B7}" type="pres">
      <dgm:prSet presAssocID="{3B8E007E-FA0A-4ADE-9CE4-4A6BCD0C7CFD}" presName="tlFrame" presStyleLbl="node1" presStyleIdx="0" presStyleCnt="4" custLinFactNeighborX="21940" custLinFactNeighborY="48597"/>
      <dgm:spPr/>
    </dgm:pt>
    <dgm:pt modelId="{764272D3-013D-40EA-BC14-41EECC78D95E}" type="pres">
      <dgm:prSet presAssocID="{3B8E007E-FA0A-4ADE-9CE4-4A6BCD0C7CFD}" presName="trFrame" presStyleLbl="node1" presStyleIdx="1" presStyleCnt="4" custLinFactNeighborX="-2949" custLinFactNeighborY="48597"/>
      <dgm:spPr/>
    </dgm:pt>
    <dgm:pt modelId="{43E61157-D141-4AB7-8E3D-41E51E8E9A2E}" type="pres">
      <dgm:prSet presAssocID="{3B8E007E-FA0A-4ADE-9CE4-4A6BCD0C7CFD}" presName="blFrame" presStyleLbl="node1" presStyleIdx="2" presStyleCnt="4" custLinFactNeighborX="21940" custLinFactNeighborY="-70498"/>
      <dgm:spPr/>
    </dgm:pt>
    <dgm:pt modelId="{DA851127-F302-4A5E-BB17-16E2726EC20A}" type="pres">
      <dgm:prSet presAssocID="{3B8E007E-FA0A-4ADE-9CE4-4A6BCD0C7CFD}" presName="brFrame" presStyleLbl="node1" presStyleIdx="3" presStyleCnt="4" custLinFactNeighborX="-2949" custLinFactNeighborY="-70498"/>
      <dgm:spPr/>
    </dgm:pt>
  </dgm:ptLst>
  <dgm:cxnLst>
    <dgm:cxn modelId="{8B23D79C-5FE8-469B-8A4B-2E1C6554DBC9}" srcId="{16DC6D7B-B063-4DE0-B868-87EFEF795DAE}" destId="{3B8E007E-FA0A-4ADE-9CE4-4A6BCD0C7CFD}" srcOrd="0" destOrd="0" parTransId="{76F42B39-A42E-465E-9889-DFE4D22FE0CD}" sibTransId="{FAE2A622-9AE2-4C03-B7C0-183C60389E4D}"/>
    <dgm:cxn modelId="{2720FA1A-8708-D64D-B55A-AD3A72AF4091}" type="presOf" srcId="{16DC6D7B-B063-4DE0-B868-87EFEF795DAE}" destId="{5B715D6A-6994-4017-8A84-6820667FF439}" srcOrd="0" destOrd="0" presId="urn:microsoft.com/office/officeart/2009/3/layout/FramedTextPicture"/>
    <dgm:cxn modelId="{6A7BF4EB-0DE4-AA42-BBF2-9AD530D70934}" type="presOf" srcId="{3B8E007E-FA0A-4ADE-9CE4-4A6BCD0C7CFD}" destId="{880D2565-CE48-4764-8FE9-EE321E7DFFEB}" srcOrd="0" destOrd="0" presId="urn:microsoft.com/office/officeart/2009/3/layout/FramedTextPicture"/>
    <dgm:cxn modelId="{9E3A5D07-D18D-A64F-AB91-759946923482}" type="presParOf" srcId="{5B715D6A-6994-4017-8A84-6820667FF439}" destId="{BAB01BC6-FCD5-4FF2-AE33-8FCD4024D466}" srcOrd="0" destOrd="0" presId="urn:microsoft.com/office/officeart/2009/3/layout/FramedTextPicture"/>
    <dgm:cxn modelId="{0D7E1521-97ED-0146-B67A-EC62F7A8BF24}" type="presParOf" srcId="{BAB01BC6-FCD5-4FF2-AE33-8FCD4024D466}" destId="{377146B2-02B5-476D-9782-85C4D9A30088}" srcOrd="0" destOrd="0" presId="urn:microsoft.com/office/officeart/2009/3/layout/FramedTextPicture"/>
    <dgm:cxn modelId="{39AE3270-92BE-4F4E-9179-B6AB2B2345AF}" type="presParOf" srcId="{BAB01BC6-FCD5-4FF2-AE33-8FCD4024D466}" destId="{880D2565-CE48-4764-8FE9-EE321E7DFFEB}" srcOrd="1" destOrd="0" presId="urn:microsoft.com/office/officeart/2009/3/layout/FramedTextPicture"/>
    <dgm:cxn modelId="{F15B369A-F2F0-3548-BA87-965B5FFE7B49}" type="presParOf" srcId="{BAB01BC6-FCD5-4FF2-AE33-8FCD4024D466}" destId="{810D4564-ED1B-450B-8B50-A53C28B278B7}" srcOrd="2" destOrd="0" presId="urn:microsoft.com/office/officeart/2009/3/layout/FramedTextPicture"/>
    <dgm:cxn modelId="{BDF23044-91C1-7E48-9424-82177F76B7D6}" type="presParOf" srcId="{BAB01BC6-FCD5-4FF2-AE33-8FCD4024D466}" destId="{764272D3-013D-40EA-BC14-41EECC78D95E}" srcOrd="3" destOrd="0" presId="urn:microsoft.com/office/officeart/2009/3/layout/FramedTextPicture"/>
    <dgm:cxn modelId="{F2271DDF-6356-C941-A8B1-88AC011DA0E7}" type="presParOf" srcId="{BAB01BC6-FCD5-4FF2-AE33-8FCD4024D466}" destId="{43E61157-D141-4AB7-8E3D-41E51E8E9A2E}" srcOrd="4" destOrd="0" presId="urn:microsoft.com/office/officeart/2009/3/layout/FramedTextPicture"/>
    <dgm:cxn modelId="{A80B6E76-6A48-D841-AF64-0D3BD693BECD}" type="presParOf" srcId="{BAB01BC6-FCD5-4FF2-AE33-8FCD4024D466}" destId="{DA851127-F302-4A5E-BB17-16E2726EC20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F6A4C-120B-48A2-8ED5-FC102B18FFB0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F1DD88-BAB8-4080-9814-172395B120DE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H</a:t>
          </a:r>
          <a:r>
            <a:rPr lang="en-US" sz="2000" b="1" dirty="0" smtClean="0"/>
            <a:t>ABIT</a:t>
          </a:r>
          <a:endParaRPr lang="en-US" sz="2000" b="1" dirty="0"/>
        </a:p>
      </dgm:t>
    </dgm:pt>
    <dgm:pt modelId="{F9AB4293-668B-4579-9109-42D848C5DEBE}" type="parTrans" cxnId="{8BAE15FE-D487-46B2-BBF6-15574D6974BE}">
      <dgm:prSet/>
      <dgm:spPr/>
      <dgm:t>
        <a:bodyPr/>
        <a:lstStyle/>
        <a:p>
          <a:endParaRPr lang="en-US"/>
        </a:p>
      </dgm:t>
    </dgm:pt>
    <dgm:pt modelId="{D435FA88-4996-4A59-A3EC-B159F10B35D9}" type="sibTrans" cxnId="{8BAE15FE-D487-46B2-BBF6-15574D6974BE}">
      <dgm:prSet custT="1"/>
      <dgm:spPr/>
      <dgm:t>
        <a:bodyPr/>
        <a:lstStyle/>
        <a:p>
          <a:endParaRPr lang="en-US" sz="2000" b="1"/>
        </a:p>
      </dgm:t>
    </dgm:pt>
    <dgm:pt modelId="{1C5620C0-D1B1-4472-9056-E7EBD1FAB03F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A</a:t>
          </a:r>
          <a:r>
            <a:rPr lang="en-US" sz="2000" b="1" dirty="0" smtClean="0"/>
            <a:t>CTIVE FEEDBACK</a:t>
          </a:r>
          <a:endParaRPr lang="en-US" sz="2000" b="1" dirty="0"/>
        </a:p>
      </dgm:t>
    </dgm:pt>
    <dgm:pt modelId="{D950C754-05E8-4AC5-B839-26AE2FE20C37}" type="parTrans" cxnId="{3A639780-240A-4E61-AE0A-991F83B8618C}">
      <dgm:prSet/>
      <dgm:spPr/>
      <dgm:t>
        <a:bodyPr/>
        <a:lstStyle/>
        <a:p>
          <a:endParaRPr lang="en-US"/>
        </a:p>
      </dgm:t>
    </dgm:pt>
    <dgm:pt modelId="{AA3CD29D-5A6B-4ACA-A442-33105437FBC0}" type="sibTrans" cxnId="{3A639780-240A-4E61-AE0A-991F83B8618C}">
      <dgm:prSet custT="1"/>
      <dgm:spPr/>
      <dgm:t>
        <a:bodyPr/>
        <a:lstStyle/>
        <a:p>
          <a:endParaRPr lang="en-US" sz="2000" b="1"/>
        </a:p>
      </dgm:t>
    </dgm:pt>
    <dgm:pt modelId="{C3847B96-31EF-4AC0-AFC3-46C96E239E4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N</a:t>
          </a:r>
          <a:r>
            <a:rPr lang="en-US" sz="2000" b="1" dirty="0" smtClean="0"/>
            <a:t>O ONE EXCUSED</a:t>
          </a:r>
          <a:endParaRPr lang="en-US" sz="2000" b="1" dirty="0"/>
        </a:p>
      </dgm:t>
    </dgm:pt>
    <dgm:pt modelId="{2CD98DD6-0187-4CCB-B405-CD5A230D4F4A}" type="parTrans" cxnId="{FE83C689-784E-43B2-909B-BF711F081845}">
      <dgm:prSet/>
      <dgm:spPr/>
      <dgm:t>
        <a:bodyPr/>
        <a:lstStyle/>
        <a:p>
          <a:endParaRPr lang="en-US"/>
        </a:p>
      </dgm:t>
    </dgm:pt>
    <dgm:pt modelId="{C3BE4564-3EF2-41FF-9B63-683A4DDA4957}" type="sibTrans" cxnId="{FE83C689-784E-43B2-909B-BF711F081845}">
      <dgm:prSet custT="1"/>
      <dgm:spPr/>
      <dgm:t>
        <a:bodyPr/>
        <a:lstStyle/>
        <a:p>
          <a:endParaRPr lang="en-US" sz="2000" b="1"/>
        </a:p>
      </dgm:t>
    </dgm:pt>
    <dgm:pt modelId="{295E0DD6-9EDB-44CD-B0B3-C0A5AE05F338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D</a:t>
          </a:r>
          <a:r>
            <a:rPr lang="en-US" sz="2000" b="1" dirty="0" smtClean="0"/>
            <a:t>ATA DRIVEN</a:t>
          </a:r>
          <a:endParaRPr lang="en-US" sz="2000" b="1" dirty="0"/>
        </a:p>
      </dgm:t>
    </dgm:pt>
    <dgm:pt modelId="{16234FF4-D6ED-43FA-A849-FF77E353A846}" type="parTrans" cxnId="{B6C89C1F-4C2A-4FB2-83F9-2D7E8E305488}">
      <dgm:prSet/>
      <dgm:spPr/>
      <dgm:t>
        <a:bodyPr/>
        <a:lstStyle/>
        <a:p>
          <a:endParaRPr lang="en-US"/>
        </a:p>
      </dgm:t>
    </dgm:pt>
    <dgm:pt modelId="{826BD51B-578E-471F-A6D4-7B3831CBC4DC}" type="sibTrans" cxnId="{B6C89C1F-4C2A-4FB2-83F9-2D7E8E305488}">
      <dgm:prSet custT="1"/>
      <dgm:spPr/>
      <dgm:t>
        <a:bodyPr/>
        <a:lstStyle/>
        <a:p>
          <a:endParaRPr lang="en-US" sz="2000" b="1"/>
        </a:p>
      </dgm:t>
    </dgm:pt>
    <dgm:pt modelId="{7CB3C701-8DD2-4D22-83EB-EE3C7C141997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</a:t>
          </a:r>
          <a:r>
            <a:rPr lang="en-US" sz="2000" b="1" dirty="0" smtClean="0"/>
            <a:t>YSTEMS</a:t>
          </a:r>
          <a:endParaRPr lang="en-US" sz="2000" b="1" dirty="0"/>
        </a:p>
      </dgm:t>
    </dgm:pt>
    <dgm:pt modelId="{FE898183-415C-4E97-832F-6CA69069F63E}" type="parTrans" cxnId="{1A1719B7-B6B3-4DEB-92A2-6BF6DAF69D3B}">
      <dgm:prSet/>
      <dgm:spPr/>
      <dgm:t>
        <a:bodyPr/>
        <a:lstStyle/>
        <a:p>
          <a:endParaRPr lang="en-US"/>
        </a:p>
      </dgm:t>
    </dgm:pt>
    <dgm:pt modelId="{99478C52-5B91-4CC9-BB5E-1F9308B7DECD}" type="sibTrans" cxnId="{1A1719B7-B6B3-4DEB-92A2-6BF6DAF69D3B}">
      <dgm:prSet/>
      <dgm:spPr/>
      <dgm:t>
        <a:bodyPr/>
        <a:lstStyle/>
        <a:p>
          <a:endParaRPr lang="en-US"/>
        </a:p>
      </dgm:t>
    </dgm:pt>
    <dgm:pt modelId="{55B3554E-4C0E-42B6-BEA0-FE1EB62634E7}" type="pres">
      <dgm:prSet presAssocID="{3ECF6A4C-120B-48A2-8ED5-FC102B18FF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F5678-D33B-4DA3-9F98-C09A9487EFC2}" type="pres">
      <dgm:prSet presAssocID="{60F1DD88-BAB8-4080-9814-172395B120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32E20-150B-42A1-916C-0D76E2DED68D}" type="pres">
      <dgm:prSet presAssocID="{D435FA88-4996-4A59-A3EC-B159F10B35D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E01649F-8753-46D9-B627-4C56C3242BC1}" type="pres">
      <dgm:prSet presAssocID="{D435FA88-4996-4A59-A3EC-B159F10B35D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DBF1029-AEAC-4E2A-8DEA-77C2D4E0B0B9}" type="pres">
      <dgm:prSet presAssocID="{1C5620C0-D1B1-4472-9056-E7EBD1FAB0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F9807-F260-4321-B468-9D86312DA453}" type="pres">
      <dgm:prSet presAssocID="{AA3CD29D-5A6B-4ACA-A442-33105437FBC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7523EF3-CF31-4F98-A479-F69DF36E8D7A}" type="pres">
      <dgm:prSet presAssocID="{AA3CD29D-5A6B-4ACA-A442-33105437FBC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61F413-8A74-4324-9FCF-59523FB4BD23}" type="pres">
      <dgm:prSet presAssocID="{C3847B96-31EF-4AC0-AFC3-46C96E239E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5BF83-884B-4D49-AE5A-50F940031FEB}" type="pres">
      <dgm:prSet presAssocID="{C3BE4564-3EF2-41FF-9B63-683A4DDA495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382B557-DF08-4864-A020-3107A405ECE6}" type="pres">
      <dgm:prSet presAssocID="{C3BE4564-3EF2-41FF-9B63-683A4DDA49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5FD2D3E-4079-4521-B8D5-14FA1CDE10B9}" type="pres">
      <dgm:prSet presAssocID="{295E0DD6-9EDB-44CD-B0B3-C0A5AE05F3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B70B0-F943-4FBA-BB20-02BDCA636152}" type="pres">
      <dgm:prSet presAssocID="{826BD51B-578E-471F-A6D4-7B3831CBC4D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1774197-AC63-4C19-B823-1F1B80D2B049}" type="pres">
      <dgm:prSet presAssocID="{826BD51B-578E-471F-A6D4-7B3831CBC4D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BEF37B7-BC1B-4DBA-A272-FD9D8E88B508}" type="pres">
      <dgm:prSet presAssocID="{7CB3C701-8DD2-4D22-83EB-EE3C7C141997}" presName="node" presStyleLbl="node1" presStyleIdx="4" presStyleCnt="5" custLinFactNeighborX="-2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102D8-C630-5D45-A194-2AC89A56DCB3}" type="presOf" srcId="{D435FA88-4996-4A59-A3EC-B159F10B35D9}" destId="{BF232E20-150B-42A1-916C-0D76E2DED68D}" srcOrd="0" destOrd="0" presId="urn:microsoft.com/office/officeart/2005/8/layout/process5"/>
    <dgm:cxn modelId="{C4DA0BA4-59E4-184A-AF24-09C7286F0B27}" type="presOf" srcId="{60F1DD88-BAB8-4080-9814-172395B120DE}" destId="{C93F5678-D33B-4DA3-9F98-C09A9487EFC2}" srcOrd="0" destOrd="0" presId="urn:microsoft.com/office/officeart/2005/8/layout/process5"/>
    <dgm:cxn modelId="{B6C89C1F-4C2A-4FB2-83F9-2D7E8E305488}" srcId="{3ECF6A4C-120B-48A2-8ED5-FC102B18FFB0}" destId="{295E0DD6-9EDB-44CD-B0B3-C0A5AE05F338}" srcOrd="3" destOrd="0" parTransId="{16234FF4-D6ED-43FA-A849-FF77E353A846}" sibTransId="{826BD51B-578E-471F-A6D4-7B3831CBC4DC}"/>
    <dgm:cxn modelId="{8BAE15FE-D487-46B2-BBF6-15574D6974BE}" srcId="{3ECF6A4C-120B-48A2-8ED5-FC102B18FFB0}" destId="{60F1DD88-BAB8-4080-9814-172395B120DE}" srcOrd="0" destOrd="0" parTransId="{F9AB4293-668B-4579-9109-42D848C5DEBE}" sibTransId="{D435FA88-4996-4A59-A3EC-B159F10B35D9}"/>
    <dgm:cxn modelId="{0107A1B8-0493-4441-9366-947339A75625}" type="presOf" srcId="{C3BE4564-3EF2-41FF-9B63-683A4DDA4957}" destId="{7885BF83-884B-4D49-AE5A-50F940031FEB}" srcOrd="0" destOrd="0" presId="urn:microsoft.com/office/officeart/2005/8/layout/process5"/>
    <dgm:cxn modelId="{5923C852-194D-F74D-9905-67DFFD3B3CC5}" type="presOf" srcId="{826BD51B-578E-471F-A6D4-7B3831CBC4DC}" destId="{D1774197-AC63-4C19-B823-1F1B80D2B049}" srcOrd="1" destOrd="0" presId="urn:microsoft.com/office/officeart/2005/8/layout/process5"/>
    <dgm:cxn modelId="{613002D7-6C41-3A42-A3FD-2BBD0095C4A4}" type="presOf" srcId="{C3BE4564-3EF2-41FF-9B63-683A4DDA4957}" destId="{1382B557-DF08-4864-A020-3107A405ECE6}" srcOrd="1" destOrd="0" presId="urn:microsoft.com/office/officeart/2005/8/layout/process5"/>
    <dgm:cxn modelId="{3A639780-240A-4E61-AE0A-991F83B8618C}" srcId="{3ECF6A4C-120B-48A2-8ED5-FC102B18FFB0}" destId="{1C5620C0-D1B1-4472-9056-E7EBD1FAB03F}" srcOrd="1" destOrd="0" parTransId="{D950C754-05E8-4AC5-B839-26AE2FE20C37}" sibTransId="{AA3CD29D-5A6B-4ACA-A442-33105437FBC0}"/>
    <dgm:cxn modelId="{59BC2D42-7330-7045-822D-0DF2C15E531A}" type="presOf" srcId="{AA3CD29D-5A6B-4ACA-A442-33105437FBC0}" destId="{07523EF3-CF31-4F98-A479-F69DF36E8D7A}" srcOrd="1" destOrd="0" presId="urn:microsoft.com/office/officeart/2005/8/layout/process5"/>
    <dgm:cxn modelId="{1A1719B7-B6B3-4DEB-92A2-6BF6DAF69D3B}" srcId="{3ECF6A4C-120B-48A2-8ED5-FC102B18FFB0}" destId="{7CB3C701-8DD2-4D22-83EB-EE3C7C141997}" srcOrd="4" destOrd="0" parTransId="{FE898183-415C-4E97-832F-6CA69069F63E}" sibTransId="{99478C52-5B91-4CC9-BB5E-1F9308B7DECD}"/>
    <dgm:cxn modelId="{8D910694-249E-6C45-95F8-BD7C12C855B6}" type="presOf" srcId="{1C5620C0-D1B1-4472-9056-E7EBD1FAB03F}" destId="{3DBF1029-AEAC-4E2A-8DEA-77C2D4E0B0B9}" srcOrd="0" destOrd="0" presId="urn:microsoft.com/office/officeart/2005/8/layout/process5"/>
    <dgm:cxn modelId="{7DD9406B-152C-C044-9507-4D7D0654982A}" type="presOf" srcId="{826BD51B-578E-471F-A6D4-7B3831CBC4DC}" destId="{DAEB70B0-F943-4FBA-BB20-02BDCA636152}" srcOrd="0" destOrd="0" presId="urn:microsoft.com/office/officeart/2005/8/layout/process5"/>
    <dgm:cxn modelId="{D064FDC7-E378-5A46-91E0-8C3AC8CADFF8}" type="presOf" srcId="{7CB3C701-8DD2-4D22-83EB-EE3C7C141997}" destId="{3BEF37B7-BC1B-4DBA-A272-FD9D8E88B508}" srcOrd="0" destOrd="0" presId="urn:microsoft.com/office/officeart/2005/8/layout/process5"/>
    <dgm:cxn modelId="{98C2F3B1-4A22-9348-977A-54555B82FD11}" type="presOf" srcId="{3ECF6A4C-120B-48A2-8ED5-FC102B18FFB0}" destId="{55B3554E-4C0E-42B6-BEA0-FE1EB62634E7}" srcOrd="0" destOrd="0" presId="urn:microsoft.com/office/officeart/2005/8/layout/process5"/>
    <dgm:cxn modelId="{369B8715-83CE-7A4B-87E8-F731CF7E585A}" type="presOf" srcId="{295E0DD6-9EDB-44CD-B0B3-C0A5AE05F338}" destId="{85FD2D3E-4079-4521-B8D5-14FA1CDE10B9}" srcOrd="0" destOrd="0" presId="urn:microsoft.com/office/officeart/2005/8/layout/process5"/>
    <dgm:cxn modelId="{C016ED65-AD64-6F43-A8BC-2454205A4752}" type="presOf" srcId="{AA3CD29D-5A6B-4ACA-A442-33105437FBC0}" destId="{31CF9807-F260-4321-B468-9D86312DA453}" srcOrd="0" destOrd="0" presId="urn:microsoft.com/office/officeart/2005/8/layout/process5"/>
    <dgm:cxn modelId="{B1E6DDEF-5FF1-3948-8D97-926B3B8DBA0C}" type="presOf" srcId="{C3847B96-31EF-4AC0-AFC3-46C96E239E49}" destId="{C461F413-8A74-4324-9FCF-59523FB4BD23}" srcOrd="0" destOrd="0" presId="urn:microsoft.com/office/officeart/2005/8/layout/process5"/>
    <dgm:cxn modelId="{41A97DAD-51D1-AA40-B336-492D0115C495}" type="presOf" srcId="{D435FA88-4996-4A59-A3EC-B159F10B35D9}" destId="{6E01649F-8753-46D9-B627-4C56C3242BC1}" srcOrd="1" destOrd="0" presId="urn:microsoft.com/office/officeart/2005/8/layout/process5"/>
    <dgm:cxn modelId="{FE83C689-784E-43B2-909B-BF711F081845}" srcId="{3ECF6A4C-120B-48A2-8ED5-FC102B18FFB0}" destId="{C3847B96-31EF-4AC0-AFC3-46C96E239E49}" srcOrd="2" destOrd="0" parTransId="{2CD98DD6-0187-4CCB-B405-CD5A230D4F4A}" sibTransId="{C3BE4564-3EF2-41FF-9B63-683A4DDA4957}"/>
    <dgm:cxn modelId="{A0A49FD3-9FBE-6644-85AD-5832E0268617}" type="presParOf" srcId="{55B3554E-4C0E-42B6-BEA0-FE1EB62634E7}" destId="{C93F5678-D33B-4DA3-9F98-C09A9487EFC2}" srcOrd="0" destOrd="0" presId="urn:microsoft.com/office/officeart/2005/8/layout/process5"/>
    <dgm:cxn modelId="{59FCF0B9-EF47-8B46-A5B0-599217D5BC9B}" type="presParOf" srcId="{55B3554E-4C0E-42B6-BEA0-FE1EB62634E7}" destId="{BF232E20-150B-42A1-916C-0D76E2DED68D}" srcOrd="1" destOrd="0" presId="urn:microsoft.com/office/officeart/2005/8/layout/process5"/>
    <dgm:cxn modelId="{067B2C2E-FE2F-E141-8977-3C112DED74C1}" type="presParOf" srcId="{BF232E20-150B-42A1-916C-0D76E2DED68D}" destId="{6E01649F-8753-46D9-B627-4C56C3242BC1}" srcOrd="0" destOrd="0" presId="urn:microsoft.com/office/officeart/2005/8/layout/process5"/>
    <dgm:cxn modelId="{ABBE1B77-4F2D-A24F-8620-3ED4B2065131}" type="presParOf" srcId="{55B3554E-4C0E-42B6-BEA0-FE1EB62634E7}" destId="{3DBF1029-AEAC-4E2A-8DEA-77C2D4E0B0B9}" srcOrd="2" destOrd="0" presId="urn:microsoft.com/office/officeart/2005/8/layout/process5"/>
    <dgm:cxn modelId="{19ED147F-4777-CE4F-93E6-07F7E2B79124}" type="presParOf" srcId="{55B3554E-4C0E-42B6-BEA0-FE1EB62634E7}" destId="{31CF9807-F260-4321-B468-9D86312DA453}" srcOrd="3" destOrd="0" presId="urn:microsoft.com/office/officeart/2005/8/layout/process5"/>
    <dgm:cxn modelId="{2F68C691-79D6-2948-A195-A5D6EA298BA3}" type="presParOf" srcId="{31CF9807-F260-4321-B468-9D86312DA453}" destId="{07523EF3-CF31-4F98-A479-F69DF36E8D7A}" srcOrd="0" destOrd="0" presId="urn:microsoft.com/office/officeart/2005/8/layout/process5"/>
    <dgm:cxn modelId="{09BF002C-A391-A34A-A1CD-AED1BF84908B}" type="presParOf" srcId="{55B3554E-4C0E-42B6-BEA0-FE1EB62634E7}" destId="{C461F413-8A74-4324-9FCF-59523FB4BD23}" srcOrd="4" destOrd="0" presId="urn:microsoft.com/office/officeart/2005/8/layout/process5"/>
    <dgm:cxn modelId="{C34C589E-3D09-4241-A1DB-520EF10A7B2C}" type="presParOf" srcId="{55B3554E-4C0E-42B6-BEA0-FE1EB62634E7}" destId="{7885BF83-884B-4D49-AE5A-50F940031FEB}" srcOrd="5" destOrd="0" presId="urn:microsoft.com/office/officeart/2005/8/layout/process5"/>
    <dgm:cxn modelId="{9F7CF297-5103-F048-A084-6A4FDB5B234D}" type="presParOf" srcId="{7885BF83-884B-4D49-AE5A-50F940031FEB}" destId="{1382B557-DF08-4864-A020-3107A405ECE6}" srcOrd="0" destOrd="0" presId="urn:microsoft.com/office/officeart/2005/8/layout/process5"/>
    <dgm:cxn modelId="{22473106-641B-214C-B209-8C4D1C08CE7F}" type="presParOf" srcId="{55B3554E-4C0E-42B6-BEA0-FE1EB62634E7}" destId="{85FD2D3E-4079-4521-B8D5-14FA1CDE10B9}" srcOrd="6" destOrd="0" presId="urn:microsoft.com/office/officeart/2005/8/layout/process5"/>
    <dgm:cxn modelId="{4378E42B-6538-F947-831A-E513530ACE85}" type="presParOf" srcId="{55B3554E-4C0E-42B6-BEA0-FE1EB62634E7}" destId="{DAEB70B0-F943-4FBA-BB20-02BDCA636152}" srcOrd="7" destOrd="0" presId="urn:microsoft.com/office/officeart/2005/8/layout/process5"/>
    <dgm:cxn modelId="{6CED7B8D-152F-1C48-935C-FF84D8B835A4}" type="presParOf" srcId="{DAEB70B0-F943-4FBA-BB20-02BDCA636152}" destId="{D1774197-AC63-4C19-B823-1F1B80D2B049}" srcOrd="0" destOrd="0" presId="urn:microsoft.com/office/officeart/2005/8/layout/process5"/>
    <dgm:cxn modelId="{30096748-AA70-F342-9F78-E961D2A872E7}" type="presParOf" srcId="{55B3554E-4C0E-42B6-BEA0-FE1EB62634E7}" destId="{3BEF37B7-BC1B-4DBA-A272-FD9D8E88B50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46B2-02B5-476D-9782-85C4D9A30088}">
      <dsp:nvSpPr>
        <dsp:cNvPr id="0" name=""/>
        <dsp:cNvSpPr/>
      </dsp:nvSpPr>
      <dsp:spPr>
        <a:xfrm>
          <a:off x="304907" y="64888"/>
          <a:ext cx="3341926" cy="23603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D2565-CE48-4764-8FE9-EE321E7DFFEB}">
      <dsp:nvSpPr>
        <dsp:cNvPr id="0" name=""/>
        <dsp:cNvSpPr/>
      </dsp:nvSpPr>
      <dsp:spPr>
        <a:xfrm>
          <a:off x="3790666" y="1913376"/>
          <a:ext cx="2764763" cy="170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C00000"/>
              </a:solidFill>
              <a:latin typeface="+mn-lt"/>
            </a:rPr>
            <a:t>Health Care Associated Infections (HAI) affect hundreds of millions of people worldwide and are a major global issue for patient safety. </a:t>
          </a:r>
          <a:endParaRPr lang="en-US" sz="1600" b="0" kern="1200" dirty="0">
            <a:latin typeface="+mn-lt"/>
          </a:endParaRPr>
        </a:p>
      </dsp:txBody>
      <dsp:txXfrm>
        <a:off x="3790666" y="1913376"/>
        <a:ext cx="2764763" cy="1707745"/>
      </dsp:txXfrm>
    </dsp:sp>
    <dsp:sp modelId="{810D4564-ED1B-450B-8B50-A53C28B278B7}">
      <dsp:nvSpPr>
        <dsp:cNvPr id="0" name=""/>
        <dsp:cNvSpPr/>
      </dsp:nvSpPr>
      <dsp:spPr>
        <a:xfrm>
          <a:off x="3601283" y="1992413"/>
          <a:ext cx="663988" cy="66416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272D3-013D-40EA-BC14-41EECC78D95E}">
      <dsp:nvSpPr>
        <dsp:cNvPr id="0" name=""/>
        <dsp:cNvSpPr/>
      </dsp:nvSpPr>
      <dsp:spPr>
        <a:xfrm rot="5400000">
          <a:off x="6043813" y="1992499"/>
          <a:ext cx="664160" cy="66398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61157-D141-4AB7-8E3D-41E51E8E9A2E}">
      <dsp:nvSpPr>
        <dsp:cNvPr id="0" name=""/>
        <dsp:cNvSpPr/>
      </dsp:nvSpPr>
      <dsp:spPr>
        <a:xfrm rot="16200000">
          <a:off x="3601198" y="2732887"/>
          <a:ext cx="664160" cy="66398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51127-F302-4A5E-BB17-16E2726EC20A}">
      <dsp:nvSpPr>
        <dsp:cNvPr id="0" name=""/>
        <dsp:cNvSpPr/>
      </dsp:nvSpPr>
      <dsp:spPr>
        <a:xfrm rot="10800000">
          <a:off x="6043899" y="2732801"/>
          <a:ext cx="663988" cy="66416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F5678-D33B-4DA3-9F98-C09A9487EFC2}">
      <dsp:nvSpPr>
        <dsp:cNvPr id="0" name=""/>
        <dsp:cNvSpPr/>
      </dsp:nvSpPr>
      <dsp:spPr>
        <a:xfrm>
          <a:off x="7034" y="299842"/>
          <a:ext cx="2102542" cy="1261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H</a:t>
          </a:r>
          <a:r>
            <a:rPr lang="en-US" sz="2000" b="1" kern="1200" dirty="0" smtClean="0"/>
            <a:t>ABIT</a:t>
          </a:r>
          <a:endParaRPr lang="en-US" sz="2000" b="1" kern="1200" dirty="0"/>
        </a:p>
      </dsp:txBody>
      <dsp:txXfrm>
        <a:off x="43983" y="336791"/>
        <a:ext cx="2028644" cy="1187627"/>
      </dsp:txXfrm>
    </dsp:sp>
    <dsp:sp modelId="{BF232E20-150B-42A1-916C-0D76E2DED68D}">
      <dsp:nvSpPr>
        <dsp:cNvPr id="0" name=""/>
        <dsp:cNvSpPr/>
      </dsp:nvSpPr>
      <dsp:spPr>
        <a:xfrm>
          <a:off x="2294600" y="669889"/>
          <a:ext cx="445738" cy="521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2294600" y="774175"/>
        <a:ext cx="312017" cy="312858"/>
      </dsp:txXfrm>
    </dsp:sp>
    <dsp:sp modelId="{3DBF1029-AEAC-4E2A-8DEA-77C2D4E0B0B9}">
      <dsp:nvSpPr>
        <dsp:cNvPr id="0" name=""/>
        <dsp:cNvSpPr/>
      </dsp:nvSpPr>
      <dsp:spPr>
        <a:xfrm>
          <a:off x="2950593" y="299842"/>
          <a:ext cx="2102542" cy="1261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</a:t>
          </a:r>
          <a:r>
            <a:rPr lang="en-US" sz="2000" b="1" kern="1200" dirty="0" smtClean="0"/>
            <a:t>CTIVE FEEDBACK</a:t>
          </a:r>
          <a:endParaRPr lang="en-US" sz="2000" b="1" kern="1200" dirty="0"/>
        </a:p>
      </dsp:txBody>
      <dsp:txXfrm>
        <a:off x="2987542" y="336791"/>
        <a:ext cx="2028644" cy="1187627"/>
      </dsp:txXfrm>
    </dsp:sp>
    <dsp:sp modelId="{31CF9807-F260-4321-B468-9D86312DA453}">
      <dsp:nvSpPr>
        <dsp:cNvPr id="0" name=""/>
        <dsp:cNvSpPr/>
      </dsp:nvSpPr>
      <dsp:spPr>
        <a:xfrm>
          <a:off x="5238159" y="669889"/>
          <a:ext cx="445738" cy="521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5238159" y="774175"/>
        <a:ext cx="312017" cy="312858"/>
      </dsp:txXfrm>
    </dsp:sp>
    <dsp:sp modelId="{C461F413-8A74-4324-9FCF-59523FB4BD23}">
      <dsp:nvSpPr>
        <dsp:cNvPr id="0" name=""/>
        <dsp:cNvSpPr/>
      </dsp:nvSpPr>
      <dsp:spPr>
        <a:xfrm>
          <a:off x="5894153" y="299842"/>
          <a:ext cx="2102542" cy="1261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N</a:t>
          </a:r>
          <a:r>
            <a:rPr lang="en-US" sz="2000" b="1" kern="1200" dirty="0" smtClean="0"/>
            <a:t>O ONE EXCUSED</a:t>
          </a:r>
          <a:endParaRPr lang="en-US" sz="2000" b="1" kern="1200" dirty="0"/>
        </a:p>
      </dsp:txBody>
      <dsp:txXfrm>
        <a:off x="5931102" y="336791"/>
        <a:ext cx="2028644" cy="1187627"/>
      </dsp:txXfrm>
    </dsp:sp>
    <dsp:sp modelId="{7885BF83-884B-4D49-AE5A-50F940031FEB}">
      <dsp:nvSpPr>
        <dsp:cNvPr id="0" name=""/>
        <dsp:cNvSpPr/>
      </dsp:nvSpPr>
      <dsp:spPr>
        <a:xfrm rot="5400000">
          <a:off x="6722554" y="1708545"/>
          <a:ext cx="445738" cy="521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-5400000">
        <a:off x="6788995" y="1746391"/>
        <a:ext cx="312858" cy="312017"/>
      </dsp:txXfrm>
    </dsp:sp>
    <dsp:sp modelId="{85FD2D3E-4079-4521-B8D5-14FA1CDE10B9}">
      <dsp:nvSpPr>
        <dsp:cNvPr id="0" name=""/>
        <dsp:cNvSpPr/>
      </dsp:nvSpPr>
      <dsp:spPr>
        <a:xfrm>
          <a:off x="5894153" y="2402384"/>
          <a:ext cx="2102542" cy="1261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D</a:t>
          </a:r>
          <a:r>
            <a:rPr lang="en-US" sz="2000" b="1" kern="1200" dirty="0" smtClean="0"/>
            <a:t>ATA DRIVEN</a:t>
          </a:r>
          <a:endParaRPr lang="en-US" sz="2000" b="1" kern="1200" dirty="0"/>
        </a:p>
      </dsp:txBody>
      <dsp:txXfrm>
        <a:off x="5931102" y="2439333"/>
        <a:ext cx="2028644" cy="1187627"/>
      </dsp:txXfrm>
    </dsp:sp>
    <dsp:sp modelId="{DAEB70B0-F943-4FBA-BB20-02BDCA636152}">
      <dsp:nvSpPr>
        <dsp:cNvPr id="0" name=""/>
        <dsp:cNvSpPr/>
      </dsp:nvSpPr>
      <dsp:spPr>
        <a:xfrm rot="10800000">
          <a:off x="5218858" y="2772431"/>
          <a:ext cx="477208" cy="521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10800000">
        <a:off x="5362020" y="2876717"/>
        <a:ext cx="334046" cy="312858"/>
      </dsp:txXfrm>
    </dsp:sp>
    <dsp:sp modelId="{3BEF37B7-BC1B-4DBA-A272-FD9D8E88B508}">
      <dsp:nvSpPr>
        <dsp:cNvPr id="0" name=""/>
        <dsp:cNvSpPr/>
      </dsp:nvSpPr>
      <dsp:spPr>
        <a:xfrm>
          <a:off x="2891218" y="2402384"/>
          <a:ext cx="2102542" cy="1261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</a:t>
          </a:r>
          <a:r>
            <a:rPr lang="en-US" sz="2000" b="1" kern="1200" dirty="0" smtClean="0"/>
            <a:t>YSTEMS</a:t>
          </a:r>
          <a:endParaRPr lang="en-US" sz="2000" b="1" kern="1200" dirty="0"/>
        </a:p>
      </dsp:txBody>
      <dsp:txXfrm>
        <a:off x="2928167" y="2439333"/>
        <a:ext cx="2028644" cy="118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mtClean="0">
                <a:cs typeface="Times New Roman" charset="0"/>
              </a:defRPr>
            </a:lvl1pPr>
          </a:lstStyle>
          <a:p>
            <a:pPr>
              <a:defRPr/>
            </a:pPr>
            <a:fld id="{C463A1E1-5629-9E42-BB4A-E6E94D62CEA9}" type="datetime1">
              <a:rPr lang="en-US"/>
              <a:pPr>
                <a:defRPr/>
              </a:pPr>
              <a:t>20/05/16</a:t>
            </a:fld>
            <a:endParaRPr lang="en-US"/>
          </a:p>
        </p:txBody>
      </p:sp>
      <p:sp>
        <p:nvSpPr>
          <p:cNvPr id="62468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9" name="Notes Placeholder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sz="1200"/>
              <a:t>Click to edit Master text styles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sz="1200"/>
              <a:t>Second level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sz="1200"/>
              <a:t>Third level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sz="1200"/>
              <a:t>Fourth level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sz="1200"/>
              <a:t>Fifth level</a:t>
            </a:r>
          </a:p>
        </p:txBody>
      </p:sp>
      <p:sp>
        <p:nvSpPr>
          <p:cNvPr id="9222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mtClean="0">
                <a:cs typeface="Times New Roman" charset="0"/>
              </a:defRPr>
            </a:lvl1pPr>
          </a:lstStyle>
          <a:p>
            <a:pPr>
              <a:defRPr/>
            </a:pPr>
            <a:fld id="{7C92251A-2256-B74E-B8DC-C19916A0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charset="-122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charset="-122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charset="-122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charset="-122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SimSun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BF340BE5-1844-1D49-B887-9E2584F252CF}" type="slidenum">
              <a:rPr lang="en-US" sz="1800">
                <a:solidFill>
                  <a:srgbClr val="000000"/>
                </a:solidFill>
              </a:rPr>
              <a:pPr/>
              <a:t>18</a:t>
            </a:fld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FD6B14-D863-B44A-BE76-427816D8DDCB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950D6-C6E6-0E43-B316-FBE07EBD4E2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4281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382DA-DED3-184E-A809-BA07BB0172B5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C333A-BDAD-B64A-BC1F-FD7494CFD951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253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2B678-5516-D543-ACB3-BDBFEA6133D5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DBE15F-F566-5245-9937-EAB494775CCE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627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2DE20-B0DE-4C4C-B111-5E4F0FD957B5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D3C0ED-B685-2343-A082-58DD17A8394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889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F1F957-33C9-434B-B271-5890EFDD6FE7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F39B60-7A04-CB44-A331-50162CB2A9B3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8794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D74C1A-5C71-9F49-AA66-1BB687386DEC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EEC8DC-AD82-CB4C-B93F-E74C8E145477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7732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EF7938-70C3-954A-8074-05ED1FB0A3AD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FDB49B-1DCD-E044-9AAD-CEA6C3F49B0F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4504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0FEAB9-085D-1745-A5A7-10E25C47B4EE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CB8DF-1AA6-2340-A83A-C6F0BCEE71E7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000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4737EF-3352-9F42-B8EC-78BD30778881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150D9-F5D0-7A4E-A038-D4F5F85F38BF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680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9D9874-A519-6B46-B12C-10F069358028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C8FBC-232E-1F48-95AD-3789F795B602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516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C68BB-7C02-3747-B74E-0CA0F4CBAB61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BD8D9-D8EB-4047-AC1D-6A5AFAB143B9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861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DF3875-EFED-6C4A-9947-93672AE7A6DC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186DD4-780E-2244-A56F-3DD68587A802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6642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FF0DD-C9CD-FE42-9C89-FC6C660232E2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321F1F-B444-6240-85AC-C73F9424CBA0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3097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76BFC-6E36-5B4D-8285-554329736675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8BA81C-34FF-FB43-9F43-275160F7804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7327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D5D11-0516-C743-B218-512256F66EE2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204AF1-B599-0B4D-A58B-C660432D9F3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4631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1D412-6E70-0A47-A363-FC65942AC12A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63765-B127-4C4F-9029-213A86EFF77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9556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40005-EA02-D34E-A75D-0D429C1CC3E8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EE136-3490-9B45-B25A-ED59D3A5CE6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2104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FA89C-C5FC-724B-A72D-0D5781973C22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B2301-5761-E342-816E-A54998FA0C12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282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DDC2F-1B97-EE48-B64A-F07B028878DE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D920C-0091-334C-A031-5A9A70BF4D2B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67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0BE60-3048-F349-8F25-AFCDE4B050CD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3B72B-E097-7B4F-8166-57E306D11676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5285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8A0D1C-7E63-DE4A-9D01-7557D0F6712C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6182C-E124-924C-879C-8EC3FD6D352B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66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4F228C-698B-CB48-8903-402AEB675B61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C772C2-D9C9-9F4C-B719-37446B13BBD1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6192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485F2E-DB31-D641-8F11-D372530105A5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752328-CDC5-6A44-A820-8310BC39A0B9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322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EF017-03B2-CF42-A961-630ABFC2C437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FA4E0-BB46-5342-A433-04E78FB7B049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0481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A3CA8-0897-B34A-BD3A-8A138EA4FD7E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5C883-73D6-4F45-8E69-5902C4C5D5D3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8905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9577A-4AA0-A448-81D2-13A7BC8FFE6A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D0FF5D-325F-174D-A0A9-DD21AEAFF698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9259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10014-B338-3F4D-855C-B6D65D34D181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183D09-3932-2047-A2AD-7DD59374B890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75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863317-99EB-2B4C-AB17-8E1E51C57C10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FD38B-90B1-B043-98DD-6CD804EF594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7959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A59C13-B53D-2741-80BA-1A62DB297630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FC0936-E7A7-E347-8D0F-E2704C7296F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045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AFCEFF-F605-8747-94AD-EE53AB5D4566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51C11F-BE4B-1B43-BA57-6AAC4C1EC6B1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890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FDB7E8-CC63-4741-A8A4-ADE0D63C53CF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73D39A-1189-4A4A-A174-1F2F18C36E27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349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E9823E-FB48-6C43-88B1-CB26FA48EC57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D90362-3782-274A-BB05-EE40E27D3C1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9678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75882-7C56-044F-A2FD-F9810FCD3FD5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C245A-82C2-974E-8B4A-3F3BCED71BDD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8949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A173A-9844-BC41-8E3B-EC88B53E346B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975F26-03D5-A34A-A90D-E67263FD6E2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817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731938-1D8F-8146-A026-895F0ED2726C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0EBEC1-6EBB-C44B-945B-7EFBBC538E03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5136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78681-08F8-0644-8C2A-D142B9663526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54CCF-016A-144A-947A-B61714677D5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066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5CCDBD-2FD8-AD4E-8A31-18D9D7E797AB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B76AC-6AA3-3448-9087-492E2180EB50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9999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A5955C-C9B7-984C-AB12-022B579441CA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D43A6C-6EA6-2F46-99D6-9F1EE77E5F17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2269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F249-BDEF-DF46-B276-E4B0973472D3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AAEB0-A51E-394F-9C3F-EF40568DFC4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7606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E98D48-B228-734E-8C5E-00911A85256E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01DC57-E94E-424C-A96E-1AB5AEA3BF4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ED19AA-9667-BB4F-851D-BEB71FABB41A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5537D-0959-CB47-BFDC-44A92CEED750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448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1111C-779C-FD4B-84AB-2B6002713CA3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51749-9432-D246-B56A-991993207EAE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1306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24EE7A-B2B3-BA46-B0B6-299AACF5533B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6EAB6-481A-BD47-B09A-42C449850F4B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6398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50E1B-5788-574F-AE16-F848E146819F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A88591-4423-3348-AFBF-EC50CB6F2F93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5893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861FFC-2291-C848-BEC2-B397E963EBE7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87ED6D-265B-CA4C-9B93-4F1211837AF9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6462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757FB-DB28-A74F-909C-27DCDADCCD31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95D9BF-135D-7E4D-BA1C-9C41F40022CD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9199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1BEF06-8047-634C-A41A-29458108A484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7163-395E-2045-AB21-9B95EFE6A4C1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1197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8B504-F805-F845-8D2E-34C97940C153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B2AB48-6D82-9D43-9E59-7BCEA59A795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5414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1F5F3F-5BC7-1F42-B0A9-0B47080AEE6A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C2C7DD-A497-AB49-AEAF-475273770B0C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8733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446F2-A336-A744-B1BE-0359C4F48616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C3F64C-298E-B946-B248-DABF56559747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5009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DFC7BE-7A6E-9A4F-B68E-6318BDD6DA4F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461CA-89AD-714D-9B9E-D29E00868699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93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0D7A5-261C-5B4D-B21B-2EA5C6F8F751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FBDB4-189C-5042-B774-10E5A089A111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252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71F09-F83C-C749-97A1-036480E86334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AA4E88-39BF-4C44-B9CE-87C9BF70EA6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93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CE6304-61DB-C74D-8F71-A8ABC536EE87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B413B7-30E6-6046-861D-0BE9E758D17E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0731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810A4-C53A-4342-9DF2-14C0FB4F4138}" type="datetime1">
              <a:rPr lang="en-US"/>
              <a:pPr>
                <a:defRPr/>
              </a:pPr>
              <a:t>20/05/16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E65086-83D1-6043-9ACA-4DBAA5A5DBD3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5546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charset="0"/>
              </a:rPr>
              <a:t>Second level</a:t>
            </a:r>
          </a:p>
          <a:p>
            <a:pPr lvl="2"/>
            <a:r>
              <a:rPr lang="en-US" altLang="zh-CN">
                <a:sym typeface="Calibri" charset="0"/>
              </a:rPr>
              <a:t>Third level</a:t>
            </a:r>
          </a:p>
          <a:p>
            <a:pPr lvl="3"/>
            <a:r>
              <a:rPr lang="en-US" altLang="zh-CN">
                <a:sym typeface="Calibri" charset="0"/>
              </a:rPr>
              <a:t>Fourth level</a:t>
            </a:r>
          </a:p>
          <a:p>
            <a:pPr lvl="4"/>
            <a:r>
              <a:rPr lang="en-US" altLang="zh-CN">
                <a:sym typeface="Calibri" charset="0"/>
              </a:rPr>
              <a:t>Fifth level</a:t>
            </a:r>
          </a:p>
        </p:txBody>
      </p:sp>
      <p:sp>
        <p:nvSpPr>
          <p:cNvPr id="1028" name="Date Placeholder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A57F1165-4171-2E4D-A8F1-D6EC1600D634}" type="datetime1">
              <a:rPr lang="en-US"/>
              <a:pPr>
                <a:defRPr/>
              </a:pPr>
              <a:t>20/05/16</a:t>
            </a:fld>
            <a:endParaRPr lang="en-US"/>
          </a:p>
        </p:txBody>
      </p:sp>
      <p:sp>
        <p:nvSpPr>
          <p:cNvPr id="1029" name="Footer Placeholder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E78E6540-4BF6-A541-8628-0F31C46C9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</p:sldLayoutIdLst>
  <p:transition xmlns:p14="http://schemas.microsoft.com/office/powerpoint/2010/main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SimSun" charset="0"/>
          <a:sym typeface="Calibri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title style</a:t>
            </a:r>
          </a:p>
        </p:txBody>
      </p:sp>
      <p:sp>
        <p:nvSpPr>
          <p:cNvPr id="1331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charset="0"/>
              </a:rPr>
              <a:t>Second level</a:t>
            </a:r>
          </a:p>
          <a:p>
            <a:pPr lvl="2"/>
            <a:r>
              <a:rPr lang="en-US" altLang="zh-CN">
                <a:sym typeface="Calibri" charset="0"/>
              </a:rPr>
              <a:t>Third level</a:t>
            </a:r>
          </a:p>
          <a:p>
            <a:pPr lvl="3"/>
            <a:r>
              <a:rPr lang="en-US" altLang="zh-CN">
                <a:sym typeface="Calibri" charset="0"/>
              </a:rPr>
              <a:t>Fourth level</a:t>
            </a:r>
          </a:p>
          <a:p>
            <a:pPr lvl="4"/>
            <a:r>
              <a:rPr lang="en-US" altLang="zh-CN">
                <a:sym typeface="Calibri" charset="0"/>
              </a:rPr>
              <a:t>Fifth level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0FE9B05F-47FF-CD4F-82A7-94087A93DFFF}" type="datetime1">
              <a:rPr lang="en-US"/>
              <a:pPr>
                <a:defRPr/>
              </a:pPr>
              <a:t>20/05/16</a:t>
            </a:fld>
            <a:endParaRPr lang="en-US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B894FCD-1A6E-B542-9BF8-B2F488C38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0" r:id="rId1"/>
    <p:sldLayoutId id="2147485941" r:id="rId2"/>
    <p:sldLayoutId id="2147485942" r:id="rId3"/>
    <p:sldLayoutId id="2147485943" r:id="rId4"/>
    <p:sldLayoutId id="2147485944" r:id="rId5"/>
    <p:sldLayoutId id="2147485945" r:id="rId6"/>
    <p:sldLayoutId id="2147485946" r:id="rId7"/>
    <p:sldLayoutId id="2147485947" r:id="rId8"/>
    <p:sldLayoutId id="2147485948" r:id="rId9"/>
    <p:sldLayoutId id="2147485949" r:id="rId10"/>
    <p:sldLayoutId id="2147485950" r:id="rId11"/>
  </p:sldLayoutIdLst>
  <p:transition xmlns:p14="http://schemas.microsoft.com/office/powerpoint/2010/main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SimSun" charset="0"/>
          <a:sym typeface="Calibri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title style</a:t>
            </a:r>
          </a:p>
        </p:txBody>
      </p:sp>
      <p:sp>
        <p:nvSpPr>
          <p:cNvPr id="2560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charset="0"/>
              </a:rPr>
              <a:t>Second level</a:t>
            </a:r>
          </a:p>
          <a:p>
            <a:pPr lvl="2"/>
            <a:r>
              <a:rPr lang="en-US" altLang="zh-CN">
                <a:sym typeface="Calibri" charset="0"/>
              </a:rPr>
              <a:t>Third level</a:t>
            </a:r>
          </a:p>
          <a:p>
            <a:pPr lvl="3"/>
            <a:r>
              <a:rPr lang="en-US" altLang="zh-CN">
                <a:sym typeface="Calibri" charset="0"/>
              </a:rPr>
              <a:t>Fourth level</a:t>
            </a:r>
          </a:p>
          <a:p>
            <a:pPr lvl="4"/>
            <a:r>
              <a:rPr lang="en-US" altLang="zh-CN">
                <a:sym typeface="Calibri" charset="0"/>
              </a:rPr>
              <a:t>Fifth level</a:t>
            </a:r>
          </a:p>
        </p:txBody>
      </p:sp>
      <p:sp>
        <p:nvSpPr>
          <p:cNvPr id="3076" name="Date Placeholder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C02031F9-F84C-C345-8AC6-7109B39CCF9F}" type="datetime1">
              <a:rPr lang="en-US"/>
              <a:pPr>
                <a:defRPr/>
              </a:pPr>
              <a:t>20/05/16</a:t>
            </a:fld>
            <a:endParaRPr lang="en-US"/>
          </a:p>
        </p:txBody>
      </p:sp>
      <p:sp>
        <p:nvSpPr>
          <p:cNvPr id="3077" name="Footer Placeholder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E1F244E7-BDE3-8742-B255-6D7E49741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1" r:id="rId1"/>
    <p:sldLayoutId id="2147485952" r:id="rId2"/>
    <p:sldLayoutId id="2147485953" r:id="rId3"/>
    <p:sldLayoutId id="2147485954" r:id="rId4"/>
    <p:sldLayoutId id="2147485955" r:id="rId5"/>
    <p:sldLayoutId id="2147485956" r:id="rId6"/>
    <p:sldLayoutId id="2147485957" r:id="rId7"/>
    <p:sldLayoutId id="2147485958" r:id="rId8"/>
    <p:sldLayoutId id="2147485959" r:id="rId9"/>
    <p:sldLayoutId id="2147485960" r:id="rId10"/>
    <p:sldLayoutId id="2147485961" r:id="rId11"/>
  </p:sldLayoutIdLst>
  <p:transition xmlns:p14="http://schemas.microsoft.com/office/powerpoint/2010/main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SimSun" charset="0"/>
          <a:sym typeface="Calibri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title style</a:t>
            </a:r>
          </a:p>
        </p:txBody>
      </p:sp>
      <p:sp>
        <p:nvSpPr>
          <p:cNvPr id="3789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charset="0"/>
              </a:rPr>
              <a:t>Second level</a:t>
            </a:r>
          </a:p>
          <a:p>
            <a:pPr lvl="2"/>
            <a:r>
              <a:rPr lang="en-US" altLang="zh-CN">
                <a:sym typeface="Calibri" charset="0"/>
              </a:rPr>
              <a:t>Third level</a:t>
            </a:r>
          </a:p>
          <a:p>
            <a:pPr lvl="3"/>
            <a:r>
              <a:rPr lang="en-US" altLang="zh-CN">
                <a:sym typeface="Calibri" charset="0"/>
              </a:rPr>
              <a:t>Fourth level</a:t>
            </a:r>
          </a:p>
          <a:p>
            <a:pPr lvl="4"/>
            <a:r>
              <a:rPr lang="en-US" altLang="zh-CN">
                <a:sym typeface="Calibri" charset="0"/>
              </a:rPr>
              <a:t>Fifth level</a:t>
            </a:r>
          </a:p>
        </p:txBody>
      </p:sp>
      <p:sp>
        <p:nvSpPr>
          <p:cNvPr id="614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DED03F64-BACC-2B41-A193-F0DED15F34B9}" type="datetime1">
              <a:rPr lang="en-US"/>
              <a:pPr>
                <a:defRPr/>
              </a:pPr>
              <a:t>20/05/16</a:t>
            </a:fld>
            <a:endParaRPr lang="en-US"/>
          </a:p>
        </p:txBody>
      </p:sp>
      <p:sp>
        <p:nvSpPr>
          <p:cNvPr id="614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9EDE926-BA77-FD4F-8758-D9E2984C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2" r:id="rId1"/>
    <p:sldLayoutId id="2147485963" r:id="rId2"/>
    <p:sldLayoutId id="2147485964" r:id="rId3"/>
    <p:sldLayoutId id="2147485965" r:id="rId4"/>
    <p:sldLayoutId id="2147485966" r:id="rId5"/>
    <p:sldLayoutId id="2147485967" r:id="rId6"/>
    <p:sldLayoutId id="2147485968" r:id="rId7"/>
    <p:sldLayoutId id="2147485969" r:id="rId8"/>
    <p:sldLayoutId id="2147485970" r:id="rId9"/>
    <p:sldLayoutId id="2147485971" r:id="rId10"/>
    <p:sldLayoutId id="2147485972" r:id="rId11"/>
  </p:sldLayoutIdLst>
  <p:transition xmlns:p14="http://schemas.microsoft.com/office/powerpoint/2010/main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SimSun" charset="0"/>
          <a:sym typeface="Calibri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title style</a:t>
            </a:r>
          </a:p>
        </p:txBody>
      </p:sp>
      <p:sp>
        <p:nvSpPr>
          <p:cNvPr id="5017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charset="0"/>
              </a:rPr>
              <a:t>Second level</a:t>
            </a:r>
          </a:p>
          <a:p>
            <a:pPr lvl="2"/>
            <a:r>
              <a:rPr lang="en-US" altLang="zh-CN">
                <a:sym typeface="Calibri" charset="0"/>
              </a:rPr>
              <a:t>Third level</a:t>
            </a:r>
          </a:p>
          <a:p>
            <a:pPr lvl="3"/>
            <a:r>
              <a:rPr lang="en-US" altLang="zh-CN">
                <a:sym typeface="Calibri" charset="0"/>
              </a:rPr>
              <a:t>Fourth level</a:t>
            </a:r>
          </a:p>
          <a:p>
            <a:pPr lvl="4"/>
            <a:r>
              <a:rPr lang="en-US" altLang="zh-CN">
                <a:sym typeface="Calibri" charset="0"/>
              </a:rPr>
              <a:t>Fifth level</a:t>
            </a:r>
          </a:p>
        </p:txBody>
      </p:sp>
      <p:sp>
        <p:nvSpPr>
          <p:cNvPr id="8196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65DEA1CA-4F89-6B4E-9BDC-9A80F8315E3D}" type="datetime1">
              <a:rPr lang="en-US"/>
              <a:pPr>
                <a:defRPr/>
              </a:pPr>
              <a:t>20/05/16</a:t>
            </a:fld>
            <a:endParaRPr lang="en-US"/>
          </a:p>
        </p:txBody>
      </p:sp>
      <p:sp>
        <p:nvSpPr>
          <p:cNvPr id="819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SimSun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smtClean="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6337B29-810E-6F4E-B955-E961C304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transition xmlns:p14="http://schemas.microsoft.com/office/powerpoint/2010/main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SimSun" charset="0"/>
          <a:sym typeface="Calibri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cs typeface="SimSun" charset="0"/>
          <a:sym typeface="Calibri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SimSun" charset="0"/>
          <a:sym typeface="Calibri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1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latin typeface="Constantia" charset="0"/>
                <a:ea typeface="SimSun" charset="0"/>
              </a:rPr>
              <a:t>HOSPITAL INFECTION CONTROL</a:t>
            </a:r>
            <a:br>
              <a:rPr lang="en-US" altLang="zh-CN" sz="3600" b="1" dirty="0">
                <a:latin typeface="Constantia" charset="0"/>
                <a:ea typeface="SimSun" charset="0"/>
              </a:rPr>
            </a:br>
            <a:r>
              <a:rPr lang="en-US" altLang="zh-CN" sz="3600" b="1" dirty="0">
                <a:latin typeface="Constantia" charset="0"/>
                <a:ea typeface="SimSun" charset="0"/>
              </a:rPr>
              <a:t>AMONG </a:t>
            </a:r>
            <a:br>
              <a:rPr lang="en-US" altLang="zh-CN" sz="3600" b="1" dirty="0">
                <a:latin typeface="Constantia" charset="0"/>
                <a:ea typeface="SimSun" charset="0"/>
              </a:rPr>
            </a:br>
            <a:r>
              <a:rPr lang="en-US" altLang="zh-CN" sz="3600" b="1" dirty="0">
                <a:latin typeface="Constantia" charset="0"/>
                <a:ea typeface="SimSun" charset="0"/>
              </a:rPr>
              <a:t>HEALTH CARE WORKERS</a:t>
            </a:r>
            <a:br>
              <a:rPr lang="en-US" altLang="zh-CN" sz="3600" b="1" dirty="0">
                <a:latin typeface="Constantia" charset="0"/>
                <a:ea typeface="SimSun" charset="0"/>
              </a:rPr>
            </a:br>
            <a:r>
              <a:rPr lang="en-US" altLang="zh-CN" sz="3600" b="1" dirty="0">
                <a:latin typeface="Constantia" charset="0"/>
                <a:ea typeface="SimSun" charset="0"/>
              </a:rPr>
              <a:t>   </a:t>
            </a:r>
            <a:br>
              <a:rPr lang="en-US" altLang="zh-CN" sz="3600" b="1" dirty="0">
                <a:latin typeface="Constantia" charset="0"/>
                <a:ea typeface="SimSun" charset="0"/>
              </a:rPr>
            </a:br>
            <a:r>
              <a:rPr lang="en-US" altLang="zh-CN" sz="3600" b="1" dirty="0">
                <a:latin typeface="Constantia" charset="0"/>
                <a:ea typeface="SimSun" charset="0"/>
              </a:rPr>
              <a:t>Dr. </a:t>
            </a:r>
            <a:r>
              <a:rPr lang="en-US" altLang="zh-CN" sz="3600" b="1" dirty="0" err="1">
                <a:latin typeface="Constantia" charset="0"/>
                <a:ea typeface="SimSun" charset="0"/>
              </a:rPr>
              <a:t>Pooja</a:t>
            </a:r>
            <a:r>
              <a:rPr lang="en-US" altLang="zh-CN" sz="3600" b="1" dirty="0">
                <a:latin typeface="Constantia" charset="0"/>
                <a:ea typeface="SimSun" charset="0"/>
              </a:rPr>
              <a:t> </a:t>
            </a:r>
            <a:r>
              <a:rPr lang="en-US" altLang="zh-CN" sz="3600" b="1" dirty="0" err="1">
                <a:latin typeface="Constantia" charset="0"/>
                <a:ea typeface="SimSun" charset="0"/>
              </a:rPr>
              <a:t>Kakkar</a:t>
            </a:r>
            <a:r>
              <a:rPr lang="en-US" altLang="zh-CN" sz="3600" b="1" dirty="0">
                <a:latin typeface="Calibri" charset="0"/>
                <a:ea typeface="SimSun" charset="0"/>
              </a:rPr>
              <a:t/>
            </a:r>
            <a:br>
              <a:rPr lang="en-US" altLang="zh-CN" sz="3600" b="1" dirty="0">
                <a:latin typeface="Calibri" charset="0"/>
                <a:ea typeface="SimSun" charset="0"/>
              </a:rPr>
            </a:br>
            <a:endParaRPr lang="en-US" altLang="zh-CN" sz="3600" b="1" dirty="0">
              <a:latin typeface="Calibri" charset="0"/>
              <a:ea typeface="SimSun" charset="0"/>
            </a:endParaRPr>
          </a:p>
        </p:txBody>
      </p:sp>
      <p:sp>
        <p:nvSpPr>
          <p:cNvPr id="63490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FB8E8189-1314-604B-999C-90CCF5C56711}" type="datetime1">
              <a:rPr lang="en-US" sz="1200">
                <a:solidFill>
                  <a:srgbClr val="898989"/>
                </a:solidFill>
                <a:sym typeface="Calibri" charset="0"/>
              </a:rPr>
              <a:pPr eaLnBrk="1" hangingPunct="1">
                <a:buFont typeface="Arial" charset="0"/>
                <a:buNone/>
              </a:pPr>
              <a:t>20/05/16</a:t>
            </a:fld>
            <a:endParaRPr lang="en-US" sz="1800"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152" y="1218446"/>
            <a:ext cx="7622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OBJECTIVE</a:t>
            </a:r>
          </a:p>
          <a:p>
            <a:pPr lvl="0"/>
            <a:r>
              <a:rPr lang="en-US" sz="2800" b="1" dirty="0"/>
              <a:t>To ensure compliance to Infection Control Measures</a:t>
            </a:r>
          </a:p>
          <a:p>
            <a:pPr lvl="0"/>
            <a:r>
              <a:rPr lang="en-US" sz="2800" b="1" dirty="0"/>
              <a:t>To reduce the incidence of Hospital Acquired </a:t>
            </a:r>
            <a:r>
              <a:rPr lang="en-US" sz="2800" b="1" dirty="0" smtClean="0"/>
              <a:t>Infections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To reduce infection rates.</a:t>
            </a:r>
          </a:p>
          <a:p>
            <a:pPr lvl="0"/>
            <a:r>
              <a:rPr lang="en-US" sz="2800" b="1" dirty="0"/>
              <a:t>To sensitize the nursing staff, doctors, housekeeping and other staff regarding hospital infection control measures</a:t>
            </a:r>
          </a:p>
          <a:p>
            <a:pPr algn="ctr"/>
            <a:r>
              <a:rPr lang="en-US" sz="2800" b="1" dirty="0" smtClean="0"/>
              <a:t> 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3121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022" y="1599576"/>
            <a:ext cx="82324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SURVEYS DONE</a:t>
            </a:r>
          </a:p>
          <a:p>
            <a:r>
              <a:rPr lang="en-US" sz="2800" b="1" dirty="0" smtClean="0"/>
              <a:t>1.FOLLOW UP OF NEEDLE STICK INJURY</a:t>
            </a:r>
          </a:p>
          <a:p>
            <a:r>
              <a:rPr lang="en-US" sz="2800" b="1" dirty="0" smtClean="0"/>
              <a:t>2.WARD PERFORMANCE PARAMETERS</a:t>
            </a:r>
          </a:p>
          <a:p>
            <a:r>
              <a:rPr lang="en-US" sz="2800" b="1" dirty="0" smtClean="0"/>
              <a:t>3.SURFACE SAMPLING</a:t>
            </a:r>
          </a:p>
          <a:p>
            <a:r>
              <a:rPr lang="en-US" sz="2800" b="1" dirty="0" smtClean="0"/>
              <a:t>4.BIOMEDICA WASTE AUDIT</a:t>
            </a:r>
          </a:p>
          <a:p>
            <a:r>
              <a:rPr lang="en-US" sz="2800" b="1" dirty="0" smtClean="0"/>
              <a:t>5.HAND HYGIENE COMPLIANCE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132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>
          <a:xfrm>
            <a:off x="608248" y="989768"/>
            <a:ext cx="8229600" cy="1143000"/>
          </a:xfrm>
        </p:spPr>
        <p:txBody>
          <a:bodyPr/>
          <a:lstStyle/>
          <a:p>
            <a:r>
              <a:rPr lang="en-US" altLang="zh-CN" sz="3200" b="1" dirty="0">
                <a:latin typeface="Calibri" charset="0"/>
                <a:ea typeface="SimSun" charset="0"/>
              </a:rPr>
              <a:t>FOLLOW UP FOR NEEDLE STICK INJURIES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idx="4294967295"/>
          </p:nvPr>
        </p:nvGraphicFramePr>
        <p:xfrm>
          <a:off x="304800" y="1814513"/>
          <a:ext cx="8632824" cy="4586286"/>
        </p:xfrm>
        <a:graphic>
          <a:graphicData uri="http://schemas.openxmlformats.org/drawingml/2006/table">
            <a:tbl>
              <a:tblPr/>
              <a:tblGrid>
                <a:gridCol w="914400"/>
                <a:gridCol w="1490219"/>
                <a:gridCol w="1024381"/>
                <a:gridCol w="2310345"/>
                <a:gridCol w="966256"/>
                <a:gridCol w="1927223"/>
              </a:tblGrid>
              <a:tr h="698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MONTHS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NAME OF STAFF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DATE OF NSI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REASON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FOLLOWED UP DATE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Remarks 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3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JAN (1)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VIKAS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30/1/15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NEEDLE STICK INJURY DURING GARBAGE DISPOSAL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30/3/15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29/6/15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done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1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        (2)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PRIYANKA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5/1/15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AFTER CANNULIZATION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EXIT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before exit,investigation done.Reports normal 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FEB 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DR. K. C. MALIK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4/2/15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BONE-MARROW NEEDLE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EXIT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before exit,investigation done.Reports normal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effectLst/>
                        <a:latin typeface="+mn-lt"/>
                        <a:ea typeface="SimSun" charset="-122"/>
                        <a:sym typeface="Calibri" pitchFamily="34" charset="0"/>
                      </a:endParaRP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MAY 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PUNAM KUMARI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14/5/15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SURGICAL BLADE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EXIT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before exit,investigation done.Reports normal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effectLst/>
                        <a:latin typeface="+mn-lt"/>
                        <a:ea typeface="SimSun" charset="-122"/>
                        <a:sym typeface="Calibri" pitchFamily="34" charset="0"/>
                      </a:endParaRP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6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JUNE 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SHANET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22/6/15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effectLst/>
                        <a:latin typeface="+mn-lt"/>
                        <a:ea typeface="SimSun" charset="-122"/>
                        <a:sym typeface="Calibri" pitchFamily="34" charset="0"/>
                      </a:endParaRP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ALL READY DONE 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ea typeface="SimSun" charset="-122"/>
                          <a:sym typeface="Calibri" pitchFamily="34" charset="0"/>
                        </a:rPr>
                        <a:t>TESTING DONE 4 DOSES (0,3,6,1YR)</a:t>
                      </a:r>
                    </a:p>
                  </a:txBody>
                  <a:tcPr marL="91442" marR="91442" marT="43685" marB="43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>
            <p:ph idx="4294967295"/>
          </p:nvPr>
        </p:nvGraphicFramePr>
        <p:xfrm>
          <a:off x="381000" y="903288"/>
          <a:ext cx="8382000" cy="5572175"/>
        </p:xfrm>
        <a:graphic>
          <a:graphicData uri="http://schemas.openxmlformats.org/drawingml/2006/table">
            <a:tbl>
              <a:tblPr/>
              <a:tblGrid>
                <a:gridCol w="1371600"/>
                <a:gridCol w="1428750"/>
                <a:gridCol w="1377950"/>
                <a:gridCol w="1401763"/>
                <a:gridCol w="1404937"/>
                <a:gridCol w="1397000"/>
              </a:tblGrid>
              <a:tr h="60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MONTHS</a:t>
                      </a:r>
                    </a:p>
                  </a:txBody>
                  <a:tcPr marL="91442" marR="9144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NAME OF STAFF</a:t>
                      </a:r>
                    </a:p>
                  </a:txBody>
                  <a:tcPr marL="91442" marR="9144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DATE OF NSI</a:t>
                      </a:r>
                    </a:p>
                  </a:txBody>
                  <a:tcPr marL="91442" marR="9144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REASON</a:t>
                      </a:r>
                    </a:p>
                  </a:txBody>
                  <a:tcPr marL="91442" marR="9144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FOLLOWED UP DATE</a:t>
                      </a:r>
                    </a:p>
                  </a:txBody>
                  <a:tcPr marL="91442" marR="9144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Remarks </a:t>
                      </a:r>
                    </a:p>
                  </a:txBody>
                  <a:tcPr marL="91442" marR="91442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76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SEPT  (1)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DR AMITA (PATH LAB)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17/9/15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WHILE DOING FNAC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DONE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006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          (2)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RISHI (TECNICIAN CT)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19/9/15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WHILE TAKING BLOOD SUGAR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19/9/15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4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NOV (1)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ANILA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19/11/15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WHILE TAKING ABG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20/11/15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20/2/16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         (2)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POONAM (2</a:t>
                      </a:r>
                      <a:r>
                        <a:rPr kumimoji="0" lang="en-US" altLang="zh-CN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ND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 FLOOR)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18/11/15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WHILE SEGREGATING NEEDLE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EXIT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before exit, Investigation done. Reports normal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DEC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POOJA (NURSING STUDENT)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5/12/15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WHILE PRICKING THE NEEDLE IN THE NS 100 ml BOTTLE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EXIT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Before exit, investigation done. Reports normal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455613" y="608013"/>
            <a:ext cx="8229600" cy="1143000"/>
          </a:xfrm>
        </p:spPr>
        <p:txBody>
          <a:bodyPr/>
          <a:lstStyle/>
          <a:p>
            <a:r>
              <a:rPr lang="en-US" altLang="zh-CN" sz="3600" b="1">
                <a:solidFill>
                  <a:srgbClr val="4A452A"/>
                </a:solidFill>
                <a:latin typeface="Calibri" charset="0"/>
                <a:ea typeface="SimSun" charset="0"/>
              </a:rPr>
              <a:t>WARD PERFORMANCE PARAMETERS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CN" sz="2400">
                <a:latin typeface="Calibri" charset="0"/>
                <a:ea typeface="SimSun" charset="0"/>
              </a:rPr>
              <a:t>BMW MANAGEMENT</a:t>
            </a:r>
          </a:p>
          <a:p>
            <a:r>
              <a:rPr lang="en-US" altLang="zh-CN" sz="2400">
                <a:latin typeface="Calibri" charset="0"/>
                <a:ea typeface="SimSun" charset="0"/>
              </a:rPr>
              <a:t>SUCTION OXYGEN OUTLET </a:t>
            </a:r>
          </a:p>
          <a:p>
            <a:r>
              <a:rPr lang="en-US" altLang="zh-CN" sz="2400">
                <a:latin typeface="Calibri" charset="0"/>
                <a:ea typeface="SimSun" charset="0"/>
              </a:rPr>
              <a:t>DRESSING TROLLEY MAINTAINCE </a:t>
            </a:r>
          </a:p>
          <a:p>
            <a:r>
              <a:rPr lang="en-US" altLang="zh-CN" sz="2400">
                <a:latin typeface="Calibri" charset="0"/>
                <a:ea typeface="SimSun" charset="0"/>
              </a:rPr>
              <a:t>CSSD</a:t>
            </a:r>
          </a:p>
          <a:p>
            <a:r>
              <a:rPr lang="en-US" altLang="zh-CN" sz="2400">
                <a:latin typeface="Calibri" charset="0"/>
                <a:ea typeface="SimSun" charset="0"/>
              </a:rPr>
              <a:t>MAINTENANCE OF ASEPTIC HAND HYGEINE</a:t>
            </a:r>
          </a:p>
          <a:p>
            <a:r>
              <a:rPr lang="en-US" altLang="zh-CN" sz="2400">
                <a:latin typeface="Calibri" charset="0"/>
                <a:ea typeface="SimSun" charset="0"/>
              </a:rPr>
              <a:t>HANDLING OF LINES BY STAFF</a:t>
            </a:r>
          </a:p>
          <a:p>
            <a:r>
              <a:rPr lang="en-US" altLang="zh-CN" sz="2400">
                <a:latin typeface="Calibri" charset="0"/>
                <a:ea typeface="SimSun" charset="0"/>
              </a:rPr>
              <a:t>CARE BUNDLES</a:t>
            </a:r>
          </a:p>
        </p:txBody>
      </p:sp>
      <p:graphicFrame>
        <p:nvGraphicFramePr>
          <p:cNvPr id="17412" name="Group 4"/>
          <p:cNvGraphicFramePr>
            <a:graphicFrameLocks noGrp="1"/>
          </p:cNvGraphicFramePr>
          <p:nvPr/>
        </p:nvGraphicFramePr>
        <p:xfrm>
          <a:off x="6248400" y="2225675"/>
          <a:ext cx="2584450" cy="3719515"/>
        </p:xfrm>
        <a:graphic>
          <a:graphicData uri="http://schemas.openxmlformats.org/drawingml/2006/table">
            <a:tbl>
              <a:tblPr/>
              <a:tblGrid>
                <a:gridCol w="1447800"/>
                <a:gridCol w="113665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SWSF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54.30%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ICU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80.70%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NWTF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89.50%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HDU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72.50%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OT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85.20%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SWTF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77.40%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NWSF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68.60%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38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BASEMENT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94.50%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DAY CARE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76.20%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OPD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87.40%</a:t>
                      </a:r>
                    </a:p>
                  </a:txBody>
                  <a:tcPr marL="9524" marR="9524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0694" name="TextBox 4"/>
          <p:cNvSpPr txBox="1">
            <a:spLocks noChangeArrowheads="1"/>
          </p:cNvSpPr>
          <p:nvPr/>
        </p:nvSpPr>
        <p:spPr bwMode="auto">
          <a:xfrm>
            <a:off x="6248400" y="1641475"/>
            <a:ext cx="248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1600" b="1">
                <a:latin typeface="Comic Sans MS" charset="0"/>
              </a:rPr>
              <a:t>WARD-WISE </a:t>
            </a:r>
          </a:p>
          <a:p>
            <a:r>
              <a:rPr lang="en-US" sz="1600" b="1">
                <a:latin typeface="Comic Sans MS" charset="0"/>
              </a:rPr>
              <a:t>PERFORMANCE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8675"/>
            <a:ext cx="90789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940D849D-3FF3-1548-87A9-88F44BB96E4D}" type="datetime1">
              <a:rPr lang="en-US" sz="1200">
                <a:solidFill>
                  <a:srgbClr val="898989"/>
                </a:solidFill>
                <a:sym typeface="Calibri" charset="0"/>
              </a:rPr>
              <a:pPr eaLnBrk="1" hangingPunct="1">
                <a:buFont typeface="Arial" charset="0"/>
                <a:buNone/>
              </a:pPr>
              <a:t>20/05/16</a:t>
            </a:fld>
            <a:endParaRPr lang="en-US" sz="1800">
              <a:sym typeface="Calibri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08013"/>
            <a:ext cx="6175375" cy="83820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Calibri" charset="0"/>
                <a:ea typeface="SimSun" charset="0"/>
              </a:rPr>
              <a:t>  </a:t>
            </a:r>
            <a:r>
              <a:rPr lang="en-US" altLang="zh-CN" sz="2800" b="1">
                <a:latin typeface="Calibri" charset="0"/>
                <a:ea typeface="SimSun" charset="0"/>
              </a:rPr>
              <a:t>STATUS OF SURFACE SAMPLING</a:t>
            </a:r>
          </a:p>
        </p:txBody>
      </p:sp>
      <p:graphicFrame>
        <p:nvGraphicFramePr>
          <p:cNvPr id="87044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684213" y="1600200"/>
          <a:ext cx="7843837" cy="4513263"/>
        </p:xfrm>
        <a:graphic>
          <a:graphicData uri="http://schemas.openxmlformats.org/drawingml/2006/table">
            <a:tbl>
              <a:tblPr/>
              <a:tblGrid>
                <a:gridCol w="1274762"/>
                <a:gridCol w="1679575"/>
                <a:gridCol w="2444750"/>
                <a:gridCol w="24447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MONTH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DEPARTMENT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REPORT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Action taken 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93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JAN’16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OT IInd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(ANESTHESIA MACHINE)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Heavy growth of aerobic spore bearer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Inform to the incharges of concerned area. Resampling after fumigation and moping. no growth found.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</a:tr>
              <a:tr h="193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MAR’16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BRACHY 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(OT TABLE)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Heavy growth of gram negative bacilli</a:t>
                      </a: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Inform to the incharges of concerned area. Resampling after fumigation and moping. no growth found.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4" marR="91444" marT="45713" marB="45713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  <a:p>
            <a:endParaRPr lang="en-US" altLang="zh-CN" sz="2800">
              <a:latin typeface="Calibri" charset="0"/>
              <a:ea typeface="SimSun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60413"/>
            <a:ext cx="5716588" cy="1144587"/>
          </a:xfrm>
        </p:spPr>
        <p:txBody>
          <a:bodyPr/>
          <a:lstStyle/>
          <a:p>
            <a:r>
              <a:rPr lang="en-US" altLang="zh-CN" sz="3200" b="1">
                <a:latin typeface="Calibri" charset="0"/>
                <a:ea typeface="SimSun" charset="0"/>
              </a:rPr>
              <a:t>BMW AUDIT  (JAN – MAR’16)</a:t>
            </a:r>
          </a:p>
        </p:txBody>
      </p:sp>
      <p:graphicFrame>
        <p:nvGraphicFramePr>
          <p:cNvPr id="89092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08013" y="1852613"/>
          <a:ext cx="8004175" cy="3328988"/>
        </p:xfrm>
        <a:graphic>
          <a:graphicData uri="http://schemas.openxmlformats.org/drawingml/2006/table">
            <a:tbl>
              <a:tblPr/>
              <a:tblGrid>
                <a:gridCol w="4076700"/>
                <a:gridCol w="3927475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MONTH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COMPLIANCES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JAN’16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86%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FEB’16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83.5%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MAR’16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86.2%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zh-CN" sz="2600" b="1">
                <a:latin typeface="Calibri" charset="0"/>
                <a:ea typeface="SimSun" charset="0"/>
              </a:rPr>
              <a:t>Hand hygiene compliances (Jan’16)</a:t>
            </a:r>
          </a:p>
        </p:txBody>
      </p:sp>
      <p:graphicFrame>
        <p:nvGraphicFramePr>
          <p:cNvPr id="44036" name="Group 4"/>
          <p:cNvGraphicFramePr>
            <a:graphicFrameLocks noGrp="1"/>
          </p:cNvGraphicFramePr>
          <p:nvPr>
            <p:ph idx="1"/>
          </p:nvPr>
        </p:nvGraphicFramePr>
        <p:xfrm>
          <a:off x="304800" y="1657350"/>
          <a:ext cx="8451850" cy="2990851"/>
        </p:xfrm>
        <a:graphic>
          <a:graphicData uri="http://schemas.openxmlformats.org/drawingml/2006/table">
            <a:tbl>
              <a:tblPr/>
              <a:tblGrid>
                <a:gridCol w="1524000"/>
                <a:gridCol w="1385888"/>
                <a:gridCol w="1384300"/>
                <a:gridCol w="1385887"/>
                <a:gridCol w="1385888"/>
                <a:gridCol w="1385887"/>
              </a:tblGrid>
              <a:tr h="6280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Month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04-05 JAN’16 (DAY CARE)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11-12 JAN'16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(OPD)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18-19 JAN’16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(NWSF)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25-26 JAN’16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(SWSF)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Avg%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2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Doctors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35%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40%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80%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35%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47.5%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85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Nursing staff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45%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47%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47%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44%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45.75%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914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House keeping staff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60%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85%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90%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65%</a:t>
                      </a: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75%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2277" marR="92277" marT="45744" marB="4574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zh-CN" sz="2600" b="1">
                <a:latin typeface="Calibri" charset="0"/>
                <a:ea typeface="SimSun" charset="0"/>
              </a:rPr>
              <a:t>Hand hygiene compliances (Feb’16)</a:t>
            </a:r>
          </a:p>
        </p:txBody>
      </p:sp>
      <p:graphicFrame>
        <p:nvGraphicFramePr>
          <p:cNvPr id="45060" name="Group 4"/>
          <p:cNvGraphicFramePr>
            <a:graphicFrameLocks noGrp="1"/>
          </p:cNvGraphicFramePr>
          <p:nvPr>
            <p:ph idx="1"/>
          </p:nvPr>
        </p:nvGraphicFramePr>
        <p:xfrm>
          <a:off x="304800" y="1630363"/>
          <a:ext cx="8443913" cy="3094037"/>
        </p:xfrm>
        <a:graphic>
          <a:graphicData uri="http://schemas.openxmlformats.org/drawingml/2006/table">
            <a:tbl>
              <a:tblPr/>
              <a:tblGrid>
                <a:gridCol w="1228725"/>
                <a:gridCol w="1231900"/>
                <a:gridCol w="1233488"/>
                <a:gridCol w="1231900"/>
                <a:gridCol w="1233487"/>
                <a:gridCol w="1231900"/>
                <a:gridCol w="1052513"/>
              </a:tblGrid>
              <a:tr h="8230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MONTH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01-02 FEB’16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(SWSF)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08-09 FEB’16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(SWTF)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15-16 FEB’16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(ER)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22-23 FEB’16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(DAY CARE)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29 FEB-01 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’16 (SWSF)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Avg%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20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Doctors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50%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77%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65.4%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85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Nursing staff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58.3%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67%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65%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62.06%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8230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House keeping staff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65%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85%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70%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75%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71%</a:t>
                      </a:r>
                    </a:p>
                  </a:txBody>
                  <a:tcPr marL="89304" marR="89304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2055813" y="303213"/>
            <a:ext cx="5564187" cy="1143000"/>
          </a:xfrm>
        </p:spPr>
        <p:txBody>
          <a:bodyPr/>
          <a:lstStyle/>
          <a:p>
            <a:pPr eaLnBrk="1" hangingPunct="1"/>
            <a:r>
              <a:rPr lang="en-US" sz="6000" b="1">
                <a:latin typeface="Calibri" charset="0"/>
                <a:ea typeface="SimSun" charset="0"/>
              </a:rPr>
              <a:t>AGENDA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379413" y="1600200"/>
            <a:ext cx="8313737" cy="47244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INTRODUCTION</a:t>
            </a:r>
          </a:p>
          <a:p>
            <a:pPr marL="0" indent="0" algn="just"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AIM</a:t>
            </a:r>
            <a:endParaRPr lang="en-US" b="1" dirty="0">
              <a:latin typeface="Calibri" charset="0"/>
              <a:ea typeface="SimSun" charset="0"/>
            </a:endParaRPr>
          </a:p>
          <a:p>
            <a:pPr marL="0" indent="0" algn="just"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METHODOLOGY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OBJECTIVE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RESULT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CONCLUSIONS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NEW INITIATIVES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b="1" dirty="0" smtClean="0">
                <a:latin typeface="Calibri" charset="0"/>
                <a:ea typeface="SimSun" charset="0"/>
              </a:rPr>
              <a:t>HAND HYGIENE DRIVE</a:t>
            </a:r>
          </a:p>
          <a:p>
            <a:pPr marL="0" indent="0" algn="just">
              <a:buFont typeface="Arial" charset="0"/>
              <a:buNone/>
              <a:defRPr/>
            </a:pPr>
            <a:endParaRPr lang="en-US" b="1" dirty="0" smtClean="0">
              <a:latin typeface="Calibri" charset="0"/>
              <a:ea typeface="SimSun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b="1" dirty="0">
              <a:latin typeface="Calibri" charset="0"/>
              <a:ea typeface="SimSun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b="1" dirty="0" smtClean="0">
              <a:latin typeface="Calibri" charset="0"/>
              <a:ea typeface="SimSun" charset="0"/>
            </a:endParaRPr>
          </a:p>
          <a:p>
            <a:pPr algn="just">
              <a:defRPr/>
            </a:pPr>
            <a:endParaRPr lang="en-US" b="1" dirty="0">
              <a:latin typeface="Calibri" charset="0"/>
              <a:ea typeface="SimSun" charset="0"/>
            </a:endParaRPr>
          </a:p>
          <a:p>
            <a:pPr algn="just" eaLnBrk="1" hangingPunct="1">
              <a:defRPr/>
            </a:pPr>
            <a:endParaRPr lang="en-US" b="1" dirty="0">
              <a:latin typeface="Calibri" charset="0"/>
              <a:ea typeface="SimSun" charset="0"/>
            </a:endParaRPr>
          </a:p>
        </p:txBody>
      </p:sp>
      <p:sp>
        <p:nvSpPr>
          <p:cNvPr id="64515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318DED3E-DEDE-4441-BA23-EA832A908440}" type="datetime1">
              <a:rPr lang="en-US" sz="1200">
                <a:solidFill>
                  <a:srgbClr val="898989"/>
                </a:solidFill>
                <a:sym typeface="Calibri" charset="0"/>
              </a:rPr>
              <a:pPr eaLnBrk="1" hangingPunct="1">
                <a:buFont typeface="Arial" charset="0"/>
                <a:buNone/>
              </a:pPr>
              <a:t>20/05/16</a:t>
            </a:fld>
            <a:endParaRPr lang="en-US" sz="1800"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zh-CN" sz="2600" b="1">
                <a:latin typeface="Calibri" charset="0"/>
                <a:ea typeface="SimSun" charset="0"/>
              </a:rPr>
              <a:t>Hand hygiene compliances (Mar’16)</a:t>
            </a:r>
          </a:p>
        </p:txBody>
      </p:sp>
      <p:graphicFrame>
        <p:nvGraphicFramePr>
          <p:cNvPr id="45060" name="Group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458200" cy="274320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Month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07-08 MAR’16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(NWSF)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14-15 MAR’16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(SWTF)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21-22 MAR’16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(SWSF)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28-29 MAR’16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(SWTF)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Avg%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Doctors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60%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35%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50%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40%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46.25%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Nursing staff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63%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61%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67%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70%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65.25%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House keeping staff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70%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55%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95%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85%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76.25%</a:t>
                      </a:r>
                    </a:p>
                  </a:txBody>
                  <a:tcPr marL="85875" marR="85875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2600" b="1">
                <a:latin typeface="Calibri" charset="0"/>
                <a:ea typeface="SimSun" charset="0"/>
              </a:rPr>
              <a:t>Default rate(non compliances Jan-Mar’16)</a:t>
            </a: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599" cy="4267199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475179"/>
                <a:gridCol w="1150884"/>
                <a:gridCol w="1150884"/>
                <a:gridCol w="1150884"/>
                <a:gridCol w="1150884"/>
                <a:gridCol w="1150884"/>
              </a:tblGrid>
              <a:tr h="6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Moments</a:t>
                      </a: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Doctors</a:t>
                      </a: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Nurses</a:t>
                      </a: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HK</a:t>
                      </a: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Total</a:t>
                      </a: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Avg</a:t>
                      </a: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%</a:t>
                      </a:r>
                    </a:p>
                  </a:txBody>
                  <a:tcPr marL="86580" marR="86580" anchor="ctr" horzOverflow="overflow"/>
                </a:tc>
              </a:tr>
              <a:tr h="7640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anose="020F0502020204030204" pitchFamily="34" charset="0"/>
                        </a:rPr>
                        <a:t>Before touching patient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43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55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107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48.8%</a:t>
                      </a:r>
                    </a:p>
                  </a:txBody>
                  <a:tcPr horzOverflow="overflow"/>
                </a:tc>
              </a:tr>
              <a:tr h="6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anose="020F0502020204030204" pitchFamily="34" charset="0"/>
                        </a:rPr>
                        <a:t>Before aseptic technique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0.9%</a:t>
                      </a:r>
                    </a:p>
                  </a:txBody>
                  <a:tcPr horzOverflow="overflow"/>
                </a:tc>
              </a:tr>
              <a:tr h="6416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anose="020F0502020204030204" pitchFamily="34" charset="0"/>
                        </a:rPr>
                        <a:t>After body fluid exposure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0%</a:t>
                      </a:r>
                    </a:p>
                  </a:txBody>
                  <a:tcPr horzOverflow="overflow"/>
                </a:tc>
              </a:tr>
              <a:tr h="7624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anose="020F0502020204030204" pitchFamily="34" charset="0"/>
                        </a:rPr>
                        <a:t>After touching patient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5.9%</a:t>
                      </a:r>
                    </a:p>
                  </a:txBody>
                  <a:tcPr horzOverflow="overflow"/>
                </a:tc>
              </a:tr>
              <a:tr h="767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anose="020F0502020204030204" pitchFamily="34" charset="0"/>
                        </a:rPr>
                        <a:t>After touching patient surroundings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86580" marR="865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49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08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97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charset="-122"/>
                          <a:sym typeface="Calibri" pitchFamily="34" charset="0"/>
                        </a:rPr>
                        <a:t>44.2%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715000" cy="1143000"/>
          </a:xfrm>
        </p:spPr>
        <p:txBody>
          <a:bodyPr/>
          <a:lstStyle/>
          <a:p>
            <a:r>
              <a:rPr lang="en-US" sz="4000">
                <a:latin typeface="Calibri" charset="0"/>
                <a:ea typeface="SimSun" charset="0"/>
              </a:rPr>
              <a:t>Alarming figures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63700"/>
          <a:ext cx="8382000" cy="3975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5486"/>
                <a:gridCol w="1649236"/>
                <a:gridCol w="1241778"/>
                <a:gridCol w="2095500"/>
              </a:tblGrid>
              <a:tr h="76191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smtClean="0"/>
                        <a:t>JAN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smtClean="0"/>
                        <a:t>FEB 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smtClean="0"/>
                        <a:t>MARCH 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1106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MRSA (</a:t>
                      </a:r>
                      <a:r>
                        <a:rPr lang="en-US" sz="2000" i="1" dirty="0" err="1" smtClean="0"/>
                        <a:t>Methicillin</a:t>
                      </a:r>
                      <a:r>
                        <a:rPr lang="en-US" sz="2000" i="1" dirty="0" smtClean="0"/>
                        <a:t> resistant staphylococcus </a:t>
                      </a:r>
                      <a:r>
                        <a:rPr lang="en-US" sz="2000" i="1" dirty="0" err="1" smtClean="0"/>
                        <a:t>aures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T="45715" marB="45715"/>
                </a:tc>
              </a:tr>
              <a:tr h="10535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VRE (</a:t>
                      </a:r>
                      <a:r>
                        <a:rPr lang="en-US" sz="2000" i="1" dirty="0" err="1" smtClean="0"/>
                        <a:t>Vancomycin</a:t>
                      </a:r>
                      <a:r>
                        <a:rPr lang="en-US" sz="2000" i="1" dirty="0" smtClean="0"/>
                        <a:t> resistant </a:t>
                      </a:r>
                      <a:r>
                        <a:rPr lang="en-US" sz="2000" i="1" dirty="0" err="1" smtClean="0"/>
                        <a:t>enterococci</a:t>
                      </a:r>
                      <a:r>
                        <a:rPr lang="en-US" sz="2000" i="1" dirty="0" smtClean="0"/>
                        <a:t>)</a:t>
                      </a:r>
                      <a:endParaRPr lang="en-US" sz="2000" i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45715" marB="45715"/>
                </a:tc>
              </a:tr>
              <a:tr h="10535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 (</a:t>
                      </a:r>
                      <a:r>
                        <a:rPr lang="en-US" sz="2000" dirty="0" err="1" smtClean="0"/>
                        <a:t>C</a:t>
                      </a:r>
                      <a:r>
                        <a:rPr lang="en-US" sz="2000" i="1" dirty="0" err="1" smtClean="0"/>
                        <a:t>arbopenam</a:t>
                      </a:r>
                      <a:r>
                        <a:rPr lang="en-US" sz="2000" i="1" baseline="0" dirty="0" smtClean="0"/>
                        <a:t> resistant </a:t>
                      </a:r>
                      <a:r>
                        <a:rPr lang="en-US" sz="2000" i="1" baseline="0" dirty="0" err="1" smtClean="0"/>
                        <a:t>enterobactiaceae</a:t>
                      </a:r>
                      <a:r>
                        <a:rPr lang="en-US" sz="2000" baseline="0" dirty="0" smtClean="0"/>
                        <a:t>) 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867400" cy="808038"/>
          </a:xfrm>
        </p:spPr>
        <p:txBody>
          <a:bodyPr/>
          <a:lstStyle/>
          <a:p>
            <a:r>
              <a:rPr lang="en-US">
                <a:latin typeface="Calibri" charset="0"/>
                <a:ea typeface="SimSun" charset="0"/>
              </a:rPr>
              <a:t>NEW INIATIVES 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SimSun" charset="0"/>
              </a:rPr>
              <a:t>Hand hygiene drive</a:t>
            </a:r>
          </a:p>
          <a:p>
            <a:r>
              <a:rPr lang="en-US">
                <a:latin typeface="Calibri" charset="0"/>
                <a:ea typeface="SimSun" charset="0"/>
              </a:rPr>
              <a:t>Implementation of new BMW guidelines</a:t>
            </a:r>
          </a:p>
          <a:p>
            <a:r>
              <a:rPr lang="en-US">
                <a:latin typeface="Calibri" charset="0"/>
                <a:ea typeface="SimSun" charset="0"/>
              </a:rPr>
              <a:t>MRSA and CRE protocol</a:t>
            </a:r>
          </a:p>
          <a:p>
            <a:r>
              <a:rPr lang="en-US">
                <a:latin typeface="Calibri" charset="0"/>
                <a:ea typeface="SimSun" charset="0"/>
              </a:rPr>
              <a:t>Information to health care staff for high risk patients</a:t>
            </a:r>
          </a:p>
          <a:p>
            <a:r>
              <a:rPr lang="en-US">
                <a:latin typeface="Calibri" charset="0"/>
                <a:ea typeface="SimSun" charset="0"/>
              </a:rPr>
              <a:t>Protocol for prevention of CAUTI in bed ridden patients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SimSun" charset="0"/>
              </a:rPr>
              <a:t>HAND HYGIENE PROTOCOL</a:t>
            </a:r>
            <a:endParaRPr lang="en-US">
              <a:latin typeface="Calibri" charset="0"/>
              <a:ea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455613" y="4883150"/>
            <a:ext cx="8156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2000">
                <a:solidFill>
                  <a:srgbClr val="C00000"/>
                </a:solidFill>
                <a:latin typeface="Bookman Old Style" charset="0"/>
              </a:rPr>
              <a:t>	Though hand hygiene improvement is not a new concept; long lasting improvements remain difficult to sustain......</a:t>
            </a:r>
          </a:p>
          <a:p>
            <a:endParaRPr lang="en-US" sz="2000">
              <a:solidFill>
                <a:srgbClr val="C00000"/>
              </a:solidFill>
              <a:latin typeface="Bookman Old Style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60700" y="1153559"/>
          <a:ext cx="7698826" cy="386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912813" y="4343400"/>
            <a:ext cx="76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8800">
                <a:solidFill>
                  <a:srgbClr val="C00000"/>
                </a:solidFill>
              </a:rPr>
              <a:t>“</a:t>
            </a:r>
          </a:p>
        </p:txBody>
      </p:sp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2055813" y="5257800"/>
            <a:ext cx="763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sz="8800">
                <a:solidFill>
                  <a:srgbClr val="C00000"/>
                </a:solidFill>
              </a:rPr>
              <a:t>”</a:t>
            </a:r>
            <a:endParaRPr lang="en-US" sz="8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  <a:sym typeface="Calibri" pitchFamily="34" charset="0"/>
              </a:rPr>
              <a:t>Probable  Causes of Failure to Clean Hands in ACH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+mj-cs"/>
                <a:sym typeface="Calibri" pitchFamily="34" charset="0"/>
              </a:rPr>
            </a:br>
            <a:endParaRPr lang="en-US" sz="3200" dirty="0">
              <a:cs typeface="+mj-cs"/>
              <a:sym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1800" dirty="0" smtClean="0">
              <a:cs typeface="+mn-cs"/>
              <a:sym typeface="Calibri" pitchFamily="34" charset="0"/>
            </a:endParaRPr>
          </a:p>
          <a:p>
            <a:pPr marL="285750" indent="-285750">
              <a:defRPr/>
            </a:pPr>
            <a:r>
              <a:rPr lang="en-US" sz="1800" b="1" dirty="0" smtClean="0">
                <a:cs typeface="+mn-cs"/>
                <a:sym typeface="Calibri" pitchFamily="34" charset="0"/>
              </a:rPr>
              <a:t>Health care workers forget.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smtClean="0">
                <a:cs typeface="+mn-cs"/>
                <a:sym typeface="Calibri" pitchFamily="34" charset="0"/>
              </a:rPr>
              <a:t>Hand hygiene compliance data are not collected or reported accurately or frequently.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b="1" dirty="0" smtClean="0">
                <a:cs typeface="+mn-cs"/>
                <a:sym typeface="Calibri" pitchFamily="34" charset="0"/>
              </a:rPr>
              <a:t>Lack of accountability </a:t>
            </a:r>
            <a:r>
              <a:rPr lang="en-US" sz="1800" dirty="0" smtClean="0">
                <a:cs typeface="+mn-cs"/>
                <a:sym typeface="Calibri" pitchFamily="34" charset="0"/>
              </a:rPr>
              <a:t>and just-in-time coaching.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smtClean="0">
                <a:cs typeface="+mn-cs"/>
                <a:sym typeface="Calibri" pitchFamily="34" charset="0"/>
              </a:rPr>
              <a:t>Safety culture does not stress hand hygiene at all levels.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smtClean="0">
                <a:cs typeface="+mn-cs"/>
                <a:sym typeface="Calibri" pitchFamily="34" charset="0"/>
              </a:rPr>
              <a:t>Hands were full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b="1" dirty="0" smtClean="0">
                <a:cs typeface="+mn-cs"/>
                <a:sym typeface="Calibri" pitchFamily="34" charset="0"/>
              </a:rPr>
              <a:t>Perception that hand hygiene is not needed if wearing gloves.</a:t>
            </a:r>
          </a:p>
          <a:p>
            <a:pPr>
              <a:defRPr/>
            </a:pPr>
            <a:endParaRPr lang="en-US" sz="1800" dirty="0" smtClean="0">
              <a:cs typeface="+mn-cs"/>
              <a:sym typeface="Calibri" pitchFamily="34" charset="0"/>
            </a:endParaRPr>
          </a:p>
          <a:p>
            <a:pPr>
              <a:defRPr/>
            </a:pPr>
            <a:endParaRPr lang="en-US" sz="1800" dirty="0">
              <a:cs typeface="+mn-cs"/>
              <a:sym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03213"/>
            <a:ext cx="13049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080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  <a:sym typeface="Calibri" pitchFamily="34" charset="0"/>
              </a:rPr>
              <a:t>EFFECTIVE HYGIENE IS IN OUR</a:t>
            </a:r>
            <a:r>
              <a:rPr lang="en-US" sz="3200" dirty="0" smtClean="0">
                <a:cs typeface="+mj-cs"/>
                <a:sym typeface="Calibri" pitchFamily="34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  <a:sym typeface="Calibri" pitchFamily="34" charset="0"/>
              </a:rPr>
              <a:t>HANDS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cs typeface="+mj-cs"/>
              <a:sym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8248" y="1828254"/>
          <a:ext cx="8003730" cy="396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0"/>
          <a:ext cx="8229600" cy="48768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276314"/>
                <a:gridCol w="1753198"/>
                <a:gridCol w="3200088"/>
              </a:tblGrid>
              <a:tr h="55243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CAUSES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SOLUTIONS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1" marB="4571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15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Inaccurate data collection or Under reporting</a:t>
                      </a:r>
                      <a:endParaRPr lang="en-US" sz="1600" dirty="0"/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Scrutinize and question the data.</a:t>
                      </a:r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2769">
                <a:tc>
                  <a:txBody>
                    <a:bodyPr/>
                    <a:lstStyle/>
                    <a:p>
                      <a:endParaRPr lang="en-US" sz="1600" kern="1200" dirty="0" smtClean="0"/>
                    </a:p>
                    <a:p>
                      <a:r>
                        <a:rPr lang="en-US" sz="1600" kern="1200" dirty="0" smtClean="0"/>
                        <a:t>Lack of accountability and </a:t>
                      </a:r>
                    </a:p>
                    <a:p>
                      <a:r>
                        <a:rPr lang="en-US" sz="1600" kern="1200" dirty="0" smtClean="0"/>
                        <a:t>just-in-time coaching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kern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/>
                        <a:t>Train leaders as just-in-time coaches to reinforce compliance.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/>
                        <a:t>Implement employee contracts to be signed by all health care workers to reinforce their commitment to hand hygiene.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/>
                        <a:t>Apply progressive disciplinary action against repeat offenders.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3657600" y="1905000"/>
            <a:ext cx="1752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657600" y="3581400"/>
            <a:ext cx="1752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0"/>
          <a:ext cx="8385175" cy="4352926"/>
        </p:xfrm>
        <a:graphic>
          <a:graphicData uri="http://schemas.openxmlformats.org/drawingml/2006/table">
            <a:tbl>
              <a:tblPr/>
              <a:tblGrid>
                <a:gridCol w="3338513"/>
                <a:gridCol w="1785937"/>
                <a:gridCol w="3260725"/>
              </a:tblGrid>
              <a:tr h="396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CAUSES</a:t>
                      </a: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SOLUTIONS</a:t>
                      </a:r>
                    </a:p>
                  </a:txBody>
                  <a:tcPr marL="91441" marR="91441" marT="45703" marB="4570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Safety culture does not stress hand hygiene at all levels</a:t>
                      </a: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Make hand hygiene a habit.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Commitment of leadership to achieve hand hygiene compliance of 90+ percent.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Hold everyone accountable and responsible – doctors, nurses, food service staff, housekeepers, technicians, therapists.</a:t>
                      </a: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4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Hands full</a:t>
                      </a: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Create a place for everything: for example, a health care worker with full hands needs a dedicated space where he or she can place items while performing hand hygiene.</a:t>
                      </a:r>
                    </a:p>
                  </a:txBody>
                  <a:tcPr marL="91441" marR="91441"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3581400" y="1828800"/>
            <a:ext cx="1752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581400" y="3733800"/>
            <a:ext cx="1752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Box 1"/>
          <p:cNvSpPr txBox="1">
            <a:spLocks noChangeArrowheads="1"/>
          </p:cNvSpPr>
          <p:nvPr/>
        </p:nvSpPr>
        <p:spPr bwMode="auto">
          <a:xfrm>
            <a:off x="454025" y="760413"/>
            <a:ext cx="8689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000" b="1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413" y="1676400"/>
            <a:ext cx="8385175" cy="481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What are hospital acquired infections?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Hospital acquired infection </a:t>
            </a:r>
            <a:r>
              <a:rPr lang="en-US" altLang="x-none" sz="2400" dirty="0">
                <a:solidFill>
                  <a:schemeClr val="tx1">
                    <a:lumMod val="95000"/>
                    <a:lumOff val="5000"/>
                  </a:schemeClr>
                </a:solidFill>
                <a:cs typeface="Traditional Arabic" pitchFamily="2" charset="-78"/>
              </a:rPr>
              <a:t>is also called </a:t>
            </a:r>
            <a:r>
              <a:rPr lang="en-US" altLang="x-none" sz="2400" b="1" dirty="0">
                <a:solidFill>
                  <a:srgbClr val="C00000"/>
                </a:solidFill>
                <a:cs typeface="Traditional Arabic" pitchFamily="2" charset="-78"/>
              </a:rPr>
              <a:t>Nosocomial infection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or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Healthcare-associated infections</a:t>
            </a:r>
            <a:r>
              <a:rPr lang="en-US" sz="2400" dirty="0">
                <a:solidFill>
                  <a:srgbClr val="C00000"/>
                </a:solidFill>
                <a:cs typeface="Tahoma" pitchFamily="34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    "</a:t>
            </a:r>
            <a:r>
              <a:rPr lang="en-US" sz="2400" dirty="0" err="1">
                <a:solidFill>
                  <a:srgbClr val="C00000"/>
                </a:solidFill>
              </a:rPr>
              <a:t>nosus</a:t>
            </a:r>
            <a:r>
              <a:rPr lang="en-US" sz="2400" dirty="0">
                <a:solidFill>
                  <a:srgbClr val="C00000"/>
                </a:solidFill>
              </a:rPr>
              <a:t>"     = disease 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   "</a:t>
            </a:r>
            <a:r>
              <a:rPr lang="en-US" sz="2400" dirty="0" err="1">
                <a:solidFill>
                  <a:srgbClr val="C00000"/>
                </a:solidFill>
              </a:rPr>
              <a:t>komeion</a:t>
            </a:r>
            <a:r>
              <a:rPr lang="en-US" sz="2400" dirty="0">
                <a:solidFill>
                  <a:srgbClr val="C00000"/>
                </a:solidFill>
              </a:rPr>
              <a:t>" = to take care of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Nosocomial infections can be defined as infection acquired by the person in the hospital, manifestation of which may occur during hospitalization or after discharge from hospital. The person may be a patient, members of the hospital staff and/ or visitors.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SimSun" charset="0"/>
              </a:rPr>
              <a:t>PROTOCOL TO PREVENT </a:t>
            </a:r>
            <a:r>
              <a:rPr lang="en-US" b="1" i="1">
                <a:latin typeface="Calibri" charset="0"/>
                <a:ea typeface="SimSun" charset="0"/>
              </a:rPr>
              <a:t>CAUTI</a:t>
            </a:r>
            <a:r>
              <a:rPr lang="en-US" b="1">
                <a:latin typeface="Calibri" charset="0"/>
                <a:ea typeface="SimSun" charset="0"/>
              </a:rPr>
              <a:t> IN BED RIDDEN PATIENTS</a:t>
            </a:r>
            <a:endParaRPr lang="en-US">
              <a:latin typeface="Calibri" charset="0"/>
              <a:ea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Regularly assess the need of catheters during daily rounds.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Use sterile technique at insertion and removal.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 b="1">
                <a:latin typeface="Calibri" charset="0"/>
                <a:ea typeface="SimSun" charset="0"/>
              </a:rPr>
              <a:t>Perform perineal care daily after bowel movements</a:t>
            </a:r>
            <a:r>
              <a:rPr lang="en-US" sz="2000">
                <a:latin typeface="Calibri" charset="0"/>
                <a:ea typeface="SimSun" charset="0"/>
              </a:rPr>
              <a:t>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Keep urinary catheter always lower than patient’s bladder level.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Maintain closed drainage system.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Perform catheter irrigation with normal saline on catheter obstruction to avoid unobstructed urine flow.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Maintain hand hygiene before and after touching catheter.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 b="1">
                <a:latin typeface="Calibri" charset="0"/>
                <a:ea typeface="SimSun" charset="0"/>
              </a:rPr>
              <a:t>Keep alerts or reminders to collect urine sample of bed ridden patients at regular intervals</a:t>
            </a:r>
            <a:r>
              <a:rPr lang="en-US" sz="2000">
                <a:latin typeface="Calibri" charset="0"/>
                <a:ea typeface="SimSun" charset="0"/>
              </a:rPr>
              <a:t>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Obtain urine sample aseptically.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>
                <a:latin typeface="Calibri" charset="0"/>
                <a:ea typeface="SimSun" charset="0"/>
              </a:rPr>
              <a:t>Educate nurses for proper nurse directed insertion and removal of catheters.</a:t>
            </a:r>
          </a:p>
          <a:p>
            <a:pPr marL="457200" indent="-457200">
              <a:buFont typeface="Calibri" charset="0"/>
              <a:buAutoNum type="arabicParenR"/>
            </a:pPr>
            <a:r>
              <a:rPr lang="en-US" sz="2000" b="1">
                <a:latin typeface="Calibri" charset="0"/>
                <a:ea typeface="SimSun" charset="0"/>
              </a:rPr>
              <a:t>Prevent catheter and collecting tube from kinking</a:t>
            </a:r>
            <a:r>
              <a:rPr lang="en-US" sz="2000">
                <a:latin typeface="Calibri" charset="0"/>
                <a:ea typeface="SimSun" charset="0"/>
              </a:rPr>
              <a:t>.</a:t>
            </a:r>
          </a:p>
          <a:p>
            <a:pPr marL="457200" indent="-457200"/>
            <a:endParaRPr lang="en-US" sz="2000">
              <a:latin typeface="Calibri" charset="0"/>
              <a:ea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447800"/>
          <a:ext cx="8534400" cy="4625975"/>
        </p:xfrm>
        <a:graphic>
          <a:graphicData uri="http://schemas.openxmlformats.org/drawingml/2006/table">
            <a:tbl>
              <a:tblPr/>
              <a:tblGrid>
                <a:gridCol w="1472485"/>
                <a:gridCol w="1788017"/>
                <a:gridCol w="1757966"/>
                <a:gridCol w="1742942"/>
                <a:gridCol w="1772990"/>
              </a:tblGrid>
              <a:tr h="73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Yellow 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White( Translucent)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Blue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9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TYPES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WASTE</a:t>
                      </a: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Human Anatomical Waste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Animal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Anatomical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Waste  </a:t>
                      </a: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Waste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Expired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Discarded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Medicine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Chemical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Solid Waste   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Chemical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Liquid Waste     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Discarded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linen, mattresses, beddings contaminated with blood and body fluid.    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Microbiology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Biotechnology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other clinical laboratory waste.                                               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Contaminated waste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Recyclable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 like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plastic bag, bottle, pipes or container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waste sharps including Metals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Scalpels, Blades, Needles, Syringes)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Broken  glassware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 Metallic Body Implants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157" name="Rectangle 5"/>
          <p:cNvSpPr>
            <a:spLocks noChangeArrowheads="1"/>
          </p:cNvSpPr>
          <p:nvPr/>
        </p:nvSpPr>
        <p:spPr bwMode="auto">
          <a:xfrm>
            <a:off x="2971800" y="914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BIOMEDICAL</a:t>
            </a:r>
            <a:r>
              <a:rPr lang="en-US"/>
              <a:t> </a:t>
            </a:r>
            <a:r>
              <a:rPr lang="en-US" b="1"/>
              <a:t>WASTE CATEGORIES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5B49221A-7CA5-DB4C-BECF-0CFB0B3C3E83}" type="datetime1">
              <a:rPr lang="en-US" sz="1200">
                <a:solidFill>
                  <a:srgbClr val="898989"/>
                </a:solidFill>
                <a:sym typeface="Calibri" charset="0"/>
              </a:rPr>
              <a:pPr eaLnBrk="1" hangingPunct="1">
                <a:buFont typeface="Arial" charset="0"/>
                <a:buNone/>
              </a:pPr>
              <a:t>20/05/16</a:t>
            </a:fld>
            <a:endParaRPr lang="en-US" sz="1800">
              <a:sym typeface="Calibri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zh-CN" sz="3200" b="1">
                <a:latin typeface="Calibri" charset="0"/>
                <a:ea typeface="SimSun" charset="0"/>
              </a:rPr>
              <a:t>STATUS OF QUALITY INDICATOR</a:t>
            </a: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150813" y="1609725"/>
          <a:ext cx="8842375" cy="4313239"/>
        </p:xfrm>
        <a:graphic>
          <a:graphicData uri="http://schemas.openxmlformats.org/drawingml/2006/table">
            <a:tbl>
              <a:tblPr/>
              <a:tblGrid>
                <a:gridCol w="868362"/>
                <a:gridCol w="2506663"/>
                <a:gridCol w="1579562"/>
                <a:gridCol w="1847850"/>
                <a:gridCol w="2039938"/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S. No. 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QUALITY INDICATORS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JAN'16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FEB’16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MAR’16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1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Surgical Site Infection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2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Central Line Associated Blood Stream Infection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3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Ventilator Associated Pneumonia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4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Urinary Tract Infection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  <a:sym typeface="Calibri" charset="0"/>
                        </a:rPr>
                        <a:t>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  <a:sym typeface="Calibri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80316" y="3276548"/>
            <a:ext cx="488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63"/>
          <p:cNvSpPr txBox="1"/>
          <p:nvPr/>
        </p:nvSpPr>
        <p:spPr>
          <a:xfrm>
            <a:off x="6858780" y="2895418"/>
            <a:ext cx="1753198" cy="7622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ＭＳ 明朝"/>
                <a:cs typeface="Times New Roman"/>
              </a:rPr>
              <a:t>I</a:t>
            </a:r>
            <a:r>
              <a:rPr lang="en-US" sz="1400" b="1" dirty="0">
                <a:effectLst/>
                <a:ea typeface="ＭＳ 明朝"/>
                <a:cs typeface="Times New Roman"/>
              </a:rPr>
              <a:t>NFECTION </a:t>
            </a:r>
            <a:r>
              <a:rPr lang="en-US" b="1" dirty="0">
                <a:effectLst/>
                <a:ea typeface="ＭＳ 明朝"/>
                <a:cs typeface="Times New Roman"/>
              </a:rPr>
              <a:t>CONOTROL</a:t>
            </a:r>
            <a:r>
              <a:rPr lang="en-US" sz="1400" b="1" dirty="0">
                <a:effectLst/>
                <a:ea typeface="ＭＳ 明朝"/>
                <a:cs typeface="Times New Roman"/>
              </a:rPr>
              <a:t> MEASUREES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0316" y="1599576"/>
            <a:ext cx="1606550" cy="171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644" y="1599576"/>
            <a:ext cx="1606550" cy="171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4090" y="3276548"/>
            <a:ext cx="1695528" cy="1524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7288" y="3276548"/>
            <a:ext cx="2006808" cy="1981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107533"/>
          <p:cNvSpPr txBox="1"/>
          <p:nvPr/>
        </p:nvSpPr>
        <p:spPr>
          <a:xfrm>
            <a:off x="1343727" y="1218446"/>
            <a:ext cx="1610841" cy="6098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ea typeface="ＭＳ 明朝"/>
                <a:cs typeface="Times New Roman"/>
              </a:rPr>
              <a:t>EQUIPMENTSS</a:t>
            </a:r>
            <a:endParaRPr lang="en-US" b="1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Text Box 107541"/>
          <p:cNvSpPr txBox="1"/>
          <p:nvPr/>
        </p:nvSpPr>
        <p:spPr>
          <a:xfrm>
            <a:off x="3809740" y="1142220"/>
            <a:ext cx="244475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a typeface="ＭＳ 明朝"/>
                <a:cs typeface="Times New Roman"/>
              </a:rPr>
              <a:t>PE</a:t>
            </a:r>
            <a:r>
              <a:rPr lang="en-US" b="1" dirty="0" smtClean="0">
                <a:effectLst/>
                <a:ea typeface="ＭＳ 明朝"/>
                <a:cs typeface="Times New Roman"/>
              </a:rPr>
              <a:t>OPLE</a:t>
            </a:r>
            <a:endParaRPr lang="en-US" b="1" dirty="0">
              <a:effectLst/>
              <a:ea typeface="ＭＳ 明朝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13" name="Text Box 107549"/>
          <p:cNvSpPr txBox="1"/>
          <p:nvPr/>
        </p:nvSpPr>
        <p:spPr>
          <a:xfrm>
            <a:off x="0" y="4953520"/>
            <a:ext cx="2361116" cy="8384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>
                <a:effectLst/>
                <a:ea typeface="ＭＳ 明朝"/>
                <a:cs typeface="Times New Roman"/>
              </a:rPr>
              <a:t>PROCEDURES</a:t>
            </a:r>
          </a:p>
        </p:txBody>
      </p:sp>
      <p:sp>
        <p:nvSpPr>
          <p:cNvPr id="14" name="Text Box 50"/>
          <p:cNvSpPr txBox="1"/>
          <p:nvPr/>
        </p:nvSpPr>
        <p:spPr>
          <a:xfrm>
            <a:off x="3276158" y="5182198"/>
            <a:ext cx="2534014" cy="53358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ＭＳ 明朝"/>
                <a:cs typeface="Times New Roman"/>
              </a:rPr>
              <a:t>MANAGEMENT</a:t>
            </a:r>
            <a:endParaRPr lang="en-US" dirty="0">
              <a:effectLst/>
              <a:ea typeface="ＭＳ 明朝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ea typeface="ＭＳ 明朝"/>
                <a:cs typeface="Times New Roman"/>
              </a:rPr>
              <a:t> </a:t>
            </a:r>
            <a:r>
              <a:rPr lang="en-US" dirty="0" smtClean="0">
                <a:effectLst/>
                <a:ea typeface="ＭＳ 明朝"/>
                <a:cs typeface="Times New Roman"/>
              </a:rPr>
              <a:t>f</a:t>
            </a:r>
            <a:endParaRPr lang="en-US" dirty="0">
              <a:effectLst/>
              <a:ea typeface="ＭＳ 明朝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5796" y="2056932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18056" y="2819192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3898" y="1904480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99932" y="2666740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1830" y="3810130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4474" y="4191260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8610" y="3657678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18802" y="4267486"/>
            <a:ext cx="195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107536"/>
          <p:cNvSpPr txBox="1"/>
          <p:nvPr/>
        </p:nvSpPr>
        <p:spPr>
          <a:xfrm>
            <a:off x="150892" y="1523350"/>
            <a:ext cx="1753198" cy="7622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NOT FOLLOWING ASEPTIC MEASURES</a:t>
            </a:r>
          </a:p>
        </p:txBody>
      </p:sp>
      <p:sp>
        <p:nvSpPr>
          <p:cNvPr id="25" name="Text Box 107537"/>
          <p:cNvSpPr txBox="1"/>
          <p:nvPr/>
        </p:nvSpPr>
        <p:spPr>
          <a:xfrm>
            <a:off x="0" y="2895418"/>
            <a:ext cx="1732224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>
                <a:effectLst/>
                <a:ea typeface="ＭＳ 明朝"/>
                <a:cs typeface="Times New Roman"/>
              </a:rPr>
              <a:t>IMRPOPER STERILISATION TECHNIQUES</a:t>
            </a:r>
          </a:p>
        </p:txBody>
      </p:sp>
      <p:sp>
        <p:nvSpPr>
          <p:cNvPr id="26" name="Text Box 57"/>
          <p:cNvSpPr txBox="1"/>
          <p:nvPr/>
        </p:nvSpPr>
        <p:spPr>
          <a:xfrm>
            <a:off x="2666350" y="4496164"/>
            <a:ext cx="18161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>
                <a:effectLst/>
                <a:ea typeface="ＭＳ 明朝"/>
                <a:cs typeface="Times New Roman"/>
              </a:rPr>
              <a:t>LACK OF IMPLEMENTATION OF POLICIES</a:t>
            </a:r>
          </a:p>
        </p:txBody>
      </p:sp>
      <p:sp>
        <p:nvSpPr>
          <p:cNvPr id="27" name="Text Box 55"/>
          <p:cNvSpPr txBox="1"/>
          <p:nvPr/>
        </p:nvSpPr>
        <p:spPr>
          <a:xfrm>
            <a:off x="3123706" y="3733904"/>
            <a:ext cx="1994056" cy="6098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>
                <a:effectLst/>
                <a:ea typeface="ＭＳ 明朝"/>
                <a:cs typeface="Times New Roman"/>
              </a:rPr>
              <a:t>LACK OF PROPER ALERT SYSTERM</a:t>
            </a:r>
          </a:p>
        </p:txBody>
      </p:sp>
      <p:sp>
        <p:nvSpPr>
          <p:cNvPr id="29" name="Text Box 107542"/>
          <p:cNvSpPr txBox="1"/>
          <p:nvPr/>
        </p:nvSpPr>
        <p:spPr>
          <a:xfrm>
            <a:off x="3276158" y="1980706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ＭＳ 明朝"/>
                <a:cs typeface="Times New Roman"/>
              </a:rPr>
              <a:t>LACK OF TRAINED STAFF</a:t>
            </a:r>
          </a:p>
        </p:txBody>
      </p:sp>
      <p:sp>
        <p:nvSpPr>
          <p:cNvPr id="30" name="Text Box 32"/>
          <p:cNvSpPr txBox="1"/>
          <p:nvPr/>
        </p:nvSpPr>
        <p:spPr>
          <a:xfrm>
            <a:off x="303344" y="3733904"/>
            <a:ext cx="1187450" cy="121961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ＭＳ 明朝"/>
                <a:cs typeface="Times New Roman"/>
              </a:rPr>
              <a:t>HANDWASHING</a:t>
            </a:r>
          </a:p>
        </p:txBody>
      </p:sp>
      <p:sp>
        <p:nvSpPr>
          <p:cNvPr id="31" name="Text Box 41"/>
          <p:cNvSpPr txBox="1"/>
          <p:nvPr/>
        </p:nvSpPr>
        <p:spPr>
          <a:xfrm>
            <a:off x="379570" y="4419938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ＭＳ 明朝"/>
                <a:cs typeface="Times New Roman"/>
              </a:rPr>
              <a:t>KNOWLEDGE</a:t>
            </a:r>
          </a:p>
        </p:txBody>
      </p:sp>
      <p:sp>
        <p:nvSpPr>
          <p:cNvPr id="32" name="Text Box 107543"/>
          <p:cNvSpPr txBox="1"/>
          <p:nvPr/>
        </p:nvSpPr>
        <p:spPr>
          <a:xfrm>
            <a:off x="3581062" y="2742966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ＭＳ 明朝"/>
                <a:cs typeface="Times New Roman"/>
              </a:rPr>
              <a:t>LACK OF AWARENESS</a:t>
            </a:r>
          </a:p>
        </p:txBody>
      </p:sp>
    </p:spTree>
    <p:extLst>
      <p:ext uri="{BB962C8B-B14F-4D97-AF65-F5344CB8AC3E}">
        <p14:creationId xmlns:p14="http://schemas.microsoft.com/office/powerpoint/2010/main" val="3914098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016" y="227508"/>
            <a:ext cx="540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0700" y="1065994"/>
            <a:ext cx="7698826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Infection Control is very important and integral part of hospital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Alll</a:t>
            </a:r>
            <a:r>
              <a:rPr lang="en-US" b="1" dirty="0" smtClean="0"/>
              <a:t> the hospital staff should follow all the necessary steps of infection control to increase the compliance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Hand </a:t>
            </a:r>
            <a:r>
              <a:rPr lang="en-US" b="1" dirty="0" err="1" smtClean="0"/>
              <a:t>hygeine</a:t>
            </a:r>
            <a:r>
              <a:rPr lang="en-US" b="1" dirty="0" smtClean="0"/>
              <a:t> is one of the important part of infection </a:t>
            </a:r>
            <a:r>
              <a:rPr lang="en-US" b="1" dirty="0" err="1" smtClean="0"/>
              <a:t>control,HCP</a:t>
            </a:r>
            <a:r>
              <a:rPr lang="en-US" b="1" dirty="0" smtClean="0"/>
              <a:t> should do hand hygiene </a:t>
            </a:r>
            <a:r>
              <a:rPr lang="en-US" b="1" dirty="0" err="1" smtClean="0"/>
              <a:t>frequenlty</a:t>
            </a:r>
            <a:r>
              <a:rPr lang="en-US" b="1" dirty="0" smtClean="0"/>
              <a:t>, including before and after contact with patients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To reduce the incidence of infections, line care should be taken proper care and random auditing should be done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Biomedical waste compliance should be increased and new Bio medical waste guidelines should be implemented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Infection control committee should take necessary steps for effective implementation of hand hygiene.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447756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SimSun" charset="0"/>
              </a:rPr>
              <a:t>Suggestion to improve 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SimSun" charset="0"/>
              </a:rPr>
              <a:t>Be our eyes 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SimSun" charset="0"/>
            </a:endParaRPr>
          </a:p>
          <a:p>
            <a:r>
              <a:rPr lang="en-US">
                <a:latin typeface="Calibri" charset="0"/>
                <a:ea typeface="SimSun" charset="0"/>
              </a:rPr>
              <a:t>Mail us to improve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2331A9CF-C12E-2B4D-826A-B5629318F1A6}" type="datetime1">
              <a:rPr lang="en-US" sz="1200">
                <a:solidFill>
                  <a:srgbClr val="898989"/>
                </a:solidFill>
                <a:sym typeface="Calibri" charset="0"/>
              </a:rPr>
              <a:pPr eaLnBrk="1" hangingPunct="1">
                <a:buFont typeface="Arial" charset="0"/>
                <a:buNone/>
              </a:pPr>
              <a:t>20/05/16</a:t>
            </a:fld>
            <a:endParaRPr lang="en-US" sz="1800">
              <a:sym typeface="Calibri" charset="0"/>
            </a:endParaRPr>
          </a:p>
        </p:txBody>
      </p:sp>
      <p:pic>
        <p:nvPicPr>
          <p:cNvPr id="95234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762250"/>
            <a:ext cx="5797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 descr="G:\HAI\nosocomial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989013"/>
            <a:ext cx="6894512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 txBox="1">
            <a:spLocks noChangeArrowheads="1"/>
          </p:cNvSpPr>
          <p:nvPr/>
        </p:nvSpPr>
        <p:spPr bwMode="auto">
          <a:xfrm>
            <a:off x="50800" y="531813"/>
            <a:ext cx="91186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600" b="1">
                <a:latin typeface="Calibri" charset="0"/>
                <a:sym typeface="Calibri" charset="0"/>
              </a:rPr>
              <a:t>EPIDEMIOLOGICAL INTERACTION</a:t>
            </a:r>
            <a:endParaRPr lang="en-US" sz="3600" b="1" u="sng">
              <a:latin typeface="Calibri" charset="0"/>
              <a:sym typeface="Calibri" charset="0"/>
            </a:endParaRPr>
          </a:p>
        </p:txBody>
      </p:sp>
      <p:sp>
        <p:nvSpPr>
          <p:cNvPr id="154626" name="Text Box 4"/>
          <p:cNvSpPr txBox="1">
            <a:spLocks noChangeArrowheads="1"/>
          </p:cNvSpPr>
          <p:nvPr/>
        </p:nvSpPr>
        <p:spPr bwMode="auto">
          <a:xfrm>
            <a:off x="4495800" y="1676400"/>
            <a:ext cx="4932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r>
              <a:rPr lang="en-US" b="1" u="sng">
                <a:solidFill>
                  <a:srgbClr val="C00000"/>
                </a:solidFill>
              </a:rPr>
              <a:t> HOST FACTORS</a:t>
            </a:r>
            <a:r>
              <a:rPr lang="en-US" b="1">
                <a:solidFill>
                  <a:srgbClr val="C00000"/>
                </a:solidFill>
              </a:rPr>
              <a:t> </a:t>
            </a:r>
          </a:p>
          <a:p>
            <a:r>
              <a:rPr lang="en-US" sz="2000"/>
              <a:t>Suppresed immune system</a:t>
            </a:r>
            <a:r>
              <a:rPr lang="en-US" sz="2000" b="1"/>
              <a:t> </a:t>
            </a:r>
            <a:r>
              <a:rPr lang="en-US" sz="2000"/>
              <a:t>due to Age, Poor nutritional status, severity of underlying disease, complicated diagnostic &amp; therapeutic  procedure,therapeutic, </a:t>
            </a:r>
            <a:endParaRPr lang="en-US" sz="2000" b="1"/>
          </a:p>
        </p:txBody>
      </p:sp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4495800" y="4114800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C00000"/>
                </a:solidFill>
              </a:rPr>
              <a:t>THE AGENT</a:t>
            </a:r>
            <a:endParaRPr lang="en-US" b="1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/>
              <a:t>Varieties of organisms</a:t>
            </a:r>
          </a:p>
          <a:p>
            <a:pPr>
              <a:spcBef>
                <a:spcPct val="50000"/>
              </a:spcBef>
            </a:pPr>
            <a:r>
              <a:rPr lang="en-US"/>
              <a:t>Institutional and human </a:t>
            </a:r>
          </a:p>
          <a:p>
            <a:pPr>
              <a:spcBef>
                <a:spcPct val="50000"/>
              </a:spcBef>
            </a:pPr>
            <a:r>
              <a:rPr lang="en-US"/>
              <a:t>Reservoirs &amp; their virulence</a:t>
            </a:r>
            <a:endParaRPr lang="en-US" sz="1800"/>
          </a:p>
        </p:txBody>
      </p:sp>
      <p:sp>
        <p:nvSpPr>
          <p:cNvPr id="154628" name="Text Box 6"/>
          <p:cNvSpPr txBox="1">
            <a:spLocks noChangeArrowheads="1"/>
          </p:cNvSpPr>
          <p:nvPr/>
        </p:nvSpPr>
        <p:spPr bwMode="auto">
          <a:xfrm>
            <a:off x="303213" y="3810000"/>
            <a:ext cx="39528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just"/>
            <a:r>
              <a:rPr lang="en-US" b="1" u="sng">
                <a:solidFill>
                  <a:srgbClr val="C00000"/>
                </a:solidFill>
              </a:rPr>
              <a:t>THE ENVIRONMENT</a:t>
            </a:r>
            <a:endParaRPr lang="en-US" b="1"/>
          </a:p>
          <a:p>
            <a:r>
              <a:rPr lang="en-US" sz="2000"/>
              <a:t>Everything that surrounds the patient in the hospital is his environment.</a:t>
            </a:r>
          </a:p>
          <a:p>
            <a:endParaRPr lang="en-US" sz="2000"/>
          </a:p>
          <a:p>
            <a:r>
              <a:rPr lang="en-US" sz="2000"/>
              <a:t>Other patients</a:t>
            </a:r>
          </a:p>
          <a:p>
            <a:r>
              <a:rPr lang="en-US" sz="2000"/>
              <a:t>Hospital staff and visitors</a:t>
            </a:r>
          </a:p>
          <a:p>
            <a:r>
              <a:rPr lang="en-US" sz="2000"/>
              <a:t>Eatables</a:t>
            </a:r>
          </a:p>
          <a:p>
            <a:r>
              <a:rPr lang="en-US" sz="2000"/>
              <a:t>Dust and other contaminated articles</a:t>
            </a:r>
            <a:r>
              <a:rPr lang="en-US" sz="1800">
                <a:solidFill>
                  <a:schemeClr val="bg1"/>
                </a:solidFill>
              </a:rPr>
              <a:t>                                                                               </a:t>
            </a:r>
          </a:p>
        </p:txBody>
      </p:sp>
      <p:sp>
        <p:nvSpPr>
          <p:cNvPr id="154629" name="AutoShape 3"/>
          <p:cNvSpPr>
            <a:spLocks noChangeArrowheads="1"/>
          </p:cNvSpPr>
          <p:nvPr/>
        </p:nvSpPr>
        <p:spPr bwMode="auto">
          <a:xfrm>
            <a:off x="684213" y="1371600"/>
            <a:ext cx="3657600" cy="2438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C00000"/>
                </a:solidFill>
              </a:rPr>
              <a:t>     HAI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378" y="1142220"/>
            <a:ext cx="769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INFECTION CONTROL ?</a:t>
            </a:r>
          </a:p>
          <a:p>
            <a:endParaRPr lang="en-US" sz="2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5796" y="1675802"/>
            <a:ext cx="8003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Infection </a:t>
            </a:r>
            <a:r>
              <a:rPr lang="en-US" sz="2400" b="1" dirty="0"/>
              <a:t>control is the discipline concerned with preventing nosocomial or healthcare-associated infection, a practical (rather than academic) sub-discipline of epidemiology. </a:t>
            </a:r>
            <a:endParaRPr lang="en-U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89378" y="3352774"/>
            <a:ext cx="487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MEASURES OF INFECTION CONTROL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065604" y="3810130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1.Sterilisation</a:t>
            </a:r>
            <a:endParaRPr lang="en-US" dirty="0"/>
          </a:p>
          <a:p>
            <a:r>
              <a:rPr lang="en-US" b="1" dirty="0"/>
              <a:t>2.Hand Hygiene</a:t>
            </a:r>
            <a:endParaRPr lang="en-US" dirty="0"/>
          </a:p>
          <a:p>
            <a:r>
              <a:rPr lang="en-US" b="1" dirty="0"/>
              <a:t>3.Isolation</a:t>
            </a:r>
            <a:endParaRPr lang="en-US" dirty="0"/>
          </a:p>
          <a:p>
            <a:r>
              <a:rPr lang="en-US" b="1" dirty="0"/>
              <a:t>4.Gloves</a:t>
            </a:r>
            <a:endParaRPr lang="en-US" dirty="0"/>
          </a:p>
          <a:p>
            <a:r>
              <a:rPr lang="en-US" b="1" dirty="0"/>
              <a:t>5.Surface Sanitation</a:t>
            </a:r>
            <a:endParaRPr lang="en-US" dirty="0"/>
          </a:p>
          <a:p>
            <a:r>
              <a:rPr lang="en-US" b="1" dirty="0"/>
              <a:t>6.Antimicrobial Surfaces </a:t>
            </a:r>
            <a:endParaRPr lang="en-US" dirty="0"/>
          </a:p>
          <a:p>
            <a:r>
              <a:rPr lang="en-US" b="1" dirty="0"/>
              <a:t>7.Cleaning</a:t>
            </a:r>
            <a:endParaRPr lang="en-US" dirty="0"/>
          </a:p>
          <a:p>
            <a:r>
              <a:rPr lang="en-US" b="1" dirty="0"/>
              <a:t>8.Disinfection</a:t>
            </a:r>
            <a:endParaRPr lang="en-US" dirty="0"/>
          </a:p>
          <a:p>
            <a:r>
              <a:rPr lang="en-US" b="1" dirty="0"/>
              <a:t>9.Use of Personal Protective </a:t>
            </a:r>
            <a:r>
              <a:rPr lang="en-US" b="1" dirty="0" err="1"/>
              <a:t>Equipments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97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4864"/>
            <a:ext cx="90708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METHODOLOGY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0898"/>
            <a:ext cx="87644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/>
              <a:t>RESEARCH QUESTION:HOW TO IMPROVE INFECTION CONTROL PRACTISES AMONG HEALTH CARE WORKERS?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MODE OF DATA COLLECTION: 1.DAILY OBSERVATIONS</a:t>
            </a:r>
          </a:p>
          <a:p>
            <a:r>
              <a:rPr lang="en-US" sz="2000" b="1" dirty="0" smtClean="0"/>
              <a:t>2. SELF PREPARED QUESTIONARES  3.INTERVIEWS , AUDITING 4.MEDICAL RECORDS 5. SURVEYS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METHODS OF DATA ANALYSIS:</a:t>
            </a:r>
          </a:p>
          <a:p>
            <a:r>
              <a:rPr lang="en-US" sz="2000" b="1" dirty="0" smtClean="0"/>
              <a:t>1.FISH BONE ANALYSIS</a:t>
            </a:r>
          </a:p>
          <a:p>
            <a:r>
              <a:rPr lang="en-US" sz="2000" b="1" dirty="0" smtClean="0"/>
              <a:t>2.THREAT OPPORTUNITY MATRIX</a:t>
            </a:r>
          </a:p>
          <a:p>
            <a:r>
              <a:rPr lang="en-US" sz="2000" b="1" dirty="0" smtClean="0"/>
              <a:t>3.PDCA CYCLE</a:t>
            </a:r>
          </a:p>
          <a:p>
            <a:endParaRPr lang="en-US" sz="2000" b="1" dirty="0"/>
          </a:p>
          <a:p>
            <a:r>
              <a:rPr lang="en-US" sz="2000" b="1" dirty="0" smtClean="0"/>
              <a:t>SAMPLING: RANDOM SAMPLING</a:t>
            </a:r>
            <a:endParaRPr lang="en-US" sz="2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71" y="989769"/>
            <a:ext cx="8072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AIM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TO INCREASE THE COMPLIANCE OF INFECTION CONTROL IN HOSPITALS</a:t>
            </a:r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TO SENSITISE ALL STAFF REGARDING INFECTION CONTROL MEASURES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88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428610" y="2361836"/>
            <a:ext cx="2820362" cy="1067164"/>
          </a:xfrm>
          <a:prstGeom prst="downArrowCallout">
            <a:avLst>
              <a:gd name="adj1" fmla="val 25000"/>
              <a:gd name="adj2" fmla="val 250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Arial Narrow"/>
                <a:ea typeface="Times New Roman"/>
                <a:cs typeface="Times New Roman"/>
              </a:rPr>
              <a:t>Doctors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rot="20513383">
            <a:off x="1842845" y="3230077"/>
            <a:ext cx="1539433" cy="2303497"/>
          </a:xfrm>
          <a:prstGeom prst="rightArrowCallout">
            <a:avLst>
              <a:gd name="adj1" fmla="val 25000"/>
              <a:gd name="adj2" fmla="val 25000"/>
              <a:gd name="adj3" fmla="val 27451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base">
              <a:spcAft>
                <a:spcPts val="0"/>
              </a:spcAft>
            </a:pPr>
            <a:r>
              <a:rPr lang="en-US" sz="2000" b="1" kern="1200">
                <a:solidFill>
                  <a:srgbClr val="000000"/>
                </a:solidFill>
                <a:effectLst/>
                <a:latin typeface="Arial Narrow"/>
                <a:ea typeface="Times New Roman"/>
                <a:cs typeface="Times New Roman"/>
              </a:rPr>
              <a:t>Nurses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17388187">
            <a:off x="6275804" y="3663211"/>
            <a:ext cx="1928212" cy="1574163"/>
          </a:xfrm>
          <a:prstGeom prst="upArrowCallout">
            <a:avLst>
              <a:gd name="adj1" fmla="val 25000"/>
              <a:gd name="adj2" fmla="val 25000"/>
              <a:gd name="adj3" fmla="val 168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base">
              <a:spcAft>
                <a:spcPts val="0"/>
              </a:spcAft>
            </a:pPr>
            <a:r>
              <a:rPr lang="en-US" sz="2000" b="1" kern="1200" dirty="0" err="1">
                <a:solidFill>
                  <a:srgbClr val="000000"/>
                </a:solidFill>
                <a:effectLst/>
                <a:latin typeface="Arial Narrow"/>
                <a:ea typeface="Times New Roman"/>
                <a:cs typeface="Times New Roman"/>
              </a:rPr>
              <a:t>Houskeeping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123706" y="3581452"/>
            <a:ext cx="3430170" cy="2667910"/>
          </a:xfrm>
          <a:prstGeom prst="triangle">
            <a:avLst>
              <a:gd name="adj" fmla="val 48775"/>
            </a:avLst>
          </a:prstGeom>
          <a:solidFill>
            <a:srgbClr val="FFC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square" anchor="ctr">
            <a:noAutofit/>
            <a:flatTx/>
          </a:bodyPr>
          <a:lstStyle/>
          <a:p>
            <a:pPr algn="ctr" fontAlgn="base"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 Narrow"/>
                <a:ea typeface="Times New Roman"/>
                <a:cs typeface="Times New Roman"/>
              </a:rPr>
              <a:t>To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 Narrow"/>
                <a:ea typeface="Times New Roman"/>
                <a:cs typeface="Times New Roman"/>
              </a:rPr>
              <a:t>Reduce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 Narrow"/>
                <a:ea typeface="Times New Roman"/>
                <a:cs typeface="Times New Roman"/>
              </a:rPr>
              <a:t>Hospital Acquired Infections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412" y="608638"/>
            <a:ext cx="678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FOCUS AREA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585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0_Office Theme">
  <a:themeElements>
    <a:clrScheme name="4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0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lnDef>
  </a:objectDefaults>
  <a:extraClrSchemeLst>
    <a:extraClrScheme>
      <a:clrScheme name="4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6_Office Theme">
  <a:themeElements>
    <a:clrScheme name="4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6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lnDef>
  </a:objectDefaults>
  <a:extraClrSchemeLst>
    <a:extraClrScheme>
      <a:clrScheme name="4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1_Office Theme">
  <a:themeElements>
    <a:clrScheme name="5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1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lnDef>
  </a:objectDefaults>
  <a:extraClrSchemeLst>
    <a:extraClrScheme>
      <a:clrScheme name="5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4_Office Theme_6">
  <a:themeElements>
    <a:clrScheme name="44_Office Theme_6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4_Office Theme_6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lnDef>
  </a:objectDefaults>
  <a:extraClrSchemeLst>
    <a:extraClrScheme>
      <a:clrScheme name="44_Office Theme_6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6_Office Theme_5">
  <a:themeElements>
    <a:clrScheme name="36_Office Theme_5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6_Office Theme_5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charset="-122"/>
          </a:defRPr>
        </a:defPPr>
      </a:lstStyle>
    </a:lnDef>
  </a:objectDefaults>
  <a:extraClrSchemeLst>
    <a:extraClrScheme>
      <a:clrScheme name="36_Office Theme_5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Pages>0</Pages>
  <Words>1873</Words>
  <Characters>0</Characters>
  <Application>Microsoft Macintosh PowerPoint</Application>
  <DocSecurity>0</DocSecurity>
  <PresentationFormat>On-screen Show (4:3)</PresentationFormat>
  <Lines>0</Lines>
  <Paragraphs>542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40_Office Theme</vt:lpstr>
      <vt:lpstr>46_Office Theme</vt:lpstr>
      <vt:lpstr>51_Office Theme</vt:lpstr>
      <vt:lpstr>44_Office Theme_6</vt:lpstr>
      <vt:lpstr>36_Office Theme_5</vt:lpstr>
      <vt:lpstr>HOSPITAL INFECTION CONTROL AMONG  HEALTH CARE WORKERS     Dr. Pooja Kakkar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UP FOR NEEDLE STICK INJURIES</vt:lpstr>
      <vt:lpstr>PowerPoint Presentation</vt:lpstr>
      <vt:lpstr>WARD PERFORMANCE PARAMETERS</vt:lpstr>
      <vt:lpstr>PowerPoint Presentation</vt:lpstr>
      <vt:lpstr>  STATUS OF SURFACE SAMPLING</vt:lpstr>
      <vt:lpstr>BMW AUDIT  (JAN – MAR’16)</vt:lpstr>
      <vt:lpstr>Hand hygiene compliances (Jan’16)</vt:lpstr>
      <vt:lpstr>Hand hygiene compliances (Feb’16)</vt:lpstr>
      <vt:lpstr>Hand hygiene compliances (Mar’16)</vt:lpstr>
      <vt:lpstr>Default rate(non compliances Jan-Mar’16)</vt:lpstr>
      <vt:lpstr>Alarming figures </vt:lpstr>
      <vt:lpstr>NEW INIATIVES </vt:lpstr>
      <vt:lpstr>HAND HYGIENE PROTOCOL</vt:lpstr>
      <vt:lpstr>PowerPoint Presentation</vt:lpstr>
      <vt:lpstr>Probable  Causes of Failure to Clean Hands in ACH </vt:lpstr>
      <vt:lpstr>EFFECTIVE HYGIENE IS IN OUR HANDS</vt:lpstr>
      <vt:lpstr>PowerPoint Presentation</vt:lpstr>
      <vt:lpstr>PowerPoint Presentation</vt:lpstr>
      <vt:lpstr>PROTOCOL TO PREVENT CAUTI IN BED RIDDEN PATIENTS</vt:lpstr>
      <vt:lpstr>PowerPoint Presentation</vt:lpstr>
      <vt:lpstr>PowerPoint Presentation</vt:lpstr>
      <vt:lpstr>STATUS OF QUALITY INDICATOR</vt:lpstr>
      <vt:lpstr>PowerPoint Presentation</vt:lpstr>
      <vt:lpstr>PowerPoint Presentation</vt:lpstr>
      <vt:lpstr>Suggestion to improve 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MSTOREACH</dc:creator>
  <cp:keywords/>
  <dc:description/>
  <cp:lastModifiedBy>Vinod Kumar Gambhir</cp:lastModifiedBy>
  <cp:revision>881</cp:revision>
  <dcterms:created xsi:type="dcterms:W3CDTF">2006-08-15T18:30:00Z</dcterms:created>
  <dcterms:modified xsi:type="dcterms:W3CDTF">2016-05-20T02:15:12Z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1033-8.1.0.3385</vt:lpwstr>
  </property>
</Properties>
</file>