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77" r:id="rId12"/>
    <p:sldId id="279" r:id="rId13"/>
    <p:sldId id="281" r:id="rId14"/>
    <p:sldId id="297" r:id="rId15"/>
    <p:sldId id="296" r:id="rId16"/>
    <p:sldId id="298" r:id="rId17"/>
    <p:sldId id="299" r:id="rId18"/>
    <p:sldId id="300" r:id="rId19"/>
    <p:sldId id="289" r:id="rId20"/>
    <p:sldId id="301" r:id="rId21"/>
    <p:sldId id="287" r:id="rId22"/>
    <p:sldId id="290" r:id="rId23"/>
    <p:sldId id="291" r:id="rId24"/>
    <p:sldId id="292" r:id="rId25"/>
    <p:sldId id="293" r:id="rId26"/>
    <p:sldId id="302" r:id="rId27"/>
    <p:sldId id="303" r:id="rId28"/>
    <p:sldId id="294"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5474751723004154"/>
          <c:y val="4.4940211707549221E-2"/>
          <c:w val="0.73051056963943994"/>
          <c:h val="0.81131644911216727"/>
        </c:manualLayout>
      </c:layout>
      <c:barChart>
        <c:barDir val="col"/>
        <c:grouping val="stacked"/>
        <c:varyColors val="0"/>
        <c:ser>
          <c:idx val="0"/>
          <c:order val="0"/>
          <c:tx>
            <c:strRef>
              <c:f>Sheet1!$B$1</c:f>
              <c:strCache>
                <c:ptCount val="1"/>
                <c:pt idx="0">
                  <c:v>KNOWLEDGE SCORE </c:v>
                </c:pt>
              </c:strCache>
            </c:strRef>
          </c:tx>
          <c:invertIfNegative val="0"/>
          <c:dLbls>
            <c:showLegendKey val="0"/>
            <c:showVal val="1"/>
            <c:showCatName val="0"/>
            <c:showSerName val="0"/>
            <c:showPercent val="0"/>
            <c:showBubbleSize val="0"/>
            <c:showLeaderLines val="0"/>
          </c:dLbls>
          <c:cat>
            <c:strRef>
              <c:f>Sheet1!$A$2:$A$12</c:f>
              <c:strCache>
                <c:ptCount val="11"/>
                <c:pt idx="0">
                  <c:v>Q.1</c:v>
                </c:pt>
                <c:pt idx="1">
                  <c:v>Q.2</c:v>
                </c:pt>
                <c:pt idx="2">
                  <c:v>Q.3</c:v>
                </c:pt>
                <c:pt idx="3">
                  <c:v>Q.4</c:v>
                </c:pt>
                <c:pt idx="4">
                  <c:v>Q.5</c:v>
                </c:pt>
                <c:pt idx="5">
                  <c:v>Q.6</c:v>
                </c:pt>
                <c:pt idx="6">
                  <c:v>Q.7</c:v>
                </c:pt>
                <c:pt idx="7">
                  <c:v>Q.8</c:v>
                </c:pt>
                <c:pt idx="8">
                  <c:v>Q.9</c:v>
                </c:pt>
                <c:pt idx="9">
                  <c:v>Q.10</c:v>
                </c:pt>
                <c:pt idx="10">
                  <c:v>Q.11</c:v>
                </c:pt>
              </c:strCache>
            </c:strRef>
          </c:cat>
          <c:val>
            <c:numRef>
              <c:f>Sheet1!$B$2:$B$12</c:f>
              <c:numCache>
                <c:formatCode>General</c:formatCode>
                <c:ptCount val="11"/>
                <c:pt idx="0">
                  <c:v>67.5</c:v>
                </c:pt>
                <c:pt idx="1">
                  <c:v>32.5</c:v>
                </c:pt>
                <c:pt idx="2">
                  <c:v>52.5</c:v>
                </c:pt>
                <c:pt idx="3">
                  <c:v>90</c:v>
                </c:pt>
                <c:pt idx="4">
                  <c:v>65</c:v>
                </c:pt>
                <c:pt idx="5">
                  <c:v>92.5</c:v>
                </c:pt>
                <c:pt idx="6">
                  <c:v>92.5</c:v>
                </c:pt>
                <c:pt idx="7">
                  <c:v>72.5</c:v>
                </c:pt>
                <c:pt idx="8">
                  <c:v>60</c:v>
                </c:pt>
                <c:pt idx="9">
                  <c:v>95</c:v>
                </c:pt>
                <c:pt idx="10">
                  <c:v>95</c:v>
                </c:pt>
              </c:numCache>
            </c:numRef>
          </c:val>
        </c:ser>
        <c:dLbls>
          <c:showLegendKey val="0"/>
          <c:showVal val="0"/>
          <c:showCatName val="0"/>
          <c:showSerName val="0"/>
          <c:showPercent val="0"/>
          <c:showBubbleSize val="0"/>
        </c:dLbls>
        <c:gapWidth val="150"/>
        <c:overlap val="100"/>
        <c:axId val="105221504"/>
        <c:axId val="105239680"/>
      </c:barChart>
      <c:catAx>
        <c:axId val="105221504"/>
        <c:scaling>
          <c:orientation val="minMax"/>
        </c:scaling>
        <c:delete val="0"/>
        <c:axPos val="b"/>
        <c:majorTickMark val="out"/>
        <c:minorTickMark val="none"/>
        <c:tickLblPos val="nextTo"/>
        <c:crossAx val="105239680"/>
        <c:crosses val="autoZero"/>
        <c:auto val="1"/>
        <c:lblAlgn val="ctr"/>
        <c:lblOffset val="100"/>
        <c:noMultiLvlLbl val="0"/>
      </c:catAx>
      <c:valAx>
        <c:axId val="105239680"/>
        <c:scaling>
          <c:orientation val="minMax"/>
        </c:scaling>
        <c:delete val="0"/>
        <c:axPos val="l"/>
        <c:majorGridlines/>
        <c:numFmt formatCode="General" sourceLinked="1"/>
        <c:majorTickMark val="out"/>
        <c:minorTickMark val="none"/>
        <c:tickLblPos val="nextTo"/>
        <c:crossAx val="105221504"/>
        <c:crosses val="autoZero"/>
        <c:crossBetween val="between"/>
      </c:valAx>
    </c:plotArea>
    <c:legend>
      <c:legendPos val="r"/>
      <c:layout>
        <c:manualLayout>
          <c:xMode val="edge"/>
          <c:yMode val="edge"/>
          <c:x val="0.66927349976285155"/>
          <c:y val="0.92761040498890568"/>
          <c:w val="0.32044151989873748"/>
          <c:h val="6.6774973578056784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360759587639774"/>
          <c:y val="5.883157429608328E-2"/>
          <c:w val="0.65825844778860787"/>
          <c:h val="0.79433621395301668"/>
        </c:manualLayout>
      </c:layout>
      <c:barChart>
        <c:barDir val="col"/>
        <c:grouping val="stacked"/>
        <c:varyColors val="0"/>
        <c:ser>
          <c:idx val="0"/>
          <c:order val="0"/>
          <c:tx>
            <c:strRef>
              <c:f>Sheet1!$B$1</c:f>
              <c:strCache>
                <c:ptCount val="1"/>
                <c:pt idx="0">
                  <c:v>Attitude score </c:v>
                </c:pt>
              </c:strCache>
            </c:strRef>
          </c:tx>
          <c:invertIfNegative val="0"/>
          <c:dLbls>
            <c:showLegendKey val="0"/>
            <c:showVal val="1"/>
            <c:showCatName val="0"/>
            <c:showSerName val="0"/>
            <c:showPercent val="0"/>
            <c:showBubbleSize val="0"/>
            <c:showLeaderLines val="0"/>
          </c:dLbls>
          <c:cat>
            <c:strRef>
              <c:f>Sheet1!$A$2:$A$12</c:f>
              <c:strCache>
                <c:ptCount val="11"/>
                <c:pt idx="0">
                  <c:v>Q.1</c:v>
                </c:pt>
                <c:pt idx="1">
                  <c:v>Q.2</c:v>
                </c:pt>
                <c:pt idx="2">
                  <c:v>Q.3</c:v>
                </c:pt>
                <c:pt idx="3">
                  <c:v>Q.4</c:v>
                </c:pt>
                <c:pt idx="4">
                  <c:v>Q.5</c:v>
                </c:pt>
                <c:pt idx="5">
                  <c:v>Q.6</c:v>
                </c:pt>
                <c:pt idx="6">
                  <c:v>Q.7</c:v>
                </c:pt>
                <c:pt idx="7">
                  <c:v>Q.8</c:v>
                </c:pt>
                <c:pt idx="8">
                  <c:v>Q.9</c:v>
                </c:pt>
                <c:pt idx="9">
                  <c:v>Q.10</c:v>
                </c:pt>
                <c:pt idx="10">
                  <c:v>Q.11</c:v>
                </c:pt>
              </c:strCache>
            </c:strRef>
          </c:cat>
          <c:val>
            <c:numRef>
              <c:f>Sheet1!$B$2:$B$12</c:f>
              <c:numCache>
                <c:formatCode>General</c:formatCode>
                <c:ptCount val="11"/>
                <c:pt idx="0">
                  <c:v>77.5</c:v>
                </c:pt>
                <c:pt idx="1">
                  <c:v>100</c:v>
                </c:pt>
                <c:pt idx="2">
                  <c:v>40</c:v>
                </c:pt>
                <c:pt idx="3">
                  <c:v>90</c:v>
                </c:pt>
                <c:pt idx="4">
                  <c:v>52.5</c:v>
                </c:pt>
                <c:pt idx="5">
                  <c:v>47.5</c:v>
                </c:pt>
                <c:pt idx="6">
                  <c:v>20</c:v>
                </c:pt>
                <c:pt idx="7">
                  <c:v>80</c:v>
                </c:pt>
                <c:pt idx="8">
                  <c:v>77.5</c:v>
                </c:pt>
                <c:pt idx="9">
                  <c:v>55</c:v>
                </c:pt>
                <c:pt idx="10">
                  <c:v>95</c:v>
                </c:pt>
              </c:numCache>
            </c:numRef>
          </c:val>
        </c:ser>
        <c:dLbls>
          <c:showLegendKey val="0"/>
          <c:showVal val="0"/>
          <c:showCatName val="0"/>
          <c:showSerName val="0"/>
          <c:showPercent val="0"/>
          <c:showBubbleSize val="0"/>
        </c:dLbls>
        <c:gapWidth val="150"/>
        <c:overlap val="100"/>
        <c:axId val="105149184"/>
        <c:axId val="105150720"/>
      </c:barChart>
      <c:catAx>
        <c:axId val="105149184"/>
        <c:scaling>
          <c:orientation val="minMax"/>
        </c:scaling>
        <c:delete val="0"/>
        <c:axPos val="b"/>
        <c:majorTickMark val="out"/>
        <c:minorTickMark val="none"/>
        <c:tickLblPos val="nextTo"/>
        <c:crossAx val="105150720"/>
        <c:crosses val="autoZero"/>
        <c:auto val="1"/>
        <c:lblAlgn val="ctr"/>
        <c:lblOffset val="100"/>
        <c:noMultiLvlLbl val="0"/>
      </c:catAx>
      <c:valAx>
        <c:axId val="105150720"/>
        <c:scaling>
          <c:orientation val="minMax"/>
        </c:scaling>
        <c:delete val="0"/>
        <c:axPos val="l"/>
        <c:majorGridlines/>
        <c:numFmt formatCode="General" sourceLinked="1"/>
        <c:majorTickMark val="out"/>
        <c:minorTickMark val="none"/>
        <c:tickLblPos val="nextTo"/>
        <c:crossAx val="105149184"/>
        <c:crosses val="autoZero"/>
        <c:crossBetween val="between"/>
      </c:valAx>
    </c:plotArea>
    <c:legend>
      <c:legendPos val="r"/>
      <c:layout>
        <c:manualLayout>
          <c:xMode val="edge"/>
          <c:yMode val="edge"/>
          <c:x val="0.75643857315738905"/>
          <c:y val="0.89786496099211144"/>
          <c:w val="0.23670477328367026"/>
          <c:h val="0.1021350390078885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736635593418691E-2"/>
          <c:y val="5.505803925035313E-2"/>
          <c:w val="0.64124966271030004"/>
          <c:h val="0.80752776140983029"/>
        </c:manualLayout>
      </c:layout>
      <c:barChart>
        <c:barDir val="col"/>
        <c:grouping val="stacked"/>
        <c:varyColors val="0"/>
        <c:ser>
          <c:idx val="0"/>
          <c:order val="0"/>
          <c:tx>
            <c:strRef>
              <c:f>Sheet1!$B$1</c:f>
              <c:strCache>
                <c:ptCount val="1"/>
                <c:pt idx="0">
                  <c:v>practice score </c:v>
                </c:pt>
              </c:strCache>
            </c:strRef>
          </c:tx>
          <c:invertIfNegative val="0"/>
          <c:dLbls>
            <c:showLegendKey val="0"/>
            <c:showVal val="1"/>
            <c:showCatName val="0"/>
            <c:showSerName val="0"/>
            <c:showPercent val="0"/>
            <c:showBubbleSize val="0"/>
            <c:showLeaderLines val="0"/>
          </c:dLbls>
          <c:cat>
            <c:strRef>
              <c:f>Sheet1!$A$2:$A$12</c:f>
              <c:strCache>
                <c:ptCount val="11"/>
                <c:pt idx="0">
                  <c:v>Q.1</c:v>
                </c:pt>
                <c:pt idx="1">
                  <c:v>Q.2</c:v>
                </c:pt>
                <c:pt idx="2">
                  <c:v>Q.3</c:v>
                </c:pt>
                <c:pt idx="3">
                  <c:v>Q.4</c:v>
                </c:pt>
                <c:pt idx="4">
                  <c:v>Q.5</c:v>
                </c:pt>
                <c:pt idx="5">
                  <c:v>Q.6</c:v>
                </c:pt>
                <c:pt idx="6">
                  <c:v>Q.7</c:v>
                </c:pt>
                <c:pt idx="7">
                  <c:v>Q.8</c:v>
                </c:pt>
                <c:pt idx="8">
                  <c:v>Q.9</c:v>
                </c:pt>
                <c:pt idx="9">
                  <c:v>Q.10</c:v>
                </c:pt>
                <c:pt idx="10">
                  <c:v>Q.11</c:v>
                </c:pt>
              </c:strCache>
            </c:strRef>
          </c:cat>
          <c:val>
            <c:numRef>
              <c:f>Sheet1!$B$2:$B$12</c:f>
              <c:numCache>
                <c:formatCode>General</c:formatCode>
                <c:ptCount val="11"/>
                <c:pt idx="0">
                  <c:v>85</c:v>
                </c:pt>
                <c:pt idx="1">
                  <c:v>65</c:v>
                </c:pt>
                <c:pt idx="2">
                  <c:v>65</c:v>
                </c:pt>
                <c:pt idx="3">
                  <c:v>52.2</c:v>
                </c:pt>
                <c:pt idx="4">
                  <c:v>62.5</c:v>
                </c:pt>
                <c:pt idx="5">
                  <c:v>37.5</c:v>
                </c:pt>
                <c:pt idx="6">
                  <c:v>32.5</c:v>
                </c:pt>
                <c:pt idx="7">
                  <c:v>40</c:v>
                </c:pt>
                <c:pt idx="8">
                  <c:v>17.5</c:v>
                </c:pt>
                <c:pt idx="9">
                  <c:v>37.5</c:v>
                </c:pt>
                <c:pt idx="10">
                  <c:v>15</c:v>
                </c:pt>
              </c:numCache>
            </c:numRef>
          </c:val>
        </c:ser>
        <c:dLbls>
          <c:showLegendKey val="0"/>
          <c:showVal val="0"/>
          <c:showCatName val="0"/>
          <c:showSerName val="0"/>
          <c:showPercent val="0"/>
          <c:showBubbleSize val="0"/>
        </c:dLbls>
        <c:gapWidth val="150"/>
        <c:overlap val="100"/>
        <c:axId val="105429632"/>
        <c:axId val="105435520"/>
      </c:barChart>
      <c:catAx>
        <c:axId val="105429632"/>
        <c:scaling>
          <c:orientation val="minMax"/>
        </c:scaling>
        <c:delete val="0"/>
        <c:axPos val="b"/>
        <c:majorTickMark val="out"/>
        <c:minorTickMark val="none"/>
        <c:tickLblPos val="nextTo"/>
        <c:crossAx val="105435520"/>
        <c:crosses val="autoZero"/>
        <c:auto val="1"/>
        <c:lblAlgn val="ctr"/>
        <c:lblOffset val="100"/>
        <c:noMultiLvlLbl val="0"/>
      </c:catAx>
      <c:valAx>
        <c:axId val="105435520"/>
        <c:scaling>
          <c:orientation val="minMax"/>
        </c:scaling>
        <c:delete val="0"/>
        <c:axPos val="l"/>
        <c:majorGridlines/>
        <c:numFmt formatCode="General" sourceLinked="1"/>
        <c:majorTickMark val="out"/>
        <c:minorTickMark val="none"/>
        <c:tickLblPos val="nextTo"/>
        <c:crossAx val="105429632"/>
        <c:crosses val="autoZero"/>
        <c:crossBetween val="between"/>
      </c:valAx>
    </c:plotArea>
    <c:legend>
      <c:legendPos val="r"/>
      <c:layout>
        <c:manualLayout>
          <c:xMode val="edge"/>
          <c:yMode val="edge"/>
          <c:x val="0.75657570622856796"/>
          <c:y val="0.88198683076298989"/>
          <c:w val="0.23313931343302119"/>
          <c:h val="0.1094947446196640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&lt; 50% (low)</c:v>
                </c:pt>
              </c:strCache>
            </c:strRef>
          </c:tx>
          <c:invertIfNegative val="0"/>
          <c:dLbls>
            <c:showLegendKey val="0"/>
            <c:showVal val="1"/>
            <c:showCatName val="0"/>
            <c:showSerName val="0"/>
            <c:showPercent val="0"/>
            <c:showBubbleSize val="0"/>
            <c:showLeaderLines val="0"/>
          </c:dLbls>
          <c:cat>
            <c:strRef>
              <c:f>Sheet1!$A$2:$A$4</c:f>
              <c:strCache>
                <c:ptCount val="3"/>
                <c:pt idx="0">
                  <c:v>Knowledge</c:v>
                </c:pt>
                <c:pt idx="1">
                  <c:v>Attitude </c:v>
                </c:pt>
                <c:pt idx="2">
                  <c:v>Practice</c:v>
                </c:pt>
              </c:strCache>
            </c:strRef>
          </c:cat>
          <c:val>
            <c:numRef>
              <c:f>Sheet1!$B$2:$B$4</c:f>
              <c:numCache>
                <c:formatCode>General</c:formatCode>
                <c:ptCount val="3"/>
                <c:pt idx="0">
                  <c:v>7.5</c:v>
                </c:pt>
                <c:pt idx="1">
                  <c:v>15</c:v>
                </c:pt>
                <c:pt idx="2">
                  <c:v>57.5</c:v>
                </c:pt>
              </c:numCache>
            </c:numRef>
          </c:val>
        </c:ser>
        <c:ser>
          <c:idx val="1"/>
          <c:order val="1"/>
          <c:tx>
            <c:strRef>
              <c:f>Sheet1!$C$1</c:f>
              <c:strCache>
                <c:ptCount val="1"/>
                <c:pt idx="0">
                  <c:v>50-75% (moderate)</c:v>
                </c:pt>
              </c:strCache>
            </c:strRef>
          </c:tx>
          <c:invertIfNegative val="0"/>
          <c:dLbls>
            <c:showLegendKey val="0"/>
            <c:showVal val="1"/>
            <c:showCatName val="0"/>
            <c:showSerName val="0"/>
            <c:showPercent val="0"/>
            <c:showBubbleSize val="0"/>
            <c:showLeaderLines val="0"/>
          </c:dLbls>
          <c:cat>
            <c:strRef>
              <c:f>Sheet1!$A$2:$A$4</c:f>
              <c:strCache>
                <c:ptCount val="3"/>
                <c:pt idx="0">
                  <c:v>Knowledge</c:v>
                </c:pt>
                <c:pt idx="1">
                  <c:v>Attitude </c:v>
                </c:pt>
                <c:pt idx="2">
                  <c:v>Practice</c:v>
                </c:pt>
              </c:strCache>
            </c:strRef>
          </c:cat>
          <c:val>
            <c:numRef>
              <c:f>Sheet1!$C$2:$C$4</c:f>
              <c:numCache>
                <c:formatCode>General</c:formatCode>
                <c:ptCount val="3"/>
                <c:pt idx="0">
                  <c:v>57.5</c:v>
                </c:pt>
                <c:pt idx="1">
                  <c:v>55</c:v>
                </c:pt>
                <c:pt idx="2">
                  <c:v>35</c:v>
                </c:pt>
              </c:numCache>
            </c:numRef>
          </c:val>
        </c:ser>
        <c:ser>
          <c:idx val="2"/>
          <c:order val="2"/>
          <c:tx>
            <c:strRef>
              <c:f>Sheet1!$D$1</c:f>
              <c:strCache>
                <c:ptCount val="1"/>
                <c:pt idx="0">
                  <c:v>&gt; 75%  (high)</c:v>
                </c:pt>
              </c:strCache>
            </c:strRef>
          </c:tx>
          <c:invertIfNegative val="0"/>
          <c:dLbls>
            <c:showLegendKey val="0"/>
            <c:showVal val="1"/>
            <c:showCatName val="0"/>
            <c:showSerName val="0"/>
            <c:showPercent val="0"/>
            <c:showBubbleSize val="0"/>
            <c:showLeaderLines val="0"/>
          </c:dLbls>
          <c:cat>
            <c:strRef>
              <c:f>Sheet1!$A$2:$A$4</c:f>
              <c:strCache>
                <c:ptCount val="3"/>
                <c:pt idx="0">
                  <c:v>Knowledge</c:v>
                </c:pt>
                <c:pt idx="1">
                  <c:v>Attitude </c:v>
                </c:pt>
                <c:pt idx="2">
                  <c:v>Practice</c:v>
                </c:pt>
              </c:strCache>
            </c:strRef>
          </c:cat>
          <c:val>
            <c:numRef>
              <c:f>Sheet1!$D$2:$D$4</c:f>
              <c:numCache>
                <c:formatCode>General</c:formatCode>
                <c:ptCount val="3"/>
                <c:pt idx="0">
                  <c:v>35</c:v>
                </c:pt>
                <c:pt idx="1">
                  <c:v>30</c:v>
                </c:pt>
                <c:pt idx="2">
                  <c:v>7.5</c:v>
                </c:pt>
              </c:numCache>
            </c:numRef>
          </c:val>
        </c:ser>
        <c:dLbls>
          <c:showLegendKey val="0"/>
          <c:showVal val="0"/>
          <c:showCatName val="0"/>
          <c:showSerName val="0"/>
          <c:showPercent val="0"/>
          <c:showBubbleSize val="0"/>
        </c:dLbls>
        <c:gapWidth val="150"/>
        <c:overlap val="100"/>
        <c:axId val="114009600"/>
        <c:axId val="114011136"/>
      </c:barChart>
      <c:catAx>
        <c:axId val="114009600"/>
        <c:scaling>
          <c:orientation val="minMax"/>
        </c:scaling>
        <c:delete val="0"/>
        <c:axPos val="b"/>
        <c:majorTickMark val="out"/>
        <c:minorTickMark val="none"/>
        <c:tickLblPos val="nextTo"/>
        <c:crossAx val="114011136"/>
        <c:crosses val="autoZero"/>
        <c:auto val="1"/>
        <c:lblAlgn val="ctr"/>
        <c:lblOffset val="100"/>
        <c:noMultiLvlLbl val="0"/>
      </c:catAx>
      <c:valAx>
        <c:axId val="114011136"/>
        <c:scaling>
          <c:orientation val="minMax"/>
        </c:scaling>
        <c:delete val="0"/>
        <c:axPos val="l"/>
        <c:majorGridlines/>
        <c:numFmt formatCode="General" sourceLinked="1"/>
        <c:majorTickMark val="out"/>
        <c:minorTickMark val="none"/>
        <c:tickLblPos val="nextTo"/>
        <c:crossAx val="1140096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0.77137</cdr:x>
      <cdr:y>0.17672</cdr:y>
    </cdr:from>
    <cdr:to>
      <cdr:x>0.87422</cdr:x>
      <cdr:y>0.27791</cdr:y>
    </cdr:to>
    <cdr:sp macro="" textlink="">
      <cdr:nvSpPr>
        <cdr:cNvPr id="2" name="Oval 1"/>
        <cdr:cNvSpPr/>
      </cdr:nvSpPr>
      <cdr:spPr>
        <a:xfrm xmlns:a="http://schemas.openxmlformats.org/drawingml/2006/main">
          <a:off x="5715000" y="798419"/>
          <a:ext cx="762000" cy="4572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0.68909</cdr:x>
      <cdr:y>0.35664</cdr:y>
    </cdr:from>
    <cdr:to>
      <cdr:x>0.74052</cdr:x>
      <cdr:y>0.5</cdr:y>
    </cdr:to>
    <cdr:sp macro="" textlink="">
      <cdr:nvSpPr>
        <cdr:cNvPr id="3" name="Oval 2"/>
        <cdr:cNvSpPr/>
      </cdr:nvSpPr>
      <cdr:spPr>
        <a:xfrm xmlns:a="http://schemas.openxmlformats.org/drawingml/2006/main">
          <a:off x="5105400" y="1611313"/>
          <a:ext cx="381000" cy="6477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0.85365</cdr:x>
      <cdr:y>0.39742</cdr:y>
    </cdr:from>
    <cdr:to>
      <cdr:x>0.97707</cdr:x>
      <cdr:y>0.66237</cdr:y>
    </cdr:to>
    <cdr:sp macro="" textlink="">
      <cdr:nvSpPr>
        <cdr:cNvPr id="2" name="TextBox 1"/>
        <cdr:cNvSpPr txBox="1"/>
      </cdr:nvSpPr>
      <cdr:spPr>
        <a:xfrm xmlns:a="http://schemas.openxmlformats.org/drawingml/2006/main">
          <a:off x="6324600" y="1371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0.81867</cdr:x>
      <cdr:y>0.31756</cdr:y>
    </cdr:from>
    <cdr:to>
      <cdr:x>1</cdr:x>
      <cdr:y>0.68245</cdr:y>
    </cdr:to>
    <cdr:sp macro="" textlink="">
      <cdr:nvSpPr>
        <cdr:cNvPr id="4" name="TextBox 3"/>
        <cdr:cNvSpPr txBox="1"/>
      </cdr:nvSpPr>
      <cdr:spPr>
        <a:xfrm xmlns:a="http://schemas.openxmlformats.org/drawingml/2006/main">
          <a:off x="6065415" y="1095954"/>
          <a:ext cx="1343447" cy="1259319"/>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r>
            <a:rPr lang="en-US" sz="1600" dirty="0" smtClean="0"/>
            <a:t>Mean </a:t>
          </a:r>
        </a:p>
        <a:p xmlns:a="http://schemas.openxmlformats.org/drawingml/2006/main">
          <a:r>
            <a:rPr lang="en-US" sz="1600" dirty="0" smtClean="0"/>
            <a:t>Attitude</a:t>
          </a:r>
        </a:p>
        <a:p xmlns:a="http://schemas.openxmlformats.org/drawingml/2006/main">
          <a:r>
            <a:rPr lang="en-US" sz="1600" dirty="0" smtClean="0"/>
            <a:t> Score </a:t>
          </a:r>
        </a:p>
        <a:p xmlns:a="http://schemas.openxmlformats.org/drawingml/2006/main">
          <a:r>
            <a:rPr lang="en-US" sz="1600" dirty="0"/>
            <a:t>7.35 (66.66 %)</a:t>
          </a:r>
        </a:p>
      </cdr:txBody>
    </cdr:sp>
  </cdr:relSizeAnchor>
  <cdr:relSizeAnchor xmlns:cdr="http://schemas.openxmlformats.org/drawingml/2006/chartDrawing">
    <cdr:from>
      <cdr:x>0.16043</cdr:x>
      <cdr:y>0.22216</cdr:y>
    </cdr:from>
    <cdr:to>
      <cdr:x>0.23243</cdr:x>
      <cdr:y>0.31756</cdr:y>
    </cdr:to>
    <cdr:sp macro="" textlink="">
      <cdr:nvSpPr>
        <cdr:cNvPr id="3" name="Oval 2"/>
        <cdr:cNvSpPr/>
      </cdr:nvSpPr>
      <cdr:spPr>
        <a:xfrm xmlns:a="http://schemas.openxmlformats.org/drawingml/2006/main">
          <a:off x="1188615" y="766741"/>
          <a:ext cx="533400" cy="329213"/>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0.70554</cdr:x>
      <cdr:y>0.26632</cdr:y>
    </cdr:from>
    <cdr:to>
      <cdr:x>0.77753</cdr:x>
      <cdr:y>0.31756</cdr:y>
    </cdr:to>
    <cdr:sp macro="" textlink="">
      <cdr:nvSpPr>
        <cdr:cNvPr id="5" name="Oval 4"/>
        <cdr:cNvSpPr/>
      </cdr:nvSpPr>
      <cdr:spPr>
        <a:xfrm xmlns:a="http://schemas.openxmlformats.org/drawingml/2006/main">
          <a:off x="5227215" y="919141"/>
          <a:ext cx="533400" cy="176813"/>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noFill/>
          </a:endParaRPr>
        </a:p>
      </cdr:txBody>
    </cdr:sp>
  </cdr:relSizeAnchor>
  <cdr:relSizeAnchor xmlns:cdr="http://schemas.openxmlformats.org/drawingml/2006/chartDrawing">
    <cdr:from>
      <cdr:x>0.28385</cdr:x>
      <cdr:y>0.2884</cdr:y>
    </cdr:from>
    <cdr:to>
      <cdr:x>0.35585</cdr:x>
      <cdr:y>0.3988</cdr:y>
    </cdr:to>
    <cdr:sp macro="" textlink="">
      <cdr:nvSpPr>
        <cdr:cNvPr id="6" name="Oval 5"/>
        <cdr:cNvSpPr/>
      </cdr:nvSpPr>
      <cdr:spPr>
        <a:xfrm xmlns:a="http://schemas.openxmlformats.org/drawingml/2006/main">
          <a:off x="2103015" y="995342"/>
          <a:ext cx="533400" cy="3810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0.8155</cdr:x>
      <cdr:y>0.35097</cdr:y>
    </cdr:from>
    <cdr:to>
      <cdr:x>0.98975</cdr:x>
      <cdr:y>0.61592</cdr:y>
    </cdr:to>
    <cdr:sp macro="" textlink="">
      <cdr:nvSpPr>
        <cdr:cNvPr id="2" name="TextBox 1"/>
        <cdr:cNvSpPr txBox="1"/>
      </cdr:nvSpPr>
      <cdr:spPr>
        <a:xfrm xmlns:a="http://schemas.openxmlformats.org/drawingml/2006/main">
          <a:off x="6062662" y="1211262"/>
          <a:ext cx="1295400" cy="91440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none" rtlCol="0"/>
        <a:lstStyle xmlns:a="http://schemas.openxmlformats.org/drawingml/2006/main"/>
        <a:p xmlns:a="http://schemas.openxmlformats.org/drawingml/2006/main">
          <a:r>
            <a:rPr lang="en-US" sz="1600" dirty="0" smtClean="0"/>
            <a:t>Mean </a:t>
          </a:r>
        </a:p>
        <a:p xmlns:a="http://schemas.openxmlformats.org/drawingml/2006/main">
          <a:r>
            <a:rPr lang="en-US" sz="1600" dirty="0" smtClean="0"/>
            <a:t>practice score</a:t>
          </a:r>
        </a:p>
        <a:p xmlns:a="http://schemas.openxmlformats.org/drawingml/2006/main">
          <a:r>
            <a:rPr lang="en-US" sz="1600" dirty="0"/>
            <a:t>5.1(46.36%)</a:t>
          </a:r>
        </a:p>
      </cdr:txBody>
    </cdr:sp>
  </cdr:relSizeAnchor>
  <cdr:relSizeAnchor xmlns:cdr="http://schemas.openxmlformats.org/drawingml/2006/chartDrawing">
    <cdr:from>
      <cdr:x>0.56951</cdr:x>
      <cdr:y>0.70254</cdr:y>
    </cdr:from>
    <cdr:to>
      <cdr:x>0.7335</cdr:x>
      <cdr:y>0.82652</cdr:y>
    </cdr:to>
    <cdr:sp macro="" textlink="">
      <cdr:nvSpPr>
        <cdr:cNvPr id="3" name="Oval 2"/>
        <cdr:cNvSpPr/>
      </cdr:nvSpPr>
      <cdr:spPr>
        <a:xfrm xmlns:a="http://schemas.openxmlformats.org/drawingml/2006/main">
          <a:off x="4233862" y="2590800"/>
          <a:ext cx="1219200" cy="4572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C5287-9358-43A1-ADEA-7DDBD2929409}" type="datetimeFigureOut">
              <a:rPr lang="en-US" smtClean="0"/>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BE4F4-D539-4F19-B7A3-A0B4EA906B8E}" type="slidenum">
              <a:rPr lang="en-US" smtClean="0"/>
              <a:t>‹#›</a:t>
            </a:fld>
            <a:endParaRPr lang="en-US"/>
          </a:p>
        </p:txBody>
      </p:sp>
    </p:spTree>
    <p:extLst>
      <p:ext uri="{BB962C8B-B14F-4D97-AF65-F5344CB8AC3E}">
        <p14:creationId xmlns:p14="http://schemas.microsoft.com/office/powerpoint/2010/main" val="24555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BE4F4-D539-4F19-B7A3-A0B4EA906B8E}" type="slidenum">
              <a:rPr lang="en-US" smtClean="0"/>
              <a:t>13</a:t>
            </a:fld>
            <a:endParaRPr lang="en-US"/>
          </a:p>
        </p:txBody>
      </p:sp>
    </p:spTree>
    <p:extLst>
      <p:ext uri="{BB962C8B-B14F-4D97-AF65-F5344CB8AC3E}">
        <p14:creationId xmlns:p14="http://schemas.microsoft.com/office/powerpoint/2010/main" val="167083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5/18/2016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114799"/>
          </a:xfrm>
        </p:spPr>
        <p:txBody>
          <a:bodyPr>
            <a:normAutofit fontScale="90000"/>
          </a:bodyPr>
          <a:lstStyle/>
          <a:p>
            <a:pPr algn="ctr"/>
            <a:r>
              <a:rPr lang="en-US" dirty="0" smtClean="0"/>
              <a:t/>
            </a:r>
            <a:br>
              <a:rPr lang="en-US" dirty="0" smtClean="0"/>
            </a:br>
            <a:r>
              <a:rPr lang="en-US" dirty="0"/>
              <a:t/>
            </a:r>
            <a:br>
              <a:rPr lang="en-US" dirty="0"/>
            </a:br>
            <a:r>
              <a:rPr lang="en-US" dirty="0" smtClean="0"/>
              <a:t>Dissertation</a:t>
            </a:r>
            <a:br>
              <a:rPr lang="en-US" dirty="0" smtClean="0"/>
            </a:br>
            <a:r>
              <a:rPr lang="en-US" dirty="0" smtClean="0"/>
              <a:t>in </a:t>
            </a:r>
            <a:br>
              <a:rPr lang="en-US" dirty="0" smtClean="0"/>
            </a:br>
            <a:r>
              <a:rPr lang="en-US" dirty="0" smtClean="0"/>
              <a:t>Park Hospital, New </a:t>
            </a:r>
            <a:r>
              <a:rPr lang="en-US" dirty="0"/>
              <a:t>D</a:t>
            </a:r>
            <a:r>
              <a:rPr lang="en-US" dirty="0" smtClean="0"/>
              <a:t>elhi</a:t>
            </a:r>
            <a:br>
              <a:rPr lang="en-US" dirty="0" smtClean="0"/>
            </a:br>
            <a:r>
              <a:rPr lang="en-US" dirty="0"/>
              <a:t/>
            </a:r>
            <a:br>
              <a:rPr lang="en-US" dirty="0"/>
            </a:br>
            <a:r>
              <a:rPr lang="en-US" dirty="0" smtClean="0"/>
              <a:t> </a:t>
            </a:r>
            <a:endParaRPr lang="en-US" dirty="0"/>
          </a:p>
        </p:txBody>
      </p:sp>
      <p:sp>
        <p:nvSpPr>
          <p:cNvPr id="3" name="Subtitle 2"/>
          <p:cNvSpPr>
            <a:spLocks noGrp="1"/>
          </p:cNvSpPr>
          <p:nvPr>
            <p:ph type="subTitle" idx="1"/>
          </p:nvPr>
        </p:nvSpPr>
        <p:spPr>
          <a:xfrm>
            <a:off x="3429000" y="4114800"/>
            <a:ext cx="5105400" cy="1142999"/>
          </a:xfrm>
        </p:spPr>
        <p:txBody>
          <a:bodyPr>
            <a:normAutofit/>
          </a:bodyPr>
          <a:lstStyle/>
          <a:p>
            <a:r>
              <a:rPr lang="en-US" sz="2000" dirty="0" smtClean="0"/>
              <a:t>Presented by:-</a:t>
            </a:r>
            <a:r>
              <a:rPr lang="en-US" sz="2000" dirty="0" err="1" smtClean="0"/>
              <a:t>Dr.Neelam</a:t>
            </a:r>
            <a:r>
              <a:rPr lang="en-US" sz="2000" dirty="0" smtClean="0"/>
              <a:t> </a:t>
            </a:r>
            <a:r>
              <a:rPr lang="en-US" sz="2000" dirty="0" err="1" smtClean="0"/>
              <a:t>Jakhar</a:t>
            </a:r>
            <a:endParaRPr lang="en-US" sz="2000" dirty="0" smtClean="0"/>
          </a:p>
          <a:p>
            <a:r>
              <a:rPr lang="en-US" sz="2000" dirty="0" smtClean="0"/>
              <a:t>PG/14/039</a:t>
            </a:r>
            <a:endParaRPr lang="en-US" sz="2000" dirty="0"/>
          </a:p>
        </p:txBody>
      </p:sp>
    </p:spTree>
    <p:extLst>
      <p:ext uri="{BB962C8B-B14F-4D97-AF65-F5344CB8AC3E}">
        <p14:creationId xmlns:p14="http://schemas.microsoft.com/office/powerpoint/2010/main" val="391902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724400" y="1752600"/>
            <a:ext cx="3962400" cy="4800600"/>
          </a:xfrm>
          <a:prstGeom prst="rect">
            <a:avLst/>
          </a:prstGeom>
        </p:spPr>
      </p:pic>
      <p:pic>
        <p:nvPicPr>
          <p:cNvPr id="10" name="Content Placeholder 6"/>
          <p:cNvPicPr>
            <a:picLocks noGrp="1" noChangeAspect="1"/>
          </p:cNvPicPr>
          <p:nvPr>
            <p:ph sz="quarter" idx="4294967295"/>
          </p:nvPr>
        </p:nvPicPr>
        <p:blipFill>
          <a:blip r:embed="rId3"/>
          <a:stretch>
            <a:fillRect/>
          </a:stretch>
        </p:blipFill>
        <p:spPr>
          <a:xfrm>
            <a:off x="1128386" y="2133600"/>
            <a:ext cx="3215014" cy="4267200"/>
          </a:xfrm>
          <a:prstGeom prst="rect">
            <a:avLst/>
          </a:prstGeom>
        </p:spPr>
      </p:pic>
    </p:spTree>
    <p:extLst>
      <p:ext uri="{BB962C8B-B14F-4D97-AF65-F5344CB8AC3E}">
        <p14:creationId xmlns:p14="http://schemas.microsoft.com/office/powerpoint/2010/main" val="327848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599" cy="5181600"/>
          </a:xfrm>
        </p:spPr>
        <p:txBody>
          <a:bodyPr>
            <a:normAutofit/>
          </a:bodyPr>
          <a:lstStyle/>
          <a:p>
            <a:r>
              <a:rPr lang="en-US" dirty="0" smtClean="0"/>
              <a:t>HAIs is the most common problem worldwide.</a:t>
            </a:r>
          </a:p>
          <a:p>
            <a:r>
              <a:rPr lang="en-US" b="1" dirty="0" smtClean="0"/>
              <a:t>5-10 </a:t>
            </a:r>
            <a:r>
              <a:rPr lang="en-US" b="1" dirty="0"/>
              <a:t>percent of </a:t>
            </a:r>
            <a:r>
              <a:rPr lang="en-US" b="1" dirty="0" smtClean="0"/>
              <a:t>HAI</a:t>
            </a:r>
            <a:r>
              <a:rPr lang="en-US" b="1" dirty="0" smtClean="0"/>
              <a:t>s</a:t>
            </a:r>
            <a:r>
              <a:rPr lang="en-US" b="1" dirty="0"/>
              <a:t>, worldwide. In India, </a:t>
            </a:r>
            <a:r>
              <a:rPr lang="en-US" b="1" dirty="0" smtClean="0"/>
              <a:t> </a:t>
            </a:r>
            <a:r>
              <a:rPr lang="en-US" b="1" dirty="0"/>
              <a:t>30-35 percent </a:t>
            </a:r>
            <a:r>
              <a:rPr lang="en-US" b="1" dirty="0" smtClean="0"/>
              <a:t>HAIs</a:t>
            </a:r>
            <a:endParaRPr lang="en-US" b="1" dirty="0" smtClean="0"/>
          </a:p>
          <a:p>
            <a:r>
              <a:rPr lang="en-US" b="1" dirty="0" smtClean="0"/>
              <a:t>One of the major cause –non-compliance of basic infection control methods.</a:t>
            </a:r>
            <a:endParaRPr lang="en-US" dirty="0" smtClean="0"/>
          </a:p>
          <a:p>
            <a:r>
              <a:rPr lang="en-US" dirty="0" smtClean="0"/>
              <a:t>HCW particularly nurses are more exposed to blood and body fluids in the course of their work (WHO)</a:t>
            </a:r>
          </a:p>
          <a:p>
            <a:r>
              <a:rPr lang="en-US" dirty="0" smtClean="0"/>
              <a:t>Risk of  infection depends on   </a:t>
            </a:r>
          </a:p>
          <a:p>
            <a:pPr lvl="4"/>
            <a:r>
              <a:rPr lang="en-US" sz="2400" dirty="0"/>
              <a:t>Percutaneous injury </a:t>
            </a:r>
            <a:endParaRPr lang="en-US" sz="2400" dirty="0" smtClean="0"/>
          </a:p>
          <a:p>
            <a:pPr lvl="4"/>
            <a:r>
              <a:rPr lang="en-US" sz="2400" dirty="0" err="1" smtClean="0"/>
              <a:t>Muco</a:t>
            </a:r>
            <a:r>
              <a:rPr lang="en-US" sz="2400" dirty="0" smtClean="0"/>
              <a:t>-cutaneous </a:t>
            </a:r>
            <a:r>
              <a:rPr lang="en-US" sz="2400" dirty="0"/>
              <a:t>injury </a:t>
            </a:r>
          </a:p>
          <a:p>
            <a:pPr lvl="4"/>
            <a:r>
              <a:rPr lang="en-US" sz="2400" dirty="0"/>
              <a:t>Blood contact with non-intact skin. </a:t>
            </a:r>
            <a:endParaRPr lang="en-US" sz="2400" dirty="0" smtClean="0"/>
          </a:p>
          <a:p>
            <a:pPr lvl="0"/>
            <a:r>
              <a:rPr lang="en-US" dirty="0" smtClean="0"/>
              <a:t>Most common is needle stick injury.</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b="1" dirty="0" smtClean="0"/>
              <a:t>Problem statement </a:t>
            </a:r>
            <a:endParaRPr lang="en-US" b="1" dirty="0"/>
          </a:p>
        </p:txBody>
      </p:sp>
    </p:spTree>
    <p:extLst>
      <p:ext uri="{BB962C8B-B14F-4D97-AF65-F5344CB8AC3E}">
        <p14:creationId xmlns:p14="http://schemas.microsoft.com/office/powerpoint/2010/main" val="291230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Some Bitter Statistics! </a:t>
            </a:r>
            <a:endParaRPr lang="en-US" b="1" dirty="0"/>
          </a:p>
        </p:txBody>
      </p:sp>
      <p:sp>
        <p:nvSpPr>
          <p:cNvPr id="2" name="Content Placeholder 1"/>
          <p:cNvSpPr>
            <a:spLocks noGrp="1"/>
          </p:cNvSpPr>
          <p:nvPr>
            <p:ph sz="quarter" idx="13"/>
          </p:nvPr>
        </p:nvSpPr>
        <p:spPr>
          <a:xfrm>
            <a:off x="304800" y="1981200"/>
            <a:ext cx="4419600" cy="4145280"/>
          </a:xfrm>
        </p:spPr>
        <p:txBody>
          <a:bodyPr>
            <a:normAutofit fontScale="92500" lnSpcReduction="10000"/>
          </a:bodyPr>
          <a:lstStyle/>
          <a:p>
            <a:pPr marL="274320" lvl="4" indent="-274320"/>
            <a:r>
              <a:rPr lang="en-US" sz="2400" dirty="0"/>
              <a:t>35 millions HCWs </a:t>
            </a:r>
            <a:r>
              <a:rPr lang="en-US" sz="2400" dirty="0" smtClean="0"/>
              <a:t>worldwide</a:t>
            </a:r>
          </a:p>
          <a:p>
            <a:pPr marL="274320" lvl="4" indent="-274320"/>
            <a:r>
              <a:rPr lang="en-US" sz="2400" dirty="0" smtClean="0"/>
              <a:t>3 million receive percutaneous  exposure</a:t>
            </a:r>
          </a:p>
          <a:p>
            <a:pPr lvl="1"/>
            <a:r>
              <a:rPr lang="en-US" sz="2100" dirty="0" smtClean="0"/>
              <a:t>HCB (2 millions): 15000</a:t>
            </a:r>
          </a:p>
          <a:p>
            <a:pPr lvl="1"/>
            <a:r>
              <a:rPr lang="en-US" sz="2100" dirty="0" smtClean="0"/>
              <a:t>HBV (0.9 millions): 70000</a:t>
            </a:r>
          </a:p>
          <a:p>
            <a:pPr lvl="1"/>
            <a:r>
              <a:rPr lang="en-US" sz="2100" dirty="0" smtClean="0"/>
              <a:t>HIV(170000): 500</a:t>
            </a:r>
          </a:p>
          <a:p>
            <a:r>
              <a:rPr lang="en-US" dirty="0" smtClean="0"/>
              <a:t>90% of them in developing country</a:t>
            </a:r>
          </a:p>
          <a:p>
            <a:r>
              <a:rPr lang="en-US" dirty="0" smtClean="0"/>
              <a:t>95 % of the HBV is preventable</a:t>
            </a:r>
          </a:p>
          <a:p>
            <a:r>
              <a:rPr lang="en-US" dirty="0" smtClean="0"/>
              <a:t>&lt; 20 % have all the doses of HBV</a:t>
            </a:r>
          </a:p>
          <a:p>
            <a:r>
              <a:rPr lang="en-US" dirty="0" smtClean="0"/>
              <a:t>No FDA approved vaccination of HIV and HCV</a:t>
            </a:r>
            <a:endParaRPr lang="en-US" dirty="0"/>
          </a:p>
        </p:txBody>
      </p:sp>
      <p:sp>
        <p:nvSpPr>
          <p:cNvPr id="8" name="Content Placeholder 7"/>
          <p:cNvSpPr>
            <a:spLocks noGrp="1"/>
          </p:cNvSpPr>
          <p:nvPr>
            <p:ph sz="quarter" idx="14"/>
          </p:nvPr>
        </p:nvSpPr>
        <p:spPr>
          <a:xfrm>
            <a:off x="4645152" y="1981200"/>
            <a:ext cx="3822192" cy="4145280"/>
          </a:xfrm>
        </p:spPr>
        <p:txBody>
          <a:bodyPr>
            <a:normAutofit lnSpcReduction="10000"/>
          </a:bodyPr>
          <a:lstStyle/>
          <a:p>
            <a:r>
              <a:rPr lang="en-US" dirty="0" smtClean="0"/>
              <a:t>&lt; 20 % of nurses comply with Ups </a:t>
            </a:r>
          </a:p>
          <a:p>
            <a:r>
              <a:rPr lang="en-US" dirty="0" smtClean="0"/>
              <a:t>Majority of  reported cases of occupational exposure were among nurses and minority in Physicians.</a:t>
            </a:r>
          </a:p>
          <a:p>
            <a:r>
              <a:rPr lang="en-US" dirty="0" smtClean="0"/>
              <a:t>28% HCWs in India unvaccinated and 17 % unaware of vaccination status.</a:t>
            </a:r>
          </a:p>
        </p:txBody>
      </p:sp>
    </p:spTree>
    <p:extLst>
      <p:ext uri="{BB962C8B-B14F-4D97-AF65-F5344CB8AC3E}">
        <p14:creationId xmlns:p14="http://schemas.microsoft.com/office/powerpoint/2010/main" val="128752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599" cy="3962400"/>
          </a:xfrm>
        </p:spPr>
        <p:txBody>
          <a:bodyPr>
            <a:normAutofit lnSpcReduction="10000"/>
          </a:bodyPr>
          <a:lstStyle/>
          <a:p>
            <a:pPr marL="0" indent="0">
              <a:buNone/>
            </a:pPr>
            <a:r>
              <a:rPr lang="en-US" b="1" dirty="0" smtClean="0"/>
              <a:t>Research question : </a:t>
            </a:r>
            <a:r>
              <a:rPr lang="en-US" dirty="0" smtClean="0"/>
              <a:t>What </a:t>
            </a:r>
            <a:r>
              <a:rPr lang="en-US" dirty="0"/>
              <a:t>are the Status  of  Knowledge, Attitude and Practice of the nursing staff towards standard precautions in </a:t>
            </a:r>
            <a:r>
              <a:rPr lang="en-US" dirty="0" smtClean="0"/>
              <a:t>a tertiary care hospital of New Delhi?</a:t>
            </a:r>
          </a:p>
          <a:p>
            <a:pPr marL="0" indent="0">
              <a:buNone/>
            </a:pPr>
            <a:endParaRPr lang="en-US" dirty="0" smtClean="0"/>
          </a:p>
          <a:p>
            <a:pPr marL="0" indent="0">
              <a:buNone/>
            </a:pPr>
            <a:r>
              <a:rPr lang="en-US" b="1" dirty="0" smtClean="0"/>
              <a:t>Objectives: </a:t>
            </a:r>
          </a:p>
          <a:p>
            <a:pPr marL="514350" lvl="0" indent="-514350">
              <a:buFont typeface="+mj-lt"/>
              <a:buAutoNum type="romanUcPeriod"/>
            </a:pPr>
            <a:r>
              <a:rPr lang="en-US" dirty="0" smtClean="0"/>
              <a:t>To measure the knowledge, attitude and  practice of nursing staff on standard precautions.</a:t>
            </a:r>
          </a:p>
          <a:p>
            <a:pPr marL="514350" lvl="0" indent="-514350">
              <a:buFont typeface="+mj-lt"/>
              <a:buAutoNum type="romanUcPeriod"/>
            </a:pPr>
            <a:r>
              <a:rPr lang="en-US" dirty="0" smtClean="0"/>
              <a:t>To develop a scoring scale on the basis of measured knowledge, attitude and  practice of nursing staff on standard precautions.  </a:t>
            </a:r>
          </a:p>
          <a:p>
            <a:pPr marL="0" indent="0">
              <a:buNone/>
            </a:pPr>
            <a:endParaRPr lang="en-US" dirty="0"/>
          </a:p>
          <a:p>
            <a:endParaRPr lang="en-US" dirty="0"/>
          </a:p>
        </p:txBody>
      </p:sp>
      <p:sp>
        <p:nvSpPr>
          <p:cNvPr id="3" name="Title 2"/>
          <p:cNvSpPr>
            <a:spLocks noGrp="1"/>
          </p:cNvSpPr>
          <p:nvPr>
            <p:ph type="title"/>
          </p:nvPr>
        </p:nvSpPr>
        <p:spPr/>
        <p:txBody>
          <a:bodyPr/>
          <a:lstStyle/>
          <a:p>
            <a:r>
              <a:rPr lang="en-US" b="1" dirty="0" smtClean="0"/>
              <a:t>Research question and Objective </a:t>
            </a:r>
            <a:endParaRPr lang="en-US" b="1" dirty="0"/>
          </a:p>
        </p:txBody>
      </p:sp>
    </p:spTree>
    <p:extLst>
      <p:ext uri="{BB962C8B-B14F-4D97-AF65-F5344CB8AC3E}">
        <p14:creationId xmlns:p14="http://schemas.microsoft.com/office/powerpoint/2010/main" val="348019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b="1" dirty="0" smtClean="0">
                <a:solidFill>
                  <a:schemeClr val="tx1"/>
                </a:solidFill>
              </a:rPr>
              <a:t>Study setting </a:t>
            </a:r>
            <a:r>
              <a:rPr lang="en-US" sz="2800" dirty="0" smtClean="0">
                <a:solidFill>
                  <a:schemeClr val="tx1"/>
                </a:solidFill>
              </a:rPr>
              <a:t>: Tertiary care hospital of </a:t>
            </a:r>
            <a:r>
              <a:rPr lang="en-US" sz="2800" dirty="0" err="1" smtClean="0">
                <a:solidFill>
                  <a:schemeClr val="tx1"/>
                </a:solidFill>
              </a:rPr>
              <a:t>delhi</a:t>
            </a:r>
            <a:endParaRPr lang="en-US" sz="2800" dirty="0" smtClean="0">
              <a:solidFill>
                <a:schemeClr val="tx1"/>
              </a:solidFill>
            </a:endParaRPr>
          </a:p>
          <a:p>
            <a:r>
              <a:rPr lang="en-US" sz="2800" b="1" dirty="0" smtClean="0">
                <a:solidFill>
                  <a:schemeClr val="tx1"/>
                </a:solidFill>
              </a:rPr>
              <a:t>Study Design </a:t>
            </a:r>
            <a:r>
              <a:rPr lang="en-US" sz="2800" dirty="0" smtClean="0">
                <a:solidFill>
                  <a:schemeClr val="tx1"/>
                </a:solidFill>
              </a:rPr>
              <a:t>: </a:t>
            </a:r>
            <a:r>
              <a:rPr lang="en-US" sz="2800" dirty="0">
                <a:solidFill>
                  <a:schemeClr val="tx1"/>
                </a:solidFill>
              </a:rPr>
              <a:t>Descriptive Cross-sectional </a:t>
            </a:r>
            <a:r>
              <a:rPr lang="en-US" sz="2800" dirty="0" smtClean="0">
                <a:solidFill>
                  <a:schemeClr val="tx1"/>
                </a:solidFill>
              </a:rPr>
              <a:t>Study</a:t>
            </a:r>
          </a:p>
          <a:p>
            <a:r>
              <a:rPr lang="en-US" sz="2800" b="1" dirty="0" smtClean="0">
                <a:solidFill>
                  <a:schemeClr val="tx1"/>
                </a:solidFill>
              </a:rPr>
              <a:t>Target population </a:t>
            </a:r>
            <a:r>
              <a:rPr lang="en-US" sz="2800" dirty="0" smtClean="0">
                <a:solidFill>
                  <a:schemeClr val="tx1"/>
                </a:solidFill>
              </a:rPr>
              <a:t>: </a:t>
            </a:r>
            <a:r>
              <a:rPr lang="en-US" sz="2800" dirty="0">
                <a:solidFill>
                  <a:schemeClr val="tx1"/>
                </a:solidFill>
              </a:rPr>
              <a:t>Nursing staff of General ward, ICU ward and Cancer ward</a:t>
            </a:r>
            <a:r>
              <a:rPr lang="en-US" sz="2800" dirty="0" smtClean="0">
                <a:solidFill>
                  <a:schemeClr val="tx1"/>
                </a:solidFill>
              </a:rPr>
              <a:t>.</a:t>
            </a:r>
          </a:p>
          <a:p>
            <a:r>
              <a:rPr lang="en-US" sz="2800" b="1" dirty="0">
                <a:solidFill>
                  <a:schemeClr val="tx1"/>
                </a:solidFill>
              </a:rPr>
              <a:t>Sample size </a:t>
            </a:r>
            <a:r>
              <a:rPr lang="en-US" sz="2800" dirty="0" smtClean="0">
                <a:solidFill>
                  <a:schemeClr val="tx1"/>
                </a:solidFill>
              </a:rPr>
              <a:t>: 40 </a:t>
            </a:r>
            <a:r>
              <a:rPr lang="en-US" sz="2800" dirty="0">
                <a:solidFill>
                  <a:schemeClr val="tx1"/>
                </a:solidFill>
              </a:rPr>
              <a:t>(Convenient</a:t>
            </a:r>
            <a:r>
              <a:rPr lang="en-US" sz="2800" dirty="0" smtClean="0">
                <a:solidFill>
                  <a:schemeClr val="tx1"/>
                </a:solidFill>
              </a:rPr>
              <a:t>)</a:t>
            </a:r>
          </a:p>
          <a:p>
            <a:r>
              <a:rPr lang="en-US" sz="2800" b="1" dirty="0">
                <a:solidFill>
                  <a:schemeClr val="tx1"/>
                </a:solidFill>
              </a:rPr>
              <a:t>Sampling </a:t>
            </a:r>
            <a:r>
              <a:rPr lang="en-US" sz="2800" b="1" dirty="0" smtClean="0">
                <a:solidFill>
                  <a:schemeClr val="tx1"/>
                </a:solidFill>
              </a:rPr>
              <a:t>technique </a:t>
            </a:r>
            <a:r>
              <a:rPr lang="en-US" sz="2800" dirty="0" smtClean="0">
                <a:solidFill>
                  <a:schemeClr val="tx1"/>
                </a:solidFill>
              </a:rPr>
              <a:t>: </a:t>
            </a:r>
            <a:r>
              <a:rPr lang="en-US" sz="2800" dirty="0">
                <a:solidFill>
                  <a:schemeClr val="tx1"/>
                </a:solidFill>
              </a:rPr>
              <a:t>Convenience sampling method</a:t>
            </a:r>
          </a:p>
          <a:p>
            <a:endParaRPr lang="en-US" dirty="0">
              <a:solidFill>
                <a:schemeClr val="tx1"/>
              </a:solidFill>
            </a:endParaRPr>
          </a:p>
          <a:p>
            <a:pPr marL="0" indent="0">
              <a:buNone/>
            </a:pPr>
            <a:r>
              <a:rPr lang="en-US" dirty="0" smtClean="0">
                <a:solidFill>
                  <a:schemeClr val="dk1"/>
                </a:solidFill>
              </a:rPr>
              <a:t>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b="1" dirty="0" smtClean="0"/>
              <a:t>Methodology </a:t>
            </a:r>
            <a:endParaRPr lang="en-US" b="1" dirty="0"/>
          </a:p>
        </p:txBody>
      </p:sp>
    </p:spTree>
    <p:extLst>
      <p:ext uri="{BB962C8B-B14F-4D97-AF65-F5344CB8AC3E}">
        <p14:creationId xmlns:p14="http://schemas.microsoft.com/office/powerpoint/2010/main" val="90144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133600"/>
            <a:ext cx="8458199" cy="4267200"/>
          </a:xfrm>
        </p:spPr>
        <p:txBody>
          <a:bodyPr>
            <a:normAutofit/>
          </a:bodyPr>
          <a:lstStyle/>
          <a:p>
            <a:r>
              <a:rPr lang="en-US" b="1" dirty="0" smtClean="0">
                <a:solidFill>
                  <a:schemeClr val="tx1"/>
                </a:solidFill>
              </a:rPr>
              <a:t>Inclusion criteria:-</a:t>
            </a:r>
          </a:p>
          <a:p>
            <a:pPr lvl="1"/>
            <a:r>
              <a:rPr lang="en-US" sz="2400" dirty="0" smtClean="0">
                <a:solidFill>
                  <a:schemeClr val="tx1"/>
                </a:solidFill>
              </a:rPr>
              <a:t>The  NS providing direct patient care.</a:t>
            </a:r>
          </a:p>
          <a:p>
            <a:pPr lvl="1"/>
            <a:r>
              <a:rPr lang="en-US" sz="2400" dirty="0" smtClean="0">
                <a:solidFill>
                  <a:schemeClr val="tx1"/>
                </a:solidFill>
              </a:rPr>
              <a:t>NS of the ICU, General and Oncology ward</a:t>
            </a:r>
          </a:p>
          <a:p>
            <a:pPr lvl="0"/>
            <a:r>
              <a:rPr lang="en-US" b="1" dirty="0" smtClean="0">
                <a:solidFill>
                  <a:schemeClr val="tx1"/>
                </a:solidFill>
              </a:rPr>
              <a:t>Exclusion Criteria:-</a:t>
            </a:r>
          </a:p>
          <a:p>
            <a:pPr lvl="1"/>
            <a:r>
              <a:rPr lang="en-US" sz="2400" dirty="0" smtClean="0">
                <a:solidFill>
                  <a:schemeClr val="tx1"/>
                </a:solidFill>
              </a:rPr>
              <a:t>Nursing staff exercising exclusively administrative activities.</a:t>
            </a:r>
          </a:p>
          <a:p>
            <a:pPr lvl="1"/>
            <a:r>
              <a:rPr lang="en-US" sz="2400" dirty="0" smtClean="0">
                <a:solidFill>
                  <a:schemeClr val="tx1"/>
                </a:solidFill>
              </a:rPr>
              <a:t>The staff on sick leave or away from work.</a:t>
            </a:r>
          </a:p>
          <a:p>
            <a:pPr lvl="1"/>
            <a:r>
              <a:rPr lang="en-US" sz="2400" dirty="0" smtClean="0">
                <a:solidFill>
                  <a:schemeClr val="tx1"/>
                </a:solidFill>
              </a:rPr>
              <a:t>The staff who refused to participate.</a:t>
            </a:r>
            <a:endParaRPr lang="en-US" sz="2400" dirty="0">
              <a:solidFill>
                <a:schemeClr val="tx1"/>
              </a:solidFill>
            </a:endParaRPr>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799" cy="4754563"/>
          </a:xfrm>
        </p:spPr>
        <p:txBody>
          <a:bodyPr/>
          <a:lstStyle/>
          <a:p>
            <a:endParaRPr lang="en-US" dirty="0" smtClean="0"/>
          </a:p>
          <a:p>
            <a:r>
              <a:rPr lang="en-US" b="1" dirty="0" smtClean="0">
                <a:solidFill>
                  <a:schemeClr val="tx1"/>
                </a:solidFill>
              </a:rPr>
              <a:t>Study Tool </a:t>
            </a:r>
            <a:r>
              <a:rPr lang="en-US" dirty="0" smtClean="0">
                <a:solidFill>
                  <a:schemeClr val="tx1"/>
                </a:solidFill>
              </a:rPr>
              <a:t>:</a:t>
            </a:r>
            <a:r>
              <a:rPr lang="en-US" dirty="0">
                <a:solidFill>
                  <a:schemeClr val="tx1"/>
                </a:solidFill>
              </a:rPr>
              <a:t>WHO and CDC guidelines</a:t>
            </a:r>
          </a:p>
          <a:p>
            <a:pPr marL="0" indent="0">
              <a:buNone/>
            </a:pPr>
            <a:r>
              <a:rPr lang="en-US" dirty="0">
                <a:solidFill>
                  <a:schemeClr val="tx1"/>
                </a:solidFill>
              </a:rPr>
              <a:t> </a:t>
            </a:r>
            <a:r>
              <a:rPr lang="en-US" dirty="0" smtClean="0">
                <a:solidFill>
                  <a:schemeClr val="tx1"/>
                </a:solidFill>
              </a:rPr>
              <a:t>                          Structured </a:t>
            </a:r>
            <a:r>
              <a:rPr lang="en-US" dirty="0">
                <a:solidFill>
                  <a:schemeClr val="tx1"/>
                </a:solidFill>
              </a:rPr>
              <a:t>questionnaire</a:t>
            </a:r>
          </a:p>
          <a:p>
            <a:pPr marL="0" indent="0">
              <a:buNone/>
            </a:pPr>
            <a:r>
              <a:rPr lang="en-US" dirty="0" smtClean="0">
                <a:solidFill>
                  <a:schemeClr val="tx1"/>
                </a:solidFill>
              </a:rPr>
              <a:t>                           Bilingual-Hindi </a:t>
            </a:r>
            <a:r>
              <a:rPr lang="en-US" dirty="0">
                <a:solidFill>
                  <a:schemeClr val="tx1"/>
                </a:solidFill>
              </a:rPr>
              <a:t>and </a:t>
            </a:r>
            <a:r>
              <a:rPr lang="en-US" dirty="0" smtClean="0">
                <a:solidFill>
                  <a:schemeClr val="tx1"/>
                </a:solidFill>
              </a:rPr>
              <a:t>English</a:t>
            </a:r>
          </a:p>
          <a:p>
            <a:pPr marL="0" indent="0">
              <a:buNone/>
            </a:pPr>
            <a:endParaRPr lang="en-US" dirty="0">
              <a:solidFill>
                <a:schemeClr val="tx1"/>
              </a:solidFill>
            </a:endParaRPr>
          </a:p>
          <a:p>
            <a:r>
              <a:rPr lang="en-US" b="1" dirty="0">
                <a:solidFill>
                  <a:schemeClr val="tx1"/>
                </a:solidFill>
              </a:rPr>
              <a:t>Description of T</a:t>
            </a:r>
            <a:r>
              <a:rPr lang="en-US" b="1" dirty="0" smtClean="0">
                <a:solidFill>
                  <a:schemeClr val="tx1"/>
                </a:solidFill>
              </a:rPr>
              <a:t>ool </a:t>
            </a:r>
            <a:r>
              <a:rPr lang="en-US" dirty="0" smtClean="0">
                <a:solidFill>
                  <a:schemeClr val="tx1"/>
                </a:solidFill>
              </a:rPr>
              <a:t>: Self administered questionnaire(4parts)</a:t>
            </a:r>
          </a:p>
          <a:p>
            <a:pPr marL="2811780" lvl="8" indent="-342900"/>
            <a:r>
              <a:rPr lang="en-US" sz="2000" dirty="0">
                <a:solidFill>
                  <a:schemeClr val="tx1"/>
                </a:solidFill>
              </a:rPr>
              <a:t>Socio demographic (6 </a:t>
            </a:r>
            <a:r>
              <a:rPr lang="en-US" sz="2000" dirty="0" smtClean="0">
                <a:solidFill>
                  <a:schemeClr val="tx1"/>
                </a:solidFill>
              </a:rPr>
              <a:t>question)</a:t>
            </a:r>
          </a:p>
          <a:p>
            <a:pPr marL="2811780" lvl="8" indent="-342900"/>
            <a:r>
              <a:rPr lang="en-US" sz="2000" dirty="0">
                <a:solidFill>
                  <a:schemeClr val="tx1"/>
                </a:solidFill>
              </a:rPr>
              <a:t>Knowledge assessment (11 question)-Dichotomous</a:t>
            </a:r>
          </a:p>
          <a:p>
            <a:pPr marL="2811780" lvl="8" indent="-342900">
              <a:spcBef>
                <a:spcPts val="0"/>
              </a:spcBef>
              <a:buClrTx/>
              <a:defRPr/>
            </a:pPr>
            <a:r>
              <a:rPr lang="en-US" sz="2000" dirty="0" smtClean="0">
                <a:solidFill>
                  <a:schemeClr val="tx1"/>
                </a:solidFill>
              </a:rPr>
              <a:t>Attitude </a:t>
            </a:r>
            <a:r>
              <a:rPr lang="en-US" sz="2000" dirty="0">
                <a:solidFill>
                  <a:schemeClr val="tx1"/>
                </a:solidFill>
              </a:rPr>
              <a:t>Assessment (11 question)-Dichotomous</a:t>
            </a:r>
          </a:p>
          <a:p>
            <a:pPr marL="2811780" lvl="8" indent="-342900">
              <a:spcBef>
                <a:spcPts val="0"/>
              </a:spcBef>
              <a:buClrTx/>
              <a:defRPr/>
            </a:pPr>
            <a:r>
              <a:rPr lang="en-US" sz="2000" dirty="0">
                <a:solidFill>
                  <a:schemeClr val="tx1"/>
                </a:solidFill>
              </a:rPr>
              <a:t>Practice Assessment (11 question)-4 item Likert </a:t>
            </a:r>
            <a:r>
              <a:rPr lang="en-US" sz="2000" dirty="0" smtClean="0">
                <a:solidFill>
                  <a:schemeClr val="tx1"/>
                </a:solidFill>
              </a:rPr>
              <a:t>scale</a:t>
            </a:r>
          </a:p>
          <a:p>
            <a:pPr marL="2811780" lvl="8" indent="-342900">
              <a:spcBef>
                <a:spcPts val="0"/>
              </a:spcBef>
              <a:buClrTx/>
              <a:defRPr/>
            </a:pPr>
            <a:endParaRPr lang="en-US" sz="2000" dirty="0">
              <a:solidFill>
                <a:schemeClr val="tx1"/>
              </a:solidFill>
            </a:endParaRPr>
          </a:p>
          <a:p>
            <a:endParaRPr lang="en-US" dirty="0" smtClean="0">
              <a:solidFill>
                <a:schemeClr val="tx1"/>
              </a:solidFill>
            </a:endParaRPr>
          </a:p>
          <a:p>
            <a:pPr marL="0" indent="0">
              <a:buNone/>
            </a:pPr>
            <a:endParaRPr lang="en-US" dirty="0" smtClean="0"/>
          </a:p>
          <a:p>
            <a:endParaRPr lang="en-US" dirty="0"/>
          </a:p>
          <a:p>
            <a:endParaRPr lang="en-US" dirty="0"/>
          </a:p>
        </p:txBody>
      </p:sp>
      <p:sp>
        <p:nvSpPr>
          <p:cNvPr id="3" name="Title 2"/>
          <p:cNvSpPr>
            <a:spLocks noGrp="1"/>
          </p:cNvSpPr>
          <p:nvPr>
            <p:ph type="title"/>
          </p:nvPr>
        </p:nvSpPr>
        <p:spPr>
          <a:xfrm>
            <a:off x="457200" y="338328"/>
            <a:ext cx="8229600" cy="1185672"/>
          </a:xfrm>
        </p:spPr>
        <p:txBody>
          <a:bodyPr/>
          <a:lstStyle/>
          <a:p>
            <a:endParaRPr lang="en-US"/>
          </a:p>
        </p:txBody>
      </p:sp>
    </p:spTree>
    <p:extLst>
      <p:ext uri="{BB962C8B-B14F-4D97-AF65-F5344CB8AC3E}">
        <p14:creationId xmlns:p14="http://schemas.microsoft.com/office/powerpoint/2010/main" val="220465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400" b="1" dirty="0" smtClean="0">
                <a:solidFill>
                  <a:schemeClr val="tx1"/>
                </a:solidFill>
              </a:rPr>
              <a:t>Study Duration </a:t>
            </a:r>
            <a:r>
              <a:rPr lang="en-US" sz="3400" dirty="0" smtClean="0">
                <a:solidFill>
                  <a:schemeClr val="tx1"/>
                </a:solidFill>
              </a:rPr>
              <a:t>:  April Month</a:t>
            </a:r>
          </a:p>
          <a:p>
            <a:pPr marL="0" indent="0">
              <a:buNone/>
            </a:pPr>
            <a:endParaRPr lang="en-US" sz="3400" dirty="0" smtClean="0">
              <a:solidFill>
                <a:schemeClr val="tx1"/>
              </a:solidFill>
            </a:endParaRPr>
          </a:p>
          <a:p>
            <a:r>
              <a:rPr lang="en-US" sz="3400" b="1" dirty="0" smtClean="0">
                <a:solidFill>
                  <a:schemeClr val="tx1"/>
                </a:solidFill>
              </a:rPr>
              <a:t>Data Collection and analysis :</a:t>
            </a:r>
          </a:p>
          <a:p>
            <a:pPr lvl="7"/>
            <a:r>
              <a:rPr lang="en-US" sz="2800" dirty="0" smtClean="0">
                <a:solidFill>
                  <a:schemeClr val="tx1"/>
                </a:solidFill>
              </a:rPr>
              <a:t> Informed written consent</a:t>
            </a:r>
          </a:p>
          <a:p>
            <a:pPr lvl="7"/>
            <a:r>
              <a:rPr lang="en-US" sz="2800" dirty="0" smtClean="0">
                <a:solidFill>
                  <a:schemeClr val="tx1"/>
                </a:solidFill>
              </a:rPr>
              <a:t>Self administered questionnaire</a:t>
            </a:r>
          </a:p>
          <a:p>
            <a:pPr lvl="7"/>
            <a:r>
              <a:rPr lang="en-US" sz="2800" dirty="0" smtClean="0">
                <a:solidFill>
                  <a:schemeClr val="tx1"/>
                </a:solidFill>
              </a:rPr>
              <a:t>Used the Excel </a:t>
            </a:r>
            <a:r>
              <a:rPr lang="en-US" sz="2800" dirty="0">
                <a:solidFill>
                  <a:schemeClr val="tx1"/>
                </a:solidFill>
              </a:rPr>
              <a:t>spread</a:t>
            </a:r>
            <a:r>
              <a:rPr lang="en-US" sz="2800" dirty="0" smtClean="0">
                <a:solidFill>
                  <a:schemeClr val="tx1"/>
                </a:solidFill>
              </a:rPr>
              <a:t> sheet</a:t>
            </a:r>
            <a:r>
              <a:rPr lang="en-US" sz="2800" dirty="0">
                <a:solidFill>
                  <a:schemeClr val="tx1"/>
                </a:solidFill>
              </a:rPr>
              <a:t> </a:t>
            </a:r>
            <a:r>
              <a:rPr lang="en-US" sz="2800" dirty="0" smtClean="0">
                <a:solidFill>
                  <a:schemeClr val="tx1"/>
                </a:solidFill>
              </a:rPr>
              <a:t>for calculating frequency and mean value of KAP according to different demographic Values.</a:t>
            </a:r>
          </a:p>
          <a:p>
            <a:pPr lvl="7"/>
            <a:endParaRPr lang="en-US" sz="2800" dirty="0">
              <a:solidFill>
                <a:schemeClr val="tx1"/>
              </a:solidFill>
            </a:endParaRPr>
          </a:p>
          <a:p>
            <a:pPr lvl="7"/>
            <a:endParaRPr lang="en-US" sz="2800" dirty="0">
              <a:solidFill>
                <a:schemeClr val="tx1"/>
              </a:solidFill>
            </a:endParaRPr>
          </a:p>
          <a:p>
            <a:pPr marL="0" indent="0">
              <a:buNone/>
            </a:pPr>
            <a:r>
              <a:rPr lang="en-US" dirty="0" smtClean="0"/>
              <a:t>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93328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2674938"/>
            <a:ext cx="8305800" cy="3451225"/>
          </a:xfrm>
        </p:spPr>
        <p:txBody>
          <a:bodyPr>
            <a:normAutofit/>
          </a:bodyPr>
          <a:lstStyle/>
          <a:p>
            <a:pPr marL="0" indent="0">
              <a:buNone/>
            </a:pPr>
            <a:r>
              <a:rPr lang="en-US" sz="6000" dirty="0" smtClean="0"/>
              <a:t>       </a:t>
            </a:r>
            <a:r>
              <a:rPr lang="en-US" sz="6000" b="1" u="sng" dirty="0" smtClean="0"/>
              <a:t>Observation</a:t>
            </a:r>
            <a:endParaRPr lang="en-US" sz="6000" b="1" u="sng" dirty="0"/>
          </a:p>
        </p:txBody>
      </p:sp>
    </p:spTree>
    <p:extLst>
      <p:ext uri="{BB962C8B-B14F-4D97-AF65-F5344CB8AC3E}">
        <p14:creationId xmlns:p14="http://schemas.microsoft.com/office/powerpoint/2010/main" val="4268457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8341160"/>
              </p:ext>
            </p:extLst>
          </p:nvPr>
        </p:nvGraphicFramePr>
        <p:xfrm>
          <a:off x="762000" y="1828800"/>
          <a:ext cx="7620000" cy="4855461"/>
        </p:xfrm>
        <a:graphic>
          <a:graphicData uri="http://schemas.openxmlformats.org/drawingml/2006/table">
            <a:tbl>
              <a:tblPr firstRow="1" firstCol="1" bandRow="1">
                <a:tableStyleId>{21E4AEA4-8DFA-4A89-87EB-49C32662AFE0}</a:tableStyleId>
              </a:tblPr>
              <a:tblGrid>
                <a:gridCol w="3456584"/>
                <a:gridCol w="1343036"/>
                <a:gridCol w="1410190"/>
                <a:gridCol w="1410190"/>
              </a:tblGrid>
              <a:tr h="1499140">
                <a:tc>
                  <a:txBody>
                    <a:bodyPr/>
                    <a:lstStyle/>
                    <a:p>
                      <a:pPr marL="0" marR="0" algn="just">
                        <a:lnSpc>
                          <a:spcPct val="115000"/>
                        </a:lnSpc>
                        <a:spcBef>
                          <a:spcPts val="0"/>
                        </a:spcBef>
                        <a:spcAft>
                          <a:spcPts val="0"/>
                        </a:spcAft>
                      </a:pPr>
                      <a:r>
                        <a:rPr lang="en-US" sz="2000" dirty="0">
                          <a:effectLst/>
                        </a:rPr>
                        <a:t>Elements </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Data Distribution</a:t>
                      </a:r>
                    </a:p>
                    <a:p>
                      <a:pPr marL="0" marR="0" algn="just">
                        <a:lnSpc>
                          <a:spcPct val="115000"/>
                        </a:lnSpc>
                        <a:spcBef>
                          <a:spcPts val="0"/>
                        </a:spcBef>
                        <a:spcAft>
                          <a:spcPts val="0"/>
                        </a:spcAft>
                      </a:pPr>
                      <a:r>
                        <a:rPr lang="en-US" sz="2000" dirty="0">
                          <a:effectLst/>
                        </a:rPr>
                        <a:t> </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Frequency</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smtClean="0">
                          <a:effectLst/>
                        </a:rPr>
                        <a:t>Percentage</a:t>
                      </a:r>
                    </a:p>
                    <a:p>
                      <a:pPr marL="0" marR="0" algn="just">
                        <a:lnSpc>
                          <a:spcPct val="115000"/>
                        </a:lnSpc>
                        <a:spcBef>
                          <a:spcPts val="0"/>
                        </a:spcBef>
                        <a:spcAft>
                          <a:spcPts val="0"/>
                        </a:spcAft>
                      </a:pPr>
                      <a:r>
                        <a:rPr lang="en-US" sz="2000" dirty="0" smtClean="0">
                          <a:effectLst/>
                        </a:rPr>
                        <a:t>(%)</a:t>
                      </a:r>
                      <a:endParaRPr lang="en-US" sz="2000" b="1" dirty="0">
                        <a:effectLst/>
                        <a:latin typeface="Calibri"/>
                        <a:ea typeface="Calibri"/>
                        <a:cs typeface="Mangal"/>
                      </a:endParaRPr>
                    </a:p>
                  </a:txBody>
                  <a:tcPr marL="50018" marR="50018" marT="0" marB="0"/>
                </a:tc>
              </a:tr>
              <a:tr h="738407">
                <a:tc>
                  <a:txBody>
                    <a:bodyPr/>
                    <a:lstStyle/>
                    <a:p>
                      <a:pPr marL="0" marR="0" algn="just">
                        <a:lnSpc>
                          <a:spcPct val="115000"/>
                        </a:lnSpc>
                        <a:spcBef>
                          <a:spcPts val="0"/>
                        </a:spcBef>
                        <a:spcAft>
                          <a:spcPts val="0"/>
                        </a:spcAft>
                      </a:pPr>
                      <a:r>
                        <a:rPr lang="en-US" sz="2000" dirty="0">
                          <a:effectLst/>
                        </a:rPr>
                        <a:t>Gender </a:t>
                      </a:r>
                      <a:endParaRPr lang="en-US" sz="2000" dirty="0" smtClean="0">
                        <a:effectLst/>
                      </a:endParaRPr>
                    </a:p>
                    <a:p>
                      <a:pPr marL="0" marR="0" algn="just">
                        <a:lnSpc>
                          <a:spcPct val="115000"/>
                        </a:lnSpc>
                        <a:spcBef>
                          <a:spcPts val="0"/>
                        </a:spcBef>
                        <a:spcAft>
                          <a:spcPts val="0"/>
                        </a:spcAft>
                      </a:pP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a:effectLst/>
                        </a:rPr>
                        <a:t>Male</a:t>
                      </a:r>
                    </a:p>
                    <a:p>
                      <a:pPr marL="0" marR="0" algn="just">
                        <a:lnSpc>
                          <a:spcPct val="115000"/>
                        </a:lnSpc>
                        <a:spcBef>
                          <a:spcPts val="0"/>
                        </a:spcBef>
                        <a:spcAft>
                          <a:spcPts val="0"/>
                        </a:spcAft>
                      </a:pPr>
                      <a:r>
                        <a:rPr lang="en-US" sz="2000">
                          <a:effectLst/>
                        </a:rPr>
                        <a:t>Female</a:t>
                      </a:r>
                      <a:endParaRPr lang="en-US" sz="2000" b="1">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22 </a:t>
                      </a:r>
                    </a:p>
                    <a:p>
                      <a:pPr marL="0" marR="0" algn="just">
                        <a:lnSpc>
                          <a:spcPct val="115000"/>
                        </a:lnSpc>
                        <a:spcBef>
                          <a:spcPts val="0"/>
                        </a:spcBef>
                        <a:spcAft>
                          <a:spcPts val="0"/>
                        </a:spcAft>
                      </a:pPr>
                      <a:r>
                        <a:rPr lang="en-US" sz="2000" dirty="0">
                          <a:effectLst/>
                        </a:rPr>
                        <a:t>18 </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smtClean="0">
                          <a:effectLst/>
                        </a:rPr>
                        <a:t>55</a:t>
                      </a:r>
                      <a:endParaRPr lang="en-US" sz="2000" dirty="0">
                        <a:effectLst/>
                      </a:endParaRPr>
                    </a:p>
                    <a:p>
                      <a:pPr marL="0" marR="0" algn="just">
                        <a:lnSpc>
                          <a:spcPct val="115000"/>
                        </a:lnSpc>
                        <a:spcBef>
                          <a:spcPts val="0"/>
                        </a:spcBef>
                        <a:spcAft>
                          <a:spcPts val="0"/>
                        </a:spcAft>
                      </a:pPr>
                      <a:r>
                        <a:rPr lang="en-US" sz="2000" dirty="0">
                          <a:effectLst/>
                        </a:rPr>
                        <a:t>45 </a:t>
                      </a:r>
                      <a:endParaRPr lang="en-US" sz="2000" b="1" dirty="0">
                        <a:effectLst/>
                        <a:latin typeface="Calibri"/>
                        <a:ea typeface="Calibri"/>
                        <a:cs typeface="Mangal"/>
                      </a:endParaRPr>
                    </a:p>
                  </a:txBody>
                  <a:tcPr marL="50018" marR="50018" marT="0" marB="0"/>
                </a:tc>
              </a:tr>
              <a:tr h="1499140">
                <a:tc>
                  <a:txBody>
                    <a:bodyPr/>
                    <a:lstStyle/>
                    <a:p>
                      <a:pPr marL="0" marR="0" algn="just">
                        <a:lnSpc>
                          <a:spcPct val="115000"/>
                        </a:lnSpc>
                        <a:spcBef>
                          <a:spcPts val="0"/>
                        </a:spcBef>
                        <a:spcAft>
                          <a:spcPts val="0"/>
                        </a:spcAft>
                      </a:pPr>
                      <a:r>
                        <a:rPr lang="en-US" sz="2000" dirty="0">
                          <a:effectLst/>
                        </a:rPr>
                        <a:t>Age (Years)</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&lt;  25</a:t>
                      </a:r>
                    </a:p>
                    <a:p>
                      <a:pPr marL="0" marR="0">
                        <a:lnSpc>
                          <a:spcPct val="115000"/>
                        </a:lnSpc>
                        <a:spcBef>
                          <a:spcPts val="0"/>
                        </a:spcBef>
                        <a:spcAft>
                          <a:spcPts val="0"/>
                        </a:spcAft>
                      </a:pPr>
                      <a:r>
                        <a:rPr lang="en-US" sz="2000" dirty="0">
                          <a:effectLst/>
                        </a:rPr>
                        <a:t>&gt;  25</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29</a:t>
                      </a:r>
                    </a:p>
                    <a:p>
                      <a:pPr marL="0" marR="0">
                        <a:lnSpc>
                          <a:spcPct val="115000"/>
                        </a:lnSpc>
                        <a:spcBef>
                          <a:spcPts val="0"/>
                        </a:spcBef>
                        <a:spcAft>
                          <a:spcPts val="0"/>
                        </a:spcAft>
                      </a:pPr>
                      <a:r>
                        <a:rPr lang="en-US" sz="2000" dirty="0">
                          <a:effectLst/>
                        </a:rPr>
                        <a:t>11</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a:effectLst/>
                        </a:rPr>
                        <a:t>72.50</a:t>
                      </a:r>
                    </a:p>
                    <a:p>
                      <a:pPr marL="0" marR="0">
                        <a:lnSpc>
                          <a:spcPct val="115000"/>
                        </a:lnSpc>
                        <a:spcBef>
                          <a:spcPts val="0"/>
                        </a:spcBef>
                        <a:spcAft>
                          <a:spcPts val="0"/>
                        </a:spcAft>
                      </a:pPr>
                      <a:r>
                        <a:rPr lang="en-US" sz="2000">
                          <a:effectLst/>
                        </a:rPr>
                        <a:t>27.50</a:t>
                      </a:r>
                    </a:p>
                    <a:p>
                      <a:pPr marL="0" marR="0">
                        <a:lnSpc>
                          <a:spcPct val="115000"/>
                        </a:lnSpc>
                        <a:spcBef>
                          <a:spcPts val="0"/>
                        </a:spcBef>
                        <a:spcAft>
                          <a:spcPts val="0"/>
                        </a:spcAft>
                      </a:pPr>
                      <a:r>
                        <a:rPr lang="en-US" sz="2000">
                          <a:effectLst/>
                        </a:rPr>
                        <a:t> </a:t>
                      </a:r>
                    </a:p>
                    <a:p>
                      <a:pPr marL="0" marR="0">
                        <a:lnSpc>
                          <a:spcPct val="115000"/>
                        </a:lnSpc>
                        <a:spcBef>
                          <a:spcPts val="0"/>
                        </a:spcBef>
                        <a:spcAft>
                          <a:spcPts val="0"/>
                        </a:spcAft>
                      </a:pPr>
                      <a:r>
                        <a:rPr lang="en-US" sz="2000">
                          <a:effectLst/>
                        </a:rPr>
                        <a:t> </a:t>
                      </a:r>
                      <a:endParaRPr lang="en-US" sz="2000" b="1">
                        <a:effectLst/>
                        <a:latin typeface="Calibri"/>
                        <a:ea typeface="Calibri"/>
                        <a:cs typeface="Mangal"/>
                      </a:endParaRPr>
                    </a:p>
                  </a:txBody>
                  <a:tcPr marL="50018" marR="50018" marT="0" marB="0"/>
                </a:tc>
              </a:tr>
              <a:tr h="1118774">
                <a:tc>
                  <a:txBody>
                    <a:bodyPr/>
                    <a:lstStyle/>
                    <a:p>
                      <a:pPr marL="0" marR="0">
                        <a:lnSpc>
                          <a:spcPct val="115000"/>
                        </a:lnSpc>
                        <a:spcBef>
                          <a:spcPts val="0"/>
                        </a:spcBef>
                        <a:spcAft>
                          <a:spcPts val="0"/>
                        </a:spcAft>
                      </a:pPr>
                      <a:r>
                        <a:rPr lang="en-US" sz="2000">
                          <a:effectLst/>
                        </a:rPr>
                        <a:t>Length of service (year) in the hospital </a:t>
                      </a:r>
                      <a:endParaRPr lang="en-US" sz="2000" b="1">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&lt;  1 year</a:t>
                      </a:r>
                    </a:p>
                    <a:p>
                      <a:pPr marL="0" marR="0">
                        <a:lnSpc>
                          <a:spcPct val="115000"/>
                        </a:lnSpc>
                        <a:spcBef>
                          <a:spcPts val="0"/>
                        </a:spcBef>
                        <a:spcAft>
                          <a:spcPts val="0"/>
                        </a:spcAft>
                      </a:pPr>
                      <a:r>
                        <a:rPr lang="en-US" sz="2000" dirty="0">
                          <a:effectLst/>
                        </a:rPr>
                        <a:t>&gt;  1 year</a:t>
                      </a:r>
                    </a:p>
                    <a:p>
                      <a:pPr marL="0" marR="0">
                        <a:lnSpc>
                          <a:spcPct val="115000"/>
                        </a:lnSpc>
                        <a:spcBef>
                          <a:spcPts val="0"/>
                        </a:spcBef>
                        <a:spcAft>
                          <a:spcPts val="0"/>
                        </a:spcAft>
                      </a:pPr>
                      <a:r>
                        <a:rPr lang="en-US" sz="2000" dirty="0">
                          <a:effectLst/>
                        </a:rPr>
                        <a:t> </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23</a:t>
                      </a:r>
                    </a:p>
                    <a:p>
                      <a:pPr marL="0" marR="0">
                        <a:lnSpc>
                          <a:spcPct val="115000"/>
                        </a:lnSpc>
                        <a:spcBef>
                          <a:spcPts val="0"/>
                        </a:spcBef>
                        <a:spcAft>
                          <a:spcPts val="0"/>
                        </a:spcAft>
                      </a:pPr>
                      <a:r>
                        <a:rPr lang="en-US" sz="2000" dirty="0">
                          <a:effectLst/>
                        </a:rPr>
                        <a:t>17</a:t>
                      </a:r>
                    </a:p>
                    <a:p>
                      <a:pPr marL="0" marR="0">
                        <a:lnSpc>
                          <a:spcPct val="115000"/>
                        </a:lnSpc>
                        <a:spcBef>
                          <a:spcPts val="0"/>
                        </a:spcBef>
                        <a:spcAft>
                          <a:spcPts val="0"/>
                        </a:spcAft>
                      </a:pPr>
                      <a:r>
                        <a:rPr lang="en-US" sz="2000" dirty="0">
                          <a:effectLst/>
                        </a:rPr>
                        <a:t> </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57.50</a:t>
                      </a:r>
                    </a:p>
                    <a:p>
                      <a:pPr marL="0" marR="0">
                        <a:lnSpc>
                          <a:spcPct val="115000"/>
                        </a:lnSpc>
                        <a:spcBef>
                          <a:spcPts val="0"/>
                        </a:spcBef>
                        <a:spcAft>
                          <a:spcPts val="0"/>
                        </a:spcAft>
                      </a:pPr>
                      <a:r>
                        <a:rPr lang="en-US" sz="2000" dirty="0">
                          <a:effectLst/>
                        </a:rPr>
                        <a:t>42.50</a:t>
                      </a:r>
                      <a:endParaRPr lang="en-US" sz="2000" b="1" dirty="0">
                        <a:effectLst/>
                        <a:latin typeface="Calibri"/>
                        <a:ea typeface="Calibri"/>
                        <a:cs typeface="Mangal"/>
                      </a:endParaRPr>
                    </a:p>
                  </a:txBody>
                  <a:tcPr marL="50018" marR="50018" marT="0" marB="0"/>
                </a:tc>
              </a:tr>
            </a:tbl>
          </a:graphicData>
        </a:graphic>
      </p:graphicFrame>
      <p:sp>
        <p:nvSpPr>
          <p:cNvPr id="3" name="Title 2"/>
          <p:cNvSpPr>
            <a:spLocks noGrp="1"/>
          </p:cNvSpPr>
          <p:nvPr>
            <p:ph type="title"/>
          </p:nvPr>
        </p:nvSpPr>
        <p:spPr/>
        <p:txBody>
          <a:bodyPr>
            <a:normAutofit fontScale="90000"/>
          </a:bodyPr>
          <a:lstStyle/>
          <a:p>
            <a:r>
              <a:rPr lang="en-US" dirty="0" smtClean="0"/>
              <a:t>Distribution of sample According to socio-demographic data </a:t>
            </a:r>
            <a:endParaRPr lang="en-US" dirty="0"/>
          </a:p>
        </p:txBody>
      </p:sp>
    </p:spTree>
    <p:extLst>
      <p:ext uri="{BB962C8B-B14F-4D97-AF65-F5344CB8AC3E}">
        <p14:creationId xmlns:p14="http://schemas.microsoft.com/office/powerpoint/2010/main" val="109720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52600"/>
            <a:ext cx="8229600" cy="4254691"/>
          </a:xfrm>
        </p:spPr>
        <p:txBody>
          <a:bodyPr>
            <a:normAutofit lnSpcReduction="10000"/>
          </a:bodyPr>
          <a:lstStyle/>
          <a:p>
            <a:pPr marL="109728" indent="0">
              <a:buNone/>
            </a:pPr>
            <a:r>
              <a:rPr lang="en-US" b="1" i="1" dirty="0" smtClean="0"/>
              <a:t>VISION</a:t>
            </a:r>
          </a:p>
          <a:p>
            <a:pPr marL="109728" indent="0">
              <a:buNone/>
            </a:pPr>
            <a:r>
              <a:rPr lang="en-US" sz="2000" i="1" dirty="0"/>
              <a:t>Our hospital is committed to deliver high quality personalized care to people of all ages and in every stage of life</a:t>
            </a:r>
            <a:endParaRPr lang="en-US" sz="2000" dirty="0" smtClean="0"/>
          </a:p>
          <a:p>
            <a:pPr marL="109728" indent="0">
              <a:buNone/>
            </a:pPr>
            <a:endParaRPr lang="en-US" dirty="0"/>
          </a:p>
          <a:p>
            <a:pPr marL="109728" indent="0">
              <a:buNone/>
            </a:pPr>
            <a:r>
              <a:rPr lang="en-US" b="1" i="1" dirty="0" smtClean="0"/>
              <a:t>MISSION</a:t>
            </a:r>
          </a:p>
          <a:p>
            <a:pPr marL="109728" indent="0">
              <a:buNone/>
            </a:pPr>
            <a:r>
              <a:rPr lang="en-US" sz="1800" i="1" dirty="0" smtClean="0"/>
              <a:t>To </a:t>
            </a:r>
            <a:r>
              <a:rPr lang="en-US" sz="1800" i="1" dirty="0"/>
              <a:t>be the leading health care provider, providing comprehensive quality healthcare at affordable cost.</a:t>
            </a:r>
            <a:endParaRPr lang="en-US" sz="1800" dirty="0"/>
          </a:p>
          <a:p>
            <a:pPr marL="109728" indent="0">
              <a:buNone/>
            </a:pPr>
            <a:endParaRPr lang="en-US" b="1" i="1" dirty="0" smtClean="0"/>
          </a:p>
          <a:p>
            <a:pPr marL="109728" indent="0">
              <a:buNone/>
            </a:pPr>
            <a:r>
              <a:rPr lang="en-US" b="1" i="1" dirty="0" smtClean="0"/>
              <a:t>LOGO</a:t>
            </a:r>
            <a:endParaRPr lang="en-US" b="1" i="1" dirty="0"/>
          </a:p>
          <a:p>
            <a:pPr marL="109728" indent="0">
              <a:buNone/>
            </a:pPr>
            <a:r>
              <a:rPr lang="en-US" sz="1800" i="1" dirty="0"/>
              <a:t>The two hands stand for care and help. Blue color signifies excellence and orange indicates the zeal for care. The logo also assure people that they are in safe and caring hands</a:t>
            </a:r>
          </a:p>
        </p:txBody>
      </p:sp>
      <p:sp>
        <p:nvSpPr>
          <p:cNvPr id="7" name="Title 6"/>
          <p:cNvSpPr>
            <a:spLocks noGrp="1"/>
          </p:cNvSpPr>
          <p:nvPr>
            <p:ph type="title"/>
          </p:nvPr>
        </p:nvSpPr>
        <p:spPr/>
        <p:txBody>
          <a:bodyPr/>
          <a:lstStyle/>
          <a:p>
            <a:r>
              <a:rPr lang="en-US" dirty="0" smtClean="0"/>
              <a:t> </a:t>
            </a:r>
            <a:endParaRPr lang="en-US" dirty="0"/>
          </a:p>
        </p:txBody>
      </p:sp>
      <p:pic>
        <p:nvPicPr>
          <p:cNvPr id="9" name="Picture 8" descr="Park Hospital"/>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1"/>
            <a:ext cx="5943600" cy="1371600"/>
          </a:xfrm>
          <a:prstGeom prst="rect">
            <a:avLst/>
          </a:prstGeom>
          <a:noFill/>
          <a:ln>
            <a:noFill/>
          </a:ln>
        </p:spPr>
      </p:pic>
    </p:spTree>
    <p:extLst>
      <p:ext uri="{BB962C8B-B14F-4D97-AF65-F5344CB8AC3E}">
        <p14:creationId xmlns:p14="http://schemas.microsoft.com/office/powerpoint/2010/main" val="74242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977058433"/>
              </p:ext>
            </p:extLst>
          </p:nvPr>
        </p:nvGraphicFramePr>
        <p:xfrm>
          <a:off x="762000" y="1066800"/>
          <a:ext cx="7620000" cy="5105400"/>
        </p:xfrm>
        <a:graphic>
          <a:graphicData uri="http://schemas.openxmlformats.org/drawingml/2006/table">
            <a:tbl>
              <a:tblPr firstRow="1" firstCol="1" bandRow="1">
                <a:tableStyleId>{21E4AEA4-8DFA-4A89-87EB-49C32662AFE0}</a:tableStyleId>
              </a:tblPr>
              <a:tblGrid>
                <a:gridCol w="3200400"/>
                <a:gridCol w="1600200"/>
                <a:gridCol w="1371600"/>
                <a:gridCol w="1447800"/>
              </a:tblGrid>
              <a:tr h="1178894">
                <a:tc>
                  <a:txBody>
                    <a:bodyPr/>
                    <a:lstStyle/>
                    <a:p>
                      <a:pPr marL="0" marR="0" algn="just">
                        <a:lnSpc>
                          <a:spcPct val="115000"/>
                        </a:lnSpc>
                        <a:spcBef>
                          <a:spcPts val="0"/>
                        </a:spcBef>
                        <a:spcAft>
                          <a:spcPts val="0"/>
                        </a:spcAft>
                      </a:pPr>
                      <a:r>
                        <a:rPr lang="en-US" sz="2000" dirty="0">
                          <a:effectLst/>
                        </a:rPr>
                        <a:t>Elements </a:t>
                      </a:r>
                      <a:endParaRPr lang="en-US" sz="2000"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Data Distribution</a:t>
                      </a:r>
                    </a:p>
                    <a:p>
                      <a:pPr marL="0" marR="0" algn="just">
                        <a:lnSpc>
                          <a:spcPct val="115000"/>
                        </a:lnSpc>
                        <a:spcBef>
                          <a:spcPts val="0"/>
                        </a:spcBef>
                        <a:spcAft>
                          <a:spcPts val="0"/>
                        </a:spcAft>
                      </a:pPr>
                      <a:r>
                        <a:rPr lang="en-US" sz="2000" dirty="0">
                          <a:effectLst/>
                        </a:rPr>
                        <a:t> </a:t>
                      </a:r>
                      <a:endParaRPr lang="en-US" sz="2000"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Frequency</a:t>
                      </a:r>
                      <a:endParaRPr lang="en-US" sz="2000"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Percentage</a:t>
                      </a:r>
                      <a:endParaRPr lang="en-US" sz="2000" dirty="0">
                        <a:effectLst/>
                        <a:latin typeface="Calibri"/>
                        <a:ea typeface="Calibri"/>
                        <a:cs typeface="Mangal"/>
                      </a:endParaRPr>
                    </a:p>
                  </a:txBody>
                  <a:tcPr marL="50018" marR="50018" marT="0" marB="0"/>
                </a:tc>
              </a:tr>
              <a:tr h="1429756">
                <a:tc>
                  <a:txBody>
                    <a:bodyPr/>
                    <a:lstStyle/>
                    <a:p>
                      <a:pPr marL="0" marR="0">
                        <a:lnSpc>
                          <a:spcPct val="115000"/>
                        </a:lnSpc>
                        <a:spcBef>
                          <a:spcPts val="0"/>
                        </a:spcBef>
                        <a:spcAft>
                          <a:spcPts val="0"/>
                        </a:spcAft>
                      </a:pPr>
                      <a:r>
                        <a:rPr lang="en-US" sz="2000" dirty="0">
                          <a:effectLst/>
                        </a:rPr>
                        <a:t>Posting in the hospital</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General</a:t>
                      </a:r>
                    </a:p>
                    <a:p>
                      <a:pPr marL="0" marR="0">
                        <a:lnSpc>
                          <a:spcPct val="115000"/>
                        </a:lnSpc>
                        <a:spcBef>
                          <a:spcPts val="0"/>
                        </a:spcBef>
                        <a:spcAft>
                          <a:spcPts val="0"/>
                        </a:spcAft>
                      </a:pPr>
                      <a:r>
                        <a:rPr lang="en-US" sz="2000" dirty="0">
                          <a:effectLst/>
                        </a:rPr>
                        <a:t>ICU</a:t>
                      </a:r>
                    </a:p>
                    <a:p>
                      <a:pPr marL="0" marR="0">
                        <a:lnSpc>
                          <a:spcPct val="115000"/>
                        </a:lnSpc>
                        <a:spcBef>
                          <a:spcPts val="0"/>
                        </a:spcBef>
                        <a:spcAft>
                          <a:spcPts val="0"/>
                        </a:spcAft>
                      </a:pPr>
                      <a:r>
                        <a:rPr lang="en-US" sz="2000" dirty="0" err="1">
                          <a:effectLst/>
                        </a:rPr>
                        <a:t>Onco</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11</a:t>
                      </a:r>
                    </a:p>
                    <a:p>
                      <a:pPr marL="0" marR="0">
                        <a:lnSpc>
                          <a:spcPct val="115000"/>
                        </a:lnSpc>
                        <a:spcBef>
                          <a:spcPts val="0"/>
                        </a:spcBef>
                        <a:spcAft>
                          <a:spcPts val="0"/>
                        </a:spcAft>
                      </a:pPr>
                      <a:r>
                        <a:rPr lang="en-US" sz="2000" dirty="0">
                          <a:effectLst/>
                        </a:rPr>
                        <a:t>21</a:t>
                      </a:r>
                    </a:p>
                    <a:p>
                      <a:pPr marL="0" marR="0">
                        <a:lnSpc>
                          <a:spcPct val="115000"/>
                        </a:lnSpc>
                        <a:spcBef>
                          <a:spcPts val="0"/>
                        </a:spcBef>
                        <a:spcAft>
                          <a:spcPts val="0"/>
                        </a:spcAft>
                      </a:pPr>
                      <a:r>
                        <a:rPr lang="en-US" sz="2000" dirty="0">
                          <a:effectLst/>
                        </a:rPr>
                        <a:t>8</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27.50</a:t>
                      </a:r>
                    </a:p>
                    <a:p>
                      <a:pPr marL="0" marR="0">
                        <a:lnSpc>
                          <a:spcPct val="115000"/>
                        </a:lnSpc>
                        <a:spcBef>
                          <a:spcPts val="0"/>
                        </a:spcBef>
                        <a:spcAft>
                          <a:spcPts val="0"/>
                        </a:spcAft>
                      </a:pPr>
                      <a:r>
                        <a:rPr lang="en-US" sz="2000" dirty="0">
                          <a:effectLst/>
                        </a:rPr>
                        <a:t>52.50</a:t>
                      </a:r>
                    </a:p>
                    <a:p>
                      <a:pPr marL="0" marR="0">
                        <a:lnSpc>
                          <a:spcPct val="115000"/>
                        </a:lnSpc>
                        <a:spcBef>
                          <a:spcPts val="0"/>
                        </a:spcBef>
                        <a:spcAft>
                          <a:spcPts val="0"/>
                        </a:spcAft>
                      </a:pPr>
                      <a:r>
                        <a:rPr lang="en-US" sz="2000" dirty="0">
                          <a:effectLst/>
                        </a:rPr>
                        <a:t>20</a:t>
                      </a:r>
                    </a:p>
                    <a:p>
                      <a:pPr marL="0" marR="0">
                        <a:lnSpc>
                          <a:spcPct val="115000"/>
                        </a:lnSpc>
                        <a:spcBef>
                          <a:spcPts val="0"/>
                        </a:spcBef>
                        <a:spcAft>
                          <a:spcPts val="0"/>
                        </a:spcAft>
                      </a:pPr>
                      <a:r>
                        <a:rPr lang="en-US" sz="2000" dirty="0">
                          <a:effectLst/>
                        </a:rPr>
                        <a:t> </a:t>
                      </a:r>
                      <a:endParaRPr lang="en-US" sz="2000" b="1" dirty="0">
                        <a:effectLst/>
                        <a:latin typeface="Calibri"/>
                        <a:ea typeface="Calibri"/>
                        <a:cs typeface="Mangal"/>
                      </a:endParaRPr>
                    </a:p>
                  </a:txBody>
                  <a:tcPr marL="50018" marR="50018" marT="0" marB="0"/>
                </a:tc>
              </a:tr>
              <a:tr h="1066994">
                <a:tc>
                  <a:txBody>
                    <a:bodyPr/>
                    <a:lstStyle/>
                    <a:p>
                      <a:pPr marL="0" marR="0" algn="just">
                        <a:lnSpc>
                          <a:spcPct val="115000"/>
                        </a:lnSpc>
                        <a:spcBef>
                          <a:spcPts val="0"/>
                        </a:spcBef>
                        <a:spcAft>
                          <a:spcPts val="0"/>
                        </a:spcAft>
                      </a:pPr>
                      <a:r>
                        <a:rPr lang="en-US" sz="2000" dirty="0">
                          <a:effectLst/>
                        </a:rPr>
                        <a:t>Hepatitis B vaccinated</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dirty="0">
                          <a:effectLst/>
                        </a:rPr>
                        <a:t>Yes </a:t>
                      </a:r>
                    </a:p>
                    <a:p>
                      <a:pPr marL="0" marR="0">
                        <a:lnSpc>
                          <a:spcPct val="115000"/>
                        </a:lnSpc>
                        <a:spcBef>
                          <a:spcPts val="0"/>
                        </a:spcBef>
                        <a:spcAft>
                          <a:spcPts val="0"/>
                        </a:spcAft>
                      </a:pPr>
                      <a:r>
                        <a:rPr lang="en-US" sz="2000" dirty="0">
                          <a:effectLst/>
                        </a:rPr>
                        <a:t>No </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24</a:t>
                      </a:r>
                    </a:p>
                    <a:p>
                      <a:pPr marL="0" marR="0" algn="just">
                        <a:lnSpc>
                          <a:spcPct val="115000"/>
                        </a:lnSpc>
                        <a:spcBef>
                          <a:spcPts val="0"/>
                        </a:spcBef>
                        <a:spcAft>
                          <a:spcPts val="0"/>
                        </a:spcAft>
                      </a:pPr>
                      <a:r>
                        <a:rPr lang="en-US" sz="2000" dirty="0">
                          <a:effectLst/>
                        </a:rPr>
                        <a:t>16</a:t>
                      </a:r>
                      <a:endParaRPr lang="en-US" sz="2000" b="1" dirty="0">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60</a:t>
                      </a:r>
                    </a:p>
                    <a:p>
                      <a:pPr marL="0" marR="0" algn="just">
                        <a:lnSpc>
                          <a:spcPct val="115000"/>
                        </a:lnSpc>
                        <a:spcBef>
                          <a:spcPts val="0"/>
                        </a:spcBef>
                        <a:spcAft>
                          <a:spcPts val="0"/>
                        </a:spcAft>
                      </a:pPr>
                      <a:r>
                        <a:rPr lang="en-US" sz="2000" dirty="0">
                          <a:effectLst/>
                        </a:rPr>
                        <a:t>40</a:t>
                      </a:r>
                    </a:p>
                    <a:p>
                      <a:pPr marL="0" marR="0" algn="just">
                        <a:lnSpc>
                          <a:spcPct val="115000"/>
                        </a:lnSpc>
                        <a:spcBef>
                          <a:spcPts val="0"/>
                        </a:spcBef>
                        <a:spcAft>
                          <a:spcPts val="0"/>
                        </a:spcAft>
                      </a:pPr>
                      <a:r>
                        <a:rPr lang="en-US" sz="2000" dirty="0">
                          <a:effectLst/>
                        </a:rPr>
                        <a:t> </a:t>
                      </a:r>
                      <a:endParaRPr lang="en-US" sz="2000" b="1" dirty="0">
                        <a:effectLst/>
                        <a:latin typeface="Calibri"/>
                        <a:ea typeface="Calibri"/>
                        <a:cs typeface="Mangal"/>
                      </a:endParaRPr>
                    </a:p>
                  </a:txBody>
                  <a:tcPr marL="50018" marR="50018" marT="0" marB="0"/>
                </a:tc>
              </a:tr>
              <a:tr h="1429756">
                <a:tc>
                  <a:txBody>
                    <a:bodyPr/>
                    <a:lstStyle/>
                    <a:p>
                      <a:pPr marL="0" marR="0" algn="just">
                        <a:lnSpc>
                          <a:spcPct val="115000"/>
                        </a:lnSpc>
                        <a:spcBef>
                          <a:spcPts val="0"/>
                        </a:spcBef>
                        <a:spcAft>
                          <a:spcPts val="0"/>
                        </a:spcAft>
                      </a:pPr>
                      <a:r>
                        <a:rPr lang="en-US" sz="2000" dirty="0">
                          <a:effectLst/>
                        </a:rPr>
                        <a:t>Any orientation program regarding infection prevention within institution after joining?</a:t>
                      </a:r>
                      <a:endParaRPr lang="en-US" sz="2000" b="1" dirty="0">
                        <a:effectLst/>
                        <a:latin typeface="Calibri"/>
                        <a:ea typeface="Calibri"/>
                        <a:cs typeface="Mangal"/>
                      </a:endParaRPr>
                    </a:p>
                  </a:txBody>
                  <a:tcPr marL="50018" marR="50018" marT="0" marB="0"/>
                </a:tc>
                <a:tc>
                  <a:txBody>
                    <a:bodyPr/>
                    <a:lstStyle/>
                    <a:p>
                      <a:pPr marL="0" marR="0">
                        <a:lnSpc>
                          <a:spcPct val="115000"/>
                        </a:lnSpc>
                        <a:spcBef>
                          <a:spcPts val="0"/>
                        </a:spcBef>
                        <a:spcAft>
                          <a:spcPts val="0"/>
                        </a:spcAft>
                      </a:pPr>
                      <a:r>
                        <a:rPr lang="en-US" sz="2000">
                          <a:effectLst/>
                        </a:rPr>
                        <a:t>Yes </a:t>
                      </a:r>
                    </a:p>
                    <a:p>
                      <a:pPr marL="0" marR="0">
                        <a:lnSpc>
                          <a:spcPct val="115000"/>
                        </a:lnSpc>
                        <a:spcBef>
                          <a:spcPts val="0"/>
                        </a:spcBef>
                        <a:spcAft>
                          <a:spcPts val="0"/>
                        </a:spcAft>
                      </a:pPr>
                      <a:r>
                        <a:rPr lang="en-US" sz="2000">
                          <a:effectLst/>
                        </a:rPr>
                        <a:t>No </a:t>
                      </a:r>
                      <a:endParaRPr lang="en-US" sz="2000" b="1">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a:effectLst/>
                        </a:rPr>
                        <a:t>26</a:t>
                      </a:r>
                    </a:p>
                    <a:p>
                      <a:pPr marL="0" marR="0" algn="just">
                        <a:lnSpc>
                          <a:spcPct val="115000"/>
                        </a:lnSpc>
                        <a:spcBef>
                          <a:spcPts val="0"/>
                        </a:spcBef>
                        <a:spcAft>
                          <a:spcPts val="0"/>
                        </a:spcAft>
                      </a:pPr>
                      <a:r>
                        <a:rPr lang="en-US" sz="2000">
                          <a:effectLst/>
                        </a:rPr>
                        <a:t>14</a:t>
                      </a:r>
                    </a:p>
                    <a:p>
                      <a:pPr marL="0" marR="0" algn="just">
                        <a:lnSpc>
                          <a:spcPct val="115000"/>
                        </a:lnSpc>
                        <a:spcBef>
                          <a:spcPts val="0"/>
                        </a:spcBef>
                        <a:spcAft>
                          <a:spcPts val="0"/>
                        </a:spcAft>
                      </a:pPr>
                      <a:r>
                        <a:rPr lang="en-US" sz="2000">
                          <a:effectLst/>
                        </a:rPr>
                        <a:t> </a:t>
                      </a:r>
                      <a:endParaRPr lang="en-US" sz="2000" b="1">
                        <a:effectLst/>
                        <a:latin typeface="Calibri"/>
                        <a:ea typeface="Calibri"/>
                        <a:cs typeface="Mangal"/>
                      </a:endParaRPr>
                    </a:p>
                  </a:txBody>
                  <a:tcPr marL="50018" marR="50018" marT="0" marB="0"/>
                </a:tc>
                <a:tc>
                  <a:txBody>
                    <a:bodyPr/>
                    <a:lstStyle/>
                    <a:p>
                      <a:pPr marL="0" marR="0" algn="just">
                        <a:lnSpc>
                          <a:spcPct val="115000"/>
                        </a:lnSpc>
                        <a:spcBef>
                          <a:spcPts val="0"/>
                        </a:spcBef>
                        <a:spcAft>
                          <a:spcPts val="0"/>
                        </a:spcAft>
                      </a:pPr>
                      <a:r>
                        <a:rPr lang="en-US" sz="2000" dirty="0">
                          <a:effectLst/>
                        </a:rPr>
                        <a:t>65</a:t>
                      </a:r>
                    </a:p>
                    <a:p>
                      <a:pPr marL="0" marR="0" algn="just">
                        <a:lnSpc>
                          <a:spcPct val="115000"/>
                        </a:lnSpc>
                        <a:spcBef>
                          <a:spcPts val="0"/>
                        </a:spcBef>
                        <a:spcAft>
                          <a:spcPts val="0"/>
                        </a:spcAft>
                      </a:pPr>
                      <a:r>
                        <a:rPr lang="en-US" sz="2000" dirty="0">
                          <a:effectLst/>
                        </a:rPr>
                        <a:t>35</a:t>
                      </a:r>
                      <a:endParaRPr lang="en-US" sz="2000" b="1" dirty="0">
                        <a:effectLst/>
                        <a:latin typeface="Calibri"/>
                        <a:ea typeface="Calibri"/>
                        <a:cs typeface="Mangal"/>
                      </a:endParaRPr>
                    </a:p>
                  </a:txBody>
                  <a:tcPr marL="50018" marR="50018" marT="0" marB="0"/>
                </a:tc>
              </a:tr>
            </a:tbl>
          </a:graphicData>
        </a:graphic>
      </p:graphicFrame>
    </p:spTree>
    <p:extLst>
      <p:ext uri="{BB962C8B-B14F-4D97-AF65-F5344CB8AC3E}">
        <p14:creationId xmlns:p14="http://schemas.microsoft.com/office/powerpoint/2010/main" val="561088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4407484"/>
              </p:ext>
            </p:extLst>
          </p:nvPr>
        </p:nvGraphicFramePr>
        <p:xfrm>
          <a:off x="381000" y="1812853"/>
          <a:ext cx="7408862" cy="45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Nurses Knowledge</a:t>
            </a:r>
            <a:br>
              <a:rPr lang="en-US"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Frequency of Correct Response   </a:t>
            </a:r>
            <a:endParaRPr lang="en-US" dirty="0">
              <a:effectLst>
                <a:outerShdw blurRad="38100" dist="38100" dir="2700000" algn="tl">
                  <a:srgbClr val="000000">
                    <a:alpha val="43137"/>
                  </a:srgbClr>
                </a:outerShdw>
              </a:effectLst>
            </a:endParaRPr>
          </a:p>
        </p:txBody>
      </p:sp>
      <p:sp>
        <p:nvSpPr>
          <p:cNvPr id="2" name="TextBox 1"/>
          <p:cNvSpPr txBox="1"/>
          <p:nvPr/>
        </p:nvSpPr>
        <p:spPr>
          <a:xfrm>
            <a:off x="7239001" y="3429000"/>
            <a:ext cx="1600200" cy="830997"/>
          </a:xfrm>
          <a:prstGeom prst="rect">
            <a:avLst/>
          </a:prstGeom>
          <a:solidFill>
            <a:srgbClr val="FFC000"/>
          </a:solidFill>
        </p:spPr>
        <p:txBody>
          <a:bodyPr wrap="square" rtlCol="0">
            <a:spAutoFit/>
          </a:bodyPr>
          <a:lstStyle/>
          <a:p>
            <a:r>
              <a:rPr lang="en-US" sz="1600" dirty="0" smtClean="0"/>
              <a:t>Mean knowledge</a:t>
            </a:r>
          </a:p>
          <a:p>
            <a:r>
              <a:rPr lang="en-US" sz="1600" dirty="0" smtClean="0"/>
              <a:t>8.15 </a:t>
            </a:r>
            <a:r>
              <a:rPr lang="en-US" sz="1600" dirty="0"/>
              <a:t>(74.09 %)</a:t>
            </a:r>
          </a:p>
        </p:txBody>
      </p:sp>
      <p:sp>
        <p:nvSpPr>
          <p:cNvPr id="5" name="TextBox 4"/>
          <p:cNvSpPr txBox="1"/>
          <p:nvPr/>
        </p:nvSpPr>
        <p:spPr>
          <a:xfrm>
            <a:off x="533400" y="3505200"/>
            <a:ext cx="461665" cy="1295400"/>
          </a:xfrm>
          <a:prstGeom prst="rect">
            <a:avLst/>
          </a:prstGeom>
          <a:noFill/>
        </p:spPr>
        <p:txBody>
          <a:bodyPr vert="vert270" wrap="square" rtlCol="0">
            <a:spAutoFit/>
          </a:bodyPr>
          <a:lstStyle/>
          <a:p>
            <a:r>
              <a:rPr lang="en-US" dirty="0" smtClean="0"/>
              <a:t>Percentage</a:t>
            </a:r>
            <a:endParaRPr lang="en-US" dirty="0"/>
          </a:p>
        </p:txBody>
      </p:sp>
      <p:sp>
        <p:nvSpPr>
          <p:cNvPr id="6" name="Oval 5"/>
          <p:cNvSpPr/>
          <p:nvPr/>
        </p:nvSpPr>
        <p:spPr>
          <a:xfrm>
            <a:off x="1905000" y="419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3282" y="3424166"/>
            <a:ext cx="381000"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2571466"/>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780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27048666"/>
              </p:ext>
            </p:extLst>
          </p:nvPr>
        </p:nvGraphicFramePr>
        <p:xfrm>
          <a:off x="792585" y="2662259"/>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Nurses </a:t>
            </a:r>
            <a:r>
              <a:rPr lang="en-US" b="1" dirty="0" smtClean="0">
                <a:effectLst>
                  <a:outerShdw blurRad="38100" dist="38100" dir="2700000" algn="tl">
                    <a:srgbClr val="000000">
                      <a:alpha val="43137"/>
                    </a:srgbClr>
                  </a:outerShdw>
                </a:effectLst>
              </a:rPr>
              <a:t>Attitude</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Frequency of Correct Response </a:t>
            </a:r>
          </a:p>
        </p:txBody>
      </p:sp>
      <p:sp>
        <p:nvSpPr>
          <p:cNvPr id="7" name="TextBox 6"/>
          <p:cNvSpPr txBox="1"/>
          <p:nvPr/>
        </p:nvSpPr>
        <p:spPr>
          <a:xfrm>
            <a:off x="533400" y="3758213"/>
            <a:ext cx="461665" cy="1259319"/>
          </a:xfrm>
          <a:prstGeom prst="rect">
            <a:avLst/>
          </a:prstGeom>
          <a:noFill/>
        </p:spPr>
        <p:txBody>
          <a:bodyPr vert="vert270" wrap="none" rtlCol="0">
            <a:spAutoFit/>
          </a:bodyPr>
          <a:lstStyle/>
          <a:p>
            <a:r>
              <a:rPr lang="en-US" dirty="0" smtClean="0"/>
              <a:t>Percentage </a:t>
            </a:r>
            <a:endParaRPr lang="en-US" dirty="0"/>
          </a:p>
        </p:txBody>
      </p:sp>
      <p:sp>
        <p:nvSpPr>
          <p:cNvPr id="2" name="Oval 1"/>
          <p:cNvSpPr/>
          <p:nvPr/>
        </p:nvSpPr>
        <p:spPr>
          <a:xfrm>
            <a:off x="2514600" y="4773761"/>
            <a:ext cx="381000" cy="2452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81500" y="4876800"/>
            <a:ext cx="2667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19124" y="4439203"/>
            <a:ext cx="32385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775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7326756"/>
              </p:ext>
            </p:extLst>
          </p:nvPr>
        </p:nvGraphicFramePr>
        <p:xfrm>
          <a:off x="871538" y="2438400"/>
          <a:ext cx="7434262" cy="3687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Nurses </a:t>
            </a:r>
            <a:r>
              <a:rPr lang="en-US" b="1" dirty="0" smtClean="0">
                <a:effectLst>
                  <a:outerShdw blurRad="38100" dist="38100" dir="2700000" algn="tl">
                    <a:srgbClr val="000000">
                      <a:alpha val="43137"/>
                    </a:srgbClr>
                  </a:outerShdw>
                </a:effectLst>
              </a:rPr>
              <a:t>Practice</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Frequency of Correct Response </a:t>
            </a:r>
            <a:endParaRPr lang="en-US" b="1" dirty="0">
              <a:effectLst>
                <a:outerShdw blurRad="38100" dist="38100" dir="2700000" algn="tl">
                  <a:srgbClr val="000000">
                    <a:alpha val="43137"/>
                  </a:srgbClr>
                </a:outerShdw>
              </a:effectLst>
            </a:endParaRPr>
          </a:p>
        </p:txBody>
      </p:sp>
      <p:sp>
        <p:nvSpPr>
          <p:cNvPr id="5" name="TextBox 4"/>
          <p:cNvSpPr txBox="1"/>
          <p:nvPr/>
        </p:nvSpPr>
        <p:spPr>
          <a:xfrm>
            <a:off x="685800" y="3962400"/>
            <a:ext cx="461665" cy="1295400"/>
          </a:xfrm>
          <a:prstGeom prst="rect">
            <a:avLst/>
          </a:prstGeom>
          <a:noFill/>
        </p:spPr>
        <p:txBody>
          <a:bodyPr vert="vert270" wrap="square" rtlCol="0">
            <a:spAutoFit/>
          </a:bodyPr>
          <a:lstStyle/>
          <a:p>
            <a:r>
              <a:rPr lang="en-US" dirty="0" smtClean="0"/>
              <a:t>Percentage</a:t>
            </a:r>
            <a:endParaRPr lang="en-US" dirty="0"/>
          </a:p>
        </p:txBody>
      </p:sp>
      <p:sp>
        <p:nvSpPr>
          <p:cNvPr id="2" name="Oval 1"/>
          <p:cNvSpPr/>
          <p:nvPr/>
        </p:nvSpPr>
        <p:spPr>
          <a:xfrm>
            <a:off x="2057400" y="35052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2895599"/>
            <a:ext cx="609600" cy="5413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280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0285339"/>
              </p:ext>
            </p:extLst>
          </p:nvPr>
        </p:nvGraphicFramePr>
        <p:xfrm>
          <a:off x="871538" y="2674938"/>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KAP as per Scoring Scale </a:t>
            </a:r>
            <a:endParaRPr lang="en-US" dirty="0">
              <a:effectLst>
                <a:outerShdw blurRad="38100" dist="38100" dir="2700000" algn="tl">
                  <a:srgbClr val="000000">
                    <a:alpha val="43137"/>
                  </a:srgbClr>
                </a:outerShdw>
              </a:effectLst>
            </a:endParaRPr>
          </a:p>
        </p:txBody>
      </p:sp>
      <p:sp>
        <p:nvSpPr>
          <p:cNvPr id="5" name="TextBox 4"/>
          <p:cNvSpPr txBox="1"/>
          <p:nvPr/>
        </p:nvSpPr>
        <p:spPr>
          <a:xfrm>
            <a:off x="609600" y="3579305"/>
            <a:ext cx="461665" cy="1209627"/>
          </a:xfrm>
          <a:prstGeom prst="rect">
            <a:avLst/>
          </a:prstGeom>
          <a:noFill/>
        </p:spPr>
        <p:txBody>
          <a:bodyPr vert="vert270" wrap="none" rtlCol="0">
            <a:spAutoFit/>
          </a:bodyPr>
          <a:lstStyle/>
          <a:p>
            <a:r>
              <a:rPr lang="en-US" dirty="0" smtClean="0"/>
              <a:t>Percentage</a:t>
            </a:r>
            <a:endParaRPr lang="en-US" dirty="0"/>
          </a:p>
        </p:txBody>
      </p:sp>
    </p:spTree>
    <p:extLst>
      <p:ext uri="{BB962C8B-B14F-4D97-AF65-F5344CB8AC3E}">
        <p14:creationId xmlns:p14="http://schemas.microsoft.com/office/powerpoint/2010/main" val="40289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5281697"/>
              </p:ext>
            </p:extLst>
          </p:nvPr>
        </p:nvGraphicFramePr>
        <p:xfrm>
          <a:off x="609599" y="1752599"/>
          <a:ext cx="8153400" cy="4267200"/>
        </p:xfrm>
        <a:graphic>
          <a:graphicData uri="http://schemas.openxmlformats.org/drawingml/2006/table">
            <a:tbl>
              <a:tblPr firstRow="1" firstCol="1" bandRow="1">
                <a:tableStyleId>{21E4AEA4-8DFA-4A89-87EB-49C32662AFE0}</a:tableStyleId>
              </a:tblPr>
              <a:tblGrid>
                <a:gridCol w="2038350"/>
                <a:gridCol w="1009651"/>
                <a:gridCol w="1201470"/>
                <a:gridCol w="1249257"/>
                <a:gridCol w="1295771"/>
                <a:gridCol w="1358901"/>
              </a:tblGrid>
              <a:tr h="1257831">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Elements </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Data Distribution</a:t>
                      </a:r>
                    </a:p>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 </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Frequency</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Mean Knowledge</a:t>
                      </a:r>
                    </a:p>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Score (0-11)</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Mean Attitude Score </a:t>
                      </a:r>
                    </a:p>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(0-11)</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Mean practice Score </a:t>
                      </a:r>
                    </a:p>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(0-11)</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r>
              <a:tr h="662055">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Gender </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rPr>
                        <a:t>Male</a:t>
                      </a:r>
                    </a:p>
                    <a:p>
                      <a:pPr marL="0" marR="0" algn="just">
                        <a:lnSpc>
                          <a:spcPct val="115000"/>
                        </a:lnSpc>
                        <a:spcBef>
                          <a:spcPts val="0"/>
                        </a:spcBef>
                        <a:spcAft>
                          <a:spcPts val="0"/>
                        </a:spcAft>
                      </a:pPr>
                      <a:r>
                        <a:rPr lang="en-US" sz="1600" u="none" dirty="0">
                          <a:effectLst/>
                        </a:rPr>
                        <a:t>Female</a:t>
                      </a:r>
                      <a:endParaRPr lang="en-US" sz="1600" b="1" u="none" dirty="0">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rPr>
                        <a:t>22 (55 %)</a:t>
                      </a:r>
                    </a:p>
                    <a:p>
                      <a:pPr marL="0" marR="0" algn="just">
                        <a:lnSpc>
                          <a:spcPct val="115000"/>
                        </a:lnSpc>
                        <a:spcBef>
                          <a:spcPts val="0"/>
                        </a:spcBef>
                        <a:spcAft>
                          <a:spcPts val="0"/>
                        </a:spcAft>
                      </a:pPr>
                      <a:r>
                        <a:rPr lang="en-US" sz="1600" u="none" dirty="0">
                          <a:effectLst/>
                        </a:rPr>
                        <a:t>18 (45%)</a:t>
                      </a:r>
                      <a:endParaRPr lang="en-US" sz="1600" b="1" u="none" dirty="0">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rPr>
                        <a:t>8.45</a:t>
                      </a:r>
                    </a:p>
                    <a:p>
                      <a:pPr marL="0" marR="0" algn="just">
                        <a:lnSpc>
                          <a:spcPct val="115000"/>
                        </a:lnSpc>
                        <a:spcBef>
                          <a:spcPts val="0"/>
                        </a:spcBef>
                        <a:spcAft>
                          <a:spcPts val="0"/>
                        </a:spcAft>
                      </a:pPr>
                      <a:r>
                        <a:rPr lang="en-US" sz="1600" u="none" dirty="0">
                          <a:effectLst/>
                        </a:rPr>
                        <a:t>7.77</a:t>
                      </a:r>
                      <a:endParaRPr lang="en-US" sz="1600" b="1" u="none" dirty="0">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rPr>
                        <a:t>7.27</a:t>
                      </a:r>
                    </a:p>
                    <a:p>
                      <a:pPr marL="0" marR="0" algn="just">
                        <a:lnSpc>
                          <a:spcPct val="115000"/>
                        </a:lnSpc>
                        <a:spcBef>
                          <a:spcPts val="0"/>
                        </a:spcBef>
                        <a:spcAft>
                          <a:spcPts val="0"/>
                        </a:spcAft>
                      </a:pPr>
                      <a:r>
                        <a:rPr lang="en-US" sz="1600" u="none" dirty="0">
                          <a:effectLst/>
                        </a:rPr>
                        <a:t>7.50</a:t>
                      </a:r>
                      <a:endParaRPr lang="en-US" sz="1600" b="1" u="none" dirty="0">
                        <a:effectLst/>
                        <a:latin typeface="Calibri"/>
                        <a:ea typeface="Calibri"/>
                        <a:cs typeface="Mangal"/>
                      </a:endParaRPr>
                    </a:p>
                  </a:txBody>
                  <a:tcPr marL="47220" marR="47220" marT="0" marB="0"/>
                </a:tc>
                <a:tc>
                  <a:txBody>
                    <a:bodyPr/>
                    <a:lstStyle/>
                    <a:p>
                      <a:pPr marL="0" marR="0" algn="just">
                        <a:lnSpc>
                          <a:spcPct val="115000"/>
                        </a:lnSpc>
                        <a:spcBef>
                          <a:spcPts val="0"/>
                        </a:spcBef>
                        <a:spcAft>
                          <a:spcPts val="0"/>
                        </a:spcAft>
                      </a:pPr>
                      <a:r>
                        <a:rPr lang="en-US" sz="1600" u="none" dirty="0">
                          <a:effectLst/>
                        </a:rPr>
                        <a:t>4.86</a:t>
                      </a:r>
                    </a:p>
                    <a:p>
                      <a:pPr marL="0" marR="0" algn="just">
                        <a:lnSpc>
                          <a:spcPct val="115000"/>
                        </a:lnSpc>
                        <a:spcBef>
                          <a:spcPts val="0"/>
                        </a:spcBef>
                        <a:spcAft>
                          <a:spcPts val="0"/>
                        </a:spcAft>
                      </a:pPr>
                      <a:r>
                        <a:rPr lang="en-US" sz="1600" u="none" dirty="0">
                          <a:effectLst/>
                        </a:rPr>
                        <a:t>5.38</a:t>
                      </a:r>
                      <a:endParaRPr lang="en-US" sz="1600" b="1" u="none" dirty="0">
                        <a:effectLst/>
                        <a:latin typeface="Calibri"/>
                        <a:ea typeface="Calibri"/>
                        <a:cs typeface="Mangal"/>
                      </a:endParaRPr>
                    </a:p>
                  </a:txBody>
                  <a:tcPr marL="47220" marR="47220" marT="0" marB="0"/>
                </a:tc>
              </a:tr>
              <a:tr h="1003123">
                <a:tc>
                  <a:txBody>
                    <a:bodyPr/>
                    <a:lstStyle/>
                    <a:p>
                      <a:pPr marL="0" marR="0" algn="just">
                        <a:lnSpc>
                          <a:spcPct val="115000"/>
                        </a:lnSpc>
                        <a:spcBef>
                          <a:spcPts val="0"/>
                        </a:spcBef>
                        <a:spcAft>
                          <a:spcPts val="0"/>
                        </a:spcAft>
                      </a:pPr>
                      <a:r>
                        <a:rPr lang="en-US" sz="1600" u="none" dirty="0">
                          <a:effectLst>
                            <a:outerShdw blurRad="38100" dist="38100" dir="2700000" algn="tl">
                              <a:srgbClr val="000000">
                                <a:alpha val="43137"/>
                              </a:srgbClr>
                            </a:outerShdw>
                          </a:effectLst>
                        </a:rPr>
                        <a:t>Age (Years)</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&lt;  25</a:t>
                      </a:r>
                    </a:p>
                    <a:p>
                      <a:pPr marL="0" marR="0">
                        <a:lnSpc>
                          <a:spcPct val="115000"/>
                        </a:lnSpc>
                        <a:spcBef>
                          <a:spcPts val="0"/>
                        </a:spcBef>
                        <a:spcAft>
                          <a:spcPts val="0"/>
                        </a:spcAft>
                      </a:pPr>
                      <a:r>
                        <a:rPr lang="en-US" sz="1600" u="none" dirty="0">
                          <a:effectLst/>
                        </a:rPr>
                        <a:t>&gt;  25</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29 (72.50%)</a:t>
                      </a:r>
                    </a:p>
                    <a:p>
                      <a:pPr marL="0" marR="0">
                        <a:lnSpc>
                          <a:spcPct val="115000"/>
                        </a:lnSpc>
                        <a:spcBef>
                          <a:spcPts val="0"/>
                        </a:spcBef>
                        <a:spcAft>
                          <a:spcPts val="0"/>
                        </a:spcAft>
                      </a:pPr>
                      <a:r>
                        <a:rPr lang="en-US" sz="1600" u="none" dirty="0">
                          <a:effectLst/>
                        </a:rPr>
                        <a:t>11 (27.50%)</a:t>
                      </a:r>
                    </a:p>
                    <a:p>
                      <a:pPr marL="0" marR="0">
                        <a:lnSpc>
                          <a:spcPct val="115000"/>
                        </a:lnSpc>
                        <a:spcBef>
                          <a:spcPts val="0"/>
                        </a:spcBef>
                        <a:spcAft>
                          <a:spcPts val="0"/>
                        </a:spcAft>
                      </a:pPr>
                      <a:r>
                        <a:rPr lang="en-US" sz="1600" u="none" dirty="0">
                          <a:effectLst/>
                        </a:rPr>
                        <a:t> </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8.17</a:t>
                      </a:r>
                    </a:p>
                    <a:p>
                      <a:pPr marL="0" marR="0">
                        <a:lnSpc>
                          <a:spcPct val="115000"/>
                        </a:lnSpc>
                        <a:spcBef>
                          <a:spcPts val="0"/>
                        </a:spcBef>
                        <a:spcAft>
                          <a:spcPts val="0"/>
                        </a:spcAft>
                      </a:pPr>
                      <a:r>
                        <a:rPr lang="en-US" sz="1600" u="none" dirty="0">
                          <a:effectLst/>
                        </a:rPr>
                        <a:t>7.09</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7.68</a:t>
                      </a:r>
                    </a:p>
                    <a:p>
                      <a:pPr marL="0" marR="0">
                        <a:lnSpc>
                          <a:spcPct val="115000"/>
                        </a:lnSpc>
                        <a:spcBef>
                          <a:spcPts val="0"/>
                        </a:spcBef>
                        <a:spcAft>
                          <a:spcPts val="0"/>
                        </a:spcAft>
                      </a:pPr>
                      <a:r>
                        <a:rPr lang="en-US" sz="1600" u="none" dirty="0">
                          <a:effectLst/>
                        </a:rPr>
                        <a:t>6.45</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5.30</a:t>
                      </a:r>
                    </a:p>
                    <a:p>
                      <a:pPr marL="0" marR="0">
                        <a:lnSpc>
                          <a:spcPct val="115000"/>
                        </a:lnSpc>
                        <a:spcBef>
                          <a:spcPts val="0"/>
                        </a:spcBef>
                        <a:spcAft>
                          <a:spcPts val="0"/>
                        </a:spcAft>
                      </a:pPr>
                      <a:r>
                        <a:rPr lang="en-US" sz="1600" u="none" dirty="0">
                          <a:effectLst/>
                        </a:rPr>
                        <a:t>4.45</a:t>
                      </a:r>
                      <a:endParaRPr lang="en-US" sz="1600" b="1" u="none" dirty="0">
                        <a:effectLst/>
                        <a:latin typeface="Calibri"/>
                        <a:ea typeface="Calibri"/>
                        <a:cs typeface="Mangal"/>
                      </a:endParaRPr>
                    </a:p>
                  </a:txBody>
                  <a:tcPr marL="47220" marR="47220" marT="0" marB="0"/>
                </a:tc>
              </a:tr>
              <a:tr h="1344191">
                <a:tc>
                  <a:txBody>
                    <a:bodyPr/>
                    <a:lstStyle/>
                    <a:p>
                      <a:pPr marL="0" marR="0">
                        <a:lnSpc>
                          <a:spcPct val="115000"/>
                        </a:lnSpc>
                        <a:spcBef>
                          <a:spcPts val="0"/>
                        </a:spcBef>
                        <a:spcAft>
                          <a:spcPts val="0"/>
                        </a:spcAft>
                      </a:pPr>
                      <a:r>
                        <a:rPr lang="en-US" sz="1600" u="none" dirty="0">
                          <a:effectLst>
                            <a:outerShdw blurRad="38100" dist="38100" dir="2700000" algn="tl">
                              <a:srgbClr val="000000">
                                <a:alpha val="43137"/>
                              </a:srgbClr>
                            </a:outerShdw>
                          </a:effectLst>
                        </a:rPr>
                        <a:t>Length of service (year)  </a:t>
                      </a:r>
                      <a:endParaRPr lang="en-US" sz="1600" b="1" u="none"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a:effectLst/>
                        </a:rPr>
                        <a:t>&lt;  1 year</a:t>
                      </a:r>
                    </a:p>
                    <a:p>
                      <a:pPr marL="0" marR="0">
                        <a:lnSpc>
                          <a:spcPct val="115000"/>
                        </a:lnSpc>
                        <a:spcBef>
                          <a:spcPts val="0"/>
                        </a:spcBef>
                        <a:spcAft>
                          <a:spcPts val="0"/>
                        </a:spcAft>
                      </a:pPr>
                      <a:r>
                        <a:rPr lang="en-US" sz="1600" u="none">
                          <a:effectLst/>
                        </a:rPr>
                        <a:t>&gt;  1 year</a:t>
                      </a:r>
                    </a:p>
                    <a:p>
                      <a:pPr marL="0" marR="0">
                        <a:lnSpc>
                          <a:spcPct val="115000"/>
                        </a:lnSpc>
                        <a:spcBef>
                          <a:spcPts val="0"/>
                        </a:spcBef>
                        <a:spcAft>
                          <a:spcPts val="0"/>
                        </a:spcAft>
                      </a:pPr>
                      <a:r>
                        <a:rPr lang="en-US" sz="1600" u="none">
                          <a:effectLst/>
                        </a:rPr>
                        <a:t> </a:t>
                      </a:r>
                      <a:endParaRPr lang="en-US" sz="1600" b="1" u="none">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23 (57.50%)</a:t>
                      </a:r>
                    </a:p>
                    <a:p>
                      <a:pPr marL="0" marR="0">
                        <a:lnSpc>
                          <a:spcPct val="115000"/>
                        </a:lnSpc>
                        <a:spcBef>
                          <a:spcPts val="0"/>
                        </a:spcBef>
                        <a:spcAft>
                          <a:spcPts val="0"/>
                        </a:spcAft>
                      </a:pPr>
                      <a:r>
                        <a:rPr lang="en-US" sz="1600" u="none" dirty="0">
                          <a:effectLst/>
                        </a:rPr>
                        <a:t>17 (42.50%)</a:t>
                      </a:r>
                    </a:p>
                    <a:p>
                      <a:pPr marL="0" marR="0">
                        <a:lnSpc>
                          <a:spcPct val="115000"/>
                        </a:lnSpc>
                        <a:spcBef>
                          <a:spcPts val="0"/>
                        </a:spcBef>
                        <a:spcAft>
                          <a:spcPts val="0"/>
                        </a:spcAft>
                      </a:pPr>
                      <a:r>
                        <a:rPr lang="en-US" sz="1600" u="none" dirty="0">
                          <a:effectLst/>
                        </a:rPr>
                        <a:t> </a:t>
                      </a:r>
                    </a:p>
                    <a:p>
                      <a:pPr marL="0" marR="0">
                        <a:lnSpc>
                          <a:spcPct val="115000"/>
                        </a:lnSpc>
                        <a:spcBef>
                          <a:spcPts val="0"/>
                        </a:spcBef>
                        <a:spcAft>
                          <a:spcPts val="0"/>
                        </a:spcAft>
                      </a:pPr>
                      <a:r>
                        <a:rPr lang="en-US" sz="1600" u="none" dirty="0">
                          <a:effectLst/>
                        </a:rPr>
                        <a:t> </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8.09</a:t>
                      </a:r>
                    </a:p>
                    <a:p>
                      <a:pPr marL="0" marR="0">
                        <a:lnSpc>
                          <a:spcPct val="115000"/>
                        </a:lnSpc>
                        <a:spcBef>
                          <a:spcPts val="0"/>
                        </a:spcBef>
                        <a:spcAft>
                          <a:spcPts val="0"/>
                        </a:spcAft>
                      </a:pPr>
                      <a:r>
                        <a:rPr lang="en-US" sz="1600" u="none" dirty="0">
                          <a:effectLst/>
                        </a:rPr>
                        <a:t>7.08</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7.26</a:t>
                      </a:r>
                    </a:p>
                    <a:p>
                      <a:pPr marL="0" marR="0">
                        <a:lnSpc>
                          <a:spcPct val="115000"/>
                        </a:lnSpc>
                        <a:spcBef>
                          <a:spcPts val="0"/>
                        </a:spcBef>
                        <a:spcAft>
                          <a:spcPts val="0"/>
                        </a:spcAft>
                      </a:pPr>
                      <a:r>
                        <a:rPr lang="en-US" sz="1600" u="none" dirty="0">
                          <a:effectLst/>
                        </a:rPr>
                        <a:t>7.27</a:t>
                      </a:r>
                      <a:endParaRPr lang="en-US" sz="1600" b="1" u="none" dirty="0">
                        <a:effectLst/>
                        <a:latin typeface="Calibri"/>
                        <a:ea typeface="Calibri"/>
                        <a:cs typeface="Mangal"/>
                      </a:endParaRPr>
                    </a:p>
                  </a:txBody>
                  <a:tcPr marL="47220" marR="47220" marT="0" marB="0"/>
                </a:tc>
                <a:tc>
                  <a:txBody>
                    <a:bodyPr/>
                    <a:lstStyle/>
                    <a:p>
                      <a:pPr marL="0" marR="0">
                        <a:lnSpc>
                          <a:spcPct val="115000"/>
                        </a:lnSpc>
                        <a:spcBef>
                          <a:spcPts val="0"/>
                        </a:spcBef>
                        <a:spcAft>
                          <a:spcPts val="0"/>
                        </a:spcAft>
                      </a:pPr>
                      <a:r>
                        <a:rPr lang="en-US" sz="1600" u="none" dirty="0">
                          <a:effectLst/>
                        </a:rPr>
                        <a:t>5.08</a:t>
                      </a:r>
                    </a:p>
                    <a:p>
                      <a:pPr marL="0" marR="0">
                        <a:lnSpc>
                          <a:spcPct val="115000"/>
                        </a:lnSpc>
                        <a:spcBef>
                          <a:spcPts val="0"/>
                        </a:spcBef>
                        <a:spcAft>
                          <a:spcPts val="0"/>
                        </a:spcAft>
                      </a:pPr>
                      <a:r>
                        <a:rPr lang="en-US" sz="1600" u="none" dirty="0">
                          <a:effectLst/>
                        </a:rPr>
                        <a:t>4.54</a:t>
                      </a:r>
                      <a:endParaRPr lang="en-US" sz="1600" b="1" u="none" dirty="0">
                        <a:effectLst/>
                        <a:latin typeface="Calibri"/>
                        <a:ea typeface="Calibri"/>
                        <a:cs typeface="Mangal"/>
                      </a:endParaRPr>
                    </a:p>
                  </a:txBody>
                  <a:tcPr marL="47220" marR="47220" marT="0" marB="0"/>
                </a:tc>
              </a:tr>
            </a:tbl>
          </a:graphicData>
        </a:graphic>
      </p:graphicFrame>
      <p:sp>
        <p:nvSpPr>
          <p:cNvPr id="3" name="Title 2"/>
          <p:cNvSpPr>
            <a:spLocks noGrp="1"/>
          </p:cNvSpPr>
          <p:nvPr>
            <p:ph type="title"/>
          </p:nvPr>
        </p:nvSpPr>
        <p:spPr/>
        <p:txBody>
          <a:bodyPr/>
          <a:lstStyle/>
          <a:p>
            <a:r>
              <a:rPr lang="en-US" b="1" dirty="0" smtClean="0">
                <a:solidFill>
                  <a:srgbClr val="FF0000"/>
                </a:solidFill>
              </a:rPr>
              <a:t>Scoring scale with Mean KAP</a:t>
            </a:r>
            <a:endParaRPr lang="en-US" b="1" dirty="0">
              <a:solidFill>
                <a:srgbClr val="FF0000"/>
              </a:solidFill>
            </a:endParaRPr>
          </a:p>
        </p:txBody>
      </p:sp>
    </p:spTree>
    <p:extLst>
      <p:ext uri="{BB962C8B-B14F-4D97-AF65-F5344CB8AC3E}">
        <p14:creationId xmlns:p14="http://schemas.microsoft.com/office/powerpoint/2010/main" val="3343156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9432865"/>
              </p:ext>
            </p:extLst>
          </p:nvPr>
        </p:nvGraphicFramePr>
        <p:xfrm>
          <a:off x="533400" y="381001"/>
          <a:ext cx="8229600" cy="5761349"/>
        </p:xfrm>
        <a:graphic>
          <a:graphicData uri="http://schemas.openxmlformats.org/drawingml/2006/table">
            <a:tbl>
              <a:tblPr firstRow="1" firstCol="1" bandRow="1">
                <a:tableStyleId>{21E4AEA4-8DFA-4A89-87EB-49C32662AFE0}</a:tableStyleId>
              </a:tblPr>
              <a:tblGrid>
                <a:gridCol w="2057400"/>
                <a:gridCol w="914400"/>
                <a:gridCol w="1317386"/>
                <a:gridCol w="1260932"/>
                <a:gridCol w="1307881"/>
                <a:gridCol w="1371601"/>
              </a:tblGrid>
              <a:tr h="1371599">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Elements </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Data Distribution</a:t>
                      </a:r>
                    </a:p>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 </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Frequency</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Mean Knowledge</a:t>
                      </a:r>
                    </a:p>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Score (0-11)</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Mean Attitude Score </a:t>
                      </a:r>
                    </a:p>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(0-11)</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Mean practice Score </a:t>
                      </a:r>
                    </a:p>
                    <a:p>
                      <a:pPr marL="0" marR="0" algn="l">
                        <a:lnSpc>
                          <a:spcPct val="115000"/>
                        </a:lnSpc>
                        <a:spcBef>
                          <a:spcPts val="0"/>
                        </a:spcBef>
                        <a:spcAft>
                          <a:spcPts val="0"/>
                        </a:spcAft>
                      </a:pPr>
                      <a:r>
                        <a:rPr lang="en-US" sz="1800" u="sng" dirty="0">
                          <a:effectLst>
                            <a:outerShdw blurRad="38100" dist="38100" dir="2700000" algn="tl">
                              <a:srgbClr val="000000">
                                <a:alpha val="43137"/>
                              </a:srgbClr>
                            </a:outerShdw>
                          </a:effectLst>
                        </a:rPr>
                        <a:t>(0-11)</a:t>
                      </a:r>
                      <a:endParaRPr lang="en-US" sz="1800" b="1" u="sng" dirty="0">
                        <a:effectLst>
                          <a:outerShdw blurRad="38100" dist="38100" dir="2700000" algn="tl">
                            <a:srgbClr val="000000">
                              <a:alpha val="43137"/>
                            </a:srgbClr>
                          </a:outerShdw>
                        </a:effectLst>
                        <a:latin typeface="Calibri"/>
                        <a:ea typeface="Calibri"/>
                        <a:cs typeface="Mangal"/>
                      </a:endParaRPr>
                    </a:p>
                  </a:txBody>
                  <a:tcPr marL="47220" marR="47220" marT="0" marB="0"/>
                </a:tc>
              </a:tr>
              <a:tr h="1395928">
                <a:tc>
                  <a:txBody>
                    <a:bodyPr/>
                    <a:lstStyle/>
                    <a:p>
                      <a:pPr marL="0" marR="0" algn="l">
                        <a:lnSpc>
                          <a:spcPct val="115000"/>
                        </a:lnSpc>
                        <a:spcBef>
                          <a:spcPts val="0"/>
                        </a:spcBef>
                        <a:spcAft>
                          <a:spcPts val="0"/>
                        </a:spcAft>
                      </a:pPr>
                      <a:r>
                        <a:rPr lang="en-US" sz="1800" dirty="0">
                          <a:effectLst>
                            <a:outerShdw blurRad="38100" dist="38100" dir="2700000" algn="tl">
                              <a:srgbClr val="000000">
                                <a:alpha val="43137"/>
                              </a:srgbClr>
                            </a:outerShdw>
                          </a:effectLst>
                        </a:rPr>
                        <a:t>Posting in the hospital</a:t>
                      </a:r>
                      <a:endParaRPr lang="en-US" sz="1800" b="1"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General</a:t>
                      </a:r>
                    </a:p>
                    <a:p>
                      <a:pPr marL="0" marR="0" algn="l">
                        <a:lnSpc>
                          <a:spcPct val="115000"/>
                        </a:lnSpc>
                        <a:spcBef>
                          <a:spcPts val="0"/>
                        </a:spcBef>
                        <a:spcAft>
                          <a:spcPts val="0"/>
                        </a:spcAft>
                      </a:pPr>
                      <a:r>
                        <a:rPr lang="en-US" sz="1800" dirty="0">
                          <a:effectLst/>
                        </a:rPr>
                        <a:t>ICU</a:t>
                      </a:r>
                    </a:p>
                    <a:p>
                      <a:pPr marL="0" marR="0" algn="l">
                        <a:lnSpc>
                          <a:spcPct val="115000"/>
                        </a:lnSpc>
                        <a:spcBef>
                          <a:spcPts val="0"/>
                        </a:spcBef>
                        <a:spcAft>
                          <a:spcPts val="0"/>
                        </a:spcAft>
                      </a:pPr>
                      <a:r>
                        <a:rPr lang="en-US" sz="1800" dirty="0" err="1">
                          <a:effectLst/>
                        </a:rPr>
                        <a:t>Onco</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11 (27.50%)</a:t>
                      </a:r>
                    </a:p>
                    <a:p>
                      <a:pPr marL="0" marR="0" algn="l">
                        <a:lnSpc>
                          <a:spcPct val="115000"/>
                        </a:lnSpc>
                        <a:spcBef>
                          <a:spcPts val="0"/>
                        </a:spcBef>
                        <a:spcAft>
                          <a:spcPts val="0"/>
                        </a:spcAft>
                      </a:pPr>
                      <a:r>
                        <a:rPr lang="en-US" sz="1800" dirty="0">
                          <a:effectLst/>
                        </a:rPr>
                        <a:t>21(52.50%)</a:t>
                      </a:r>
                    </a:p>
                    <a:p>
                      <a:pPr marL="0" marR="0" algn="l">
                        <a:lnSpc>
                          <a:spcPct val="115000"/>
                        </a:lnSpc>
                        <a:spcBef>
                          <a:spcPts val="0"/>
                        </a:spcBef>
                        <a:spcAft>
                          <a:spcPts val="0"/>
                        </a:spcAft>
                      </a:pPr>
                      <a:r>
                        <a:rPr lang="en-US" sz="1800" dirty="0">
                          <a:effectLst/>
                        </a:rPr>
                        <a:t>8 (20%)</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7.50</a:t>
                      </a:r>
                    </a:p>
                    <a:p>
                      <a:pPr marL="0" marR="0" algn="l">
                        <a:lnSpc>
                          <a:spcPct val="115000"/>
                        </a:lnSpc>
                        <a:spcBef>
                          <a:spcPts val="0"/>
                        </a:spcBef>
                        <a:spcAft>
                          <a:spcPts val="0"/>
                        </a:spcAft>
                      </a:pPr>
                      <a:r>
                        <a:rPr lang="en-US" sz="1800" dirty="0">
                          <a:effectLst/>
                        </a:rPr>
                        <a:t>7.95</a:t>
                      </a:r>
                    </a:p>
                    <a:p>
                      <a:pPr marL="0" marR="0" algn="l">
                        <a:lnSpc>
                          <a:spcPct val="115000"/>
                        </a:lnSpc>
                        <a:spcBef>
                          <a:spcPts val="0"/>
                        </a:spcBef>
                        <a:spcAft>
                          <a:spcPts val="0"/>
                        </a:spcAft>
                      </a:pPr>
                      <a:r>
                        <a:rPr lang="en-US" sz="1800" dirty="0">
                          <a:effectLst/>
                        </a:rPr>
                        <a:t>9.37</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7.30</a:t>
                      </a:r>
                    </a:p>
                    <a:p>
                      <a:pPr marL="0" marR="0" algn="l">
                        <a:lnSpc>
                          <a:spcPct val="115000"/>
                        </a:lnSpc>
                        <a:spcBef>
                          <a:spcPts val="0"/>
                        </a:spcBef>
                        <a:spcAft>
                          <a:spcPts val="0"/>
                        </a:spcAft>
                      </a:pPr>
                      <a:r>
                        <a:rPr lang="en-US" sz="1800" dirty="0">
                          <a:effectLst/>
                        </a:rPr>
                        <a:t>7.42</a:t>
                      </a:r>
                    </a:p>
                    <a:p>
                      <a:pPr marL="0" marR="0" algn="l">
                        <a:lnSpc>
                          <a:spcPct val="115000"/>
                        </a:lnSpc>
                        <a:spcBef>
                          <a:spcPts val="0"/>
                        </a:spcBef>
                        <a:spcAft>
                          <a:spcPts val="0"/>
                        </a:spcAft>
                      </a:pPr>
                      <a:r>
                        <a:rPr lang="en-US" sz="1800" dirty="0">
                          <a:effectLst/>
                        </a:rPr>
                        <a:t>7.00</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5.40</a:t>
                      </a:r>
                    </a:p>
                    <a:p>
                      <a:pPr marL="0" marR="0" algn="l">
                        <a:lnSpc>
                          <a:spcPct val="115000"/>
                        </a:lnSpc>
                        <a:spcBef>
                          <a:spcPts val="0"/>
                        </a:spcBef>
                        <a:spcAft>
                          <a:spcPts val="0"/>
                        </a:spcAft>
                      </a:pPr>
                      <a:r>
                        <a:rPr lang="en-US" sz="1800" dirty="0">
                          <a:effectLst/>
                        </a:rPr>
                        <a:t>5.98</a:t>
                      </a:r>
                    </a:p>
                    <a:p>
                      <a:pPr marL="0" marR="0" algn="l">
                        <a:lnSpc>
                          <a:spcPct val="115000"/>
                        </a:lnSpc>
                        <a:spcBef>
                          <a:spcPts val="0"/>
                        </a:spcBef>
                        <a:spcAft>
                          <a:spcPts val="0"/>
                        </a:spcAft>
                      </a:pPr>
                      <a:r>
                        <a:rPr lang="en-US" sz="1800" dirty="0">
                          <a:effectLst/>
                        </a:rPr>
                        <a:t>3.6</a:t>
                      </a:r>
                      <a:endParaRPr lang="en-US" sz="1800" b="1" dirty="0">
                        <a:effectLst/>
                        <a:latin typeface="Calibri"/>
                        <a:ea typeface="Calibri"/>
                        <a:cs typeface="Mangal"/>
                      </a:endParaRPr>
                    </a:p>
                  </a:txBody>
                  <a:tcPr marL="47220" marR="47220" marT="0" marB="0"/>
                </a:tc>
              </a:tr>
              <a:tr h="673072">
                <a:tc>
                  <a:txBody>
                    <a:bodyPr/>
                    <a:lstStyle/>
                    <a:p>
                      <a:pPr marL="0" marR="0" algn="l">
                        <a:lnSpc>
                          <a:spcPct val="115000"/>
                        </a:lnSpc>
                        <a:spcBef>
                          <a:spcPts val="0"/>
                        </a:spcBef>
                        <a:spcAft>
                          <a:spcPts val="0"/>
                        </a:spcAft>
                      </a:pPr>
                      <a:r>
                        <a:rPr lang="en-US" sz="1800" dirty="0">
                          <a:effectLst>
                            <a:outerShdw blurRad="38100" dist="38100" dir="2700000" algn="tl">
                              <a:srgbClr val="000000">
                                <a:alpha val="43137"/>
                              </a:srgbClr>
                            </a:outerShdw>
                          </a:effectLst>
                        </a:rPr>
                        <a:t>Hepatitis B vaccinated</a:t>
                      </a:r>
                      <a:endParaRPr lang="en-US" sz="1800" b="1"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a:effectLst/>
                        </a:rPr>
                        <a:t>Yes </a:t>
                      </a:r>
                    </a:p>
                    <a:p>
                      <a:pPr marL="0" marR="0" algn="l">
                        <a:lnSpc>
                          <a:spcPct val="115000"/>
                        </a:lnSpc>
                        <a:spcBef>
                          <a:spcPts val="0"/>
                        </a:spcBef>
                        <a:spcAft>
                          <a:spcPts val="0"/>
                        </a:spcAft>
                      </a:pPr>
                      <a:r>
                        <a:rPr lang="en-US" sz="1800">
                          <a:effectLst/>
                        </a:rPr>
                        <a:t>No </a:t>
                      </a:r>
                      <a:endParaRPr lang="en-US" sz="1800" b="1">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a:effectLst/>
                        </a:rPr>
                        <a:t>24 (60%)</a:t>
                      </a:r>
                    </a:p>
                    <a:p>
                      <a:pPr marL="0" marR="0" algn="l">
                        <a:lnSpc>
                          <a:spcPct val="115000"/>
                        </a:lnSpc>
                        <a:spcBef>
                          <a:spcPts val="0"/>
                        </a:spcBef>
                        <a:spcAft>
                          <a:spcPts val="0"/>
                        </a:spcAft>
                      </a:pPr>
                      <a:r>
                        <a:rPr lang="en-US" sz="1800">
                          <a:effectLst/>
                        </a:rPr>
                        <a:t>16 (40%)</a:t>
                      </a:r>
                      <a:endParaRPr lang="en-US" sz="1800" b="1">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8.10</a:t>
                      </a:r>
                    </a:p>
                    <a:p>
                      <a:pPr marL="0" marR="0" algn="l">
                        <a:lnSpc>
                          <a:spcPct val="115000"/>
                        </a:lnSpc>
                        <a:spcBef>
                          <a:spcPts val="0"/>
                        </a:spcBef>
                        <a:spcAft>
                          <a:spcPts val="0"/>
                        </a:spcAft>
                      </a:pPr>
                      <a:r>
                        <a:rPr lang="en-US" sz="1800" dirty="0">
                          <a:effectLst/>
                        </a:rPr>
                        <a:t>8.10</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7.53</a:t>
                      </a:r>
                    </a:p>
                    <a:p>
                      <a:pPr marL="0" marR="0" algn="l">
                        <a:lnSpc>
                          <a:spcPct val="115000"/>
                        </a:lnSpc>
                        <a:spcBef>
                          <a:spcPts val="0"/>
                        </a:spcBef>
                        <a:spcAft>
                          <a:spcPts val="0"/>
                        </a:spcAft>
                      </a:pPr>
                      <a:r>
                        <a:rPr lang="en-US" sz="1800" dirty="0">
                          <a:effectLst/>
                        </a:rPr>
                        <a:t>6.80</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5.43</a:t>
                      </a:r>
                    </a:p>
                    <a:p>
                      <a:pPr marL="0" marR="0" algn="l">
                        <a:lnSpc>
                          <a:spcPct val="115000"/>
                        </a:lnSpc>
                        <a:spcBef>
                          <a:spcPts val="0"/>
                        </a:spcBef>
                        <a:spcAft>
                          <a:spcPts val="0"/>
                        </a:spcAft>
                      </a:pPr>
                      <a:r>
                        <a:rPr lang="en-US" sz="1800" dirty="0">
                          <a:effectLst/>
                        </a:rPr>
                        <a:t>4.10</a:t>
                      </a:r>
                      <a:endParaRPr lang="en-US" sz="1800" b="1" dirty="0">
                        <a:effectLst/>
                        <a:latin typeface="Calibri"/>
                        <a:ea typeface="Calibri"/>
                        <a:cs typeface="Mangal"/>
                      </a:endParaRPr>
                    </a:p>
                  </a:txBody>
                  <a:tcPr marL="47220" marR="47220" marT="0" marB="0"/>
                </a:tc>
              </a:tr>
              <a:tr h="2320750">
                <a:tc>
                  <a:txBody>
                    <a:bodyPr/>
                    <a:lstStyle/>
                    <a:p>
                      <a:pPr marL="0" marR="0" algn="l">
                        <a:lnSpc>
                          <a:spcPct val="115000"/>
                        </a:lnSpc>
                        <a:spcBef>
                          <a:spcPts val="0"/>
                        </a:spcBef>
                        <a:spcAft>
                          <a:spcPts val="0"/>
                        </a:spcAft>
                      </a:pPr>
                      <a:r>
                        <a:rPr lang="en-US" sz="1800" dirty="0">
                          <a:effectLst>
                            <a:outerShdw blurRad="38100" dist="38100" dir="2700000" algn="tl">
                              <a:srgbClr val="000000">
                                <a:alpha val="43137"/>
                              </a:srgbClr>
                            </a:outerShdw>
                          </a:effectLst>
                        </a:rPr>
                        <a:t>Any orientation program regarding infection prevention within institution after joining?</a:t>
                      </a:r>
                      <a:endParaRPr lang="en-US" sz="1800" b="1" dirty="0">
                        <a:effectLst>
                          <a:outerShdw blurRad="38100" dist="38100" dir="2700000" algn="tl">
                            <a:srgbClr val="000000">
                              <a:alpha val="43137"/>
                            </a:srgbClr>
                          </a:outerShdw>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a:effectLst/>
                        </a:rPr>
                        <a:t>Yes </a:t>
                      </a:r>
                    </a:p>
                    <a:p>
                      <a:pPr marL="0" marR="0" algn="l">
                        <a:lnSpc>
                          <a:spcPct val="115000"/>
                        </a:lnSpc>
                        <a:spcBef>
                          <a:spcPts val="0"/>
                        </a:spcBef>
                        <a:spcAft>
                          <a:spcPts val="0"/>
                        </a:spcAft>
                      </a:pPr>
                      <a:r>
                        <a:rPr lang="en-US" sz="1800">
                          <a:effectLst/>
                        </a:rPr>
                        <a:t>No </a:t>
                      </a:r>
                      <a:endParaRPr lang="en-US" sz="1800" b="1">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a:effectLst/>
                        </a:rPr>
                        <a:t>26 (65%)</a:t>
                      </a:r>
                    </a:p>
                    <a:p>
                      <a:pPr marL="0" marR="0" algn="l">
                        <a:lnSpc>
                          <a:spcPct val="115000"/>
                        </a:lnSpc>
                        <a:spcBef>
                          <a:spcPts val="0"/>
                        </a:spcBef>
                        <a:spcAft>
                          <a:spcPts val="0"/>
                        </a:spcAft>
                      </a:pPr>
                      <a:r>
                        <a:rPr lang="en-US" sz="1800">
                          <a:effectLst/>
                        </a:rPr>
                        <a:t>14 (35%)</a:t>
                      </a:r>
                    </a:p>
                    <a:p>
                      <a:pPr marL="0" marR="0" algn="l">
                        <a:lnSpc>
                          <a:spcPct val="115000"/>
                        </a:lnSpc>
                        <a:spcBef>
                          <a:spcPts val="0"/>
                        </a:spcBef>
                        <a:spcAft>
                          <a:spcPts val="0"/>
                        </a:spcAft>
                      </a:pPr>
                      <a:r>
                        <a:rPr lang="en-US" sz="1800">
                          <a:effectLst/>
                        </a:rPr>
                        <a:t> </a:t>
                      </a:r>
                      <a:endParaRPr lang="en-US" sz="1800" b="1">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8.15</a:t>
                      </a:r>
                    </a:p>
                    <a:p>
                      <a:pPr marL="0" marR="0" algn="l">
                        <a:lnSpc>
                          <a:spcPct val="115000"/>
                        </a:lnSpc>
                        <a:spcBef>
                          <a:spcPts val="0"/>
                        </a:spcBef>
                        <a:spcAft>
                          <a:spcPts val="0"/>
                        </a:spcAft>
                      </a:pPr>
                      <a:r>
                        <a:rPr lang="en-US" sz="1800" dirty="0">
                          <a:effectLst/>
                        </a:rPr>
                        <a:t>8.00</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7.46</a:t>
                      </a:r>
                    </a:p>
                    <a:p>
                      <a:pPr marL="0" marR="0" algn="l">
                        <a:lnSpc>
                          <a:spcPct val="115000"/>
                        </a:lnSpc>
                        <a:spcBef>
                          <a:spcPts val="0"/>
                        </a:spcBef>
                        <a:spcAft>
                          <a:spcPts val="0"/>
                        </a:spcAft>
                      </a:pPr>
                      <a:r>
                        <a:rPr lang="en-US" sz="1800" dirty="0">
                          <a:effectLst/>
                        </a:rPr>
                        <a:t>7.14</a:t>
                      </a:r>
                      <a:endParaRPr lang="en-US" sz="1800" b="1" dirty="0">
                        <a:effectLst/>
                        <a:latin typeface="Calibri"/>
                        <a:ea typeface="Calibri"/>
                        <a:cs typeface="Mangal"/>
                      </a:endParaRPr>
                    </a:p>
                  </a:txBody>
                  <a:tcPr marL="47220" marR="47220" marT="0" marB="0"/>
                </a:tc>
                <a:tc>
                  <a:txBody>
                    <a:bodyPr/>
                    <a:lstStyle/>
                    <a:p>
                      <a:pPr marL="0" marR="0" algn="l">
                        <a:lnSpc>
                          <a:spcPct val="115000"/>
                        </a:lnSpc>
                        <a:spcBef>
                          <a:spcPts val="0"/>
                        </a:spcBef>
                        <a:spcAft>
                          <a:spcPts val="0"/>
                        </a:spcAft>
                      </a:pPr>
                      <a:r>
                        <a:rPr lang="en-US" sz="1800" dirty="0">
                          <a:effectLst/>
                        </a:rPr>
                        <a:t>5.19</a:t>
                      </a:r>
                    </a:p>
                    <a:p>
                      <a:pPr marL="0" marR="0" algn="l">
                        <a:lnSpc>
                          <a:spcPct val="115000"/>
                        </a:lnSpc>
                        <a:spcBef>
                          <a:spcPts val="0"/>
                        </a:spcBef>
                        <a:spcAft>
                          <a:spcPts val="0"/>
                        </a:spcAft>
                      </a:pPr>
                      <a:r>
                        <a:rPr lang="en-US" sz="1800" dirty="0">
                          <a:effectLst/>
                        </a:rPr>
                        <a:t>4.09</a:t>
                      </a:r>
                      <a:endParaRPr lang="en-US" sz="1800" b="1" dirty="0">
                        <a:effectLst/>
                        <a:latin typeface="Calibri"/>
                        <a:ea typeface="Calibri"/>
                        <a:cs typeface="Mangal"/>
                      </a:endParaRPr>
                    </a:p>
                  </a:txBody>
                  <a:tcPr marL="47220" marR="47220" marT="0" marB="0"/>
                </a:tc>
              </a:tr>
            </a:tbl>
          </a:graphicData>
        </a:graphic>
      </p:graphicFrame>
    </p:spTree>
    <p:extLst>
      <p:ext uri="{BB962C8B-B14F-4D97-AF65-F5344CB8AC3E}">
        <p14:creationId xmlns:p14="http://schemas.microsoft.com/office/powerpoint/2010/main" val="3907667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endParaRPr lang="en-US" b="1" dirty="0"/>
          </a:p>
        </p:txBody>
      </p:sp>
      <p:sp>
        <p:nvSpPr>
          <p:cNvPr id="3" name="Content Placeholder 2"/>
          <p:cNvSpPr>
            <a:spLocks noGrp="1"/>
          </p:cNvSpPr>
          <p:nvPr>
            <p:ph idx="1"/>
          </p:nvPr>
        </p:nvSpPr>
        <p:spPr>
          <a:xfrm>
            <a:off x="872067" y="1828800"/>
            <a:ext cx="7408333" cy="4297363"/>
          </a:xfrm>
        </p:spPr>
        <p:txBody>
          <a:bodyPr>
            <a:normAutofit fontScale="92500"/>
          </a:bodyPr>
          <a:lstStyle/>
          <a:p>
            <a:r>
              <a:rPr lang="en-US" dirty="0" smtClean="0"/>
              <a:t>Only 7.5 % have high practice score  (&gt;75%) and majority of the respondents have low practice Score (&lt;50%)</a:t>
            </a:r>
          </a:p>
          <a:p>
            <a:r>
              <a:rPr lang="en-US" dirty="0" smtClean="0"/>
              <a:t>The females have better practice(5.38,4.86) whereas males have better Knowledge score.(8.45,7.77) </a:t>
            </a:r>
          </a:p>
          <a:p>
            <a:r>
              <a:rPr lang="en-US" dirty="0" smtClean="0"/>
              <a:t>Only 1/3 (32.5%) knows that standard precaution is for both patients and HCW.</a:t>
            </a:r>
          </a:p>
          <a:p>
            <a:r>
              <a:rPr lang="en-US" dirty="0" smtClean="0"/>
              <a:t>The respondents immunized ( 7.53,5.43) have better attitude and practice than non-</a:t>
            </a:r>
            <a:r>
              <a:rPr lang="en-US" dirty="0" err="1" smtClean="0"/>
              <a:t>immunised</a:t>
            </a:r>
            <a:r>
              <a:rPr lang="en-US" dirty="0" smtClean="0"/>
              <a:t> (6.80,4.10)</a:t>
            </a:r>
          </a:p>
          <a:p>
            <a:r>
              <a:rPr lang="en-US" dirty="0" smtClean="0"/>
              <a:t>The respondents who had orientation  program ( 8.15,7.46,5.19 have better KAP than non-attended(8.0,7.14,4.09)  </a:t>
            </a:r>
            <a:endParaRPr lang="en-US" dirty="0"/>
          </a:p>
        </p:txBody>
      </p:sp>
    </p:spTree>
    <p:extLst>
      <p:ext uri="{BB962C8B-B14F-4D97-AF65-F5344CB8AC3E}">
        <p14:creationId xmlns:p14="http://schemas.microsoft.com/office/powerpoint/2010/main" val="1135228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normAutofit lnSpcReduction="10000"/>
          </a:bodyPr>
          <a:lstStyle/>
          <a:p>
            <a:pPr lvl="0"/>
            <a:r>
              <a:rPr lang="en-US" dirty="0"/>
              <a:t>The </a:t>
            </a:r>
            <a:r>
              <a:rPr lang="en-US" dirty="0" smtClean="0"/>
              <a:t>sample size and method were convenient </a:t>
            </a:r>
          </a:p>
          <a:p>
            <a:r>
              <a:rPr lang="en-US" dirty="0" smtClean="0"/>
              <a:t>The participants of the OT and Heart Command not counted.</a:t>
            </a:r>
          </a:p>
          <a:p>
            <a:pPr lvl="1"/>
            <a:r>
              <a:rPr lang="en-US" dirty="0"/>
              <a:t>T</a:t>
            </a:r>
            <a:r>
              <a:rPr lang="en-US" dirty="0" smtClean="0"/>
              <a:t>hat’s why we cant generalized the results in same hospital or any other hospital of Delhi, however its give us clear trend of Knowledge, Attitude and Practice of nursing staff.</a:t>
            </a:r>
            <a:endParaRPr lang="en-US" dirty="0"/>
          </a:p>
          <a:p>
            <a:pPr lvl="0"/>
            <a:r>
              <a:rPr lang="en-US" dirty="0" smtClean="0"/>
              <a:t>Practice </a:t>
            </a:r>
            <a:r>
              <a:rPr lang="en-US" dirty="0"/>
              <a:t>assessment was not observational based</a:t>
            </a:r>
            <a:r>
              <a:rPr lang="en-US" dirty="0" smtClean="0"/>
              <a:t>.</a:t>
            </a:r>
          </a:p>
          <a:p>
            <a:r>
              <a:rPr lang="en-US" dirty="0" smtClean="0"/>
              <a:t>Self administered  questionnaire (chances of under estimation and over estimation)</a:t>
            </a:r>
          </a:p>
          <a:p>
            <a:pPr lvl="0"/>
            <a:r>
              <a:rPr lang="en-US" dirty="0" smtClean="0"/>
              <a:t>Weightage  to the items in the questionnaire not given.</a:t>
            </a:r>
          </a:p>
          <a:p>
            <a:endParaRPr lang="en-US"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Limitations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415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92500" lnSpcReduction="10000"/>
          </a:bodyPr>
          <a:lstStyle/>
          <a:p>
            <a:pPr lvl="0"/>
            <a:r>
              <a:rPr lang="en-US" dirty="0"/>
              <a:t>Updating knowledge, attitude and practice of nurses through continuing in-service educational programs</a:t>
            </a:r>
            <a:r>
              <a:rPr lang="en-US" dirty="0" smtClean="0"/>
              <a:t>.</a:t>
            </a:r>
          </a:p>
          <a:p>
            <a:pPr lvl="5"/>
            <a:r>
              <a:rPr lang="en-US" sz="2000" dirty="0" smtClean="0"/>
              <a:t>Target population : Experienced and aged  people</a:t>
            </a:r>
          </a:p>
          <a:p>
            <a:pPr lvl="5"/>
            <a:r>
              <a:rPr lang="en-US" sz="2000" dirty="0" smtClean="0"/>
              <a:t>Focused on standard precautions</a:t>
            </a:r>
            <a:r>
              <a:rPr lang="en-US" dirty="0" smtClean="0"/>
              <a:t>. </a:t>
            </a:r>
            <a:endParaRPr lang="en-US" dirty="0"/>
          </a:p>
          <a:p>
            <a:pPr lvl="0"/>
            <a:r>
              <a:rPr lang="en-US" dirty="0"/>
              <a:t>A replication of this study using observation checklist should be done to assess the level of practice.</a:t>
            </a:r>
          </a:p>
          <a:p>
            <a:pPr lvl="0"/>
            <a:r>
              <a:rPr lang="en-US" dirty="0" smtClean="0"/>
              <a:t>Managers </a:t>
            </a:r>
            <a:r>
              <a:rPr lang="en-US" dirty="0"/>
              <a:t>of the organization should ensure regular supply of infection control materials at all time in the organization.</a:t>
            </a:r>
          </a:p>
          <a:p>
            <a:pPr lvl="0"/>
            <a:r>
              <a:rPr lang="en-US" dirty="0" smtClean="0"/>
              <a:t>Immunization </a:t>
            </a:r>
            <a:r>
              <a:rPr lang="en-US" dirty="0"/>
              <a:t>of staff against hepatitis B</a:t>
            </a:r>
            <a:r>
              <a:rPr lang="en-US" dirty="0" smtClean="0"/>
              <a:t>.</a:t>
            </a:r>
          </a:p>
          <a:p>
            <a:pPr lvl="5"/>
            <a:r>
              <a:rPr lang="en-US" sz="2000" dirty="0" smtClean="0"/>
              <a:t>Immediate after joining</a:t>
            </a:r>
          </a:p>
          <a:p>
            <a:pPr lvl="5"/>
            <a:r>
              <a:rPr lang="en-US" sz="2000" dirty="0" smtClean="0"/>
              <a:t>Timely monitoring for the complete schedule</a:t>
            </a:r>
            <a:r>
              <a:rPr lang="en-US" dirty="0" smtClean="0"/>
              <a:t>.</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Recommendation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71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Founded in 2004</a:t>
            </a:r>
          </a:p>
          <a:p>
            <a:r>
              <a:rPr lang="en-US" dirty="0" smtClean="0"/>
              <a:t>100 bedded Multi Super - </a:t>
            </a:r>
            <a:r>
              <a:rPr lang="en-US" dirty="0" err="1" smtClean="0"/>
              <a:t>speciality</a:t>
            </a:r>
            <a:r>
              <a:rPr lang="en-US" dirty="0" smtClean="0"/>
              <a:t> Hospital </a:t>
            </a:r>
          </a:p>
          <a:p>
            <a:r>
              <a:rPr lang="en-US" dirty="0" smtClean="0"/>
              <a:t>ISO certified</a:t>
            </a:r>
          </a:p>
          <a:p>
            <a:r>
              <a:rPr lang="en-US" dirty="0" smtClean="0"/>
              <a:t>Cashless treatment</a:t>
            </a:r>
          </a:p>
          <a:p>
            <a:r>
              <a:rPr lang="en-US" dirty="0" smtClean="0"/>
              <a:t>Panel hospital for all central government departments, all </a:t>
            </a:r>
            <a:r>
              <a:rPr lang="en-US" dirty="0"/>
              <a:t>D</a:t>
            </a:r>
            <a:r>
              <a:rPr lang="en-US" dirty="0" smtClean="0"/>
              <a:t>elhi govt. dept., autonomous bodies, TPAs etc.</a:t>
            </a:r>
          </a:p>
          <a:p>
            <a:r>
              <a:rPr lang="en-US" dirty="0" smtClean="0"/>
              <a:t>Mostly patients from ECHS and ESI</a:t>
            </a:r>
          </a:p>
          <a:p>
            <a:r>
              <a:rPr lang="en-US" dirty="0"/>
              <a:t>Park cancer center was inaugurated in 2013</a:t>
            </a:r>
          </a:p>
          <a:p>
            <a:r>
              <a:rPr lang="en-US" dirty="0"/>
              <a:t>Provides treatment with chemotherapy &amp; Radiation </a:t>
            </a:r>
            <a:endParaRPr lang="en-US" dirty="0" smtClean="0"/>
          </a:p>
          <a:p>
            <a:r>
              <a:rPr lang="en-US" dirty="0" smtClean="0"/>
              <a:t>NABH final assessment at the end of May 2016 </a:t>
            </a:r>
          </a:p>
          <a:p>
            <a:endParaRPr lang="en-US" dirty="0" smtClean="0"/>
          </a:p>
          <a:p>
            <a:endParaRPr lang="en-US" dirty="0" smtClean="0"/>
          </a:p>
          <a:p>
            <a:pPr marL="109728" indent="0">
              <a:buNone/>
            </a:pPr>
            <a:endParaRPr lang="en-US" dirty="0" smtClean="0"/>
          </a:p>
          <a:p>
            <a:endParaRPr lang="en-US" dirty="0" smtClean="0"/>
          </a:p>
        </p:txBody>
      </p:sp>
      <p:sp>
        <p:nvSpPr>
          <p:cNvPr id="3" name="Title 2"/>
          <p:cNvSpPr>
            <a:spLocks noGrp="1"/>
          </p:cNvSpPr>
          <p:nvPr>
            <p:ph type="title"/>
          </p:nvPr>
        </p:nvSpPr>
        <p:spPr/>
        <p:txBody>
          <a:bodyPr/>
          <a:lstStyle/>
          <a:p>
            <a:r>
              <a:rPr lang="en-US" dirty="0" smtClean="0"/>
              <a:t>PARK HOSPITAL,WEST DELHI</a:t>
            </a:r>
            <a:endParaRPr lang="en-US" dirty="0"/>
          </a:p>
        </p:txBody>
      </p:sp>
    </p:spTree>
    <p:extLst>
      <p:ext uri="{BB962C8B-B14F-4D97-AF65-F5344CB8AC3E}">
        <p14:creationId xmlns:p14="http://schemas.microsoft.com/office/powerpoint/2010/main" val="114903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lstStyle/>
          <a:p>
            <a:r>
              <a:rPr lang="en-US" sz="2400" dirty="0" smtClean="0"/>
              <a:t>Worked as an Asst. Operation Manager in the Park </a:t>
            </a:r>
            <a:r>
              <a:rPr lang="en-US" sz="2400" dirty="0"/>
              <a:t>C</a:t>
            </a:r>
            <a:r>
              <a:rPr lang="en-US" sz="2400" dirty="0" smtClean="0"/>
              <a:t>ancer Centre.</a:t>
            </a:r>
          </a:p>
          <a:p>
            <a:r>
              <a:rPr lang="en-US" sz="2400" dirty="0" smtClean="0"/>
              <a:t>Completed  the project entitled “Knowledge</a:t>
            </a:r>
            <a:r>
              <a:rPr lang="en-US" sz="2400" dirty="0"/>
              <a:t>, Attitude and Practice of the Nursing staff towards Standard Precautions in Park Hospital, New </a:t>
            </a:r>
            <a:r>
              <a:rPr lang="en-US" sz="2400" dirty="0" smtClean="0"/>
              <a:t>Delhi”</a:t>
            </a:r>
            <a:endParaRPr lang="en-US" sz="2400" dirty="0"/>
          </a:p>
          <a:p>
            <a:r>
              <a:rPr lang="en-US" sz="2400" dirty="0" smtClean="0"/>
              <a:t>Being the part of the two medical camps </a:t>
            </a:r>
          </a:p>
          <a:p>
            <a:pPr lvl="5">
              <a:buFont typeface="Wingdings" panose="05000000000000000000" pitchFamily="2" charset="2"/>
              <a:buChar char="v"/>
            </a:pPr>
            <a:r>
              <a:rPr lang="en-US" sz="2000" dirty="0"/>
              <a:t> </a:t>
            </a:r>
            <a:r>
              <a:rPr lang="en-US" sz="2000" dirty="0" smtClean="0"/>
              <a:t>First one for screening cancer patients</a:t>
            </a:r>
          </a:p>
          <a:p>
            <a:pPr lvl="5">
              <a:buFont typeface="Wingdings" panose="05000000000000000000" pitchFamily="2" charset="2"/>
              <a:buChar char="v"/>
            </a:pPr>
            <a:r>
              <a:rPr lang="en-US" sz="2000" dirty="0" smtClean="0"/>
              <a:t>Second one for General health checkup</a:t>
            </a:r>
          </a:p>
          <a:p>
            <a:pPr marL="1371600" lvl="5" indent="0">
              <a:buNone/>
            </a:pPr>
            <a:endParaRPr lang="en-US" dirty="0"/>
          </a:p>
        </p:txBody>
      </p:sp>
      <p:sp>
        <p:nvSpPr>
          <p:cNvPr id="3" name="Title 2"/>
          <p:cNvSpPr>
            <a:spLocks noGrp="1"/>
          </p:cNvSpPr>
          <p:nvPr>
            <p:ph type="title"/>
          </p:nvPr>
        </p:nvSpPr>
        <p:spPr>
          <a:xfrm>
            <a:off x="457200" y="533400"/>
            <a:ext cx="8229600" cy="914400"/>
          </a:xfrm>
        </p:spPr>
        <p:txBody>
          <a:bodyPr>
            <a:normAutofit fontScale="90000"/>
          </a:bodyPr>
          <a:lstStyle/>
          <a:p>
            <a:r>
              <a:rPr lang="en-US" dirty="0" smtClean="0"/>
              <a:t>My Job Profile: Overview</a:t>
            </a:r>
            <a:br>
              <a:rPr lang="en-US" dirty="0" smtClean="0"/>
            </a:br>
            <a:endParaRPr lang="en-US" dirty="0"/>
          </a:p>
        </p:txBody>
      </p:sp>
    </p:spTree>
    <p:extLst>
      <p:ext uri="{BB962C8B-B14F-4D97-AF65-F5344CB8AC3E}">
        <p14:creationId xmlns:p14="http://schemas.microsoft.com/office/powerpoint/2010/main" val="373656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lnSpcReduction="10000"/>
          </a:bodyPr>
          <a:lstStyle/>
          <a:p>
            <a:pPr lvl="0" algn="just"/>
            <a:r>
              <a:rPr lang="en-US" dirty="0"/>
              <a:t>To check the permission of the empaneled patients </a:t>
            </a:r>
            <a:endParaRPr lang="en-US" dirty="0" smtClean="0"/>
          </a:p>
          <a:p>
            <a:pPr lvl="0" algn="just"/>
            <a:r>
              <a:rPr lang="en-US" dirty="0" smtClean="0"/>
              <a:t>To </a:t>
            </a:r>
            <a:r>
              <a:rPr lang="en-US" dirty="0"/>
              <a:t>check </a:t>
            </a:r>
            <a:r>
              <a:rPr lang="en-US" dirty="0" smtClean="0"/>
              <a:t>file documentation</a:t>
            </a:r>
            <a:endParaRPr lang="en-US" dirty="0"/>
          </a:p>
          <a:p>
            <a:pPr lvl="0" algn="just"/>
            <a:r>
              <a:rPr lang="en-US" dirty="0"/>
              <a:t>To coordinate with all the clinical departments for in-patient services</a:t>
            </a:r>
          </a:p>
          <a:p>
            <a:pPr lvl="0" algn="just"/>
            <a:r>
              <a:rPr lang="en-US" dirty="0"/>
              <a:t>To coordinate with the Floor Manger </a:t>
            </a:r>
            <a:endParaRPr lang="en-US" dirty="0" smtClean="0"/>
          </a:p>
          <a:p>
            <a:pPr lvl="0" algn="just"/>
            <a:r>
              <a:rPr lang="en-US" dirty="0" smtClean="0"/>
              <a:t>To </a:t>
            </a:r>
            <a:r>
              <a:rPr lang="en-US" dirty="0"/>
              <a:t>report immediately higher authorities in case of any major event happens in the floor.</a:t>
            </a:r>
          </a:p>
          <a:p>
            <a:pPr lvl="0" algn="just"/>
            <a:r>
              <a:rPr lang="en-US" dirty="0"/>
              <a:t>To ensure all new admitted patients are attended by the consultants and the medication by the nurses.</a:t>
            </a:r>
          </a:p>
          <a:p>
            <a:pPr lvl="0" algn="just"/>
            <a:r>
              <a:rPr lang="en-US" dirty="0"/>
              <a:t>To update to the MS of the hospital in the </a:t>
            </a:r>
            <a:r>
              <a:rPr lang="en-US" dirty="0" smtClean="0"/>
              <a:t>evening</a:t>
            </a:r>
          </a:p>
          <a:p>
            <a:pPr lvl="0" algn="just"/>
            <a:r>
              <a:rPr lang="en-US" dirty="0" smtClean="0"/>
              <a:t>Training of floor managers and nursing staff</a:t>
            </a:r>
          </a:p>
          <a:p>
            <a:pPr marL="109728" indent="0">
              <a:buNone/>
            </a:pPr>
            <a:endParaRPr lang="en-US" dirty="0"/>
          </a:p>
        </p:txBody>
      </p:sp>
      <p:sp>
        <p:nvSpPr>
          <p:cNvPr id="3" name="Title 2"/>
          <p:cNvSpPr>
            <a:spLocks noGrp="1"/>
          </p:cNvSpPr>
          <p:nvPr>
            <p:ph type="title"/>
          </p:nvPr>
        </p:nvSpPr>
        <p:spPr/>
        <p:txBody>
          <a:bodyPr/>
          <a:lstStyle/>
          <a:p>
            <a:r>
              <a:rPr lang="en-US" dirty="0" smtClean="0"/>
              <a:t>Duties Performed as AOM </a:t>
            </a:r>
            <a:endParaRPr lang="en-US" dirty="0"/>
          </a:p>
        </p:txBody>
      </p:sp>
    </p:spTree>
    <p:extLst>
      <p:ext uri="{BB962C8B-B14F-4D97-AF65-F5344CB8AC3E}">
        <p14:creationId xmlns:p14="http://schemas.microsoft.com/office/powerpoint/2010/main" val="286014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3050"/>
            <a:ext cx="8229600" cy="1143000"/>
          </a:xfrm>
        </p:spPr>
        <p:txBody>
          <a:bodyPr/>
          <a:lstStyle/>
          <a:p>
            <a:r>
              <a:rPr lang="en-US" b="1" dirty="0" smtClean="0">
                <a:solidFill>
                  <a:srgbClr val="00B050"/>
                </a:solidFill>
              </a:rPr>
              <a:t>Medical Camps </a:t>
            </a:r>
            <a:endParaRPr lang="en-US" b="1" dirty="0">
              <a:solidFill>
                <a:srgbClr val="00B050"/>
              </a:solidFill>
            </a:endParaRPr>
          </a:p>
        </p:txBody>
      </p:sp>
      <p:pic>
        <p:nvPicPr>
          <p:cNvPr id="1026" name="Picture 2" descr="C:\Users\Dr Neelam\Documents\Downloads\IMG-20160317-WA0004.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bwMode="auto">
          <a:xfrm>
            <a:off x="0" y="1509713"/>
            <a:ext cx="4038600" cy="3900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 Neelam\Documents\Downloads\IMG_20160316_131444_1.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447800"/>
            <a:ext cx="3733800" cy="393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8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2810933"/>
          </a:xfrm>
        </p:spPr>
        <p:txBody>
          <a:bodyPr>
            <a:normAutofit/>
          </a:bodyPr>
          <a:lstStyle/>
          <a:p>
            <a:pPr marL="109728" indent="0" algn="ctr">
              <a:buNone/>
            </a:pPr>
            <a:endParaRPr lang="en-US" dirty="0" smtClean="0"/>
          </a:p>
          <a:p>
            <a:pPr marL="109728" indent="0" algn="ctr">
              <a:buNone/>
            </a:pPr>
            <a:endParaRPr lang="en-US" dirty="0"/>
          </a:p>
        </p:txBody>
      </p:sp>
      <p:sp>
        <p:nvSpPr>
          <p:cNvPr id="3" name="Title 2"/>
          <p:cNvSpPr>
            <a:spLocks noGrp="1"/>
          </p:cNvSpPr>
          <p:nvPr>
            <p:ph type="title"/>
          </p:nvPr>
        </p:nvSpPr>
        <p:spPr>
          <a:xfrm>
            <a:off x="457200" y="1524000"/>
            <a:ext cx="8229600" cy="44958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Knowledge, Attitude and Practice of the Nursing staff towards Standard Precautions in tertiary care hospital of New Delhi</a:t>
            </a: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2700" b="1" dirty="0" smtClean="0">
                <a:solidFill>
                  <a:srgbClr val="00B050"/>
                </a:solidFill>
              </a:rPr>
              <a:t>Presented by: </a:t>
            </a:r>
            <a:r>
              <a:rPr lang="en-US" sz="2700" b="1" dirty="0" err="1" smtClean="0">
                <a:solidFill>
                  <a:srgbClr val="00B050"/>
                </a:solidFill>
              </a:rPr>
              <a:t>Neelam</a:t>
            </a:r>
            <a:r>
              <a:rPr lang="en-US" sz="2700" b="1" dirty="0" smtClean="0">
                <a:solidFill>
                  <a:srgbClr val="00B050"/>
                </a:solidFill>
              </a:rPr>
              <a:t> </a:t>
            </a:r>
            <a:r>
              <a:rPr lang="en-US" sz="2700" b="1" dirty="0" err="1" smtClean="0">
                <a:solidFill>
                  <a:srgbClr val="00B050"/>
                </a:solidFill>
              </a:rPr>
              <a:t>Jakhar</a:t>
            </a:r>
            <a:r>
              <a:rPr lang="en-US" sz="2700" b="1" dirty="0" smtClean="0">
                <a:solidFill>
                  <a:srgbClr val="00B050"/>
                </a:solidFill>
              </a:rPr>
              <a:t> (PG/14/039)</a:t>
            </a:r>
            <a:br>
              <a:rPr lang="en-US" sz="2700" b="1" dirty="0" smtClean="0">
                <a:solidFill>
                  <a:srgbClr val="00B050"/>
                </a:solidFill>
              </a:rPr>
            </a:br>
            <a:r>
              <a:rPr lang="en-US" sz="2700" b="1" dirty="0">
                <a:solidFill>
                  <a:srgbClr val="00B050"/>
                </a:solidFill>
              </a:rPr>
              <a:t/>
            </a:r>
            <a:br>
              <a:rPr lang="en-US" sz="2700" b="1" dirty="0">
                <a:solidFill>
                  <a:srgbClr val="00B050"/>
                </a:solidFill>
              </a:rPr>
            </a:br>
            <a:r>
              <a:rPr lang="en-US" sz="2700" b="1" dirty="0" smtClean="0">
                <a:solidFill>
                  <a:srgbClr val="00B050"/>
                </a:solidFill>
              </a:rPr>
              <a:t>Advisor:</a:t>
            </a:r>
            <a:br>
              <a:rPr lang="en-US" sz="2700" b="1" dirty="0" smtClean="0">
                <a:solidFill>
                  <a:srgbClr val="00B050"/>
                </a:solidFill>
              </a:rPr>
            </a:br>
            <a:r>
              <a:rPr lang="en-US" sz="2700" b="1" dirty="0" smtClean="0">
                <a:solidFill>
                  <a:srgbClr val="00B050"/>
                </a:solidFill>
              </a:rPr>
              <a:t>Dr. </a:t>
            </a:r>
            <a:r>
              <a:rPr lang="en-US" sz="2700" b="1" dirty="0" err="1" smtClean="0">
                <a:solidFill>
                  <a:srgbClr val="00B050"/>
                </a:solidFill>
              </a:rPr>
              <a:t>Dhananjay</a:t>
            </a:r>
            <a:r>
              <a:rPr lang="en-US" sz="2700" b="1" dirty="0" smtClean="0">
                <a:solidFill>
                  <a:srgbClr val="00B050"/>
                </a:solidFill>
              </a:rPr>
              <a:t> Srivastava</a:t>
            </a:r>
            <a:br>
              <a:rPr lang="en-US" sz="2700" b="1" dirty="0" smtClean="0">
                <a:solidFill>
                  <a:srgbClr val="00B050"/>
                </a:solidFill>
              </a:rPr>
            </a:br>
            <a:r>
              <a:rPr lang="en-US" sz="2700" b="1" dirty="0" smtClean="0">
                <a:solidFill>
                  <a:srgbClr val="00B050"/>
                </a:solidFill>
              </a:rPr>
              <a:t/>
            </a:r>
            <a:br>
              <a:rPr lang="en-US" sz="2700" b="1" dirty="0" smtClean="0">
                <a:solidFill>
                  <a:srgbClr val="00B050"/>
                </a:solidFill>
              </a:rPr>
            </a:br>
            <a:endParaRPr lang="en-US" sz="2700" dirty="0"/>
          </a:p>
        </p:txBody>
      </p:sp>
    </p:spTree>
    <p:extLst>
      <p:ext uri="{BB962C8B-B14F-4D97-AF65-F5344CB8AC3E}">
        <p14:creationId xmlns:p14="http://schemas.microsoft.com/office/powerpoint/2010/main" val="3175878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r>
              <a:rPr lang="en-US" dirty="0" smtClean="0"/>
              <a:t>Introduction</a:t>
            </a:r>
          </a:p>
          <a:p>
            <a:r>
              <a:rPr lang="en-US" dirty="0" smtClean="0"/>
              <a:t>Problem statement</a:t>
            </a:r>
          </a:p>
          <a:p>
            <a:r>
              <a:rPr lang="en-US" dirty="0" smtClean="0"/>
              <a:t>Objectives</a:t>
            </a:r>
          </a:p>
          <a:p>
            <a:r>
              <a:rPr lang="en-US" dirty="0" smtClean="0"/>
              <a:t>Methodology</a:t>
            </a:r>
          </a:p>
          <a:p>
            <a:r>
              <a:rPr lang="en-US" dirty="0" smtClean="0"/>
              <a:t>Observation</a:t>
            </a:r>
          </a:p>
          <a:p>
            <a:r>
              <a:rPr lang="en-US" dirty="0" smtClean="0"/>
              <a:t>Conclusion </a:t>
            </a:r>
          </a:p>
          <a:p>
            <a:r>
              <a:rPr lang="en-US" dirty="0" smtClean="0"/>
              <a:t>Limitation</a:t>
            </a:r>
          </a:p>
          <a:p>
            <a:r>
              <a:rPr lang="en-US" dirty="0" smtClean="0"/>
              <a:t>Recommendation </a:t>
            </a:r>
          </a:p>
          <a:p>
            <a:pPr marL="109728" indent="0">
              <a:buNone/>
            </a:pPr>
            <a:endParaRPr lang="en-US" dirty="0" smtClean="0"/>
          </a:p>
        </p:txBody>
      </p:sp>
      <p:sp>
        <p:nvSpPr>
          <p:cNvPr id="3" name="Title 2"/>
          <p:cNvSpPr>
            <a:spLocks noGrp="1"/>
          </p:cNvSpPr>
          <p:nvPr>
            <p:ph type="title"/>
          </p:nvPr>
        </p:nvSpPr>
        <p:spPr/>
        <p:txBody>
          <a:bodyPr/>
          <a:lstStyle/>
          <a:p>
            <a:r>
              <a:rPr lang="en-US" dirty="0"/>
              <a:t>O</a:t>
            </a:r>
            <a:r>
              <a:rPr lang="en-US" dirty="0" smtClean="0"/>
              <a:t>utline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914400"/>
            <a:ext cx="4191000" cy="5334000"/>
          </a:xfrm>
          <a:prstGeom prst="rect">
            <a:avLst/>
          </a:prstGeom>
        </p:spPr>
      </p:pic>
    </p:spTree>
    <p:extLst>
      <p:ext uri="{BB962C8B-B14F-4D97-AF65-F5344CB8AC3E}">
        <p14:creationId xmlns:p14="http://schemas.microsoft.com/office/powerpoint/2010/main" val="19200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a:bodyPr>
          <a:lstStyle/>
          <a:p>
            <a:r>
              <a:rPr lang="en-US" altLang="en-US" dirty="0">
                <a:latin typeface="Arial" panose="020B0604020202020204" pitchFamily="34" charset="0"/>
                <a:ea typeface="ＭＳ Ｐゴシック" pitchFamily="34" charset="-128"/>
                <a:cs typeface="Arial" panose="020B0604020202020204" pitchFamily="34" charset="0"/>
              </a:rPr>
              <a:t>Previously known </a:t>
            </a:r>
            <a:r>
              <a:rPr lang="en-US" altLang="en-US" dirty="0" smtClean="0">
                <a:latin typeface="Arial" panose="020B0604020202020204" pitchFamily="34" charset="0"/>
                <a:ea typeface="ＭＳ Ｐゴシック" pitchFamily="34" charset="-128"/>
                <a:cs typeface="Arial" panose="020B0604020202020204" pitchFamily="34" charset="0"/>
              </a:rPr>
              <a:t>as </a:t>
            </a:r>
            <a:r>
              <a:rPr lang="ja-JP" altLang="en-US" dirty="0">
                <a:latin typeface="Arial" panose="020B0604020202020204" pitchFamily="34" charset="0"/>
                <a:ea typeface="ＭＳ Ｐゴシック" pitchFamily="34" charset="-128"/>
                <a:cs typeface="Arial" panose="020B0604020202020204" pitchFamily="34" charset="0"/>
              </a:rPr>
              <a:t>“</a:t>
            </a:r>
            <a:r>
              <a:rPr lang="en-US" altLang="ja-JP" dirty="0">
                <a:latin typeface="Arial" panose="020B0604020202020204" pitchFamily="34" charset="0"/>
                <a:ea typeface="ＭＳ Ｐゴシック" pitchFamily="34" charset="-128"/>
                <a:cs typeface="Arial" panose="020B0604020202020204" pitchFamily="34" charset="0"/>
              </a:rPr>
              <a:t>universal </a:t>
            </a:r>
            <a:r>
              <a:rPr lang="en-US" altLang="ja-JP" dirty="0" smtClean="0">
                <a:latin typeface="Arial" panose="020B0604020202020204" pitchFamily="34" charset="0"/>
                <a:ea typeface="ＭＳ Ｐゴシック" pitchFamily="34" charset="-128"/>
                <a:cs typeface="Arial" panose="020B0604020202020204" pitchFamily="34" charset="0"/>
              </a:rPr>
              <a:t>precautions”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Standard precautions are a set of infection control practices that healthcare personnel use to reduce transmission of microorganisms in healthcare settings</a:t>
            </a:r>
          </a:p>
          <a:p>
            <a:r>
              <a:rPr lang="en-US" dirty="0" smtClean="0">
                <a:latin typeface="Arial" panose="020B0604020202020204" pitchFamily="34" charset="0"/>
                <a:cs typeface="Arial" panose="020B0604020202020204" pitchFamily="34" charset="0"/>
              </a:rPr>
              <a:t>Standard precaution protect both the healthcare personnel and patients from the contact with infectious agents.</a:t>
            </a:r>
          </a:p>
          <a:p>
            <a:r>
              <a:rPr lang="id-ID" altLang="en-US" dirty="0">
                <a:latin typeface="Arial" panose="020B0604020202020204" pitchFamily="34" charset="0"/>
                <a:ea typeface="ＭＳ Ｐゴシック" pitchFamily="34" charset="-128"/>
                <a:cs typeface="Arial" panose="020B0604020202020204" pitchFamily="34" charset="0"/>
              </a:rPr>
              <a:t>They are the basic level of </a:t>
            </a:r>
            <a:r>
              <a:rPr lang="id-ID" altLang="en-US" b="1" dirty="0">
                <a:solidFill>
                  <a:srgbClr val="FF0000"/>
                </a:solidFill>
                <a:latin typeface="Arial" panose="020B0604020202020204" pitchFamily="34" charset="0"/>
                <a:ea typeface="ＭＳ Ｐゴシック" pitchFamily="34" charset="-128"/>
                <a:cs typeface="Arial" panose="020B0604020202020204" pitchFamily="34" charset="0"/>
              </a:rPr>
              <a:t>infection control </a:t>
            </a:r>
            <a:r>
              <a:rPr lang="id-ID" altLang="en-US" dirty="0">
                <a:latin typeface="Arial" panose="020B0604020202020204" pitchFamily="34" charset="0"/>
                <a:ea typeface="ＭＳ Ｐゴシック" pitchFamily="34" charset="-128"/>
                <a:cs typeface="Arial" panose="020B0604020202020204" pitchFamily="34" charset="0"/>
              </a:rPr>
              <a:t>precaution</a:t>
            </a:r>
          </a:p>
          <a:p>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b="1" dirty="0" smtClean="0"/>
              <a:t>What are standard precautions?</a:t>
            </a:r>
            <a:endParaRPr lang="en-US" b="1" dirty="0"/>
          </a:p>
        </p:txBody>
      </p:sp>
    </p:spTree>
    <p:extLst>
      <p:ext uri="{BB962C8B-B14F-4D97-AF65-F5344CB8AC3E}">
        <p14:creationId xmlns:p14="http://schemas.microsoft.com/office/powerpoint/2010/main" val="2498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1352</Words>
  <Application>Microsoft Office PowerPoint</Application>
  <PresentationFormat>On-screen Show (4:3)</PresentationFormat>
  <Paragraphs>323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Waveform</vt:lpstr>
      <vt:lpstr>  Dissertation in  Park Hospital, New Delhi   </vt:lpstr>
      <vt:lpstr> </vt:lpstr>
      <vt:lpstr>PARK HOSPITAL,WEST DELHI</vt:lpstr>
      <vt:lpstr>My Job Profile: Overview </vt:lpstr>
      <vt:lpstr>Duties Performed as AOM </vt:lpstr>
      <vt:lpstr>Medical Camps </vt:lpstr>
      <vt:lpstr> Knowledge, Attitude and Practice of the Nursing staff towards Standard Precautions in tertiary care hospital of New Delhi  Presented by: Neelam Jakhar (PG/14/039)  Advisor: Dr. Dhananjay Srivastava  </vt:lpstr>
      <vt:lpstr>Outline</vt:lpstr>
      <vt:lpstr>What are standard precautions?</vt:lpstr>
      <vt:lpstr>PowerPoint Presentation</vt:lpstr>
      <vt:lpstr>Problem statement </vt:lpstr>
      <vt:lpstr>Some Bitter Statistics! </vt:lpstr>
      <vt:lpstr>Research question and Objective </vt:lpstr>
      <vt:lpstr>Methodology </vt:lpstr>
      <vt:lpstr>PowerPoint Presentation</vt:lpstr>
      <vt:lpstr>PowerPoint Presentation</vt:lpstr>
      <vt:lpstr>PowerPoint Presentation</vt:lpstr>
      <vt:lpstr>PowerPoint Presentation</vt:lpstr>
      <vt:lpstr>Distribution of sample According to socio-demographic data </vt:lpstr>
      <vt:lpstr>PowerPoint Presentation</vt:lpstr>
      <vt:lpstr>Nurses Knowledge Frequency of Correct Response   </vt:lpstr>
      <vt:lpstr>Nurses Attitude Frequency of Correct Response </vt:lpstr>
      <vt:lpstr>Nurses Practice Frequency of Correct Response </vt:lpstr>
      <vt:lpstr>KAP as per Scoring Scale </vt:lpstr>
      <vt:lpstr>Scoring scale with Mean KAP</vt:lpstr>
      <vt:lpstr>PowerPoint Presentation</vt:lpstr>
      <vt:lpstr>Conclusion </vt:lpstr>
      <vt:lpstr>Limitations</vt:lpstr>
      <vt:lpstr>Recommendation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Neelam Jakhar</dc:creator>
  <cp:lastModifiedBy>Neelam Jakhar</cp:lastModifiedBy>
  <cp:revision>86</cp:revision>
  <dcterms:created xsi:type="dcterms:W3CDTF">2006-08-16T00:00:00Z</dcterms:created>
  <dcterms:modified xsi:type="dcterms:W3CDTF">2016-05-18T08:18:20Z</dcterms:modified>
</cp:coreProperties>
</file>