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2.xml" ContentType="application/vnd.openxmlformats-officedocument.themeOverride+xml"/>
  <Override PartName="/ppt/charts/chart5.xml" ContentType="application/vnd.openxmlformats-officedocument.drawingml.chart+xml"/>
  <Override PartName="/ppt/theme/themeOverride3.xml" ContentType="application/vnd.openxmlformats-officedocument.themeOverride+xml"/>
  <Override PartName="/ppt/charts/chart6.xml" ContentType="application/vnd.openxmlformats-officedocument.drawingml.chart+xml"/>
  <Override PartName="/ppt/charts/chart7.xml" ContentType="application/vnd.openxmlformats-officedocument.drawingml.chart+xml"/>
  <Override PartName="/ppt/theme/themeOverride4.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72" r:id="rId8"/>
    <p:sldId id="273" r:id="rId9"/>
    <p:sldId id="262" r:id="rId10"/>
    <p:sldId id="274" r:id="rId11"/>
    <p:sldId id="263" r:id="rId12"/>
    <p:sldId id="264" r:id="rId13"/>
    <p:sldId id="265" r:id="rId14"/>
    <p:sldId id="276" r:id="rId15"/>
    <p:sldId id="266" r:id="rId16"/>
    <p:sldId id="267"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69" r:id="rId33"/>
    <p:sldId id="270" r:id="rId34"/>
    <p:sldId id="271" r:id="rId35"/>
    <p:sldId id="29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62"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4.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lrMapOvr bg1="lt1" tx1="dk1" bg2="lt2" tx2="dk2" accent1="accent1" accent2="accent2" accent3="accent3" accent4="accent4" accent5="accent5" accent6="accent6" hlink="hlink" folHlink="folHlink"/>
  <c:chart>
    <c:title>
      <c:tx>
        <c:rich>
          <a:bodyPr/>
          <a:lstStyle/>
          <a:p>
            <a:pPr>
              <a:defRPr lang="en-US" sz="1800"/>
            </a:pPr>
            <a:r>
              <a:rPr lang="en-US" sz="1800"/>
              <a:t>Age  Group Distribution </a:t>
            </a:r>
          </a:p>
        </c:rich>
      </c:tx>
      <c:layout/>
      <c:overlay val="0"/>
    </c:title>
    <c:autoTitleDeleted val="0"/>
    <c:plotArea>
      <c:layout/>
      <c:pieChart>
        <c:varyColors val="1"/>
        <c:ser>
          <c:idx val="0"/>
          <c:order val="0"/>
          <c:tx>
            <c:strRef>
              <c:f>Sheet1!$B$1</c:f>
              <c:strCache>
                <c:ptCount val="1"/>
                <c:pt idx="0">
                  <c:v>Sales</c:v>
                </c:pt>
              </c:strCache>
            </c:strRef>
          </c:tx>
          <c:spPr>
            <a:ln>
              <a:solidFill>
                <a:schemeClr val="tx1"/>
              </a:solidFill>
            </a:ln>
          </c:spPr>
          <c:dLbls>
            <c:txPr>
              <a:bodyPr/>
              <a:lstStyle/>
              <a:p>
                <a:pPr>
                  <a:defRPr sz="1600"/>
                </a:pPr>
                <a:endParaRPr lang="en-US"/>
              </a:p>
            </c:txPr>
            <c:showLegendKey val="0"/>
            <c:showVal val="0"/>
            <c:showCatName val="0"/>
            <c:showSerName val="0"/>
            <c:showPercent val="1"/>
            <c:showBubbleSize val="0"/>
            <c:showLeaderLines val="0"/>
          </c:dLbls>
          <c:cat>
            <c:strRef>
              <c:f>Sheet1!$A$2:$A$4</c:f>
              <c:strCache>
                <c:ptCount val="3"/>
                <c:pt idx="0">
                  <c:v>30-39 Years</c:v>
                </c:pt>
                <c:pt idx="1">
                  <c:v>40-49 Years</c:v>
                </c:pt>
                <c:pt idx="2">
                  <c:v>50-59 Years</c:v>
                </c:pt>
              </c:strCache>
            </c:strRef>
          </c:cat>
          <c:val>
            <c:numRef>
              <c:f>Sheet1!$B$2:$B$4</c:f>
              <c:numCache>
                <c:formatCode>General</c:formatCode>
                <c:ptCount val="3"/>
                <c:pt idx="0">
                  <c:v>22</c:v>
                </c:pt>
                <c:pt idx="1">
                  <c:v>55</c:v>
                </c:pt>
                <c:pt idx="2">
                  <c:v>23</c:v>
                </c:pt>
              </c:numCache>
            </c:numRef>
          </c:val>
        </c:ser>
        <c:dLbls>
          <c:showLegendKey val="0"/>
          <c:showVal val="0"/>
          <c:showCatName val="0"/>
          <c:showSerName val="0"/>
          <c:showPercent val="1"/>
          <c:showBubbleSize val="0"/>
          <c:showLeaderLines val="0"/>
        </c:dLbls>
        <c:firstSliceAng val="0"/>
      </c:pieChart>
    </c:plotArea>
    <c:legend>
      <c:legendPos val="r"/>
      <c:layout/>
      <c:overlay val="0"/>
      <c:txPr>
        <a:bodyPr/>
        <a:lstStyle/>
        <a:p>
          <a:pPr>
            <a:defRPr lang="en-US" sz="1600"/>
          </a:pPr>
          <a:endParaRPr lang="en-US"/>
        </a:p>
      </c:txPr>
    </c:legend>
    <c:plotVisOnly val="1"/>
    <c:dispBlanksAs val="zero"/>
    <c:showDLblsOverMax val="0"/>
  </c:chart>
  <c:spPr>
    <a:ln>
      <a:solidFill>
        <a:srgbClr val="4F81BD"/>
      </a:solidFill>
    </a:ln>
  </c:sp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en-US" sz="1800" dirty="0"/>
              <a:t>Have IT in clinic</a:t>
            </a:r>
          </a:p>
        </c:rich>
      </c:tx>
      <c:layout>
        <c:manualLayout>
          <c:xMode val="edge"/>
          <c:yMode val="edge"/>
          <c:x val="0.66554401185962864"/>
          <c:y val="0.25254293948050394"/>
        </c:manualLayout>
      </c:layout>
      <c:overlay val="0"/>
    </c:title>
    <c:autoTitleDeleted val="0"/>
    <c:plotArea>
      <c:layout>
        <c:manualLayout>
          <c:layoutTarget val="inner"/>
          <c:xMode val="edge"/>
          <c:yMode val="edge"/>
          <c:x val="3.8456425585690679E-2"/>
          <c:y val="4.9044148173548921E-2"/>
          <c:w val="0.49954299115388362"/>
          <c:h val="0.90832359875677293"/>
        </c:manualLayout>
      </c:layout>
      <c:pieChart>
        <c:varyColors val="1"/>
        <c:ser>
          <c:idx val="0"/>
          <c:order val="0"/>
          <c:tx>
            <c:strRef>
              <c:f>Sheet1!$B$1</c:f>
              <c:strCache>
                <c:ptCount val="1"/>
                <c:pt idx="0">
                  <c:v>Have IT in clinic</c:v>
                </c:pt>
              </c:strCache>
            </c:strRef>
          </c:tx>
          <c:dPt>
            <c:idx val="0"/>
            <c:bubble3D val="0"/>
            <c:spPr>
              <a:ln>
                <a:solidFill>
                  <a:schemeClr val="tx1"/>
                </a:solidFill>
              </a:ln>
            </c:spPr>
          </c:dPt>
          <c:dLbls>
            <c:txPr>
              <a:bodyPr/>
              <a:lstStyle/>
              <a:p>
                <a:pPr>
                  <a:defRPr sz="1600"/>
                </a:pPr>
                <a:endParaRPr lang="en-US"/>
              </a:p>
            </c:txPr>
            <c:showLegendKey val="0"/>
            <c:showVal val="0"/>
            <c:showCatName val="0"/>
            <c:showSerName val="0"/>
            <c:showPercent val="1"/>
            <c:showBubbleSize val="0"/>
            <c:showLeaderLines val="0"/>
          </c:dLbls>
          <c:cat>
            <c:strRef>
              <c:f>Sheet1!$A$2:$A$3</c:f>
              <c:strCache>
                <c:ptCount val="2"/>
                <c:pt idx="0">
                  <c:v>Yes</c:v>
                </c:pt>
                <c:pt idx="1">
                  <c:v>No </c:v>
                </c:pt>
              </c:strCache>
            </c:strRef>
          </c:cat>
          <c:val>
            <c:numRef>
              <c:f>Sheet1!$B$2:$B$3</c:f>
              <c:numCache>
                <c:formatCode>General</c:formatCode>
                <c:ptCount val="2"/>
                <c:pt idx="0">
                  <c:v>45</c:v>
                </c:pt>
                <c:pt idx="1">
                  <c:v>55</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74157929911538834"/>
          <c:y val="0.35485332071870673"/>
          <c:w val="7.9408355205599301E-2"/>
          <c:h val="0.15359736701338478"/>
        </c:manualLayout>
      </c:layout>
      <c:overlay val="0"/>
      <c:txPr>
        <a:bodyPr/>
        <a:lstStyle/>
        <a:p>
          <a:pPr>
            <a:defRPr lang="en-US" sz="1600"/>
          </a:pPr>
          <a:endParaRPr lang="en-US"/>
        </a:p>
      </c:txPr>
    </c:legend>
    <c:plotVisOnly val="1"/>
    <c:dispBlanksAs val="zero"/>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lang="en-US" sz="1800"/>
          </a:pPr>
          <a:endParaRPr lang="en-US"/>
        </a:p>
      </c:txPr>
    </c:title>
    <c:autoTitleDeleted val="0"/>
    <c:plotArea>
      <c:layout/>
      <c:barChart>
        <c:barDir val="col"/>
        <c:grouping val="clustered"/>
        <c:varyColors val="0"/>
        <c:ser>
          <c:idx val="0"/>
          <c:order val="0"/>
          <c:tx>
            <c:strRef>
              <c:f>Sheet1!$B$1</c:f>
              <c:strCache>
                <c:ptCount val="1"/>
                <c:pt idx="0">
                  <c:v>Barriers of Computer Technology </c:v>
                </c:pt>
              </c:strCache>
            </c:strRef>
          </c:tx>
          <c:invertIfNegative val="0"/>
          <c:cat>
            <c:strRef>
              <c:f>Sheet1!$A$2:$A$10</c:f>
              <c:strCache>
                <c:ptCount val="9"/>
                <c:pt idx="0">
                  <c:v>Computer skills of you and/or colleagues/ staff</c:v>
                </c:pt>
                <c:pt idx="1">
                  <c:v>Computer technical support</c:v>
                </c:pt>
                <c:pt idx="2">
                  <c:v>Lack of time to acquite knowledge about computers</c:v>
                </c:pt>
                <c:pt idx="3">
                  <c:v>Financial cost</c:v>
                </c:pt>
                <c:pt idx="4">
                  <c:v>Training &amp; productivity loss</c:v>
                </c:pt>
                <c:pt idx="5">
                  <c:v>Physican skepticism</c:v>
                </c:pt>
                <c:pt idx="6">
                  <c:v>Privacy or security concerns</c:v>
                </c:pt>
                <c:pt idx="7">
                  <c:v>Lack of uniform standard within industry</c:v>
                </c:pt>
                <c:pt idx="8">
                  <c:v>Technical limitation of system</c:v>
                </c:pt>
              </c:strCache>
            </c:strRef>
          </c:cat>
          <c:val>
            <c:numRef>
              <c:f>Sheet1!$B$2:$B$10</c:f>
              <c:numCache>
                <c:formatCode>General</c:formatCode>
                <c:ptCount val="9"/>
                <c:pt idx="0">
                  <c:v>34</c:v>
                </c:pt>
                <c:pt idx="1">
                  <c:v>44</c:v>
                </c:pt>
                <c:pt idx="2">
                  <c:v>22</c:v>
                </c:pt>
                <c:pt idx="3">
                  <c:v>65</c:v>
                </c:pt>
                <c:pt idx="4">
                  <c:v>38</c:v>
                </c:pt>
                <c:pt idx="5">
                  <c:v>68</c:v>
                </c:pt>
                <c:pt idx="6">
                  <c:v>28</c:v>
                </c:pt>
                <c:pt idx="7">
                  <c:v>18</c:v>
                </c:pt>
                <c:pt idx="8">
                  <c:v>12</c:v>
                </c:pt>
              </c:numCache>
            </c:numRef>
          </c:val>
        </c:ser>
        <c:dLbls>
          <c:showLegendKey val="0"/>
          <c:showVal val="0"/>
          <c:showCatName val="0"/>
          <c:showSerName val="0"/>
          <c:showPercent val="0"/>
          <c:showBubbleSize val="0"/>
        </c:dLbls>
        <c:gapWidth val="150"/>
        <c:axId val="190781696"/>
        <c:axId val="190783872"/>
      </c:barChart>
      <c:catAx>
        <c:axId val="190781696"/>
        <c:scaling>
          <c:orientation val="minMax"/>
        </c:scaling>
        <c:delete val="0"/>
        <c:axPos val="b"/>
        <c:title>
          <c:tx>
            <c:rich>
              <a:bodyPr/>
              <a:lstStyle/>
              <a:p>
                <a:pPr>
                  <a:defRPr/>
                </a:pPr>
                <a:r>
                  <a:rPr lang="en-US" sz="1400" dirty="0" smtClean="0"/>
                  <a:t>Barriers to Computer Technology</a:t>
                </a:r>
                <a:endParaRPr lang="en-US" sz="1400" dirty="0"/>
              </a:p>
            </c:rich>
          </c:tx>
          <c:layout/>
          <c:overlay val="0"/>
        </c:title>
        <c:majorTickMark val="out"/>
        <c:minorTickMark val="none"/>
        <c:tickLblPos val="nextTo"/>
        <c:txPr>
          <a:bodyPr/>
          <a:lstStyle/>
          <a:p>
            <a:pPr>
              <a:defRPr lang="en-US" sz="1100"/>
            </a:pPr>
            <a:endParaRPr lang="en-US"/>
          </a:p>
        </c:txPr>
        <c:crossAx val="190783872"/>
        <c:crosses val="autoZero"/>
        <c:auto val="1"/>
        <c:lblAlgn val="ctr"/>
        <c:lblOffset val="100"/>
        <c:noMultiLvlLbl val="0"/>
      </c:catAx>
      <c:valAx>
        <c:axId val="190783872"/>
        <c:scaling>
          <c:orientation val="minMax"/>
          <c:max val="100"/>
        </c:scaling>
        <c:delete val="0"/>
        <c:axPos val="l"/>
        <c:majorGridlines/>
        <c:title>
          <c:tx>
            <c:rich>
              <a:bodyPr rot="-5400000" vert="horz"/>
              <a:lstStyle/>
              <a:p>
                <a:pPr>
                  <a:defRPr sz="1400"/>
                </a:pPr>
                <a:r>
                  <a:rPr lang="en-US" sz="1400" dirty="0" smtClean="0"/>
                  <a:t>Number of Physicians</a:t>
                </a:r>
                <a:endParaRPr lang="en-US" sz="1400" dirty="0"/>
              </a:p>
            </c:rich>
          </c:tx>
          <c:layout/>
          <c:overlay val="0"/>
        </c:title>
        <c:numFmt formatCode="General" sourceLinked="1"/>
        <c:majorTickMark val="out"/>
        <c:minorTickMark val="none"/>
        <c:tickLblPos val="nextTo"/>
        <c:txPr>
          <a:bodyPr/>
          <a:lstStyle/>
          <a:p>
            <a:pPr>
              <a:defRPr lang="en-US" sz="1600"/>
            </a:pPr>
            <a:endParaRPr lang="en-US"/>
          </a:p>
        </c:txPr>
        <c:crossAx val="190781696"/>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1800"/>
            </a:pPr>
            <a:r>
              <a:rPr lang="en-US" sz="1800"/>
              <a:t>Preferred Device for using EMR</a:t>
            </a:r>
          </a:p>
        </c:rich>
      </c:tx>
      <c:layout>
        <c:manualLayout>
          <c:xMode val="edge"/>
          <c:yMode val="edge"/>
          <c:x val="0.5635069748225916"/>
          <c:y val="0.30305152737660473"/>
        </c:manualLayout>
      </c:layout>
      <c:overlay val="0"/>
    </c:title>
    <c:autoTitleDeleted val="0"/>
    <c:plotArea>
      <c:layout>
        <c:manualLayout>
          <c:layoutTarget val="inner"/>
          <c:xMode val="edge"/>
          <c:yMode val="edge"/>
          <c:x val="2.8969330222611066E-2"/>
          <c:y val="5.1850180834443413E-2"/>
          <c:w val="0.49954299115388362"/>
          <c:h val="0.90832359875677293"/>
        </c:manualLayout>
      </c:layout>
      <c:pieChart>
        <c:varyColors val="1"/>
        <c:ser>
          <c:idx val="0"/>
          <c:order val="0"/>
          <c:tx>
            <c:strRef>
              <c:f>Sheet1!$B$1</c:f>
              <c:strCache>
                <c:ptCount val="1"/>
                <c:pt idx="0">
                  <c:v>Preferred Device for using EMR</c:v>
                </c:pt>
              </c:strCache>
            </c:strRef>
          </c:tx>
          <c:dPt>
            <c:idx val="1"/>
            <c:bubble3D val="0"/>
            <c:spPr>
              <a:ln>
                <a:solidFill>
                  <a:schemeClr val="tx1"/>
                </a:solidFill>
              </a:ln>
            </c:spPr>
          </c:dPt>
          <c:dPt>
            <c:idx val="2"/>
            <c:bubble3D val="0"/>
            <c:spPr>
              <a:ln>
                <a:solidFill>
                  <a:schemeClr val="tx1"/>
                </a:solidFill>
              </a:ln>
            </c:spPr>
          </c:dPt>
          <c:dLbls>
            <c:txPr>
              <a:bodyPr/>
              <a:lstStyle/>
              <a:p>
                <a:pPr>
                  <a:defRPr sz="1600"/>
                </a:pPr>
                <a:endParaRPr lang="en-US"/>
              </a:p>
            </c:txPr>
            <c:showLegendKey val="0"/>
            <c:showVal val="0"/>
            <c:showCatName val="0"/>
            <c:showSerName val="0"/>
            <c:showPercent val="1"/>
            <c:showBubbleSize val="0"/>
            <c:showLeaderLines val="0"/>
          </c:dLbls>
          <c:cat>
            <c:strRef>
              <c:f>Sheet1!$A$2:$A$4</c:f>
              <c:strCache>
                <c:ptCount val="3"/>
                <c:pt idx="0">
                  <c:v>Handheld Device</c:v>
                </c:pt>
                <c:pt idx="1">
                  <c:v>Touch Tablet</c:v>
                </c:pt>
                <c:pt idx="2">
                  <c:v>Desktop</c:v>
                </c:pt>
              </c:strCache>
            </c:strRef>
          </c:cat>
          <c:val>
            <c:numRef>
              <c:f>Sheet1!$B$2:$B$4</c:f>
              <c:numCache>
                <c:formatCode>General</c:formatCode>
                <c:ptCount val="3"/>
                <c:pt idx="0">
                  <c:v>11</c:v>
                </c:pt>
                <c:pt idx="1">
                  <c:v>28</c:v>
                </c:pt>
                <c:pt idx="2">
                  <c:v>61</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6704943132108485"/>
          <c:y val="0.40624702411398417"/>
          <c:w val="0.23109871682706329"/>
          <c:h val="0.23039605052007717"/>
        </c:manualLayout>
      </c:layout>
      <c:overlay val="0"/>
      <c:txPr>
        <a:bodyPr/>
        <a:lstStyle/>
        <a:p>
          <a:pPr>
            <a:defRPr lang="en-US" sz="1600"/>
          </a:pPr>
          <a:endParaRPr lang="en-US"/>
        </a:p>
      </c:txPr>
    </c:legend>
    <c:plotVisOnly val="1"/>
    <c:dispBlanksAs val="zero"/>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1800"/>
            </a:pPr>
            <a:r>
              <a:rPr lang="en-US" sz="1800"/>
              <a:t>EMR will help gain competative Edge</a:t>
            </a:r>
          </a:p>
        </c:rich>
      </c:tx>
      <c:layout>
        <c:manualLayout>
          <c:xMode val="edge"/>
          <c:yMode val="edge"/>
          <c:x val="0.50841438222999902"/>
          <c:y val="0.25254293948050394"/>
        </c:manualLayout>
      </c:layout>
      <c:overlay val="0"/>
    </c:title>
    <c:autoTitleDeleted val="0"/>
    <c:plotArea>
      <c:layout>
        <c:manualLayout>
          <c:layoutTarget val="inner"/>
          <c:xMode val="edge"/>
          <c:yMode val="edge"/>
          <c:x val="2.8591304559152323E-2"/>
          <c:y val="6.5880344138915845E-2"/>
          <c:w val="0.48719731214153794"/>
          <c:h val="0.88587533746961711"/>
        </c:manualLayout>
      </c:layout>
      <c:pieChart>
        <c:varyColors val="1"/>
        <c:ser>
          <c:idx val="0"/>
          <c:order val="0"/>
          <c:tx>
            <c:strRef>
              <c:f>Sheet1!$B$1</c:f>
              <c:strCache>
                <c:ptCount val="1"/>
                <c:pt idx="0">
                  <c:v>EMR will help gain competative Edge</c:v>
                </c:pt>
              </c:strCache>
            </c:strRef>
          </c:tx>
          <c:spPr>
            <a:ln>
              <a:solidFill>
                <a:schemeClr val="tx1"/>
              </a:solidFill>
            </a:ln>
          </c:spPr>
          <c:dLbls>
            <c:txPr>
              <a:bodyPr/>
              <a:lstStyle/>
              <a:p>
                <a:pPr>
                  <a:defRPr sz="1600"/>
                </a:pPr>
                <a:endParaRPr lang="en-US"/>
              </a:p>
            </c:txPr>
            <c:showLegendKey val="0"/>
            <c:showVal val="0"/>
            <c:showCatName val="0"/>
            <c:showSerName val="0"/>
            <c:showPercent val="1"/>
            <c:showBubbleSize val="0"/>
            <c:showLeaderLines val="0"/>
          </c:dLbls>
          <c:cat>
            <c:strRef>
              <c:f>Sheet1!$A$2:$A$6</c:f>
              <c:strCache>
                <c:ptCount val="5"/>
                <c:pt idx="0">
                  <c:v>Strongly Disagree</c:v>
                </c:pt>
                <c:pt idx="1">
                  <c:v>Disagree</c:v>
                </c:pt>
                <c:pt idx="2">
                  <c:v>Neutral</c:v>
                </c:pt>
                <c:pt idx="3">
                  <c:v>Agree</c:v>
                </c:pt>
                <c:pt idx="4">
                  <c:v>Strongly Agree</c:v>
                </c:pt>
              </c:strCache>
            </c:strRef>
          </c:cat>
          <c:val>
            <c:numRef>
              <c:f>Sheet1!$B$2:$B$6</c:f>
              <c:numCache>
                <c:formatCode>General</c:formatCode>
                <c:ptCount val="5"/>
                <c:pt idx="0">
                  <c:v>4</c:v>
                </c:pt>
                <c:pt idx="1">
                  <c:v>5</c:v>
                </c:pt>
                <c:pt idx="2">
                  <c:v>29</c:v>
                </c:pt>
                <c:pt idx="3">
                  <c:v>52</c:v>
                </c:pt>
                <c:pt idx="4">
                  <c:v>10</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4931819286478076"/>
          <c:y val="0.35470263455534212"/>
          <c:w val="0.23494106639447848"/>
          <c:h val="0.38399341753346194"/>
        </c:manualLayout>
      </c:layout>
      <c:overlay val="0"/>
      <c:txPr>
        <a:bodyPr/>
        <a:lstStyle/>
        <a:p>
          <a:pPr>
            <a:defRPr lang="en-US" sz="1600"/>
          </a:pPr>
          <a:endParaRPr lang="en-US"/>
        </a:p>
      </c:txPr>
    </c:legend>
    <c:plotVisOnly val="1"/>
    <c:dispBlanksAs val="zero"/>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1800"/>
            </a:pPr>
            <a:r>
              <a:rPr lang="en-US" sz="1800"/>
              <a:t>Behaviour of Physicians</a:t>
            </a:r>
          </a:p>
        </c:rich>
      </c:tx>
      <c:layout/>
      <c:overlay val="0"/>
    </c:title>
    <c:autoTitleDeleted val="0"/>
    <c:plotArea>
      <c:layout/>
      <c:barChart>
        <c:barDir val="col"/>
        <c:grouping val="clustered"/>
        <c:varyColors val="0"/>
        <c:ser>
          <c:idx val="0"/>
          <c:order val="0"/>
          <c:tx>
            <c:strRef>
              <c:f>Sheet1!$B$1</c:f>
              <c:strCache>
                <c:ptCount val="1"/>
                <c:pt idx="0">
                  <c:v>Behaviour of Physicians</c:v>
                </c:pt>
              </c:strCache>
            </c:strRef>
          </c:tx>
          <c:invertIfNegative val="0"/>
          <c:dLbls>
            <c:txPr>
              <a:bodyPr/>
              <a:lstStyle/>
              <a:p>
                <a:pPr>
                  <a:defRPr sz="800"/>
                </a:pPr>
                <a:endParaRPr lang="en-US"/>
              </a:p>
            </c:txPr>
            <c:showLegendKey val="0"/>
            <c:showVal val="1"/>
            <c:showCatName val="0"/>
            <c:showSerName val="0"/>
            <c:showPercent val="0"/>
            <c:showBubbleSize val="0"/>
            <c:showLeaderLines val="0"/>
          </c:dLbls>
          <c:cat>
            <c:strRef>
              <c:f>Sheet1!$A$2:$A$5</c:f>
              <c:strCache>
                <c:ptCount val="4"/>
                <c:pt idx="0">
                  <c:v>Easy to use Itapplication in clinic</c:v>
                </c:pt>
                <c:pt idx="1">
                  <c:v>IT application helps to schedule appointments</c:v>
                </c:pt>
                <c:pt idx="2">
                  <c:v>Can interact with IT at all levels</c:v>
                </c:pt>
                <c:pt idx="3">
                  <c:v>IT applications in clinic ensures Quality &amp; patitent satisfaction</c:v>
                </c:pt>
              </c:strCache>
            </c:strRef>
          </c:cat>
          <c:val>
            <c:numRef>
              <c:f>Sheet1!$B$2:$B$5</c:f>
              <c:numCache>
                <c:formatCode>General</c:formatCode>
                <c:ptCount val="4"/>
                <c:pt idx="0">
                  <c:v>22</c:v>
                </c:pt>
                <c:pt idx="1">
                  <c:v>35</c:v>
                </c:pt>
                <c:pt idx="2">
                  <c:v>12</c:v>
                </c:pt>
                <c:pt idx="3">
                  <c:v>47</c:v>
                </c:pt>
              </c:numCache>
            </c:numRef>
          </c:val>
        </c:ser>
        <c:dLbls>
          <c:showLegendKey val="0"/>
          <c:showVal val="0"/>
          <c:showCatName val="0"/>
          <c:showSerName val="0"/>
          <c:showPercent val="0"/>
          <c:showBubbleSize val="0"/>
        </c:dLbls>
        <c:gapWidth val="150"/>
        <c:axId val="196694784"/>
        <c:axId val="196696704"/>
      </c:barChart>
      <c:catAx>
        <c:axId val="196694784"/>
        <c:scaling>
          <c:orientation val="minMax"/>
        </c:scaling>
        <c:delete val="0"/>
        <c:axPos val="b"/>
        <c:title>
          <c:tx>
            <c:rich>
              <a:bodyPr/>
              <a:lstStyle/>
              <a:p>
                <a:pPr>
                  <a:defRPr sz="1400"/>
                </a:pPr>
                <a:r>
                  <a:rPr lang="en-US" sz="1400"/>
                  <a:t>Behaviour towards</a:t>
                </a:r>
                <a:r>
                  <a:rPr lang="en-US" sz="1400" baseline="0"/>
                  <a:t> EMR</a:t>
                </a:r>
                <a:endParaRPr lang="en-US" sz="1400"/>
              </a:p>
            </c:rich>
          </c:tx>
          <c:layout/>
          <c:overlay val="0"/>
        </c:title>
        <c:majorTickMark val="none"/>
        <c:minorTickMark val="none"/>
        <c:tickLblPos val="nextTo"/>
        <c:txPr>
          <a:bodyPr/>
          <a:lstStyle/>
          <a:p>
            <a:pPr>
              <a:defRPr lang="en-US" sz="1600"/>
            </a:pPr>
            <a:endParaRPr lang="en-US"/>
          </a:p>
        </c:txPr>
        <c:crossAx val="196696704"/>
        <c:crosses val="autoZero"/>
        <c:auto val="1"/>
        <c:lblAlgn val="ctr"/>
        <c:lblOffset val="100"/>
        <c:noMultiLvlLbl val="0"/>
      </c:catAx>
      <c:valAx>
        <c:axId val="196696704"/>
        <c:scaling>
          <c:orientation val="minMax"/>
          <c:max val="100"/>
        </c:scaling>
        <c:delete val="0"/>
        <c:axPos val="l"/>
        <c:majorGridlines/>
        <c:title>
          <c:tx>
            <c:rich>
              <a:bodyPr/>
              <a:lstStyle/>
              <a:p>
                <a:pPr>
                  <a:defRPr sz="1400"/>
                </a:pPr>
                <a:r>
                  <a:rPr lang="en-US" sz="1400"/>
                  <a:t>Num.</a:t>
                </a:r>
                <a:r>
                  <a:rPr lang="en-US" sz="1400" baseline="0"/>
                  <a:t> of physicians</a:t>
                </a:r>
                <a:endParaRPr lang="en-US" sz="1400"/>
              </a:p>
            </c:rich>
          </c:tx>
          <c:layout/>
          <c:overlay val="0"/>
        </c:title>
        <c:numFmt formatCode="General" sourceLinked="1"/>
        <c:majorTickMark val="out"/>
        <c:minorTickMark val="none"/>
        <c:tickLblPos val="nextTo"/>
        <c:txPr>
          <a:bodyPr/>
          <a:lstStyle/>
          <a:p>
            <a:pPr>
              <a:defRPr lang="en-US" sz="1600"/>
            </a:pPr>
            <a:endParaRPr lang="en-US"/>
          </a:p>
        </c:txPr>
        <c:crossAx val="196694784"/>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1800"/>
            </a:pPr>
            <a:r>
              <a:rPr lang="en-US" sz="1800" dirty="0"/>
              <a:t>Should IT application be part of </a:t>
            </a:r>
            <a:r>
              <a:rPr lang="en-US" sz="1800" dirty="0" smtClean="0"/>
              <a:t/>
            </a:r>
            <a:br>
              <a:rPr lang="en-US" sz="1800" dirty="0" smtClean="0"/>
            </a:br>
            <a:r>
              <a:rPr lang="en-US" sz="1800" dirty="0" smtClean="0"/>
              <a:t>Course </a:t>
            </a:r>
            <a:r>
              <a:rPr lang="en-US" sz="1800" dirty="0"/>
              <a:t>Curriculum</a:t>
            </a:r>
          </a:p>
        </c:rich>
      </c:tx>
      <c:layout>
        <c:manualLayout>
          <c:xMode val="edge"/>
          <c:yMode val="edge"/>
          <c:x val="0.56445598814037135"/>
          <c:y val="0.21887054754977006"/>
        </c:manualLayout>
      </c:layout>
      <c:overlay val="0"/>
    </c:title>
    <c:autoTitleDeleted val="0"/>
    <c:plotArea>
      <c:layout>
        <c:manualLayout>
          <c:layoutTarget val="inner"/>
          <c:xMode val="edge"/>
          <c:yMode val="edge"/>
          <c:x val="4.6627661125692624E-2"/>
          <c:y val="5.1850180834443413E-2"/>
          <c:w val="0.50108620103042678"/>
          <c:h val="0.91112963141766745"/>
        </c:manualLayout>
      </c:layout>
      <c:pieChart>
        <c:varyColors val="1"/>
        <c:ser>
          <c:idx val="0"/>
          <c:order val="0"/>
          <c:tx>
            <c:strRef>
              <c:f>Sheet1!$B$1</c:f>
              <c:strCache>
                <c:ptCount val="1"/>
                <c:pt idx="0">
                  <c:v>Should IT application be part of Course Curriculum</c:v>
                </c:pt>
              </c:strCache>
            </c:strRef>
          </c:tx>
          <c:spPr>
            <a:ln>
              <a:solidFill>
                <a:schemeClr val="tx1"/>
              </a:solidFill>
            </a:ln>
          </c:spPr>
          <c:dLbls>
            <c:txPr>
              <a:bodyPr/>
              <a:lstStyle/>
              <a:p>
                <a:pPr>
                  <a:defRPr sz="1600"/>
                </a:pPr>
                <a:endParaRPr lang="en-US"/>
              </a:p>
            </c:txPr>
            <c:showLegendKey val="0"/>
            <c:showVal val="0"/>
            <c:showCatName val="0"/>
            <c:showSerName val="0"/>
            <c:showPercent val="1"/>
            <c:showBubbleSize val="0"/>
            <c:showLeaderLines val="0"/>
          </c:dLbls>
          <c:cat>
            <c:strRef>
              <c:f>Sheet1!$A$2:$A$5</c:f>
              <c:strCache>
                <c:ptCount val="4"/>
                <c:pt idx="0">
                  <c:v>Disagree</c:v>
                </c:pt>
                <c:pt idx="1">
                  <c:v>Neutral </c:v>
                </c:pt>
                <c:pt idx="2">
                  <c:v>Agree</c:v>
                </c:pt>
                <c:pt idx="3">
                  <c:v>Strongly Agree</c:v>
                </c:pt>
              </c:strCache>
            </c:strRef>
          </c:cat>
          <c:val>
            <c:numRef>
              <c:f>Sheet1!$B$2:$B$5</c:f>
              <c:numCache>
                <c:formatCode>General</c:formatCode>
                <c:ptCount val="4"/>
                <c:pt idx="0">
                  <c:v>10</c:v>
                </c:pt>
                <c:pt idx="1">
                  <c:v>12</c:v>
                </c:pt>
                <c:pt idx="2">
                  <c:v>48</c:v>
                </c:pt>
                <c:pt idx="3">
                  <c:v>30</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7613152522601339"/>
          <c:y val="0.38788982587794024"/>
          <c:w val="0.20504131428015943"/>
          <c:h val="0.30719473402676956"/>
        </c:manualLayout>
      </c:layout>
      <c:overlay val="0"/>
      <c:txPr>
        <a:bodyPr/>
        <a:lstStyle/>
        <a:p>
          <a:pPr>
            <a:defRPr lang="en-US" sz="1600"/>
          </a:pPr>
          <a:endParaRPr lang="en-US"/>
        </a:p>
      </c:txPr>
    </c:legend>
    <c:plotVisOnly val="1"/>
    <c:dispBlanksAs val="zero"/>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1800"/>
            </a:pPr>
            <a:r>
              <a:rPr lang="en-US" sz="1800"/>
              <a:t>Gender Distribution</a:t>
            </a:r>
          </a:p>
        </c:rich>
      </c:tx>
      <c:layout>
        <c:manualLayout>
          <c:xMode val="edge"/>
          <c:yMode val="edge"/>
          <c:x val="0.69489586371148049"/>
          <c:y val="0.37039631123807243"/>
        </c:manualLayout>
      </c:layout>
      <c:overlay val="0"/>
    </c:title>
    <c:autoTitleDeleted val="0"/>
    <c:plotArea>
      <c:layout>
        <c:manualLayout>
          <c:layoutTarget val="inner"/>
          <c:xMode val="edge"/>
          <c:yMode val="edge"/>
          <c:x val="9.3255808301740059E-2"/>
          <c:y val="0"/>
          <c:w val="0.54429607757363663"/>
          <c:h val="0.989698545922713"/>
        </c:manualLayout>
      </c:layout>
      <c:doughnutChart>
        <c:varyColors val="1"/>
        <c:ser>
          <c:idx val="0"/>
          <c:order val="0"/>
          <c:tx>
            <c:strRef>
              <c:f>Sheet1!$B$1</c:f>
              <c:strCache>
                <c:ptCount val="1"/>
                <c:pt idx="0">
                  <c:v>Gender Distribution</c:v>
                </c:pt>
              </c:strCache>
            </c:strRef>
          </c:tx>
          <c:spPr>
            <a:ln>
              <a:solidFill>
                <a:schemeClr val="tx1"/>
              </a:solidFill>
            </a:ln>
          </c:spPr>
          <c:explosion val="25"/>
          <c:dLbls>
            <c:txPr>
              <a:bodyPr/>
              <a:lstStyle/>
              <a:p>
                <a:pPr>
                  <a:defRPr sz="1600"/>
                </a:pPr>
                <a:endParaRPr lang="en-US"/>
              </a:p>
            </c:txPr>
            <c:showLegendKey val="0"/>
            <c:showVal val="0"/>
            <c:showCatName val="0"/>
            <c:showSerName val="0"/>
            <c:showPercent val="1"/>
            <c:showBubbleSize val="0"/>
            <c:showLeaderLines val="0"/>
          </c:dLbls>
          <c:cat>
            <c:strRef>
              <c:f>Sheet1!$A$2:$A$3</c:f>
              <c:strCache>
                <c:ptCount val="2"/>
                <c:pt idx="0">
                  <c:v>Male</c:v>
                </c:pt>
                <c:pt idx="1">
                  <c:v>Female</c:v>
                </c:pt>
              </c:strCache>
            </c:strRef>
          </c:cat>
          <c:val>
            <c:numRef>
              <c:f>Sheet1!$B$2:$B$3</c:f>
              <c:numCache>
                <c:formatCode>General</c:formatCode>
                <c:ptCount val="2"/>
                <c:pt idx="0">
                  <c:v>60</c:v>
                </c:pt>
                <c:pt idx="1">
                  <c:v>40</c:v>
                </c:pt>
              </c:numCache>
            </c:numRef>
          </c:val>
        </c:ser>
        <c:dLbls>
          <c:showLegendKey val="0"/>
          <c:showVal val="0"/>
          <c:showCatName val="0"/>
          <c:showSerName val="0"/>
          <c:showPercent val="1"/>
          <c:showBubbleSize val="0"/>
          <c:showLeaderLines val="0"/>
        </c:dLbls>
        <c:firstSliceAng val="0"/>
        <c:holeSize val="50"/>
      </c:doughnutChart>
    </c:plotArea>
    <c:legend>
      <c:legendPos val="r"/>
      <c:layout>
        <c:manualLayout>
          <c:xMode val="edge"/>
          <c:yMode val="edge"/>
          <c:x val="0.7786470788373675"/>
          <c:y val="0.46990065981538071"/>
          <c:w val="0.11795785943423738"/>
          <c:h val="0.15359736701338478"/>
        </c:manualLayout>
      </c:layout>
      <c:overlay val="0"/>
      <c:txPr>
        <a:bodyPr/>
        <a:lstStyle/>
        <a:p>
          <a:pPr>
            <a:defRPr lang="en-US" sz="1600"/>
          </a:pPr>
          <a:endParaRPr lang="en-US"/>
        </a:p>
      </c:txPr>
    </c:legend>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1800"/>
            </a:pPr>
            <a:r>
              <a:rPr lang="en-US" sz="1800"/>
              <a:t>Clinical Experience</a:t>
            </a:r>
          </a:p>
        </c:rich>
      </c:tx>
      <c:layout>
        <c:manualLayout>
          <c:xMode val="edge"/>
          <c:yMode val="edge"/>
          <c:x val="0.71192123554000197"/>
          <c:y val="0.23570674351513701"/>
        </c:manualLayout>
      </c:layout>
      <c:overlay val="0"/>
    </c:title>
    <c:autoTitleDeleted val="0"/>
    <c:plotArea>
      <c:layout>
        <c:manualLayout>
          <c:layoutTarget val="inner"/>
          <c:xMode val="edge"/>
          <c:yMode val="edge"/>
          <c:x val="9.2360746573345004E-2"/>
          <c:y val="4.9044148173548921E-2"/>
          <c:w val="0.49954299115388362"/>
          <c:h val="0.90832359875677293"/>
        </c:manualLayout>
      </c:layout>
      <c:pieChart>
        <c:varyColors val="1"/>
        <c:ser>
          <c:idx val="0"/>
          <c:order val="0"/>
          <c:tx>
            <c:strRef>
              <c:f>Sheet1!$B$1</c:f>
              <c:strCache>
                <c:ptCount val="1"/>
                <c:pt idx="0">
                  <c:v>Clinical Experience</c:v>
                </c:pt>
              </c:strCache>
            </c:strRef>
          </c:tx>
          <c:spPr>
            <a:ln>
              <a:solidFill>
                <a:schemeClr val="tx1"/>
              </a:solidFill>
            </a:ln>
          </c:spPr>
          <c:dLbls>
            <c:txPr>
              <a:bodyPr/>
              <a:lstStyle/>
              <a:p>
                <a:pPr>
                  <a:defRPr sz="1600"/>
                </a:pPr>
                <a:endParaRPr lang="en-US"/>
              </a:p>
            </c:txPr>
            <c:showLegendKey val="0"/>
            <c:showVal val="0"/>
            <c:showCatName val="0"/>
            <c:showSerName val="0"/>
            <c:showPercent val="1"/>
            <c:showBubbleSize val="0"/>
            <c:showLeaderLines val="0"/>
          </c:dLbls>
          <c:cat>
            <c:strRef>
              <c:f>Sheet1!$A$2:$A$7</c:f>
              <c:strCache>
                <c:ptCount val="6"/>
                <c:pt idx="0">
                  <c:v>1 Year</c:v>
                </c:pt>
                <c:pt idx="1">
                  <c:v>2-3 Years</c:v>
                </c:pt>
                <c:pt idx="2">
                  <c:v>3-5 Years</c:v>
                </c:pt>
                <c:pt idx="3">
                  <c:v>5-7 Years</c:v>
                </c:pt>
                <c:pt idx="4">
                  <c:v>7-10 Years</c:v>
                </c:pt>
                <c:pt idx="5">
                  <c:v>Above 10 Years</c:v>
                </c:pt>
              </c:strCache>
            </c:strRef>
          </c:cat>
          <c:val>
            <c:numRef>
              <c:f>Sheet1!$B$2:$B$7</c:f>
              <c:numCache>
                <c:formatCode>General</c:formatCode>
                <c:ptCount val="6"/>
                <c:pt idx="0">
                  <c:v>3</c:v>
                </c:pt>
                <c:pt idx="1">
                  <c:v>7</c:v>
                </c:pt>
                <c:pt idx="2">
                  <c:v>12</c:v>
                </c:pt>
                <c:pt idx="3">
                  <c:v>32</c:v>
                </c:pt>
                <c:pt idx="4">
                  <c:v>25</c:v>
                </c:pt>
                <c:pt idx="5">
                  <c:v>21</c:v>
                </c:pt>
              </c:numCache>
            </c:numRef>
          </c:val>
        </c:ser>
        <c:dLbls>
          <c:showLegendKey val="0"/>
          <c:showVal val="0"/>
          <c:showCatName val="0"/>
          <c:showSerName val="0"/>
          <c:showPercent val="1"/>
          <c:showBubbleSize val="0"/>
          <c:showLeaderLines val="0"/>
        </c:dLbls>
        <c:firstSliceAng val="0"/>
      </c:pieChart>
    </c:plotArea>
    <c:legend>
      <c:legendPos val="r"/>
      <c:layout/>
      <c:overlay val="0"/>
      <c:txPr>
        <a:bodyPr/>
        <a:lstStyle/>
        <a:p>
          <a:pPr>
            <a:defRPr lang="en-US" sz="1600"/>
          </a:pPr>
          <a:endParaRPr lang="en-US"/>
        </a:p>
      </c:txPr>
    </c:legend>
    <c:plotVisOnly val="1"/>
    <c:dispBlanksAs val="zero"/>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sz="1800"/>
            </a:pPr>
            <a:r>
              <a:rPr lang="en-US" sz="1800" dirty="0"/>
              <a:t>Do You use computer in your professional life?</a:t>
            </a:r>
          </a:p>
        </c:rich>
      </c:tx>
      <c:layout/>
      <c:overlay val="0"/>
    </c:title>
    <c:autoTitleDeleted val="0"/>
    <c:plotArea>
      <c:layout/>
      <c:barChart>
        <c:barDir val="col"/>
        <c:grouping val="clustered"/>
        <c:varyColors val="0"/>
        <c:ser>
          <c:idx val="0"/>
          <c:order val="0"/>
          <c:tx>
            <c:strRef>
              <c:f>Sheet1!$B$1</c:f>
              <c:strCache>
                <c:ptCount val="1"/>
                <c:pt idx="0">
                  <c:v>Do You use Computer in your professional life?</c:v>
                </c:pt>
              </c:strCache>
            </c:strRef>
          </c:tx>
          <c:invertIfNegative val="0"/>
          <c:cat>
            <c:strRef>
              <c:f>Sheet1!$A$2:$A$5</c:f>
              <c:strCache>
                <c:ptCount val="4"/>
                <c:pt idx="0">
                  <c:v>1 ( Least)</c:v>
                </c:pt>
                <c:pt idx="1">
                  <c:v>2( Sometimes)</c:v>
                </c:pt>
                <c:pt idx="2">
                  <c:v>3( Moderately)</c:v>
                </c:pt>
                <c:pt idx="3">
                  <c:v>4 ( A lot)</c:v>
                </c:pt>
              </c:strCache>
            </c:strRef>
          </c:cat>
          <c:val>
            <c:numRef>
              <c:f>Sheet1!$B$2:$B$5</c:f>
              <c:numCache>
                <c:formatCode>General</c:formatCode>
                <c:ptCount val="4"/>
                <c:pt idx="0">
                  <c:v>48</c:v>
                </c:pt>
                <c:pt idx="1">
                  <c:v>28</c:v>
                </c:pt>
                <c:pt idx="2">
                  <c:v>19</c:v>
                </c:pt>
                <c:pt idx="3">
                  <c:v>5</c:v>
                </c:pt>
              </c:numCache>
            </c:numRef>
          </c:val>
        </c:ser>
        <c:ser>
          <c:idx val="1"/>
          <c:order val="1"/>
          <c:tx>
            <c:strRef>
              <c:f>Sheet1!$C$1</c:f>
              <c:strCache>
                <c:ptCount val="1"/>
              </c:strCache>
            </c:strRef>
          </c:tx>
          <c:invertIfNegative val="0"/>
          <c:cat>
            <c:strRef>
              <c:f>Sheet1!$A$2:$A$5</c:f>
              <c:strCache>
                <c:ptCount val="4"/>
                <c:pt idx="0">
                  <c:v>1 ( Least)</c:v>
                </c:pt>
                <c:pt idx="1">
                  <c:v>2( Sometimes)</c:v>
                </c:pt>
                <c:pt idx="2">
                  <c:v>3( Moderately)</c:v>
                </c:pt>
                <c:pt idx="3">
                  <c:v>4 ( A lot)</c:v>
                </c:pt>
              </c:strCache>
            </c:strRef>
          </c:cat>
          <c:val>
            <c:numRef>
              <c:f>Sheet1!$C$2:$C$5</c:f>
              <c:numCache>
                <c:formatCode>General</c:formatCode>
                <c:ptCount val="4"/>
              </c:numCache>
            </c:numRef>
          </c:val>
        </c:ser>
        <c:dLbls>
          <c:showLegendKey val="0"/>
          <c:showVal val="0"/>
          <c:showCatName val="0"/>
          <c:showSerName val="0"/>
          <c:showPercent val="0"/>
          <c:showBubbleSize val="0"/>
        </c:dLbls>
        <c:gapWidth val="150"/>
        <c:axId val="124361344"/>
        <c:axId val="124371712"/>
      </c:barChart>
      <c:catAx>
        <c:axId val="124361344"/>
        <c:scaling>
          <c:orientation val="minMax"/>
        </c:scaling>
        <c:delete val="0"/>
        <c:axPos val="b"/>
        <c:title>
          <c:tx>
            <c:rich>
              <a:bodyPr/>
              <a:lstStyle/>
              <a:p>
                <a:pPr>
                  <a:defRPr lang="en-US" sz="1600"/>
                </a:pPr>
                <a:r>
                  <a:rPr lang="en-US" sz="1600"/>
                  <a:t>Rating</a:t>
                </a:r>
              </a:p>
            </c:rich>
          </c:tx>
          <c:layout/>
          <c:overlay val="0"/>
        </c:title>
        <c:majorTickMark val="none"/>
        <c:minorTickMark val="none"/>
        <c:tickLblPos val="nextTo"/>
        <c:txPr>
          <a:bodyPr/>
          <a:lstStyle/>
          <a:p>
            <a:pPr>
              <a:defRPr lang="en-US" sz="1400"/>
            </a:pPr>
            <a:endParaRPr lang="en-US"/>
          </a:p>
        </c:txPr>
        <c:crossAx val="124371712"/>
        <c:crosses val="autoZero"/>
        <c:auto val="1"/>
        <c:lblAlgn val="ctr"/>
        <c:lblOffset val="100"/>
        <c:noMultiLvlLbl val="0"/>
      </c:catAx>
      <c:valAx>
        <c:axId val="124371712"/>
        <c:scaling>
          <c:orientation val="minMax"/>
        </c:scaling>
        <c:delete val="0"/>
        <c:axPos val="l"/>
        <c:majorGridlines/>
        <c:title>
          <c:tx>
            <c:rich>
              <a:bodyPr/>
              <a:lstStyle/>
              <a:p>
                <a:pPr>
                  <a:defRPr lang="en-US" sz="1600"/>
                </a:pPr>
                <a:r>
                  <a:rPr lang="en-US" sz="1600"/>
                  <a:t>Number</a:t>
                </a:r>
                <a:r>
                  <a:rPr lang="en-US" sz="1600" baseline="0"/>
                  <a:t> of Physicians</a:t>
                </a:r>
                <a:endParaRPr lang="en-US" sz="1600"/>
              </a:p>
            </c:rich>
          </c:tx>
          <c:layout/>
          <c:overlay val="0"/>
        </c:title>
        <c:numFmt formatCode="General" sourceLinked="1"/>
        <c:majorTickMark val="out"/>
        <c:minorTickMark val="none"/>
        <c:tickLblPos val="nextTo"/>
        <c:txPr>
          <a:bodyPr/>
          <a:lstStyle/>
          <a:p>
            <a:pPr>
              <a:defRPr lang="en-US" sz="1400"/>
            </a:pPr>
            <a:endParaRPr lang="en-US"/>
          </a:p>
        </c:txPr>
        <c:crossAx val="124361344"/>
        <c:crosses val="autoZero"/>
        <c:crossBetween val="between"/>
      </c:valAx>
      <c:spPr>
        <a:ln>
          <a:solidFill>
            <a:schemeClr val="accent1"/>
          </a:solidFill>
        </a:ln>
      </c:spPr>
    </c:plotArea>
    <c:plotVisOnly val="1"/>
    <c:dispBlanksAs val="gap"/>
    <c:showDLblsOverMax val="0"/>
  </c:chart>
  <c:spPr>
    <a:ln>
      <a:solidFill>
        <a:schemeClr val="tx1"/>
      </a:solidFill>
    </a:ln>
  </c:sp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en-US" sz="1800"/>
            </a:pPr>
            <a:r>
              <a:rPr lang="en-US" dirty="0"/>
              <a:t>How comfortable are you with computers?</a:t>
            </a:r>
          </a:p>
        </c:rich>
      </c:tx>
      <c:layout/>
      <c:overlay val="0"/>
      <c:spPr>
        <a:gradFill>
          <a:gsLst>
            <a:gs pos="0">
              <a:srgbClr val="6076B4">
                <a:tint val="66000"/>
                <a:satMod val="160000"/>
              </a:srgbClr>
            </a:gs>
            <a:gs pos="50000">
              <a:srgbClr val="6076B4">
                <a:tint val="44500"/>
                <a:satMod val="160000"/>
              </a:srgbClr>
            </a:gs>
            <a:gs pos="100000">
              <a:srgbClr val="6076B4">
                <a:tint val="23500"/>
                <a:satMod val="160000"/>
              </a:srgbClr>
            </a:gs>
          </a:gsLst>
          <a:lin ang="5400000" scaled="0"/>
        </a:gradFill>
      </c:spPr>
    </c:title>
    <c:autoTitleDeleted val="0"/>
    <c:plotArea>
      <c:layout/>
      <c:barChart>
        <c:barDir val="col"/>
        <c:grouping val="clustered"/>
        <c:varyColors val="0"/>
        <c:ser>
          <c:idx val="0"/>
          <c:order val="0"/>
          <c:tx>
            <c:strRef>
              <c:f>Sheet1!$B$1</c:f>
              <c:strCache>
                <c:ptCount val="1"/>
                <c:pt idx="0">
                  <c:v>Series 1</c:v>
                </c:pt>
              </c:strCache>
            </c:strRef>
          </c:tx>
          <c:spPr>
            <a:ln>
              <a:solidFill>
                <a:srgbClr val="4F81BD"/>
              </a:solidFill>
            </a:ln>
          </c:spPr>
          <c:invertIfNegative val="0"/>
          <c:cat>
            <c:numRef>
              <c:f>Sheet1!$A$2:$A$5</c:f>
              <c:numCache>
                <c:formatCode>General</c:formatCode>
                <c:ptCount val="4"/>
                <c:pt idx="0">
                  <c:v>1</c:v>
                </c:pt>
                <c:pt idx="1">
                  <c:v>2</c:v>
                </c:pt>
                <c:pt idx="2">
                  <c:v>3</c:v>
                </c:pt>
                <c:pt idx="3">
                  <c:v>4</c:v>
                </c:pt>
              </c:numCache>
            </c:numRef>
          </c:cat>
          <c:val>
            <c:numRef>
              <c:f>Sheet1!$B$2:$B$5</c:f>
              <c:numCache>
                <c:formatCode>General</c:formatCode>
                <c:ptCount val="4"/>
                <c:pt idx="0">
                  <c:v>38</c:v>
                </c:pt>
                <c:pt idx="1">
                  <c:v>25</c:v>
                </c:pt>
                <c:pt idx="2">
                  <c:v>22</c:v>
                </c:pt>
                <c:pt idx="3">
                  <c:v>15</c:v>
                </c:pt>
              </c:numCache>
            </c:numRef>
          </c:val>
        </c:ser>
        <c:dLbls>
          <c:showLegendKey val="0"/>
          <c:showVal val="0"/>
          <c:showCatName val="0"/>
          <c:showSerName val="0"/>
          <c:showPercent val="0"/>
          <c:showBubbleSize val="0"/>
        </c:dLbls>
        <c:gapWidth val="150"/>
        <c:axId val="124990976"/>
        <c:axId val="124992896"/>
      </c:barChart>
      <c:catAx>
        <c:axId val="124990976"/>
        <c:scaling>
          <c:orientation val="minMax"/>
        </c:scaling>
        <c:delete val="0"/>
        <c:axPos val="b"/>
        <c:title>
          <c:tx>
            <c:rich>
              <a:bodyPr/>
              <a:lstStyle/>
              <a:p>
                <a:pPr>
                  <a:defRPr lang="en-US" sz="1600"/>
                </a:pPr>
                <a:r>
                  <a:rPr lang="en-US" sz="1600"/>
                  <a:t>Rating</a:t>
                </a:r>
              </a:p>
            </c:rich>
          </c:tx>
          <c:layout/>
          <c:overlay val="0"/>
        </c:title>
        <c:numFmt formatCode="General" sourceLinked="1"/>
        <c:majorTickMark val="none"/>
        <c:minorTickMark val="none"/>
        <c:tickLblPos val="nextTo"/>
        <c:txPr>
          <a:bodyPr/>
          <a:lstStyle/>
          <a:p>
            <a:pPr>
              <a:defRPr lang="en-US" sz="1400"/>
            </a:pPr>
            <a:endParaRPr lang="en-US"/>
          </a:p>
        </c:txPr>
        <c:crossAx val="124992896"/>
        <c:crosses val="autoZero"/>
        <c:auto val="1"/>
        <c:lblAlgn val="ctr"/>
        <c:lblOffset val="100"/>
        <c:noMultiLvlLbl val="0"/>
      </c:catAx>
      <c:valAx>
        <c:axId val="124992896"/>
        <c:scaling>
          <c:orientation val="minMax"/>
        </c:scaling>
        <c:delete val="0"/>
        <c:axPos val="l"/>
        <c:majorGridlines/>
        <c:title>
          <c:tx>
            <c:rich>
              <a:bodyPr/>
              <a:lstStyle/>
              <a:p>
                <a:pPr>
                  <a:defRPr lang="en-US" sz="1600"/>
                </a:pPr>
                <a:r>
                  <a:rPr lang="en-US" sz="1600"/>
                  <a:t>Number of Physicians</a:t>
                </a:r>
              </a:p>
            </c:rich>
          </c:tx>
          <c:layout/>
          <c:overlay val="0"/>
        </c:title>
        <c:numFmt formatCode="General" sourceLinked="1"/>
        <c:majorTickMark val="out"/>
        <c:minorTickMark val="none"/>
        <c:tickLblPos val="nextTo"/>
        <c:txPr>
          <a:bodyPr/>
          <a:lstStyle/>
          <a:p>
            <a:pPr>
              <a:defRPr lang="en-US" sz="1400"/>
            </a:pPr>
            <a:endParaRPr lang="en-US"/>
          </a:p>
        </c:txPr>
        <c:crossAx val="124990976"/>
        <c:crosses val="autoZero"/>
        <c:crossBetween val="between"/>
      </c:valAx>
    </c:plotArea>
    <c:plotVisOnly val="1"/>
    <c:dispBlanksAs val="gap"/>
    <c:showDLblsOverMax val="0"/>
  </c:chart>
  <c:spPr>
    <a:ln>
      <a:solidFill>
        <a:sysClr val="windowText" lastClr="000000"/>
      </a:solidFill>
    </a:ln>
  </c:sp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1800"/>
            </a:pPr>
            <a:r>
              <a:rPr lang="en-US" sz="1800"/>
              <a:t>How often do you use computers</a:t>
            </a:r>
          </a:p>
        </c:rich>
      </c:tx>
      <c:layout>
        <c:manualLayout>
          <c:xMode val="edge"/>
          <c:yMode val="edge"/>
          <c:x val="0.56366129581024593"/>
          <c:y val="0.31988772334197163"/>
        </c:manualLayout>
      </c:layout>
      <c:overlay val="0"/>
    </c:title>
    <c:autoTitleDeleted val="0"/>
    <c:plotArea>
      <c:layout>
        <c:manualLayout>
          <c:layoutTarget val="inner"/>
          <c:xMode val="edge"/>
          <c:yMode val="edge"/>
          <c:x val="4.6585131719646157E-2"/>
          <c:y val="3.2207952208181991E-2"/>
          <c:w val="0.48411089238845151"/>
          <c:h val="0.88026327214782807"/>
        </c:manualLayout>
      </c:layout>
      <c:pieChart>
        <c:varyColors val="1"/>
        <c:ser>
          <c:idx val="0"/>
          <c:order val="0"/>
          <c:tx>
            <c:strRef>
              <c:f>Sheet1!$B$1</c:f>
              <c:strCache>
                <c:ptCount val="1"/>
                <c:pt idx="0">
                  <c:v>How often do you use computers</c:v>
                </c:pt>
              </c:strCache>
            </c:strRef>
          </c:tx>
          <c:dPt>
            <c:idx val="1"/>
            <c:bubble3D val="0"/>
            <c:spPr>
              <a:ln>
                <a:solidFill>
                  <a:schemeClr val="tx1"/>
                </a:solidFill>
              </a:ln>
            </c:spPr>
          </c:dPt>
          <c:dLbls>
            <c:txPr>
              <a:bodyPr/>
              <a:lstStyle/>
              <a:p>
                <a:pPr>
                  <a:defRPr sz="1600"/>
                </a:pPr>
                <a:endParaRPr lang="en-US"/>
              </a:p>
            </c:txPr>
            <c:showLegendKey val="0"/>
            <c:showVal val="0"/>
            <c:showCatName val="0"/>
            <c:showSerName val="0"/>
            <c:showPercent val="1"/>
            <c:showBubbleSize val="0"/>
            <c:showLeaderLines val="0"/>
          </c:dLbls>
          <c:cat>
            <c:strRef>
              <c:f>Sheet1!$A$2:$A$4</c:f>
              <c:strCache>
                <c:ptCount val="3"/>
                <c:pt idx="0">
                  <c:v>15min- 2hours</c:v>
                </c:pt>
                <c:pt idx="1">
                  <c:v>2-5 hours</c:v>
                </c:pt>
                <c:pt idx="2">
                  <c:v>more than 5 hours</c:v>
                </c:pt>
              </c:strCache>
            </c:strRef>
          </c:cat>
          <c:val>
            <c:numRef>
              <c:f>Sheet1!$B$2:$B$4</c:f>
              <c:numCache>
                <c:formatCode>General</c:formatCode>
                <c:ptCount val="3"/>
                <c:pt idx="0">
                  <c:v>49</c:v>
                </c:pt>
                <c:pt idx="1">
                  <c:v>48</c:v>
                </c:pt>
                <c:pt idx="2">
                  <c:v>3</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66678732866724988"/>
          <c:y val="0.42308322007935106"/>
          <c:w val="0.23907686886361426"/>
          <c:h val="0.23039605052007717"/>
        </c:manualLayout>
      </c:layout>
      <c:overlay val="0"/>
      <c:txPr>
        <a:bodyPr/>
        <a:lstStyle/>
        <a:p>
          <a:pPr>
            <a:defRPr lang="en-US" sz="1600"/>
          </a:pPr>
          <a:endParaRPr lang="en-US"/>
        </a:p>
      </c:txPr>
    </c:legend>
    <c:plotVisOnly val="1"/>
    <c:dispBlanksAs val="zero"/>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Do you have internet access at work &amp; home?</a:t>
            </a:r>
            <a:endParaRPr lang="en-US" dirty="0"/>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tx>
            <c:strRef>
              <c:f>Sheet1!$B$1</c:f>
              <c:strCache>
                <c:ptCount val="1"/>
                <c:pt idx="0">
                  <c:v>Internet at Work</c:v>
                </c:pt>
              </c:strCache>
            </c:strRef>
          </c:tx>
          <c:invertIfNegative val="0"/>
          <c:cat>
            <c:strRef>
              <c:f>Sheet1!$A$2:$A$3</c:f>
              <c:strCache>
                <c:ptCount val="2"/>
                <c:pt idx="0">
                  <c:v>Yes</c:v>
                </c:pt>
                <c:pt idx="1">
                  <c:v>No</c:v>
                </c:pt>
              </c:strCache>
            </c:strRef>
          </c:cat>
          <c:val>
            <c:numRef>
              <c:f>Sheet1!$B$2:$B$3</c:f>
              <c:numCache>
                <c:formatCode>General</c:formatCode>
                <c:ptCount val="2"/>
                <c:pt idx="0">
                  <c:v>28</c:v>
                </c:pt>
                <c:pt idx="1">
                  <c:v>72</c:v>
                </c:pt>
              </c:numCache>
            </c:numRef>
          </c:val>
        </c:ser>
        <c:ser>
          <c:idx val="1"/>
          <c:order val="1"/>
          <c:tx>
            <c:strRef>
              <c:f>Sheet1!$C$1</c:f>
              <c:strCache>
                <c:ptCount val="1"/>
                <c:pt idx="0">
                  <c:v>Internet at Home</c:v>
                </c:pt>
              </c:strCache>
            </c:strRef>
          </c:tx>
          <c:invertIfNegative val="0"/>
          <c:cat>
            <c:strRef>
              <c:f>Sheet1!$A$2:$A$3</c:f>
              <c:strCache>
                <c:ptCount val="2"/>
                <c:pt idx="0">
                  <c:v>Yes</c:v>
                </c:pt>
                <c:pt idx="1">
                  <c:v>No</c:v>
                </c:pt>
              </c:strCache>
            </c:strRef>
          </c:cat>
          <c:val>
            <c:numRef>
              <c:f>Sheet1!$C$2:$C$3</c:f>
              <c:numCache>
                <c:formatCode>General</c:formatCode>
                <c:ptCount val="2"/>
                <c:pt idx="0">
                  <c:v>93</c:v>
                </c:pt>
                <c:pt idx="1">
                  <c:v>7</c:v>
                </c:pt>
              </c:numCache>
            </c:numRef>
          </c:val>
        </c:ser>
        <c:dLbls>
          <c:showLegendKey val="0"/>
          <c:showVal val="0"/>
          <c:showCatName val="0"/>
          <c:showSerName val="0"/>
          <c:showPercent val="0"/>
          <c:showBubbleSize val="0"/>
        </c:dLbls>
        <c:gapWidth val="150"/>
        <c:shape val="cylinder"/>
        <c:axId val="125052032"/>
        <c:axId val="125053952"/>
        <c:axId val="0"/>
      </c:bar3DChart>
      <c:catAx>
        <c:axId val="125052032"/>
        <c:scaling>
          <c:orientation val="minMax"/>
        </c:scaling>
        <c:delete val="0"/>
        <c:axPos val="b"/>
        <c:title>
          <c:tx>
            <c:rich>
              <a:bodyPr/>
              <a:lstStyle/>
              <a:p>
                <a:pPr>
                  <a:defRPr/>
                </a:pPr>
                <a:r>
                  <a:rPr lang="en-US" sz="1400" dirty="0" smtClean="0"/>
                  <a:t>Access of Internet at</a:t>
                </a:r>
                <a:r>
                  <a:rPr lang="en-US" sz="1400" baseline="0" dirty="0" smtClean="0"/>
                  <a:t> home &amp; office</a:t>
                </a:r>
                <a:endParaRPr lang="en-US" sz="1400" dirty="0"/>
              </a:p>
            </c:rich>
          </c:tx>
          <c:layout>
            <c:manualLayout>
              <c:xMode val="edge"/>
              <c:yMode val="edge"/>
              <c:x val="0.29737034606785262"/>
              <c:y val="0.92515625956288194"/>
            </c:manualLayout>
          </c:layout>
          <c:overlay val="0"/>
        </c:title>
        <c:majorTickMark val="out"/>
        <c:minorTickMark val="none"/>
        <c:tickLblPos val="nextTo"/>
        <c:txPr>
          <a:bodyPr/>
          <a:lstStyle/>
          <a:p>
            <a:pPr>
              <a:defRPr lang="en-US" sz="1600"/>
            </a:pPr>
            <a:endParaRPr lang="en-US"/>
          </a:p>
        </c:txPr>
        <c:crossAx val="125053952"/>
        <c:crosses val="autoZero"/>
        <c:auto val="1"/>
        <c:lblAlgn val="ctr"/>
        <c:lblOffset val="100"/>
        <c:noMultiLvlLbl val="0"/>
      </c:catAx>
      <c:valAx>
        <c:axId val="125053952"/>
        <c:scaling>
          <c:orientation val="minMax"/>
        </c:scaling>
        <c:delete val="0"/>
        <c:axPos val="l"/>
        <c:majorGridlines/>
        <c:title>
          <c:tx>
            <c:rich>
              <a:bodyPr rot="-5400000" vert="horz"/>
              <a:lstStyle/>
              <a:p>
                <a:pPr>
                  <a:defRPr/>
                </a:pPr>
                <a:r>
                  <a:rPr lang="en-US" sz="1400" dirty="0" smtClean="0"/>
                  <a:t>Number of Physicians</a:t>
                </a:r>
                <a:endParaRPr lang="en-US" sz="1400" dirty="0"/>
              </a:p>
            </c:rich>
          </c:tx>
          <c:layout/>
          <c:overlay val="0"/>
        </c:title>
        <c:numFmt formatCode="General" sourceLinked="1"/>
        <c:majorTickMark val="out"/>
        <c:minorTickMark val="none"/>
        <c:tickLblPos val="nextTo"/>
        <c:txPr>
          <a:bodyPr/>
          <a:lstStyle/>
          <a:p>
            <a:pPr>
              <a:defRPr lang="en-US" sz="1400"/>
            </a:pPr>
            <a:endParaRPr lang="en-US"/>
          </a:p>
        </c:txPr>
        <c:crossAx val="125052032"/>
        <c:crosses val="autoZero"/>
        <c:crossBetween val="between"/>
      </c:valAx>
    </c:plotArea>
    <c:legend>
      <c:legendPos val="r"/>
      <c:layout/>
      <c:overlay val="0"/>
      <c:txPr>
        <a:bodyPr/>
        <a:lstStyle/>
        <a:p>
          <a:pPr>
            <a:defRPr lang="en-US" sz="1600"/>
          </a:pPr>
          <a:endParaRPr lang="en-US"/>
        </a:p>
      </c:txPr>
    </c:legend>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Are you a physician owner of </a:t>
            </a:r>
            <a:endParaRPr lang="en-US" dirty="0" smtClean="0"/>
          </a:p>
          <a:p>
            <a:pPr>
              <a:defRPr/>
            </a:pPr>
            <a:r>
              <a:rPr lang="en-US" dirty="0" smtClean="0"/>
              <a:t>your </a:t>
            </a:r>
            <a:r>
              <a:rPr lang="en-US" dirty="0"/>
              <a:t>own practice</a:t>
            </a:r>
          </a:p>
        </c:rich>
      </c:tx>
      <c:layout>
        <c:manualLayout>
          <c:xMode val="edge"/>
          <c:yMode val="edge"/>
          <c:x val="0.58217203752308744"/>
          <c:y val="0.20203435158440314"/>
        </c:manualLayout>
      </c:layout>
      <c:overlay val="0"/>
    </c:title>
    <c:autoTitleDeleted val="0"/>
    <c:plotArea>
      <c:layout>
        <c:manualLayout>
          <c:layoutTarget val="inner"/>
          <c:xMode val="edge"/>
          <c:yMode val="edge"/>
          <c:x val="5.613784388062603E-2"/>
          <c:y val="4.9044148173548921E-2"/>
          <c:w val="0.49028373189462432"/>
          <c:h val="0.89148740279140604"/>
        </c:manualLayout>
      </c:layout>
      <c:pieChart>
        <c:varyColors val="1"/>
        <c:ser>
          <c:idx val="0"/>
          <c:order val="0"/>
          <c:tx>
            <c:strRef>
              <c:f>Sheet1!$B$1</c:f>
              <c:strCache>
                <c:ptCount val="1"/>
                <c:pt idx="0">
                  <c:v>Are you a physician owner of your own practice</c:v>
                </c:pt>
              </c:strCache>
            </c:strRef>
          </c:tx>
          <c:spPr>
            <a:ln>
              <a:solidFill>
                <a:schemeClr val="tx1"/>
              </a:solidFill>
            </a:ln>
          </c:spPr>
          <c:dLbls>
            <c:txPr>
              <a:bodyPr/>
              <a:lstStyle/>
              <a:p>
                <a:pPr>
                  <a:defRPr sz="1600"/>
                </a:pPr>
                <a:endParaRPr lang="en-US"/>
              </a:p>
            </c:txPr>
            <c:showLegendKey val="0"/>
            <c:showVal val="0"/>
            <c:showCatName val="0"/>
            <c:showSerName val="0"/>
            <c:showPercent val="1"/>
            <c:showBubbleSize val="0"/>
            <c:showLeaderLines val="0"/>
          </c:dLbls>
          <c:cat>
            <c:strRef>
              <c:f>Sheet1!$A$2:$A$3</c:f>
              <c:strCache>
                <c:ptCount val="2"/>
                <c:pt idx="0">
                  <c:v>Yes</c:v>
                </c:pt>
                <c:pt idx="1">
                  <c:v>No</c:v>
                </c:pt>
              </c:strCache>
            </c:strRef>
          </c:cat>
          <c:val>
            <c:numRef>
              <c:f>Sheet1!$B$2:$B$3</c:f>
              <c:numCache>
                <c:formatCode>General</c:formatCode>
                <c:ptCount val="2"/>
                <c:pt idx="0">
                  <c:v>72</c:v>
                </c:pt>
                <c:pt idx="1">
                  <c:v>28</c:v>
                </c:pt>
              </c:numCache>
            </c:numRef>
          </c:val>
        </c:ser>
        <c:dLbls>
          <c:showLegendKey val="0"/>
          <c:showVal val="0"/>
          <c:showCatName val="0"/>
          <c:showSerName val="0"/>
          <c:showPercent val="1"/>
          <c:showBubbleSize val="0"/>
          <c:showLeaderLines val="0"/>
        </c:dLbls>
        <c:firstSliceAng val="0"/>
      </c:pieChart>
    </c:plotArea>
    <c:legend>
      <c:legendPos val="r"/>
      <c:layout>
        <c:manualLayout>
          <c:xMode val="edge"/>
          <c:yMode val="edge"/>
          <c:x val="0.73218892777291722"/>
          <c:y val="0.38892562754048138"/>
          <c:w val="7.7996257412267914E-2"/>
          <c:h val="0.15359736701338478"/>
        </c:manualLayout>
      </c:layout>
      <c:overlay val="0"/>
      <c:txPr>
        <a:bodyPr/>
        <a:lstStyle/>
        <a:p>
          <a:pPr>
            <a:defRPr lang="en-US" sz="1600"/>
          </a:pPr>
          <a:endParaRPr lang="en-US"/>
        </a:p>
      </c:txPr>
    </c:legend>
    <c:plotVisOnly val="1"/>
    <c:dispBlanksAs val="zero"/>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a:pPr>
            <a:r>
              <a:rPr lang="en-US" sz="1800" dirty="0" smtClean="0"/>
              <a:t>Have you heard </a:t>
            </a:r>
            <a:r>
              <a:rPr lang="en-US" sz="1800" dirty="0"/>
              <a:t>of HIS</a:t>
            </a:r>
          </a:p>
        </c:rich>
      </c:tx>
      <c:layout>
        <c:manualLayout>
          <c:xMode val="edge"/>
          <c:yMode val="edge"/>
          <c:x val="0.61958722173617187"/>
          <c:y val="0.25254293948050394"/>
        </c:manualLayout>
      </c:layout>
      <c:overlay val="0"/>
    </c:title>
    <c:autoTitleDeleted val="0"/>
    <c:plotArea>
      <c:layout>
        <c:manualLayout>
          <c:layoutTarget val="inner"/>
          <c:xMode val="edge"/>
          <c:yMode val="edge"/>
          <c:x val="3.7619325362107513E-2"/>
          <c:y val="4.9044148173548921E-2"/>
          <c:w val="0.49954299115388362"/>
          <c:h val="0.90832359875677293"/>
        </c:manualLayout>
      </c:layout>
      <c:doughnutChart>
        <c:varyColors val="1"/>
        <c:ser>
          <c:idx val="0"/>
          <c:order val="0"/>
          <c:tx>
            <c:strRef>
              <c:f>Sheet1!$B$1</c:f>
              <c:strCache>
                <c:ptCount val="1"/>
                <c:pt idx="0">
                  <c:v>Heard of HIS</c:v>
                </c:pt>
              </c:strCache>
            </c:strRef>
          </c:tx>
          <c:spPr>
            <a:ln>
              <a:solidFill>
                <a:schemeClr val="tx1"/>
              </a:solidFill>
            </a:ln>
          </c:spPr>
          <c:dLbls>
            <c:txPr>
              <a:bodyPr/>
              <a:lstStyle/>
              <a:p>
                <a:pPr>
                  <a:defRPr sz="1600"/>
                </a:pPr>
                <a:endParaRPr lang="en-US"/>
              </a:p>
            </c:txPr>
            <c:showLegendKey val="0"/>
            <c:showVal val="0"/>
            <c:showCatName val="0"/>
            <c:showSerName val="0"/>
            <c:showPercent val="1"/>
            <c:showBubbleSize val="0"/>
            <c:showLeaderLines val="0"/>
          </c:dLbls>
          <c:cat>
            <c:strRef>
              <c:f>Sheet1!$A$2:$A$3</c:f>
              <c:strCache>
                <c:ptCount val="2"/>
                <c:pt idx="0">
                  <c:v>Yes</c:v>
                </c:pt>
                <c:pt idx="1">
                  <c:v>No</c:v>
                </c:pt>
              </c:strCache>
            </c:strRef>
          </c:cat>
          <c:val>
            <c:numRef>
              <c:f>Sheet1!$B$2:$B$3</c:f>
              <c:numCache>
                <c:formatCode>General</c:formatCode>
                <c:ptCount val="2"/>
                <c:pt idx="0">
                  <c:v>88</c:v>
                </c:pt>
                <c:pt idx="1">
                  <c:v>12</c:v>
                </c:pt>
              </c:numCache>
            </c:numRef>
          </c:val>
        </c:ser>
        <c:dLbls>
          <c:showLegendKey val="0"/>
          <c:showVal val="0"/>
          <c:showCatName val="0"/>
          <c:showSerName val="0"/>
          <c:showPercent val="1"/>
          <c:showBubbleSize val="0"/>
          <c:showLeaderLines val="0"/>
        </c:dLbls>
        <c:firstSliceAng val="0"/>
        <c:holeSize val="50"/>
      </c:doughnutChart>
    </c:plotArea>
    <c:legend>
      <c:legendPos val="r"/>
      <c:layout>
        <c:manualLayout>
          <c:xMode val="edge"/>
          <c:yMode val="edge"/>
          <c:x val="0.73218892777291722"/>
          <c:y val="0.35485332071870673"/>
          <c:w val="7.7996257412267914E-2"/>
          <c:h val="0.15359736701338478"/>
        </c:manualLayout>
      </c:layout>
      <c:overlay val="0"/>
      <c:txPr>
        <a:bodyPr/>
        <a:lstStyle/>
        <a:p>
          <a:pPr>
            <a:defRPr lang="en-US" sz="1600"/>
          </a:pPr>
          <a:endParaRPr lang="en-US"/>
        </a:p>
      </c:txPr>
    </c:legend>
    <c:plotVisOnly val="1"/>
    <c:dispBlanksAs val="zero"/>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96A637-FA72-4D76-AB5F-DF57916433FE}" type="doc">
      <dgm:prSet loTypeId="urn:microsoft.com/office/officeart/2005/8/layout/process2" loCatId="process" qsTypeId="urn:microsoft.com/office/officeart/2005/8/quickstyle/simple1" qsCatId="simple" csTypeId="urn:microsoft.com/office/officeart/2005/8/colors/accent1_2" csCatId="accent1" phldr="1"/>
      <dgm:spPr/>
    </dgm:pt>
    <dgm:pt modelId="{11191ACE-219B-4B9F-95EA-D268758A7E03}">
      <dgm:prSet phldrT="[Text]" custT="1">
        <dgm:style>
          <a:lnRef idx="0">
            <a:schemeClr val="accent4"/>
          </a:lnRef>
          <a:fillRef idx="3">
            <a:schemeClr val="accent4"/>
          </a:fillRef>
          <a:effectRef idx="3">
            <a:schemeClr val="accent4"/>
          </a:effectRef>
          <a:fontRef idx="minor">
            <a:schemeClr val="lt1"/>
          </a:fontRef>
        </dgm:style>
      </dgm:prSet>
      <dgm:spPr>
        <a:ln/>
      </dgm:spPr>
      <dgm:t>
        <a:bodyPr/>
        <a:lstStyle/>
        <a:p>
          <a:pPr algn="ctr"/>
          <a:r>
            <a:rPr lang="en-US" sz="1200" b="1" u="sng" dirty="0" smtClean="0">
              <a:latin typeface="Times New Roman" pitchFamily="18" charset="0"/>
              <a:cs typeface="Times New Roman" pitchFamily="18" charset="0"/>
            </a:rPr>
            <a:t>QUALITATIVE APPROACH</a:t>
          </a:r>
          <a:endParaRPr lang="en-US" sz="1200" b="1" u="sng" dirty="0"/>
        </a:p>
      </dgm:t>
    </dgm:pt>
    <dgm:pt modelId="{A4FA2045-65CC-43DB-ACE5-8F508952E482}" type="parTrans" cxnId="{6E1AB314-8E2A-4936-A98C-5594FE82BA69}">
      <dgm:prSet/>
      <dgm:spPr/>
      <dgm:t>
        <a:bodyPr/>
        <a:lstStyle/>
        <a:p>
          <a:pPr algn="ctr"/>
          <a:endParaRPr lang="en-US"/>
        </a:p>
      </dgm:t>
    </dgm:pt>
    <dgm:pt modelId="{E5D462A6-D311-4D2A-B6BD-778D207E95B0}" type="sibTrans" cxnId="{6E1AB314-8E2A-4936-A98C-5594FE82BA69}">
      <dgm:prSet/>
      <dgm:spPr>
        <a:solidFill>
          <a:schemeClr val="tx1"/>
        </a:solidFill>
        <a:ln w="28575">
          <a:solidFill>
            <a:srgbClr val="00B0F0"/>
          </a:solidFill>
        </a:ln>
      </dgm:spPr>
      <dgm:t>
        <a:bodyPr/>
        <a:lstStyle/>
        <a:p>
          <a:pPr algn="ctr"/>
          <a:endParaRPr lang="en-US"/>
        </a:p>
      </dgm:t>
    </dgm:pt>
    <dgm:pt modelId="{05E0E9F6-B455-4CB1-AFF3-F8CE380AEB2D}">
      <dgm:prSet phldrT="[Text]" custT="1">
        <dgm:style>
          <a:lnRef idx="0">
            <a:schemeClr val="accent2"/>
          </a:lnRef>
          <a:fillRef idx="3">
            <a:schemeClr val="accent2"/>
          </a:fillRef>
          <a:effectRef idx="3">
            <a:schemeClr val="accent2"/>
          </a:effectRef>
          <a:fontRef idx="minor">
            <a:schemeClr val="lt1"/>
          </a:fontRef>
        </dgm:style>
      </dgm:prSet>
      <dgm:spPr>
        <a:ln/>
      </dgm:spPr>
      <dgm:t>
        <a:bodyPr/>
        <a:lstStyle/>
        <a:p>
          <a:pPr algn="ctr"/>
          <a:r>
            <a:rPr lang="en-US" sz="1200" b="1" u="sng" dirty="0" smtClean="0">
              <a:latin typeface="Times New Roman" pitchFamily="18" charset="0"/>
              <a:cs typeface="Times New Roman" pitchFamily="18" charset="0"/>
            </a:rPr>
            <a:t>RESULTS INTERPRETED</a:t>
          </a:r>
          <a:endParaRPr lang="en-US" sz="1200" b="1" u="sng" dirty="0">
            <a:latin typeface="Times New Roman" pitchFamily="18" charset="0"/>
            <a:cs typeface="Times New Roman" pitchFamily="18" charset="0"/>
          </a:endParaRPr>
        </a:p>
      </dgm:t>
    </dgm:pt>
    <dgm:pt modelId="{BD287554-8D1F-4690-A0A1-E4C1CA90429B}" type="parTrans" cxnId="{6C320CE5-C77A-4B66-ADD1-89A09C7CF64E}">
      <dgm:prSet/>
      <dgm:spPr/>
      <dgm:t>
        <a:bodyPr/>
        <a:lstStyle/>
        <a:p>
          <a:pPr algn="ctr"/>
          <a:endParaRPr lang="en-US"/>
        </a:p>
      </dgm:t>
    </dgm:pt>
    <dgm:pt modelId="{63B31F80-CDC5-4791-8B4E-3726C72ED31D}" type="sibTrans" cxnId="{6C320CE5-C77A-4B66-ADD1-89A09C7CF64E}">
      <dgm:prSet/>
      <dgm:spPr/>
      <dgm:t>
        <a:bodyPr/>
        <a:lstStyle/>
        <a:p>
          <a:pPr algn="ctr"/>
          <a:endParaRPr lang="en-US"/>
        </a:p>
      </dgm:t>
    </dgm:pt>
    <dgm:pt modelId="{962438D7-88CE-47FC-AF17-5EA02585590F}" type="pres">
      <dgm:prSet presAssocID="{5696A637-FA72-4D76-AB5F-DF57916433FE}" presName="linearFlow" presStyleCnt="0">
        <dgm:presLayoutVars>
          <dgm:resizeHandles val="exact"/>
        </dgm:presLayoutVars>
      </dgm:prSet>
      <dgm:spPr/>
    </dgm:pt>
    <dgm:pt modelId="{62943D83-F4F7-4B63-A63E-14A07C450778}" type="pres">
      <dgm:prSet presAssocID="{11191ACE-219B-4B9F-95EA-D268758A7E03}" presName="node" presStyleLbl="node1" presStyleIdx="0" presStyleCnt="2" custScaleX="165505" custScaleY="11114" custLinFactNeighborX="10445" custLinFactNeighborY="355">
        <dgm:presLayoutVars>
          <dgm:bulletEnabled val="1"/>
        </dgm:presLayoutVars>
      </dgm:prSet>
      <dgm:spPr/>
      <dgm:t>
        <a:bodyPr/>
        <a:lstStyle/>
        <a:p>
          <a:endParaRPr lang="en-US"/>
        </a:p>
      </dgm:t>
    </dgm:pt>
    <dgm:pt modelId="{A5B794CB-984D-4496-95CA-7A0D8E30E707}" type="pres">
      <dgm:prSet presAssocID="{E5D462A6-D311-4D2A-B6BD-778D207E95B0}" presName="sibTrans" presStyleLbl="sibTrans2D1" presStyleIdx="0" presStyleCnt="1" custFlipVert="0" custScaleX="121384" custScaleY="11322" custLinFactNeighborY="-1293"/>
      <dgm:spPr/>
      <dgm:t>
        <a:bodyPr/>
        <a:lstStyle/>
        <a:p>
          <a:endParaRPr lang="en-US"/>
        </a:p>
      </dgm:t>
    </dgm:pt>
    <dgm:pt modelId="{F6D9F89E-43DD-48AC-BE70-C7F8A02DDBB7}" type="pres">
      <dgm:prSet presAssocID="{E5D462A6-D311-4D2A-B6BD-778D207E95B0}" presName="connectorText" presStyleLbl="sibTrans2D1" presStyleIdx="0" presStyleCnt="1"/>
      <dgm:spPr/>
      <dgm:t>
        <a:bodyPr/>
        <a:lstStyle/>
        <a:p>
          <a:endParaRPr lang="en-US"/>
        </a:p>
      </dgm:t>
    </dgm:pt>
    <dgm:pt modelId="{D985EC8C-7964-4735-94B0-E6A2B41C4111}" type="pres">
      <dgm:prSet presAssocID="{05E0E9F6-B455-4CB1-AFF3-F8CE380AEB2D}" presName="node" presStyleLbl="node1" presStyleIdx="1" presStyleCnt="2" custScaleX="165505" custScaleY="14096" custLinFactNeighborY="983">
        <dgm:presLayoutVars>
          <dgm:bulletEnabled val="1"/>
        </dgm:presLayoutVars>
      </dgm:prSet>
      <dgm:spPr/>
      <dgm:t>
        <a:bodyPr/>
        <a:lstStyle/>
        <a:p>
          <a:endParaRPr lang="en-US"/>
        </a:p>
      </dgm:t>
    </dgm:pt>
  </dgm:ptLst>
  <dgm:cxnLst>
    <dgm:cxn modelId="{BCECF5DE-737C-4063-98F8-197286D9E564}" type="presOf" srcId="{05E0E9F6-B455-4CB1-AFF3-F8CE380AEB2D}" destId="{D985EC8C-7964-4735-94B0-E6A2B41C4111}" srcOrd="0" destOrd="0" presId="urn:microsoft.com/office/officeart/2005/8/layout/process2"/>
    <dgm:cxn modelId="{6E1AB314-8E2A-4936-A98C-5594FE82BA69}" srcId="{5696A637-FA72-4D76-AB5F-DF57916433FE}" destId="{11191ACE-219B-4B9F-95EA-D268758A7E03}" srcOrd="0" destOrd="0" parTransId="{A4FA2045-65CC-43DB-ACE5-8F508952E482}" sibTransId="{E5D462A6-D311-4D2A-B6BD-778D207E95B0}"/>
    <dgm:cxn modelId="{6699D15F-2174-420E-B032-39BF7A0A2917}" type="presOf" srcId="{11191ACE-219B-4B9F-95EA-D268758A7E03}" destId="{62943D83-F4F7-4B63-A63E-14A07C450778}" srcOrd="0" destOrd="0" presId="urn:microsoft.com/office/officeart/2005/8/layout/process2"/>
    <dgm:cxn modelId="{6C320CE5-C77A-4B66-ADD1-89A09C7CF64E}" srcId="{5696A637-FA72-4D76-AB5F-DF57916433FE}" destId="{05E0E9F6-B455-4CB1-AFF3-F8CE380AEB2D}" srcOrd="1" destOrd="0" parTransId="{BD287554-8D1F-4690-A0A1-E4C1CA90429B}" sibTransId="{63B31F80-CDC5-4791-8B4E-3726C72ED31D}"/>
    <dgm:cxn modelId="{C9C2A18E-DBE1-47D5-BB34-1E64331C8655}" type="presOf" srcId="{5696A637-FA72-4D76-AB5F-DF57916433FE}" destId="{962438D7-88CE-47FC-AF17-5EA02585590F}" srcOrd="0" destOrd="0" presId="urn:microsoft.com/office/officeart/2005/8/layout/process2"/>
    <dgm:cxn modelId="{677CFEE9-BBA3-488F-B7BB-2D02909B793F}" type="presOf" srcId="{E5D462A6-D311-4D2A-B6BD-778D207E95B0}" destId="{F6D9F89E-43DD-48AC-BE70-C7F8A02DDBB7}" srcOrd="1" destOrd="0" presId="urn:microsoft.com/office/officeart/2005/8/layout/process2"/>
    <dgm:cxn modelId="{5F83E108-3B0E-416F-B741-21E3D88C60AD}" type="presOf" srcId="{E5D462A6-D311-4D2A-B6BD-778D207E95B0}" destId="{A5B794CB-984D-4496-95CA-7A0D8E30E707}" srcOrd="0" destOrd="0" presId="urn:microsoft.com/office/officeart/2005/8/layout/process2"/>
    <dgm:cxn modelId="{1C4DC774-FA92-4892-BF9E-2A53926568D9}" type="presParOf" srcId="{962438D7-88CE-47FC-AF17-5EA02585590F}" destId="{62943D83-F4F7-4B63-A63E-14A07C450778}" srcOrd="0" destOrd="0" presId="urn:microsoft.com/office/officeart/2005/8/layout/process2"/>
    <dgm:cxn modelId="{3DC95734-479D-4E16-890E-BA3178942785}" type="presParOf" srcId="{962438D7-88CE-47FC-AF17-5EA02585590F}" destId="{A5B794CB-984D-4496-95CA-7A0D8E30E707}" srcOrd="1" destOrd="0" presId="urn:microsoft.com/office/officeart/2005/8/layout/process2"/>
    <dgm:cxn modelId="{E8B4203D-B34D-4F8B-AF95-801E7A6F9F73}" type="presParOf" srcId="{A5B794CB-984D-4496-95CA-7A0D8E30E707}" destId="{F6D9F89E-43DD-48AC-BE70-C7F8A02DDBB7}" srcOrd="0" destOrd="0" presId="urn:microsoft.com/office/officeart/2005/8/layout/process2"/>
    <dgm:cxn modelId="{7B2578BE-BBF2-4445-B8A8-27DC84905925}" type="presParOf" srcId="{962438D7-88CE-47FC-AF17-5EA02585590F}" destId="{D985EC8C-7964-4735-94B0-E6A2B41C4111}"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43D83-F4F7-4B63-A63E-14A07C450778}">
      <dsp:nvSpPr>
        <dsp:cNvPr id="0" name=""/>
        <dsp:cNvSpPr/>
      </dsp:nvSpPr>
      <dsp:spPr>
        <a:xfrm>
          <a:off x="0" y="413101"/>
          <a:ext cx="5943599" cy="327671"/>
        </a:xfrm>
        <a:prstGeom prst="roundRect">
          <a:avLst>
            <a:gd name="adj" fmla="val 10000"/>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u="sng" kern="1200" dirty="0" smtClean="0">
              <a:latin typeface="Times New Roman" pitchFamily="18" charset="0"/>
              <a:cs typeface="Times New Roman" pitchFamily="18" charset="0"/>
            </a:rPr>
            <a:t>QUALITATIVE APPROACH</a:t>
          </a:r>
          <a:endParaRPr lang="en-US" sz="1200" b="1" u="sng" kern="1200" dirty="0"/>
        </a:p>
      </dsp:txBody>
      <dsp:txXfrm>
        <a:off x="9597" y="422698"/>
        <a:ext cx="5924405" cy="308477"/>
      </dsp:txXfrm>
    </dsp:sp>
    <dsp:sp modelId="{A5B794CB-984D-4496-95CA-7A0D8E30E707}">
      <dsp:nvSpPr>
        <dsp:cNvPr id="0" name=""/>
        <dsp:cNvSpPr/>
      </dsp:nvSpPr>
      <dsp:spPr>
        <a:xfrm rot="5400000">
          <a:off x="2263566" y="1426466"/>
          <a:ext cx="1416466" cy="150211"/>
        </a:xfrm>
        <a:prstGeom prst="rightArrow">
          <a:avLst>
            <a:gd name="adj1" fmla="val 60000"/>
            <a:gd name="adj2" fmla="val 50000"/>
          </a:avLst>
        </a:prstGeom>
        <a:solidFill>
          <a:schemeClr val="tx1"/>
        </a:solidFill>
        <a:ln w="28575">
          <a:solidFill>
            <a:srgbClr val="00B0F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444750">
            <a:lnSpc>
              <a:spcPct val="90000"/>
            </a:lnSpc>
            <a:spcBef>
              <a:spcPct val="0"/>
            </a:spcBef>
            <a:spcAft>
              <a:spcPct val="35000"/>
            </a:spcAft>
          </a:pPr>
          <a:endParaRPr lang="en-US" sz="5500" kern="1200"/>
        </a:p>
      </dsp:txBody>
      <dsp:txXfrm rot="-5400000">
        <a:off x="2926736" y="793339"/>
        <a:ext cx="90127" cy="1371403"/>
      </dsp:txXfrm>
    </dsp:sp>
    <dsp:sp modelId="{D985EC8C-7964-4735-94B0-E6A2B41C4111}">
      <dsp:nvSpPr>
        <dsp:cNvPr id="0" name=""/>
        <dsp:cNvSpPr/>
      </dsp:nvSpPr>
      <dsp:spPr>
        <a:xfrm>
          <a:off x="0" y="2296680"/>
          <a:ext cx="5943599" cy="415589"/>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u="sng" kern="1200" dirty="0" smtClean="0">
              <a:latin typeface="Times New Roman" pitchFamily="18" charset="0"/>
              <a:cs typeface="Times New Roman" pitchFamily="18" charset="0"/>
            </a:rPr>
            <a:t>RESULTS INTERPRETED</a:t>
          </a:r>
          <a:endParaRPr lang="en-US" sz="1200" b="1" u="sng" kern="1200" dirty="0">
            <a:latin typeface="Times New Roman" pitchFamily="18" charset="0"/>
            <a:cs typeface="Times New Roman" pitchFamily="18" charset="0"/>
          </a:endParaRPr>
        </a:p>
      </dsp:txBody>
      <dsp:txXfrm>
        <a:off x="12172" y="2308852"/>
        <a:ext cx="5919255" cy="391245"/>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7233C320-2B7A-43FE-BF01-BFBDB4E8201C}" type="datetimeFigureOut">
              <a:rPr lang="en-US" smtClean="0"/>
              <a:t>5/15/2016</a:t>
            </a:fld>
            <a:endParaRPr lang="en-US"/>
          </a:p>
        </p:txBody>
      </p:sp>
      <p:sp>
        <p:nvSpPr>
          <p:cNvPr id="8" name="Slide Number Placeholder 7"/>
          <p:cNvSpPr>
            <a:spLocks noGrp="1"/>
          </p:cNvSpPr>
          <p:nvPr>
            <p:ph type="sldNum" sz="quarter" idx="11"/>
          </p:nvPr>
        </p:nvSpPr>
        <p:spPr/>
        <p:txBody>
          <a:bodyPr/>
          <a:lstStyle/>
          <a:p>
            <a:fld id="{4654D003-61EB-4D5B-9CC6-19CAD6D2BDDE}"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3C320-2B7A-43FE-BF01-BFBDB4E8201C}"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4D003-61EB-4D5B-9CC6-19CAD6D2BDD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3C320-2B7A-43FE-BF01-BFBDB4E8201C}"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4D003-61EB-4D5B-9CC6-19CAD6D2BDD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7233C320-2B7A-43FE-BF01-BFBDB4E8201C}"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4D003-61EB-4D5B-9CC6-19CAD6D2BD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33C320-2B7A-43FE-BF01-BFBDB4E8201C}" type="datetimeFigureOut">
              <a:rPr lang="en-US" smtClean="0"/>
              <a:t>5/15/2016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54D003-61EB-4D5B-9CC6-19CAD6D2BDDE}"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7233C320-2B7A-43FE-BF01-BFBDB4E8201C}"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4D003-61EB-4D5B-9CC6-19CAD6D2BDDE}"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233C320-2B7A-43FE-BF01-BFBDB4E8201C}" type="datetimeFigureOut">
              <a:rPr lang="en-US" smtClean="0"/>
              <a:t>5/15/2016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54D003-61EB-4D5B-9CC6-19CAD6D2BDDE}"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233C320-2B7A-43FE-BF01-BFBDB4E8201C}" type="datetimeFigureOut">
              <a:rPr lang="en-US" smtClean="0"/>
              <a:t>5/15/2016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54D003-61EB-4D5B-9CC6-19CAD6D2BDD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3C320-2B7A-43FE-BF01-BFBDB4E8201C}" type="datetimeFigureOut">
              <a:rPr lang="en-US" smtClean="0"/>
              <a:t>5/15/2016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54D003-61EB-4D5B-9CC6-19CAD6D2BDD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3C320-2B7A-43FE-BF01-BFBDB4E8201C}"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4D003-61EB-4D5B-9CC6-19CAD6D2BDD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3C320-2B7A-43FE-BF01-BFBDB4E8201C}" type="datetimeFigureOut">
              <a:rPr lang="en-US" smtClean="0"/>
              <a:t>5/15/2016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54D003-61EB-4D5B-9CC6-19CAD6D2BDD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7233C320-2B7A-43FE-BF01-BFBDB4E8201C}" type="datetimeFigureOut">
              <a:rPr lang="en-US" smtClean="0"/>
              <a:t>5/15/2016</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4654D003-61EB-4D5B-9CC6-19CAD6D2BDDE}"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asianhhm.com/information-technology/healthcareit-india" TargetMode="External"/><Relationship Id="rId2" Type="http://schemas.openxmlformats.org/officeDocument/2006/relationships/hyperlink" Target="http://www.ibef.org/industry/healthcare-presentation"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382000" cy="3581400"/>
          </a:xfrm>
        </p:spPr>
        <p:txBody>
          <a:bodyPr>
            <a:normAutofit/>
          </a:bodyPr>
          <a:lstStyle/>
          <a:p>
            <a:r>
              <a:rPr lang="en-US" sz="3600" b="1" dirty="0"/>
              <a:t>To Study the </a:t>
            </a:r>
            <a:r>
              <a:rPr lang="en-US" sz="3600" b="1" dirty="0" smtClean="0"/>
              <a:t>Attitude, Knowledge, Behavior &amp; Adoption towards Electronic Health </a:t>
            </a:r>
            <a:r>
              <a:rPr lang="en-US" sz="3600" b="1" dirty="0"/>
              <a:t>Records and current practices followed amongst </a:t>
            </a:r>
            <a:r>
              <a:rPr lang="en-US" sz="3600" b="1" dirty="0" smtClean="0"/>
              <a:t>Physicians</a:t>
            </a:r>
            <a:endParaRPr lang="en-US" sz="3600" dirty="0"/>
          </a:p>
        </p:txBody>
      </p:sp>
      <p:sp>
        <p:nvSpPr>
          <p:cNvPr id="3" name="Subtitle 2"/>
          <p:cNvSpPr>
            <a:spLocks noGrp="1"/>
          </p:cNvSpPr>
          <p:nvPr>
            <p:ph type="subTitle" idx="1"/>
          </p:nvPr>
        </p:nvSpPr>
        <p:spPr>
          <a:xfrm>
            <a:off x="1066800" y="4953000"/>
            <a:ext cx="6400800" cy="990600"/>
          </a:xfrm>
        </p:spPr>
        <p:txBody>
          <a:bodyPr>
            <a:normAutofit fontScale="92500" lnSpcReduction="20000"/>
          </a:bodyPr>
          <a:lstStyle/>
          <a:p>
            <a:r>
              <a:rPr lang="en-US" b="1" dirty="0" smtClean="0"/>
              <a:t>Presented By: </a:t>
            </a:r>
            <a:r>
              <a:rPr lang="en-US" b="1" dirty="0" err="1" smtClean="0"/>
              <a:t>Dr</a:t>
            </a:r>
            <a:r>
              <a:rPr lang="en-US" b="1" dirty="0" smtClean="0"/>
              <a:t> Aisha </a:t>
            </a:r>
            <a:r>
              <a:rPr lang="en-US" b="1" dirty="0" err="1" smtClean="0"/>
              <a:t>Shamsi</a:t>
            </a:r>
            <a:endParaRPr lang="en-US" b="1" dirty="0" smtClean="0"/>
          </a:p>
          <a:p>
            <a:r>
              <a:rPr lang="en-US" b="1" dirty="0" smtClean="0"/>
              <a:t>Under the Guidance of : Ms. </a:t>
            </a:r>
            <a:r>
              <a:rPr lang="en-US" b="1" dirty="0" err="1" smtClean="0"/>
              <a:t>Anandhi</a:t>
            </a:r>
            <a:r>
              <a:rPr lang="en-US" b="1" dirty="0" smtClean="0"/>
              <a:t> </a:t>
            </a:r>
            <a:r>
              <a:rPr lang="en-US" b="1" dirty="0" err="1" smtClean="0"/>
              <a:t>Ramachandran</a:t>
            </a:r>
            <a:endParaRPr lang="en-US" b="1" dirty="0"/>
          </a:p>
        </p:txBody>
      </p:sp>
    </p:spTree>
    <p:extLst>
      <p:ext uri="{BB962C8B-B14F-4D97-AF65-F5344CB8AC3E}">
        <p14:creationId xmlns:p14="http://schemas.microsoft.com/office/powerpoint/2010/main" val="1654435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a:t>Problem Statement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Despite </a:t>
            </a:r>
            <a:r>
              <a:rPr lang="en-US" dirty="0" smtClean="0"/>
              <a:t>of many </a:t>
            </a:r>
            <a:r>
              <a:rPr lang="en-US" dirty="0"/>
              <a:t>benefits, pointing towards the increase in the spread of ICT in healthcare, penetration of Electronic Records is still in </a:t>
            </a:r>
            <a:r>
              <a:rPr lang="en-US" dirty="0" smtClean="0"/>
              <a:t>question</a:t>
            </a:r>
            <a:r>
              <a:rPr lang="en-US" dirty="0" smtClean="0"/>
              <a:t>.</a:t>
            </a:r>
          </a:p>
          <a:p>
            <a:pPr marL="0" indent="0">
              <a:buNone/>
            </a:pPr>
            <a:endParaRPr lang="en-US" dirty="0" smtClean="0"/>
          </a:p>
          <a:p>
            <a:r>
              <a:rPr lang="en-US" dirty="0" smtClean="0"/>
              <a:t>There </a:t>
            </a:r>
            <a:r>
              <a:rPr lang="en-US" dirty="0"/>
              <a:t>are several factors contributing to the resistance of EMR adoption rate. These include:</a:t>
            </a:r>
          </a:p>
          <a:p>
            <a:pPr lvl="1"/>
            <a:r>
              <a:rPr lang="en-US" dirty="0"/>
              <a:t>Lack of awareness &amp; Low computer literacy</a:t>
            </a:r>
          </a:p>
          <a:p>
            <a:pPr lvl="1"/>
            <a:r>
              <a:rPr lang="en-US" dirty="0"/>
              <a:t>Absence of any government policy or initiative to promote HIT adoption.</a:t>
            </a:r>
          </a:p>
          <a:p>
            <a:pPr lvl="1"/>
            <a:r>
              <a:rPr lang="en-US" dirty="0"/>
              <a:t>Technical issues – such as, functionality, ease of use.</a:t>
            </a:r>
          </a:p>
          <a:p>
            <a:pPr lvl="1"/>
            <a:r>
              <a:rPr lang="en-US" dirty="0"/>
              <a:t>Cost Constraints</a:t>
            </a:r>
          </a:p>
          <a:p>
            <a:pPr lvl="1"/>
            <a:r>
              <a:rPr lang="en-US" dirty="0"/>
              <a:t>Resources issues, training and re-training.</a:t>
            </a:r>
          </a:p>
          <a:p>
            <a:pPr lvl="1"/>
            <a:r>
              <a:rPr lang="en-US" dirty="0"/>
              <a:t>Security, Privacy and Confidentiality issues</a:t>
            </a:r>
          </a:p>
          <a:p>
            <a:pPr lvl="1"/>
            <a:r>
              <a:rPr lang="en-US" dirty="0"/>
              <a:t>Incompatibility between different systems</a:t>
            </a:r>
          </a:p>
          <a:p>
            <a:endParaRPr lang="en-US" dirty="0" smtClean="0"/>
          </a:p>
          <a:p>
            <a:r>
              <a:rPr lang="en-US" dirty="0" smtClean="0"/>
              <a:t>The </a:t>
            </a:r>
            <a:r>
              <a:rPr lang="en-US" dirty="0"/>
              <a:t>study is important for analyzing the reasons behind the relatively low adoption rate of EMRs among physicians. </a:t>
            </a:r>
            <a:endParaRPr lang="en-US" dirty="0" smtClean="0"/>
          </a:p>
        </p:txBody>
      </p:sp>
    </p:spTree>
    <p:extLst>
      <p:ext uri="{BB962C8B-B14F-4D97-AF65-F5344CB8AC3E}">
        <p14:creationId xmlns:p14="http://schemas.microsoft.com/office/powerpoint/2010/main" val="1913526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Problem Rationale</a:t>
            </a:r>
            <a:endParaRPr lang="en-US" dirty="0"/>
          </a:p>
        </p:txBody>
      </p:sp>
      <p:sp>
        <p:nvSpPr>
          <p:cNvPr id="3" name="Content Placeholder 2"/>
          <p:cNvSpPr>
            <a:spLocks noGrp="1"/>
          </p:cNvSpPr>
          <p:nvPr>
            <p:ph idx="1"/>
          </p:nvPr>
        </p:nvSpPr>
        <p:spPr/>
        <p:txBody>
          <a:bodyPr/>
          <a:lstStyle/>
          <a:p>
            <a:pPr algn="just"/>
            <a:r>
              <a:rPr lang="en-US" dirty="0"/>
              <a:t>Publications indicate wide lag in adoption of Electronic Medical Record in Hospital. </a:t>
            </a:r>
            <a:endParaRPr lang="en-US" dirty="0" smtClean="0"/>
          </a:p>
          <a:p>
            <a:pPr marL="0" indent="0" algn="just">
              <a:buNone/>
            </a:pPr>
            <a:endParaRPr lang="en-US" dirty="0" smtClean="0"/>
          </a:p>
          <a:p>
            <a:pPr algn="just"/>
            <a:r>
              <a:rPr lang="en-US" dirty="0" smtClean="0"/>
              <a:t>Despite </a:t>
            </a:r>
            <a:r>
              <a:rPr lang="en-US" dirty="0"/>
              <a:t>of the positive effects of the EMRs usage in medical practices, the adoption rate of such systems is still low and meets resistance from physicians. </a:t>
            </a:r>
          </a:p>
        </p:txBody>
      </p:sp>
    </p:spTree>
    <p:extLst>
      <p:ext uri="{BB962C8B-B14F-4D97-AF65-F5344CB8AC3E}">
        <p14:creationId xmlns:p14="http://schemas.microsoft.com/office/powerpoint/2010/main" val="1151633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Objective of the study</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b="1" dirty="0"/>
              <a:t>General Objective: </a:t>
            </a:r>
            <a:r>
              <a:rPr lang="en-US" dirty="0"/>
              <a:t>To study the Attitude, Knowledge, Behavior&amp; Adoption towards Electronic Health Records and current practices followed amongst </a:t>
            </a:r>
            <a:r>
              <a:rPr lang="en-US" dirty="0" smtClean="0"/>
              <a:t>Physicians</a:t>
            </a:r>
          </a:p>
          <a:p>
            <a:pPr marL="0" indent="0" algn="just">
              <a:buNone/>
            </a:pPr>
            <a:endParaRPr lang="en-US" dirty="0"/>
          </a:p>
          <a:p>
            <a:pPr algn="just"/>
            <a:r>
              <a:rPr lang="en-US" b="1" dirty="0"/>
              <a:t>Specific Objective</a:t>
            </a:r>
            <a:r>
              <a:rPr lang="en-US" b="1" dirty="0" smtClean="0"/>
              <a:t>:</a:t>
            </a:r>
            <a:endParaRPr lang="en-US" b="1" dirty="0"/>
          </a:p>
          <a:p>
            <a:pPr lvl="1" algn="just"/>
            <a:r>
              <a:rPr lang="en-US" dirty="0"/>
              <a:t>To Study the Attitude towards Electronic Health records amongst Practicing Physicians</a:t>
            </a:r>
            <a:r>
              <a:rPr lang="en-US" dirty="0" smtClean="0"/>
              <a:t>.</a:t>
            </a:r>
          </a:p>
          <a:p>
            <a:pPr lvl="1" algn="just"/>
            <a:endParaRPr lang="en-US" dirty="0"/>
          </a:p>
          <a:p>
            <a:pPr lvl="1" algn="just"/>
            <a:r>
              <a:rPr lang="en-US" dirty="0"/>
              <a:t>To study the Knowledge of Electronic Health records amongst Practicing Physicians</a:t>
            </a:r>
            <a:r>
              <a:rPr lang="en-US" dirty="0" smtClean="0"/>
              <a:t>.</a:t>
            </a:r>
          </a:p>
          <a:p>
            <a:pPr lvl="1" algn="just"/>
            <a:endParaRPr lang="en-US" dirty="0"/>
          </a:p>
          <a:p>
            <a:pPr lvl="1" algn="just"/>
            <a:r>
              <a:rPr lang="en-US" dirty="0"/>
              <a:t>To study the Behavior towards Electronic Health Records amongst Practicing Physicians</a:t>
            </a:r>
            <a:r>
              <a:rPr lang="en-US" dirty="0" smtClean="0"/>
              <a:t>.</a:t>
            </a:r>
          </a:p>
          <a:p>
            <a:pPr lvl="1" algn="just"/>
            <a:endParaRPr lang="en-US" dirty="0"/>
          </a:p>
          <a:p>
            <a:pPr lvl="1" algn="just"/>
            <a:r>
              <a:rPr lang="en-US" dirty="0"/>
              <a:t>To study the Adoption towards Electronic Health Records amongst Practicing Physicians. </a:t>
            </a:r>
          </a:p>
          <a:p>
            <a:pPr algn="just"/>
            <a:endParaRPr lang="en-US" dirty="0"/>
          </a:p>
        </p:txBody>
      </p:sp>
    </p:spTree>
    <p:extLst>
      <p:ext uri="{BB962C8B-B14F-4D97-AF65-F5344CB8AC3E}">
        <p14:creationId xmlns:p14="http://schemas.microsoft.com/office/powerpoint/2010/main" val="26690046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dirty="0" smtClean="0"/>
              <a:t>Methodology</a:t>
            </a:r>
            <a:endParaRPr lang="en-US" dirty="0"/>
          </a:p>
        </p:txBody>
      </p:sp>
      <p:sp>
        <p:nvSpPr>
          <p:cNvPr id="3" name="Content Placeholder 2"/>
          <p:cNvSpPr>
            <a:spLocks noGrp="1"/>
          </p:cNvSpPr>
          <p:nvPr>
            <p:ph idx="1"/>
          </p:nvPr>
        </p:nvSpPr>
        <p:spPr/>
        <p:txBody>
          <a:bodyPr/>
          <a:lstStyle/>
          <a:p>
            <a:pPr algn="just"/>
            <a:r>
              <a:rPr lang="en-US" dirty="0"/>
              <a:t>The study is Qualitative by nature. The study employed primary data gathering through direct interviews of physicians. </a:t>
            </a:r>
          </a:p>
        </p:txBody>
      </p:sp>
      <p:graphicFrame>
        <p:nvGraphicFramePr>
          <p:cNvPr id="4" name="Diagram 3"/>
          <p:cNvGraphicFramePr/>
          <p:nvPr>
            <p:extLst>
              <p:ext uri="{D42A27DB-BD31-4B8C-83A1-F6EECF244321}">
                <p14:modId xmlns:p14="http://schemas.microsoft.com/office/powerpoint/2010/main" val="2260289370"/>
              </p:ext>
            </p:extLst>
          </p:nvPr>
        </p:nvGraphicFramePr>
        <p:xfrm>
          <a:off x="1600200" y="2971800"/>
          <a:ext cx="5943600" cy="2951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0203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Sample Design &amp; Data collection method</a:t>
            </a:r>
            <a:endParaRPr lang="en-US" sz="4400" dirty="0"/>
          </a:p>
        </p:txBody>
      </p:sp>
      <p:sp>
        <p:nvSpPr>
          <p:cNvPr id="3" name="Content Placeholder 2"/>
          <p:cNvSpPr>
            <a:spLocks noGrp="1"/>
          </p:cNvSpPr>
          <p:nvPr>
            <p:ph idx="1"/>
          </p:nvPr>
        </p:nvSpPr>
        <p:spPr>
          <a:xfrm>
            <a:off x="457200" y="1752600"/>
            <a:ext cx="8229600" cy="4525963"/>
          </a:xfrm>
        </p:spPr>
        <p:txBody>
          <a:bodyPr>
            <a:normAutofit fontScale="92500" lnSpcReduction="20000"/>
          </a:bodyPr>
          <a:lstStyle/>
          <a:p>
            <a:pPr lvl="0"/>
            <a:r>
              <a:rPr lang="en-US" dirty="0"/>
              <a:t>Sample Unit: Practicing Physicians from Delhi, NCR region</a:t>
            </a:r>
            <a:r>
              <a:rPr lang="en-US" dirty="0" smtClean="0"/>
              <a:t>.</a:t>
            </a:r>
          </a:p>
          <a:p>
            <a:pPr marL="0" lvl="0" indent="0">
              <a:buNone/>
            </a:pPr>
            <a:endParaRPr lang="en-US" dirty="0" smtClean="0">
              <a:effectLst/>
            </a:endParaRPr>
          </a:p>
          <a:p>
            <a:pPr lvl="0"/>
            <a:r>
              <a:rPr lang="en-US" dirty="0"/>
              <a:t>Sample Size: </a:t>
            </a:r>
            <a:r>
              <a:rPr lang="en-US" b="1" dirty="0"/>
              <a:t>100 </a:t>
            </a:r>
            <a:r>
              <a:rPr lang="en-US" dirty="0"/>
              <a:t>Physicians from </a:t>
            </a:r>
            <a:r>
              <a:rPr lang="en-US" b="1" dirty="0"/>
              <a:t>30 hospitals</a:t>
            </a:r>
            <a:r>
              <a:rPr lang="en-US" b="1" dirty="0" smtClean="0"/>
              <a:t>.</a:t>
            </a:r>
          </a:p>
          <a:p>
            <a:pPr marL="0" lvl="0" indent="0">
              <a:buNone/>
            </a:pPr>
            <a:endParaRPr lang="en-US" dirty="0" smtClean="0">
              <a:effectLst/>
            </a:endParaRPr>
          </a:p>
          <a:p>
            <a:pPr lvl="0"/>
            <a:r>
              <a:rPr lang="en-US" dirty="0"/>
              <a:t>Sampling Technique: Simple Random </a:t>
            </a:r>
            <a:r>
              <a:rPr lang="en-US" dirty="0" smtClean="0"/>
              <a:t>Sampling</a:t>
            </a:r>
          </a:p>
          <a:p>
            <a:pPr lvl="0"/>
            <a:endParaRPr lang="en-US" dirty="0" smtClean="0">
              <a:effectLst/>
            </a:endParaRPr>
          </a:p>
          <a:p>
            <a:pPr lvl="0"/>
            <a:r>
              <a:rPr lang="en-US" dirty="0"/>
              <a:t>Sampling Area: Delhi, NCR hospitals( &gt;50 bedded</a:t>
            </a:r>
            <a:r>
              <a:rPr lang="en-US" dirty="0" smtClean="0"/>
              <a:t>)</a:t>
            </a:r>
          </a:p>
          <a:p>
            <a:pPr lvl="0"/>
            <a:endParaRPr lang="en-US" dirty="0" smtClean="0">
              <a:effectLst/>
            </a:endParaRPr>
          </a:p>
          <a:p>
            <a:pPr lvl="0"/>
            <a:r>
              <a:rPr lang="en-US" dirty="0"/>
              <a:t>Data Type :   Primary data </a:t>
            </a:r>
            <a:r>
              <a:rPr lang="en-US" dirty="0" smtClean="0"/>
              <a:t>collection</a:t>
            </a:r>
          </a:p>
          <a:p>
            <a:pPr lvl="0"/>
            <a:endParaRPr lang="en-US" dirty="0"/>
          </a:p>
          <a:p>
            <a:pPr lvl="0"/>
            <a:r>
              <a:rPr lang="en-US" dirty="0"/>
              <a:t>Data Collection Tool: Semi structured questionnaire through  direct </a:t>
            </a:r>
            <a:r>
              <a:rPr lang="en-US" dirty="0" smtClean="0"/>
              <a:t>interviews</a:t>
            </a:r>
            <a:endParaRPr lang="en-US" dirty="0"/>
          </a:p>
        </p:txBody>
      </p:sp>
    </p:spTree>
    <p:extLst>
      <p:ext uri="{BB962C8B-B14F-4D97-AF65-F5344CB8AC3E}">
        <p14:creationId xmlns:p14="http://schemas.microsoft.com/office/powerpoint/2010/main" val="150087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Data Analysis</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10000"/>
          </a:bodyPr>
          <a:lstStyle/>
          <a:p>
            <a:pPr algn="just"/>
            <a:r>
              <a:rPr lang="en-US" dirty="0"/>
              <a:t>Qualitative Data analysis was done using Excel</a:t>
            </a:r>
            <a:r>
              <a:rPr lang="en-US" dirty="0" smtClean="0"/>
              <a:t>.</a:t>
            </a:r>
          </a:p>
          <a:p>
            <a:pPr marL="0" indent="0" algn="just">
              <a:buNone/>
            </a:pPr>
            <a:r>
              <a:rPr lang="en-US" dirty="0" smtClean="0"/>
              <a:t> </a:t>
            </a:r>
          </a:p>
          <a:p>
            <a:pPr algn="just"/>
            <a:r>
              <a:rPr lang="en-US" dirty="0" smtClean="0"/>
              <a:t>Data </a:t>
            </a:r>
            <a:r>
              <a:rPr lang="en-US" dirty="0"/>
              <a:t>gathering was done initially by conducting hundred interviews between February 2016 and May 2016 physician in thirty Hospitals that had implemented an EMR</a:t>
            </a:r>
            <a:r>
              <a:rPr lang="en-US" dirty="0" smtClean="0"/>
              <a:t>.</a:t>
            </a:r>
          </a:p>
          <a:p>
            <a:pPr marL="0" indent="0" algn="just">
              <a:buNone/>
            </a:pPr>
            <a:r>
              <a:rPr lang="en-US" dirty="0" smtClean="0"/>
              <a:t> </a:t>
            </a:r>
          </a:p>
          <a:p>
            <a:pPr algn="just"/>
            <a:r>
              <a:rPr lang="en-US" dirty="0" smtClean="0"/>
              <a:t>From </a:t>
            </a:r>
            <a:r>
              <a:rPr lang="en-US" dirty="0"/>
              <a:t>the analyzed interviews, I identified persistent and important themes and patterns. Then I constructed a typology of barriers to adopting </a:t>
            </a:r>
            <a:r>
              <a:rPr lang="en-US" dirty="0" smtClean="0"/>
              <a:t>EMRs.</a:t>
            </a:r>
          </a:p>
          <a:p>
            <a:pPr marL="0" indent="0" algn="just">
              <a:buNone/>
            </a:pPr>
            <a:r>
              <a:rPr lang="en-US" dirty="0" smtClean="0"/>
              <a:t> </a:t>
            </a:r>
          </a:p>
          <a:p>
            <a:pPr algn="just"/>
            <a:r>
              <a:rPr lang="en-US" dirty="0" smtClean="0"/>
              <a:t>After </a:t>
            </a:r>
            <a:r>
              <a:rPr lang="en-US" dirty="0"/>
              <a:t>which I filtered the data that was significant to my study and represented it on the charts for a more organized and easier to visualize the data.</a:t>
            </a:r>
          </a:p>
          <a:p>
            <a:pPr marL="0" indent="0" algn="just">
              <a:buNone/>
            </a:pPr>
            <a:endParaRPr lang="en-US" dirty="0"/>
          </a:p>
        </p:txBody>
      </p:sp>
    </p:spTree>
    <p:extLst>
      <p:ext uri="{BB962C8B-B14F-4D97-AF65-F5344CB8AC3E}">
        <p14:creationId xmlns:p14="http://schemas.microsoft.com/office/powerpoint/2010/main" val="11711806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7772400" cy="2590801"/>
          </a:xfrm>
        </p:spPr>
        <p:txBody>
          <a:bodyPr/>
          <a:lstStyle/>
          <a:p>
            <a:r>
              <a:rPr lang="en-US" sz="11500" dirty="0" smtClean="0"/>
              <a:t>Results</a:t>
            </a:r>
            <a:endParaRPr lang="en-US" sz="11500" dirty="0"/>
          </a:p>
        </p:txBody>
      </p:sp>
    </p:spTree>
    <p:extLst>
      <p:ext uri="{BB962C8B-B14F-4D97-AF65-F5344CB8AC3E}">
        <p14:creationId xmlns:p14="http://schemas.microsoft.com/office/powerpoint/2010/main" val="17397471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Autofit/>
          </a:bodyPr>
          <a:lstStyle/>
          <a:p>
            <a:pPr lvl="0"/>
            <a:r>
              <a:rPr lang="en-US" sz="3200" b="1" u="sng" dirty="0"/>
              <a:t>Age Group Distribution of the </a:t>
            </a:r>
            <a:r>
              <a:rPr lang="en-US" sz="3200" b="1" u="sng" dirty="0" smtClean="0"/>
              <a:t>Physicians</a:t>
            </a:r>
            <a:endParaRPr lang="en-US" sz="32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7191857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79467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pPr lvl="0"/>
            <a:r>
              <a:rPr lang="en-US" sz="3200" b="1" u="sng" dirty="0"/>
              <a:t>Gender Distribution of the </a:t>
            </a:r>
            <a:r>
              <a:rPr lang="en-US" sz="3200" b="1" u="sng" dirty="0" smtClean="0"/>
              <a:t>Physicians</a:t>
            </a:r>
            <a:endParaRPr lang="en-US" sz="32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008161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78844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lvl="0"/>
            <a:r>
              <a:rPr lang="en-US" sz="3200" b="1" u="sng" dirty="0"/>
              <a:t>Clinical Experience </a:t>
            </a:r>
            <a:r>
              <a:rPr lang="en-US" sz="3200" b="1" u="sng" dirty="0" smtClean="0"/>
              <a:t>Distribution</a:t>
            </a:r>
            <a:endParaRPr lang="en-US" sz="32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5130488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2603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dirty="0" smtClean="0"/>
              <a:t>Organization Profile</a:t>
            </a:r>
            <a:endParaRPr lang="en-US" dirty="0"/>
          </a:p>
        </p:txBody>
      </p:sp>
      <p:sp>
        <p:nvSpPr>
          <p:cNvPr id="3" name="Content Placeholder 2"/>
          <p:cNvSpPr>
            <a:spLocks noGrp="1"/>
          </p:cNvSpPr>
          <p:nvPr>
            <p:ph idx="1"/>
          </p:nvPr>
        </p:nvSpPr>
        <p:spPr/>
        <p:txBody>
          <a:bodyPr>
            <a:normAutofit/>
          </a:bodyPr>
          <a:lstStyle/>
          <a:p>
            <a:r>
              <a:rPr lang="en-US" dirty="0" err="1"/>
              <a:t>Oxyent</a:t>
            </a:r>
            <a:r>
              <a:rPr lang="en-US" dirty="0"/>
              <a:t> is an ISO 9001:2008 and DSIR </a:t>
            </a:r>
            <a:r>
              <a:rPr lang="en-US" dirty="0" smtClean="0"/>
              <a:t>recognized </a:t>
            </a:r>
            <a:r>
              <a:rPr lang="en-US" dirty="0"/>
              <a:t>company based in Delhi, India. </a:t>
            </a:r>
            <a:endParaRPr lang="en-US" dirty="0" smtClean="0"/>
          </a:p>
          <a:p>
            <a:pPr marL="0" indent="0">
              <a:buNone/>
            </a:pPr>
            <a:endParaRPr lang="en-US" dirty="0" smtClean="0"/>
          </a:p>
          <a:p>
            <a:pPr algn="just"/>
            <a:r>
              <a:rPr lang="en-US" dirty="0" err="1"/>
              <a:t>Oxyent</a:t>
            </a:r>
            <a:r>
              <a:rPr lang="en-US" dirty="0"/>
              <a:t> has State of art technology with focus on Analytics, </a:t>
            </a:r>
            <a:r>
              <a:rPr lang="en-US" dirty="0" err="1"/>
              <a:t>IoT</a:t>
            </a:r>
            <a:r>
              <a:rPr lang="en-US" dirty="0"/>
              <a:t> and Cloud Computing; with immense experience </a:t>
            </a:r>
            <a:r>
              <a:rPr lang="en-US" dirty="0" smtClean="0"/>
              <a:t>in </a:t>
            </a:r>
            <a:r>
              <a:rPr lang="en-US" dirty="0"/>
              <a:t>product and services </a:t>
            </a:r>
            <a:r>
              <a:rPr lang="en-US" dirty="0" smtClean="0"/>
              <a:t>domain</a:t>
            </a:r>
            <a:r>
              <a:rPr lang="en-US" dirty="0" smtClean="0"/>
              <a:t>.</a:t>
            </a:r>
          </a:p>
          <a:p>
            <a:pPr marL="0" indent="0" algn="just">
              <a:buNone/>
            </a:pPr>
            <a:endParaRPr lang="en-US"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1752600" y="4191000"/>
            <a:ext cx="5715000" cy="1524000"/>
          </a:xfrm>
          <a:prstGeom prst="rect">
            <a:avLst/>
          </a:prstGeom>
        </p:spPr>
      </p:pic>
    </p:spTree>
    <p:extLst>
      <p:ext uri="{BB962C8B-B14F-4D97-AF65-F5344CB8AC3E}">
        <p14:creationId xmlns:p14="http://schemas.microsoft.com/office/powerpoint/2010/main" val="39372850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Autofit/>
          </a:bodyPr>
          <a:lstStyle/>
          <a:p>
            <a:pPr lvl="0"/>
            <a:r>
              <a:rPr lang="en-US" sz="2800" b="1" u="sng" dirty="0" smtClean="0"/>
              <a:t>Do </a:t>
            </a:r>
            <a:r>
              <a:rPr lang="en-US" sz="2800" b="1" u="sng" dirty="0"/>
              <a:t>you use computer in your </a:t>
            </a:r>
            <a:r>
              <a:rPr lang="en-US" sz="2800" b="1" u="sng" dirty="0" smtClean="0"/>
              <a:t>professional life</a:t>
            </a:r>
            <a:r>
              <a:rPr lang="en-US" sz="2800" b="1" u="sng" dirty="0"/>
              <a:t>?</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34891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5556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pPr lvl="0"/>
            <a:r>
              <a:rPr lang="en-US" sz="4000" b="1" u="sng" dirty="0"/>
              <a:t>Ease of use of computers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581850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1264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pPr lvl="0"/>
            <a:r>
              <a:rPr lang="en-US" sz="4400" b="1" u="sng" dirty="0" smtClean="0">
                <a:solidFill>
                  <a:srgbClr val="2F5897"/>
                </a:solidFill>
              </a:rPr>
              <a:t>How </a:t>
            </a:r>
            <a:r>
              <a:rPr lang="en-US" sz="4400" b="1" u="sng" dirty="0">
                <a:solidFill>
                  <a:srgbClr val="2F5897"/>
                </a:solidFill>
              </a:rPr>
              <a:t>often do you use computers</a:t>
            </a:r>
            <a:endParaRPr lang="en-US" sz="53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4830524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857526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fontScale="90000"/>
          </a:bodyPr>
          <a:lstStyle/>
          <a:p>
            <a:r>
              <a:rPr lang="en-US" sz="3600" b="1" u="sng" dirty="0"/>
              <a:t>Do you have internet Access at work and Home?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7843416"/>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63027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pPr lvl="0"/>
            <a:r>
              <a:rPr lang="en-US" sz="3200" b="1" u="sng" dirty="0">
                <a:solidFill>
                  <a:srgbClr val="2F5897"/>
                </a:solidFill>
              </a:rPr>
              <a:t>Are you a physician owner of your </a:t>
            </a:r>
            <a:r>
              <a:rPr lang="en-US" sz="3200" b="1" u="sng" dirty="0" smtClean="0">
                <a:solidFill>
                  <a:srgbClr val="2F5897"/>
                </a:solidFill>
              </a:rPr>
              <a:t>practice</a:t>
            </a:r>
            <a:endParaRPr lang="en-US" sz="40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10923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53432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Autofit/>
          </a:bodyPr>
          <a:lstStyle/>
          <a:p>
            <a:pPr lvl="0"/>
            <a:r>
              <a:rPr lang="en-US" sz="2800" b="1" u="sng" dirty="0" smtClean="0">
                <a:solidFill>
                  <a:srgbClr val="2F5897"/>
                </a:solidFill>
              </a:rPr>
              <a:t>Have </a:t>
            </a:r>
            <a:r>
              <a:rPr lang="en-US" sz="2800" b="1" u="sng" dirty="0">
                <a:solidFill>
                  <a:srgbClr val="2F5897"/>
                </a:solidFill>
              </a:rPr>
              <a:t>you heard about Clinic/Hospital Management Software</a:t>
            </a:r>
            <a:r>
              <a:rPr lang="en-US" sz="2800" b="1" u="sng" dirty="0" smtClean="0">
                <a:solidFill>
                  <a:srgbClr val="2F5897"/>
                </a:solidFill>
              </a:rPr>
              <a:t>?</a:t>
            </a:r>
            <a:endParaRPr lang="en-US" sz="2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24232"/>
              </p:ext>
            </p:extLst>
          </p:nvPr>
        </p:nvGraphicFramePr>
        <p:xfrm>
          <a:off x="3810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71862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Autofit/>
          </a:bodyPr>
          <a:lstStyle/>
          <a:p>
            <a:pPr lvl="0"/>
            <a:r>
              <a:rPr lang="en-US" sz="3200" b="1" u="sng" dirty="0">
                <a:solidFill>
                  <a:srgbClr val="2F5897"/>
                </a:solidFill>
              </a:rPr>
              <a:t>Any IT applications in Clinical Practice</a:t>
            </a:r>
            <a:r>
              <a:rPr lang="en-US" sz="3200" b="1" u="sng" dirty="0" smtClean="0">
                <a:solidFill>
                  <a:srgbClr val="2F5897"/>
                </a:solidFill>
              </a:rPr>
              <a:t>?</a:t>
            </a:r>
            <a:endParaRPr lang="en-US" sz="40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655386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48616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Autofit/>
          </a:bodyPr>
          <a:lstStyle/>
          <a:p>
            <a:pPr lvl="0"/>
            <a:r>
              <a:rPr lang="en-US" sz="3200" b="1" u="sng" dirty="0" smtClean="0">
                <a:solidFill>
                  <a:srgbClr val="2F5897"/>
                </a:solidFill>
              </a:rPr>
              <a:t>Barriers </a:t>
            </a:r>
            <a:r>
              <a:rPr lang="en-US" sz="3200" b="1" u="sng" dirty="0">
                <a:solidFill>
                  <a:srgbClr val="2F5897"/>
                </a:solidFill>
              </a:rPr>
              <a:t>of Computer technology in clinic</a:t>
            </a:r>
            <a:endParaRPr lang="en-US" sz="40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3731430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44491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lvl="0"/>
            <a:r>
              <a:rPr lang="en-US" sz="4000" b="1" u="sng" dirty="0">
                <a:solidFill>
                  <a:srgbClr val="2F5897"/>
                </a:solidFill>
              </a:rPr>
              <a:t>Preferred Device for using </a:t>
            </a:r>
            <a:r>
              <a:rPr lang="en-US" sz="4000" b="1" u="sng" dirty="0" smtClean="0">
                <a:solidFill>
                  <a:srgbClr val="2F5897"/>
                </a:solidFill>
              </a:rPr>
              <a:t>EMR</a:t>
            </a:r>
            <a:endParaRPr lang="en-US" sz="4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2034863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160802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Autofit/>
          </a:bodyPr>
          <a:lstStyle/>
          <a:p>
            <a:pPr lvl="0"/>
            <a:r>
              <a:rPr lang="en-US" sz="2400" b="1" u="sng" dirty="0">
                <a:solidFill>
                  <a:srgbClr val="2F5897"/>
                </a:solidFill>
              </a:rPr>
              <a:t>Attitude of Physicians towards Electronic Health </a:t>
            </a:r>
            <a:r>
              <a:rPr lang="en-US" sz="2400" b="1" u="sng" dirty="0" smtClean="0">
                <a:solidFill>
                  <a:srgbClr val="2F5897"/>
                </a:solidFill>
              </a:rPr>
              <a:t>Records</a:t>
            </a:r>
            <a:endParaRPr lang="en-US" sz="4800"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931368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8764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a:bodyPr>
          <a:lstStyle/>
          <a:p>
            <a:r>
              <a:rPr lang="en-US" sz="3600" dirty="0" smtClean="0"/>
              <a:t>Integrated Child Health Record (</a:t>
            </a:r>
            <a:r>
              <a:rPr lang="en-US" sz="3600" dirty="0" err="1" smtClean="0"/>
              <a:t>iCHR</a:t>
            </a:r>
            <a:r>
              <a:rPr lang="en-US" sz="3600" dirty="0" smtClean="0"/>
              <a:t>)</a:t>
            </a:r>
            <a:endParaRPr lang="en-US" sz="3600" dirty="0"/>
          </a:p>
        </p:txBody>
      </p:sp>
      <p:sp>
        <p:nvSpPr>
          <p:cNvPr id="3" name="Content Placeholder 2"/>
          <p:cNvSpPr>
            <a:spLocks noGrp="1"/>
          </p:cNvSpPr>
          <p:nvPr>
            <p:ph idx="1"/>
          </p:nvPr>
        </p:nvSpPr>
        <p:spPr/>
        <p:txBody>
          <a:bodyPr>
            <a:normAutofit/>
          </a:bodyPr>
          <a:lstStyle/>
          <a:p>
            <a:pPr algn="just"/>
            <a:r>
              <a:rPr lang="en-US" dirty="0" err="1"/>
              <a:t>Oxyent</a:t>
            </a:r>
            <a:r>
              <a:rPr lang="en-US" dirty="0"/>
              <a:t> Medical launched Integrated Child Health Record (</a:t>
            </a:r>
            <a:r>
              <a:rPr lang="en-US" dirty="0" err="1"/>
              <a:t>iCHR</a:t>
            </a:r>
            <a:r>
              <a:rPr lang="en-US" dirty="0"/>
              <a:t>) in November </a:t>
            </a:r>
            <a:r>
              <a:rPr lang="en-US" dirty="0" smtClean="0"/>
              <a:t>2015 </a:t>
            </a:r>
            <a:r>
              <a:rPr lang="en-US" dirty="0"/>
              <a:t>as- India’s 1</a:t>
            </a:r>
            <a:r>
              <a:rPr lang="en-US" baseline="30000" dirty="0"/>
              <a:t>st</a:t>
            </a:r>
            <a:r>
              <a:rPr lang="en-US" dirty="0"/>
              <a:t> Hospital linked Integrated Child Health Record </a:t>
            </a:r>
            <a:endParaRPr lang="en-US" dirty="0" smtClean="0"/>
          </a:p>
          <a:p>
            <a:pPr algn="just"/>
            <a:endParaRPr lang="en-US" dirty="0" smtClean="0"/>
          </a:p>
          <a:p>
            <a:pPr algn="just"/>
            <a:r>
              <a:rPr lang="en-US" dirty="0" smtClean="0"/>
              <a:t>This project deals specifically for the pediatrics department tracking growth and vaccination</a:t>
            </a:r>
          </a:p>
          <a:p>
            <a:pPr marL="0" indent="0" algn="just">
              <a:buNone/>
            </a:pPr>
            <a:endParaRPr lang="en-US" dirty="0" smtClean="0"/>
          </a:p>
          <a:p>
            <a:pPr algn="just"/>
            <a:r>
              <a:rPr lang="en-US" dirty="0" err="1"/>
              <a:t>iCHR</a:t>
            </a:r>
            <a:r>
              <a:rPr lang="en-US" dirty="0"/>
              <a:t> is up and running currently in Fortis La Femme, </a:t>
            </a:r>
            <a:r>
              <a:rPr lang="en-US" dirty="0" err="1"/>
              <a:t>Jaypee</a:t>
            </a:r>
            <a:r>
              <a:rPr lang="en-US" dirty="0"/>
              <a:t> Hospital, </a:t>
            </a:r>
            <a:r>
              <a:rPr lang="en-US" dirty="0" err="1"/>
              <a:t>Paras</a:t>
            </a:r>
            <a:r>
              <a:rPr lang="en-US" dirty="0"/>
              <a:t> Hospital, </a:t>
            </a:r>
            <a:r>
              <a:rPr lang="en-US" dirty="0" err="1"/>
              <a:t>Bhagat</a:t>
            </a:r>
            <a:r>
              <a:rPr lang="en-US" dirty="0"/>
              <a:t> Chandra Hospital&amp; Alchemist Hospital. </a:t>
            </a:r>
          </a:p>
          <a:p>
            <a:pPr algn="just"/>
            <a:endParaRPr lang="en-US" dirty="0"/>
          </a:p>
        </p:txBody>
      </p:sp>
    </p:spTree>
    <p:extLst>
      <p:ext uri="{BB962C8B-B14F-4D97-AF65-F5344CB8AC3E}">
        <p14:creationId xmlns:p14="http://schemas.microsoft.com/office/powerpoint/2010/main" val="24867100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
            </a:r>
            <a:br>
              <a:rPr lang="en-US" b="1" dirty="0"/>
            </a:br>
            <a:r>
              <a:rPr lang="en-US" sz="4900" b="1" dirty="0">
                <a:solidFill>
                  <a:srgbClr val="2F5897"/>
                </a:solidFill>
              </a:rPr>
              <a:t>Behavior of Physicians towards EMR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02015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12325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219200"/>
          </a:xfrm>
        </p:spPr>
        <p:txBody>
          <a:bodyPr>
            <a:noAutofit/>
          </a:bodyPr>
          <a:lstStyle/>
          <a:p>
            <a:pPr lvl="0"/>
            <a:r>
              <a:rPr lang="en-US" sz="2400" b="1" dirty="0">
                <a:solidFill>
                  <a:srgbClr val="2F5897"/>
                </a:solidFill>
              </a:rPr>
              <a:t>Should IT application be a part of Course Curriculum?</a:t>
            </a:r>
            <a:br>
              <a:rPr lang="en-US" sz="2400" b="1" dirty="0">
                <a:solidFill>
                  <a:srgbClr val="2F5897"/>
                </a:solidFill>
              </a:rPr>
            </a:b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9099377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68585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smtClean="0"/>
              <a:t>Recommendation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Government </a:t>
            </a:r>
            <a:r>
              <a:rPr lang="en-US" dirty="0" smtClean="0"/>
              <a:t>Expectations</a:t>
            </a:r>
          </a:p>
          <a:p>
            <a:pPr marL="0" lvl="0" indent="0">
              <a:buNone/>
            </a:pPr>
            <a:endParaRPr lang="en-US" dirty="0"/>
          </a:p>
          <a:p>
            <a:pPr lvl="0"/>
            <a:r>
              <a:rPr lang="en-US" dirty="0"/>
              <a:t>Standards and Interoperability </a:t>
            </a:r>
            <a:endParaRPr lang="en-US" dirty="0" smtClean="0"/>
          </a:p>
          <a:p>
            <a:pPr marL="0" lvl="0" indent="0">
              <a:buNone/>
            </a:pPr>
            <a:endParaRPr lang="en-US" dirty="0"/>
          </a:p>
          <a:p>
            <a:pPr lvl="0"/>
            <a:r>
              <a:rPr lang="en-US" dirty="0"/>
              <a:t>Support for Complementary </a:t>
            </a:r>
            <a:r>
              <a:rPr lang="en-US" dirty="0" smtClean="0"/>
              <a:t>changes</a:t>
            </a:r>
          </a:p>
          <a:p>
            <a:pPr marL="0" lvl="0" indent="0">
              <a:buNone/>
            </a:pPr>
            <a:endParaRPr lang="en-US" dirty="0"/>
          </a:p>
          <a:p>
            <a:r>
              <a:rPr lang="en-US" dirty="0" smtClean="0"/>
              <a:t>Medical </a:t>
            </a:r>
            <a:r>
              <a:rPr lang="en-US" dirty="0"/>
              <a:t>schools to provide Formal </a:t>
            </a:r>
            <a:r>
              <a:rPr lang="en-US" dirty="0" smtClean="0"/>
              <a:t>Training</a:t>
            </a:r>
          </a:p>
          <a:p>
            <a:pPr marL="0" indent="0">
              <a:buNone/>
            </a:pPr>
            <a:endParaRPr lang="en-US" dirty="0"/>
          </a:p>
          <a:p>
            <a:pPr lvl="0"/>
            <a:r>
              <a:rPr lang="en-US" dirty="0"/>
              <a:t>Performance Incentive &amp; </a:t>
            </a:r>
            <a:r>
              <a:rPr lang="en-US" dirty="0" smtClean="0"/>
              <a:t>mandates</a:t>
            </a:r>
          </a:p>
          <a:p>
            <a:pPr marL="0" lvl="0" indent="0">
              <a:buNone/>
            </a:pPr>
            <a:endParaRPr lang="en-US" dirty="0"/>
          </a:p>
          <a:p>
            <a:pPr lvl="0"/>
            <a:r>
              <a:rPr lang="en-US" dirty="0" smtClean="0"/>
              <a:t>Vendor </a:t>
            </a:r>
            <a:r>
              <a:rPr lang="en-US" dirty="0"/>
              <a:t>designing and customization in agreement with </a:t>
            </a:r>
            <a:r>
              <a:rPr lang="en-US" dirty="0" smtClean="0"/>
              <a:t>physicians</a:t>
            </a:r>
            <a:endParaRPr lang="en-US" dirty="0"/>
          </a:p>
        </p:txBody>
      </p:sp>
    </p:spTree>
    <p:extLst>
      <p:ext uri="{BB962C8B-B14F-4D97-AF65-F5344CB8AC3E}">
        <p14:creationId xmlns:p14="http://schemas.microsoft.com/office/powerpoint/2010/main" val="24459788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92500"/>
          </a:bodyPr>
          <a:lstStyle/>
          <a:p>
            <a:r>
              <a:rPr lang="en-US" dirty="0"/>
              <a:t>The 21st Century is the age of informatics. Today’s doctor needs to be as well versed in the basics of Information Technology as he/she is in anatomy, physiology and pharmacology. </a:t>
            </a:r>
            <a:endParaRPr lang="en-US" dirty="0" smtClean="0"/>
          </a:p>
          <a:p>
            <a:pPr marL="0" indent="0">
              <a:buNone/>
            </a:pPr>
            <a:endParaRPr lang="en-US" dirty="0" smtClean="0"/>
          </a:p>
          <a:p>
            <a:r>
              <a:rPr lang="en-US" dirty="0" smtClean="0"/>
              <a:t>Despite </a:t>
            </a:r>
            <a:r>
              <a:rPr lang="en-US" dirty="0"/>
              <a:t>the positive effects of EMR usage in medical practices, the adoption rate of such systems is still low and meets resistance from physicians</a:t>
            </a:r>
            <a:r>
              <a:rPr lang="en-US" dirty="0" smtClean="0"/>
              <a:t>.</a:t>
            </a:r>
          </a:p>
          <a:p>
            <a:pPr marL="0" indent="0">
              <a:buNone/>
            </a:pPr>
            <a:endParaRPr lang="en-US" dirty="0" smtClean="0"/>
          </a:p>
          <a:p>
            <a:r>
              <a:rPr lang="en-US" dirty="0"/>
              <a:t>The barriers and suggested interventions highlighted in this study are intended to act as a reference for implementers of Electronic Medical Records.</a:t>
            </a:r>
          </a:p>
        </p:txBody>
      </p:sp>
    </p:spTree>
    <p:extLst>
      <p:ext uri="{BB962C8B-B14F-4D97-AF65-F5344CB8AC3E}">
        <p14:creationId xmlns:p14="http://schemas.microsoft.com/office/powerpoint/2010/main" val="7758196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lstStyle/>
          <a:p>
            <a:r>
              <a:rPr lang="en-US" dirty="0" smtClean="0"/>
              <a:t>Bibliography</a:t>
            </a:r>
            <a:endParaRPr lang="en-US" dirty="0"/>
          </a:p>
        </p:txBody>
      </p:sp>
      <p:sp>
        <p:nvSpPr>
          <p:cNvPr id="3" name="Content Placeholder 2"/>
          <p:cNvSpPr>
            <a:spLocks noGrp="1"/>
          </p:cNvSpPr>
          <p:nvPr>
            <p:ph idx="1"/>
          </p:nvPr>
        </p:nvSpPr>
        <p:spPr/>
        <p:txBody>
          <a:bodyPr>
            <a:normAutofit fontScale="92500" lnSpcReduction="10000"/>
          </a:bodyPr>
          <a:lstStyle/>
          <a:p>
            <a:pPr marL="457200" indent="-457200" algn="just">
              <a:buAutoNum type="arabicPeriod"/>
            </a:pPr>
            <a:r>
              <a:rPr lang="en-US" dirty="0" smtClean="0"/>
              <a:t>Indian </a:t>
            </a:r>
            <a:r>
              <a:rPr lang="en-US" dirty="0"/>
              <a:t>Healthcare Industry Analysis. </a:t>
            </a:r>
            <a:r>
              <a:rPr lang="en-US" i="1" dirty="0"/>
              <a:t>India Brand Equity Foundation. </a:t>
            </a:r>
            <a:r>
              <a:rPr lang="en-US" dirty="0"/>
              <a:t>[Online] January 2016. </a:t>
            </a:r>
            <a:r>
              <a:rPr lang="en-US" dirty="0">
                <a:hlinkClick r:id="rId2"/>
              </a:rPr>
              <a:t>http://www.ibef.org/industry/healthcare-presentation</a:t>
            </a:r>
            <a:r>
              <a:rPr lang="en-US" dirty="0" smtClean="0"/>
              <a:t>.</a:t>
            </a:r>
          </a:p>
          <a:p>
            <a:pPr marL="0" indent="0" algn="just">
              <a:buNone/>
            </a:pPr>
            <a:endParaRPr lang="en-US" dirty="0" smtClean="0"/>
          </a:p>
          <a:p>
            <a:pPr marL="0" indent="0" algn="just">
              <a:buNone/>
            </a:pPr>
            <a:r>
              <a:rPr lang="en-US" dirty="0" smtClean="0"/>
              <a:t>2. </a:t>
            </a:r>
            <a:r>
              <a:rPr lang="en-US" b="1" dirty="0" err="1" smtClean="0"/>
              <a:t>Ganapathy</a:t>
            </a:r>
            <a:r>
              <a:rPr lang="en-US" b="1" dirty="0"/>
              <a:t>, Krishna.</a:t>
            </a:r>
            <a:r>
              <a:rPr lang="en-US" dirty="0"/>
              <a:t> Healthcare IT in India. </a:t>
            </a:r>
            <a:r>
              <a:rPr lang="en-US" i="1" dirty="0"/>
              <a:t>Asian Hospital &amp; Healthcare </a:t>
            </a:r>
            <a:r>
              <a:rPr lang="en-US" i="1" dirty="0" err="1"/>
              <a:t>managemment</a:t>
            </a:r>
            <a:r>
              <a:rPr lang="en-US" i="1" dirty="0"/>
              <a:t>. </a:t>
            </a:r>
            <a:r>
              <a:rPr lang="en-US" dirty="0"/>
              <a:t>[Online] </a:t>
            </a:r>
            <a:r>
              <a:rPr lang="en-US" dirty="0">
                <a:hlinkClick r:id="rId3"/>
              </a:rPr>
              <a:t>http://www.asianhhm.com/information-technology/healthcareit-india</a:t>
            </a:r>
            <a:r>
              <a:rPr lang="en-US" dirty="0" smtClean="0"/>
              <a:t>.</a:t>
            </a:r>
          </a:p>
          <a:p>
            <a:pPr marL="0" indent="0" algn="just">
              <a:buNone/>
            </a:pPr>
            <a:r>
              <a:rPr lang="en-US" b="1" dirty="0" smtClean="0"/>
              <a:t> </a:t>
            </a:r>
            <a:endParaRPr lang="en-US" b="1" dirty="0" smtClean="0"/>
          </a:p>
          <a:p>
            <a:pPr marL="0" indent="0" algn="just">
              <a:buNone/>
            </a:pPr>
            <a:r>
              <a:rPr lang="en-US" dirty="0" smtClean="0"/>
              <a:t>3.</a:t>
            </a:r>
            <a:r>
              <a:rPr lang="en-US" b="1" dirty="0" smtClean="0"/>
              <a:t> CMS.gov</a:t>
            </a:r>
            <a:r>
              <a:rPr lang="en-US" b="1" dirty="0"/>
              <a:t>.</a:t>
            </a:r>
            <a:r>
              <a:rPr lang="en-US" dirty="0"/>
              <a:t> Electronic Health Record. </a:t>
            </a:r>
            <a:r>
              <a:rPr lang="en-US" i="1" dirty="0"/>
              <a:t>CMS.gov Centers for Medicare and Medicaid services. </a:t>
            </a:r>
            <a:r>
              <a:rPr lang="en-US" dirty="0"/>
              <a:t>[Online] 3 26, 2012. https://www.cms.gov/medicare/e-health/ehealthrecords/index.html</a:t>
            </a:r>
            <a:r>
              <a:rPr lang="en-US" dirty="0" smtClean="0"/>
              <a:t>.</a:t>
            </a:r>
            <a:endParaRPr lang="en-US" dirty="0"/>
          </a:p>
        </p:txBody>
      </p:sp>
    </p:spTree>
    <p:extLst>
      <p:ext uri="{BB962C8B-B14F-4D97-AF65-F5344CB8AC3E}">
        <p14:creationId xmlns:p14="http://schemas.microsoft.com/office/powerpoint/2010/main" val="20842962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1371600"/>
            <a:ext cx="7772400" cy="1676401"/>
          </a:xfrm>
        </p:spPr>
        <p:txBody>
          <a:bodyPr/>
          <a:lstStyle/>
          <a:p>
            <a:r>
              <a:rPr lang="en-US" dirty="0" smtClean="0"/>
              <a:t>Thank You!</a:t>
            </a:r>
            <a:endParaRPr lang="en-US" dirty="0"/>
          </a:p>
        </p:txBody>
      </p:sp>
    </p:spTree>
    <p:extLst>
      <p:ext uri="{BB962C8B-B14F-4D97-AF65-F5344CB8AC3E}">
        <p14:creationId xmlns:p14="http://schemas.microsoft.com/office/powerpoint/2010/main" val="516987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Internship Report</a:t>
            </a:r>
            <a:endParaRPr lang="en-US" dirty="0"/>
          </a:p>
        </p:txBody>
      </p:sp>
      <p:sp>
        <p:nvSpPr>
          <p:cNvPr id="3" name="Content Placeholder 2"/>
          <p:cNvSpPr>
            <a:spLocks noGrp="1"/>
          </p:cNvSpPr>
          <p:nvPr>
            <p:ph idx="1"/>
          </p:nvPr>
        </p:nvSpPr>
        <p:spPr/>
        <p:txBody>
          <a:bodyPr>
            <a:normAutofit/>
          </a:bodyPr>
          <a:lstStyle/>
          <a:p>
            <a:r>
              <a:rPr lang="en-US" dirty="0"/>
              <a:t>The Internship Period was from 8th February 2016 to 30th April 2016. </a:t>
            </a:r>
            <a:endParaRPr lang="en-US" dirty="0" smtClean="0"/>
          </a:p>
          <a:p>
            <a:r>
              <a:rPr lang="en-US" dirty="0" smtClean="0"/>
              <a:t>During </a:t>
            </a:r>
            <a:r>
              <a:rPr lang="en-US" dirty="0"/>
              <a:t>this Period, I worked as an Marketing &amp; Sales manager for Integrated Child Health Record (</a:t>
            </a:r>
            <a:r>
              <a:rPr lang="en-US" dirty="0" err="1"/>
              <a:t>iCHR</a:t>
            </a:r>
            <a:r>
              <a:rPr lang="en-US" dirty="0"/>
              <a:t>).</a:t>
            </a:r>
          </a:p>
          <a:p>
            <a:r>
              <a:rPr lang="en-US" dirty="0"/>
              <a:t>The </a:t>
            </a:r>
            <a:r>
              <a:rPr lang="en-US" dirty="0" smtClean="0"/>
              <a:t>following task for under taken:</a:t>
            </a:r>
            <a:endParaRPr lang="en-US" dirty="0"/>
          </a:p>
          <a:p>
            <a:pPr lvl="1"/>
            <a:r>
              <a:rPr lang="en-US" dirty="0"/>
              <a:t>Market Research </a:t>
            </a:r>
          </a:p>
          <a:p>
            <a:pPr lvl="1"/>
            <a:r>
              <a:rPr lang="en-US" dirty="0" smtClean="0"/>
              <a:t>Requirement Gathering</a:t>
            </a:r>
          </a:p>
          <a:p>
            <a:pPr lvl="1"/>
            <a:r>
              <a:rPr lang="en-US" dirty="0" smtClean="0"/>
              <a:t>SRS Documentation</a:t>
            </a:r>
            <a:endParaRPr lang="en-US" dirty="0"/>
          </a:p>
          <a:p>
            <a:pPr lvl="1"/>
            <a:r>
              <a:rPr lang="en-US" dirty="0"/>
              <a:t>Design Specifications according to the User Interface</a:t>
            </a:r>
          </a:p>
          <a:p>
            <a:pPr lvl="1"/>
            <a:r>
              <a:rPr lang="en-US" dirty="0"/>
              <a:t>Creating the Project Plan &amp; Execution</a:t>
            </a:r>
          </a:p>
          <a:p>
            <a:pPr lvl="1"/>
            <a:r>
              <a:rPr lang="en-US" dirty="0"/>
              <a:t>Developing a sales strategy</a:t>
            </a:r>
          </a:p>
          <a:p>
            <a:pPr lvl="1"/>
            <a:r>
              <a:rPr lang="en-US" dirty="0"/>
              <a:t>Interaction with the various clients involved</a:t>
            </a:r>
          </a:p>
          <a:p>
            <a:endParaRPr lang="en-US" dirty="0"/>
          </a:p>
        </p:txBody>
      </p:sp>
    </p:spTree>
    <p:extLst>
      <p:ext uri="{BB962C8B-B14F-4D97-AF65-F5344CB8AC3E}">
        <p14:creationId xmlns:p14="http://schemas.microsoft.com/office/powerpoint/2010/main" val="435278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Gant Chart	</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81000" y="1219200"/>
            <a:ext cx="8458200" cy="5029200"/>
          </a:xfrm>
          <a:prstGeom prst="rect">
            <a:avLst/>
          </a:prstGeom>
        </p:spPr>
      </p:pic>
    </p:spTree>
    <p:extLst>
      <p:ext uri="{BB962C8B-B14F-4D97-AF65-F5344CB8AC3E}">
        <p14:creationId xmlns:p14="http://schemas.microsoft.com/office/powerpoint/2010/main" val="2627460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Project Overview</a:t>
            </a:r>
            <a:endParaRPr lang="en-US" dirty="0"/>
          </a:p>
        </p:txBody>
      </p:sp>
      <p:sp>
        <p:nvSpPr>
          <p:cNvPr id="3" name="Content Placeholder 2"/>
          <p:cNvSpPr>
            <a:spLocks noGrp="1"/>
          </p:cNvSpPr>
          <p:nvPr>
            <p:ph idx="1"/>
          </p:nvPr>
        </p:nvSpPr>
        <p:spPr/>
        <p:txBody>
          <a:bodyPr>
            <a:normAutofit fontScale="92500"/>
          </a:bodyPr>
          <a:lstStyle/>
          <a:p>
            <a:pPr algn="just"/>
            <a:r>
              <a:rPr lang="en-US" dirty="0"/>
              <a:t>Healthcare industry is growing at a tremendous pace owing to its strengthening coverage, services and increasing expenditure by public as well private players. </a:t>
            </a:r>
            <a:endParaRPr lang="en-US" dirty="0" smtClean="0"/>
          </a:p>
          <a:p>
            <a:pPr algn="just"/>
            <a:endParaRPr lang="en-US" dirty="0"/>
          </a:p>
          <a:p>
            <a:pPr algn="just"/>
            <a:r>
              <a:rPr lang="en-US" dirty="0" smtClean="0"/>
              <a:t> </a:t>
            </a:r>
            <a:r>
              <a:rPr lang="en-US" dirty="0"/>
              <a:t>During 2008-20, the market is expected to record a CAGR of 16.5 per cent. </a:t>
            </a:r>
            <a:r>
              <a:rPr lang="en-US" dirty="0" smtClean="0"/>
              <a:t>(1</a:t>
            </a:r>
            <a:r>
              <a:rPr lang="en-US" dirty="0" smtClean="0"/>
              <a:t>)</a:t>
            </a:r>
          </a:p>
          <a:p>
            <a:pPr algn="just"/>
            <a:endParaRPr lang="en-US" dirty="0" smtClean="0"/>
          </a:p>
          <a:p>
            <a:pPr algn="just"/>
            <a:r>
              <a:rPr lang="en-US" dirty="0" smtClean="0"/>
              <a:t>The </a:t>
            </a:r>
            <a:r>
              <a:rPr lang="en-US" dirty="0"/>
              <a:t>total industry size is expected to touch US$ 160 billion by 2017 and US$ 280 billion by 2020. </a:t>
            </a:r>
            <a:r>
              <a:rPr lang="en-US" dirty="0" smtClean="0"/>
              <a:t>(1</a:t>
            </a:r>
            <a:r>
              <a:rPr lang="en-US" dirty="0" smtClean="0"/>
              <a:t>)</a:t>
            </a:r>
          </a:p>
          <a:p>
            <a:pPr algn="just"/>
            <a:endParaRPr lang="en-US" dirty="0" smtClean="0"/>
          </a:p>
          <a:p>
            <a:pPr algn="just"/>
            <a:r>
              <a:rPr lang="en-US" dirty="0" smtClean="0"/>
              <a:t>Healthcare </a:t>
            </a:r>
            <a:r>
              <a:rPr lang="en-US" dirty="0"/>
              <a:t>has become one of India’s largest sectors - both in terms of revenue and employment. </a:t>
            </a:r>
          </a:p>
        </p:txBody>
      </p:sp>
    </p:spTree>
    <p:extLst>
      <p:ext uri="{BB962C8B-B14F-4D97-AF65-F5344CB8AC3E}">
        <p14:creationId xmlns:p14="http://schemas.microsoft.com/office/powerpoint/2010/main" val="2666790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Project Overview</a:t>
            </a:r>
          </a:p>
        </p:txBody>
      </p:sp>
      <p:sp>
        <p:nvSpPr>
          <p:cNvPr id="3" name="Content Placeholder 2"/>
          <p:cNvSpPr>
            <a:spLocks noGrp="1"/>
          </p:cNvSpPr>
          <p:nvPr>
            <p:ph idx="1"/>
          </p:nvPr>
        </p:nvSpPr>
        <p:spPr>
          <a:xfrm>
            <a:off x="457200" y="1600200"/>
            <a:ext cx="8229600" cy="4724400"/>
          </a:xfrm>
        </p:spPr>
        <p:txBody>
          <a:bodyPr>
            <a:noAutofit/>
          </a:bodyPr>
          <a:lstStyle/>
          <a:p>
            <a:pPr algn="just"/>
            <a:r>
              <a:rPr lang="en-US" sz="2000" dirty="0"/>
              <a:t>Paper-based records have been in existence for centuries and their gradual replacement by computer-based records has been slowly undertaken. </a:t>
            </a:r>
            <a:endParaRPr lang="en-US" sz="2000" dirty="0" smtClean="0"/>
          </a:p>
          <a:p>
            <a:pPr algn="just"/>
            <a:endParaRPr lang="en-US" sz="2000" dirty="0" smtClean="0"/>
          </a:p>
          <a:p>
            <a:pPr algn="just"/>
            <a:r>
              <a:rPr lang="en-US" sz="2000" dirty="0" smtClean="0"/>
              <a:t>Information </a:t>
            </a:r>
            <a:r>
              <a:rPr lang="en-US" sz="2000" dirty="0"/>
              <a:t>Technology has not achieved the same degree of penetration in healthcare as that seen in other </a:t>
            </a:r>
            <a:r>
              <a:rPr lang="en-US" sz="2000" dirty="0" smtClean="0"/>
              <a:t>sectors</a:t>
            </a:r>
          </a:p>
          <a:p>
            <a:pPr marL="0" indent="0" algn="just">
              <a:buNone/>
            </a:pPr>
            <a:r>
              <a:rPr lang="en-US" sz="2000" dirty="0" smtClean="0"/>
              <a:t> </a:t>
            </a:r>
          </a:p>
          <a:p>
            <a:pPr algn="just"/>
            <a:r>
              <a:rPr lang="en-US" sz="2000" dirty="0" smtClean="0"/>
              <a:t>IT </a:t>
            </a:r>
            <a:r>
              <a:rPr lang="en-US" sz="2000" dirty="0"/>
              <a:t>has improved patient care in many, many ways. </a:t>
            </a:r>
            <a:endParaRPr lang="en-US" sz="2000" dirty="0" smtClean="0"/>
          </a:p>
          <a:p>
            <a:pPr algn="just"/>
            <a:endParaRPr lang="en-US" sz="2000" dirty="0" smtClean="0"/>
          </a:p>
          <a:p>
            <a:pPr algn="just"/>
            <a:r>
              <a:rPr lang="en-US" sz="2000" dirty="0" smtClean="0"/>
              <a:t>Though </a:t>
            </a:r>
            <a:r>
              <a:rPr lang="en-US" sz="2000" dirty="0"/>
              <a:t>the healthcare IT market in India has grown 200—300 per cent in the last 10 years, it is accepted that the healthcare sector has to be more IT-oriented (2)</a:t>
            </a:r>
          </a:p>
        </p:txBody>
      </p:sp>
    </p:spTree>
    <p:extLst>
      <p:ext uri="{BB962C8B-B14F-4D97-AF65-F5344CB8AC3E}">
        <p14:creationId xmlns:p14="http://schemas.microsoft.com/office/powerpoint/2010/main" val="865276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Electronic Health Record</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An Electronic Health Record (EHR) is an electronic version of a patient’s medical history, that is maintained by the provider over time, and may include all of the key administrative clinical data relevant to that persons care under a particular provider, including demographics, progress notes, problems, medications, vital signs, past medical history, immunizations, laboratory data and radiology reports </a:t>
            </a:r>
            <a:r>
              <a:rPr lang="en-US" dirty="0" smtClean="0"/>
              <a:t>(3). </a:t>
            </a:r>
            <a:endParaRPr lang="en-US" dirty="0" smtClean="0"/>
          </a:p>
          <a:p>
            <a:pPr marL="0" indent="0" algn="just">
              <a:buNone/>
            </a:pPr>
            <a:r>
              <a:rPr lang="en-US" dirty="0"/>
              <a:t> </a:t>
            </a:r>
            <a:endParaRPr lang="en-US" dirty="0" smtClean="0"/>
          </a:p>
          <a:p>
            <a:pPr algn="just"/>
            <a:r>
              <a:rPr lang="en-US" dirty="0"/>
              <a:t>The eight core functions are:</a:t>
            </a:r>
          </a:p>
          <a:p>
            <a:pPr lvl="1" algn="just"/>
            <a:r>
              <a:rPr lang="en-US" dirty="0"/>
              <a:t>health information and data,</a:t>
            </a:r>
          </a:p>
          <a:p>
            <a:pPr lvl="1" algn="just"/>
            <a:r>
              <a:rPr lang="en-US" dirty="0"/>
              <a:t>result management,</a:t>
            </a:r>
          </a:p>
          <a:p>
            <a:pPr lvl="1" algn="just"/>
            <a:r>
              <a:rPr lang="en-US" dirty="0"/>
              <a:t>order management,</a:t>
            </a:r>
          </a:p>
          <a:p>
            <a:pPr lvl="1" algn="just"/>
            <a:r>
              <a:rPr lang="en-US" dirty="0"/>
              <a:t>decision support,</a:t>
            </a:r>
          </a:p>
          <a:p>
            <a:pPr lvl="1" algn="just"/>
            <a:r>
              <a:rPr lang="en-US" dirty="0"/>
              <a:t>electronic communication and connectivity,</a:t>
            </a:r>
          </a:p>
          <a:p>
            <a:pPr lvl="1" algn="just"/>
            <a:r>
              <a:rPr lang="en-US" dirty="0"/>
              <a:t>patient support,</a:t>
            </a:r>
          </a:p>
          <a:p>
            <a:pPr lvl="1" algn="just"/>
            <a:r>
              <a:rPr lang="en-US" dirty="0"/>
              <a:t>administrative processes and reporting,</a:t>
            </a:r>
          </a:p>
          <a:p>
            <a:pPr lvl="1" algn="just"/>
            <a:r>
              <a:rPr lang="en-US" dirty="0"/>
              <a:t>Reporting and population health.</a:t>
            </a:r>
          </a:p>
          <a:p>
            <a:pPr algn="just"/>
            <a:endParaRPr lang="en-US" dirty="0" smtClean="0"/>
          </a:p>
          <a:p>
            <a:pPr algn="just"/>
            <a:endParaRPr lang="en-US" dirty="0"/>
          </a:p>
        </p:txBody>
      </p:sp>
    </p:spTree>
    <p:extLst>
      <p:ext uri="{BB962C8B-B14F-4D97-AF65-F5344CB8AC3E}">
        <p14:creationId xmlns:p14="http://schemas.microsoft.com/office/powerpoint/2010/main" val="754853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r>
              <a:rPr lang="en-US" dirty="0" smtClean="0"/>
              <a:t>Problem Statement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The growth of a nation is not just about tallying its industrial, agricultural and services balance sheets. It is equally about tallying its performance on the human development indices. The state of its healthcare is one of the critical measures of how a nation state is performing</a:t>
            </a:r>
            <a:r>
              <a:rPr lang="en-US" dirty="0" smtClean="0"/>
              <a:t>.</a:t>
            </a:r>
          </a:p>
          <a:p>
            <a:pPr marL="0" indent="0" algn="just">
              <a:buNone/>
            </a:pPr>
            <a:r>
              <a:rPr lang="en-US" dirty="0" smtClean="0"/>
              <a:t> </a:t>
            </a:r>
            <a:endParaRPr lang="en-US" dirty="0" smtClean="0"/>
          </a:p>
          <a:p>
            <a:pPr algn="just"/>
            <a:r>
              <a:rPr lang="en-US" dirty="0"/>
              <a:t>While the outlook for the healthcare industry is optimistic, there is a need to move towards an integrated healthcare delivery system, which leverages technology and has the patient at its center</a:t>
            </a:r>
            <a:r>
              <a:rPr lang="en-US" dirty="0" smtClean="0"/>
              <a:t>.</a:t>
            </a:r>
          </a:p>
          <a:p>
            <a:pPr marL="0" indent="0" algn="just">
              <a:buNone/>
            </a:pPr>
            <a:r>
              <a:rPr lang="en-US" dirty="0" smtClean="0"/>
              <a:t> </a:t>
            </a:r>
            <a:endParaRPr lang="en-US" dirty="0"/>
          </a:p>
          <a:p>
            <a:pPr algn="just"/>
            <a:r>
              <a:rPr lang="en-US" dirty="0"/>
              <a:t>Hospitals have noted that ease of integration with existing solutions is the main criterion they seek from electronic medical record (EMR) vendors. The main challenge during and after implementation of EMR, is the time spent by doctors and employees on EMR systems.</a:t>
            </a:r>
          </a:p>
        </p:txBody>
      </p:sp>
    </p:spTree>
    <p:extLst>
      <p:ext uri="{BB962C8B-B14F-4D97-AF65-F5344CB8AC3E}">
        <p14:creationId xmlns:p14="http://schemas.microsoft.com/office/powerpoint/2010/main" val="32516328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Executive</Template>
  <TotalTime>150</TotalTime>
  <Words>1343</Words>
  <Application>Microsoft Office PowerPoint</Application>
  <PresentationFormat>On-screen Show (4:3)</PresentationFormat>
  <Paragraphs>178</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Executive</vt:lpstr>
      <vt:lpstr>To Study the Attitude, Knowledge, Behavior &amp; Adoption towards Electronic Health Records and current practices followed amongst Physicians</vt:lpstr>
      <vt:lpstr>Organization Profile</vt:lpstr>
      <vt:lpstr>Integrated Child Health Record (iCHR)</vt:lpstr>
      <vt:lpstr>Internship Report</vt:lpstr>
      <vt:lpstr>Gant Chart </vt:lpstr>
      <vt:lpstr>Project Overview</vt:lpstr>
      <vt:lpstr>Project Overview</vt:lpstr>
      <vt:lpstr>Electronic Health Record</vt:lpstr>
      <vt:lpstr>Problem Statement</vt:lpstr>
      <vt:lpstr>Problem Statement</vt:lpstr>
      <vt:lpstr>Problem Rationale</vt:lpstr>
      <vt:lpstr>Objective of the study</vt:lpstr>
      <vt:lpstr>Methodology</vt:lpstr>
      <vt:lpstr>Sample Design &amp; Data collection method</vt:lpstr>
      <vt:lpstr>Data Analysis</vt:lpstr>
      <vt:lpstr>Results</vt:lpstr>
      <vt:lpstr>Age Group Distribution of the Physicians</vt:lpstr>
      <vt:lpstr>Gender Distribution of the Physicians</vt:lpstr>
      <vt:lpstr>Clinical Experience Distribution</vt:lpstr>
      <vt:lpstr>Do you use computer in your professional life?</vt:lpstr>
      <vt:lpstr>Ease of use of computers</vt:lpstr>
      <vt:lpstr>How often do you use computers</vt:lpstr>
      <vt:lpstr>Do you have internet Access at work and Home?</vt:lpstr>
      <vt:lpstr>Are you a physician owner of your practice</vt:lpstr>
      <vt:lpstr>Have you heard about Clinic/Hospital Management Software?</vt:lpstr>
      <vt:lpstr>Any IT applications in Clinical Practice?</vt:lpstr>
      <vt:lpstr>Barriers of Computer technology in clinic</vt:lpstr>
      <vt:lpstr>Preferred Device for using EMR</vt:lpstr>
      <vt:lpstr>Attitude of Physicians towards Electronic Health Records</vt:lpstr>
      <vt:lpstr> Behavior of Physicians towards EMR</vt:lpstr>
      <vt:lpstr>Should IT application be a part of Course Curriculum? </vt:lpstr>
      <vt:lpstr>Recommendation</vt:lpstr>
      <vt:lpstr>Conclusion</vt:lpstr>
      <vt:lpstr>Bibliography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Kaushal Pathak</dc:creator>
  <cp:lastModifiedBy>Kaushal Pathak</cp:lastModifiedBy>
  <cp:revision>24</cp:revision>
  <dcterms:created xsi:type="dcterms:W3CDTF">2016-05-15T09:36:56Z</dcterms:created>
  <dcterms:modified xsi:type="dcterms:W3CDTF">2016-05-15T18:16:49Z</dcterms:modified>
</cp:coreProperties>
</file>