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73" r:id="rId5"/>
    <p:sldId id="259" r:id="rId6"/>
    <p:sldId id="260" r:id="rId7"/>
    <p:sldId id="261" r:id="rId8"/>
    <p:sldId id="269" r:id="rId9"/>
    <p:sldId id="265" r:id="rId10"/>
    <p:sldId id="266" r:id="rId11"/>
    <p:sldId id="263" r:id="rId12"/>
    <p:sldId id="264" r:id="rId13"/>
    <p:sldId id="262" r:id="rId14"/>
    <p:sldId id="274" r:id="rId15"/>
    <p:sldId id="268" r:id="rId16"/>
    <p:sldId id="270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Lbls>
            <c:txPr>
              <a:bodyPr/>
              <a:lstStyle/>
              <a:p>
                <a:pPr>
                  <a:defRPr sz="4000" b="1"/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Sheet1!$A$2:$A$3</c:f>
              <c:strCache>
                <c:ptCount val="2"/>
                <c:pt idx="0">
                  <c:v>FREEZED CASES</c:v>
                </c:pt>
                <c:pt idx="1">
                  <c:v>VARIABLE CASES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23</c:v>
                </c:pt>
                <c:pt idx="1">
                  <c:v>106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 OF CASES/4 MONTHS</c:v>
                </c:pt>
              </c:strCache>
            </c:strRef>
          </c:tx>
          <c:invertIfNegative val="0"/>
          <c:cat>
            <c:strRef>
              <c:f>Sheet1!$A$2:$A$24</c:f>
              <c:strCache>
                <c:ptCount val="23"/>
                <c:pt idx="0">
                  <c:v>APPENDECTOMY</c:v>
                </c:pt>
                <c:pt idx="1">
                  <c:v>AV FISTULA</c:v>
                </c:pt>
                <c:pt idx="2">
                  <c:v>CABG</c:v>
                </c:pt>
                <c:pt idx="3">
                  <c:v>CYST</c:v>
                </c:pt>
                <c:pt idx="4">
                  <c:v>CYSTOSCOPY</c:v>
                </c:pt>
                <c:pt idx="5">
                  <c:v>D J STENTING</c:v>
                </c:pt>
                <c:pt idx="6">
                  <c:v>DEBRIDEMENT + SKIN GRAFTING</c:v>
                </c:pt>
                <c:pt idx="7">
                  <c:v>DONAR HEPACECTOMY</c:v>
                </c:pt>
                <c:pt idx="8">
                  <c:v>DONAR NEPHRECTOMY</c:v>
                </c:pt>
                <c:pt idx="9">
                  <c:v>EUA + LOF</c:v>
                </c:pt>
                <c:pt idx="10">
                  <c:v>HERNIA</c:v>
                </c:pt>
                <c:pt idx="11">
                  <c:v>KIDNEY TRANSPLANT</c:v>
                </c:pt>
                <c:pt idx="12">
                  <c:v>LAP CHOLE</c:v>
                </c:pt>
                <c:pt idx="13">
                  <c:v>LAP MESH REPAIR</c:v>
                </c:pt>
                <c:pt idx="14">
                  <c:v>LAPAROTOMY</c:v>
                </c:pt>
                <c:pt idx="15">
                  <c:v>LIVE LIVER TRANSPLANT</c:v>
                </c:pt>
                <c:pt idx="16">
                  <c:v>MVR</c:v>
                </c:pt>
                <c:pt idx="17">
                  <c:v>BONE PLATING</c:v>
                </c:pt>
                <c:pt idx="18">
                  <c:v>SLEEVE GASTRECTOMY</c:v>
                </c:pt>
                <c:pt idx="19">
                  <c:v>TURP</c:v>
                </c:pt>
                <c:pt idx="20">
                  <c:v>WHIPPLES RESECTION</c:v>
                </c:pt>
                <c:pt idx="21">
                  <c:v>BIOPSY</c:v>
                </c:pt>
                <c:pt idx="22">
                  <c:v>ESWL</c:v>
                </c:pt>
              </c:strCache>
            </c:strRef>
          </c:cat>
          <c:val>
            <c:numRef>
              <c:f>Sheet1!$B$2:$B$24</c:f>
              <c:numCache>
                <c:formatCode>General</c:formatCode>
                <c:ptCount val="23"/>
                <c:pt idx="0">
                  <c:v>14</c:v>
                </c:pt>
                <c:pt idx="1">
                  <c:v>12</c:v>
                </c:pt>
                <c:pt idx="2">
                  <c:v>43</c:v>
                </c:pt>
                <c:pt idx="3">
                  <c:v>22</c:v>
                </c:pt>
                <c:pt idx="4">
                  <c:v>11</c:v>
                </c:pt>
                <c:pt idx="5">
                  <c:v>58</c:v>
                </c:pt>
                <c:pt idx="6">
                  <c:v>24</c:v>
                </c:pt>
                <c:pt idx="7">
                  <c:v>23</c:v>
                </c:pt>
                <c:pt idx="8">
                  <c:v>8</c:v>
                </c:pt>
                <c:pt idx="9">
                  <c:v>15</c:v>
                </c:pt>
                <c:pt idx="10">
                  <c:v>49</c:v>
                </c:pt>
                <c:pt idx="11">
                  <c:v>8</c:v>
                </c:pt>
                <c:pt idx="12">
                  <c:v>169</c:v>
                </c:pt>
                <c:pt idx="13">
                  <c:v>12</c:v>
                </c:pt>
                <c:pt idx="14">
                  <c:v>15</c:v>
                </c:pt>
                <c:pt idx="15">
                  <c:v>25</c:v>
                </c:pt>
                <c:pt idx="16">
                  <c:v>18</c:v>
                </c:pt>
                <c:pt idx="17">
                  <c:v>12</c:v>
                </c:pt>
                <c:pt idx="18">
                  <c:v>16</c:v>
                </c:pt>
                <c:pt idx="19">
                  <c:v>8</c:v>
                </c:pt>
                <c:pt idx="20">
                  <c:v>8</c:v>
                </c:pt>
                <c:pt idx="21">
                  <c:v>9</c:v>
                </c:pt>
                <c:pt idx="22">
                  <c:v>13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4093056"/>
        <c:axId val="24095744"/>
      </c:barChart>
      <c:catAx>
        <c:axId val="24093056"/>
        <c:scaling>
          <c:orientation val="minMax"/>
        </c:scaling>
        <c:delete val="0"/>
        <c:axPos val="b"/>
        <c:majorTickMark val="none"/>
        <c:minorTickMark val="none"/>
        <c:tickLblPos val="nextTo"/>
        <c:crossAx val="24095744"/>
        <c:crosses val="autoZero"/>
        <c:auto val="1"/>
        <c:lblAlgn val="ctr"/>
        <c:lblOffset val="100"/>
        <c:noMultiLvlLbl val="0"/>
      </c:catAx>
      <c:valAx>
        <c:axId val="240957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2409305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 OF CASES/WEEK</c:v>
                </c:pt>
              </c:strCache>
            </c:strRef>
          </c:tx>
          <c:invertIfNegative val="0"/>
          <c:cat>
            <c:strRef>
              <c:f>Sheet1!$A$2:$A$24</c:f>
              <c:strCache>
                <c:ptCount val="23"/>
                <c:pt idx="0">
                  <c:v>APPENDECTOMY</c:v>
                </c:pt>
                <c:pt idx="1">
                  <c:v>AV FISTULA</c:v>
                </c:pt>
                <c:pt idx="2">
                  <c:v>CABG</c:v>
                </c:pt>
                <c:pt idx="3">
                  <c:v>CYST</c:v>
                </c:pt>
                <c:pt idx="4">
                  <c:v>CYSTOSCOPY</c:v>
                </c:pt>
                <c:pt idx="5">
                  <c:v>D J STENTING</c:v>
                </c:pt>
                <c:pt idx="6">
                  <c:v>DEBRIDEMENT + SKIN GRAFTING</c:v>
                </c:pt>
                <c:pt idx="7">
                  <c:v>DONAR HEPACECTOMY</c:v>
                </c:pt>
                <c:pt idx="8">
                  <c:v>DONAR NEPHRECTOMY</c:v>
                </c:pt>
                <c:pt idx="9">
                  <c:v>EUA + LOF</c:v>
                </c:pt>
                <c:pt idx="10">
                  <c:v>HERNIA</c:v>
                </c:pt>
                <c:pt idx="11">
                  <c:v>KIDNEY TRANSPLANT</c:v>
                </c:pt>
                <c:pt idx="12">
                  <c:v>LAP CHOLE</c:v>
                </c:pt>
                <c:pt idx="13">
                  <c:v>LAP MESH REPAIR</c:v>
                </c:pt>
                <c:pt idx="14">
                  <c:v>LAPAROTOMY</c:v>
                </c:pt>
                <c:pt idx="15">
                  <c:v>LIVE LIVER TRANSPLANT</c:v>
                </c:pt>
                <c:pt idx="16">
                  <c:v>MVR</c:v>
                </c:pt>
                <c:pt idx="17">
                  <c:v>BONE PLATING</c:v>
                </c:pt>
                <c:pt idx="18">
                  <c:v>SLEEVE GASTRECTOMY</c:v>
                </c:pt>
                <c:pt idx="19">
                  <c:v>TURP</c:v>
                </c:pt>
                <c:pt idx="20">
                  <c:v>WHIPPLES RESECTION</c:v>
                </c:pt>
                <c:pt idx="21">
                  <c:v>BIOPSY</c:v>
                </c:pt>
                <c:pt idx="22">
                  <c:v>ESWL</c:v>
                </c:pt>
              </c:strCache>
            </c:strRef>
          </c:cat>
          <c:val>
            <c:numRef>
              <c:f>Sheet1!$B$2:$B$24</c:f>
              <c:numCache>
                <c:formatCode>General</c:formatCode>
                <c:ptCount val="23"/>
                <c:pt idx="0">
                  <c:v>3.5</c:v>
                </c:pt>
                <c:pt idx="1">
                  <c:v>3</c:v>
                </c:pt>
                <c:pt idx="2">
                  <c:v>10.75</c:v>
                </c:pt>
                <c:pt idx="3">
                  <c:v>5.5</c:v>
                </c:pt>
                <c:pt idx="4">
                  <c:v>2.75</c:v>
                </c:pt>
                <c:pt idx="5">
                  <c:v>14.5</c:v>
                </c:pt>
                <c:pt idx="6">
                  <c:v>6</c:v>
                </c:pt>
                <c:pt idx="7">
                  <c:v>5.75</c:v>
                </c:pt>
                <c:pt idx="8">
                  <c:v>2</c:v>
                </c:pt>
                <c:pt idx="9">
                  <c:v>3.75</c:v>
                </c:pt>
                <c:pt idx="10">
                  <c:v>12.25</c:v>
                </c:pt>
                <c:pt idx="11">
                  <c:v>2</c:v>
                </c:pt>
                <c:pt idx="12">
                  <c:v>42.25</c:v>
                </c:pt>
                <c:pt idx="13">
                  <c:v>3</c:v>
                </c:pt>
                <c:pt idx="14">
                  <c:v>3.75</c:v>
                </c:pt>
                <c:pt idx="15">
                  <c:v>6.25</c:v>
                </c:pt>
                <c:pt idx="16">
                  <c:v>4.5</c:v>
                </c:pt>
                <c:pt idx="17">
                  <c:v>3</c:v>
                </c:pt>
                <c:pt idx="18">
                  <c:v>4</c:v>
                </c:pt>
                <c:pt idx="19">
                  <c:v>2</c:v>
                </c:pt>
                <c:pt idx="20">
                  <c:v>2</c:v>
                </c:pt>
                <c:pt idx="21">
                  <c:v>2.25</c:v>
                </c:pt>
                <c:pt idx="22">
                  <c:v>3.25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4840448"/>
        <c:axId val="24846336"/>
      </c:barChart>
      <c:catAx>
        <c:axId val="24840448"/>
        <c:scaling>
          <c:orientation val="minMax"/>
        </c:scaling>
        <c:delete val="0"/>
        <c:axPos val="b"/>
        <c:majorTickMark val="out"/>
        <c:minorTickMark val="none"/>
        <c:tickLblPos val="nextTo"/>
        <c:crossAx val="24846336"/>
        <c:crosses val="autoZero"/>
        <c:auto val="1"/>
        <c:lblAlgn val="ctr"/>
        <c:lblOffset val="100"/>
        <c:noMultiLvlLbl val="0"/>
      </c:catAx>
      <c:valAx>
        <c:axId val="2484633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48404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5.731268261278661E-2"/>
          <c:y val="2.8763037473718927E-2"/>
          <c:w val="0.94268731738721334"/>
          <c:h val="0.474975058745928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 OF CASES/WEEK</c:v>
                </c:pt>
              </c:strCache>
            </c:strRef>
          </c:tx>
          <c:invertIfNegative val="0"/>
          <c:cat>
            <c:strRef>
              <c:f>Sheet1!$A$2:$A$24</c:f>
              <c:strCache>
                <c:ptCount val="23"/>
                <c:pt idx="0">
                  <c:v>APPENDECTOMY</c:v>
                </c:pt>
                <c:pt idx="1">
                  <c:v>AV FISTULA</c:v>
                </c:pt>
                <c:pt idx="2">
                  <c:v>BIOPSY</c:v>
                </c:pt>
                <c:pt idx="3">
                  <c:v>BONE PLATING</c:v>
                </c:pt>
                <c:pt idx="4">
                  <c:v>CABG</c:v>
                </c:pt>
                <c:pt idx="5">
                  <c:v>CYST</c:v>
                </c:pt>
                <c:pt idx="6">
                  <c:v>CYSTOSCOPY</c:v>
                </c:pt>
                <c:pt idx="7">
                  <c:v>D J STENTING</c:v>
                </c:pt>
                <c:pt idx="8">
                  <c:v>DEBRIDEMENT + SKIN GRAFTING</c:v>
                </c:pt>
                <c:pt idx="9">
                  <c:v>DONAR HEPACECTOMY</c:v>
                </c:pt>
                <c:pt idx="10">
                  <c:v>DONAR NEPHRECTOMY</c:v>
                </c:pt>
                <c:pt idx="11">
                  <c:v>ESWL</c:v>
                </c:pt>
                <c:pt idx="12">
                  <c:v>EUA + LOF</c:v>
                </c:pt>
                <c:pt idx="13">
                  <c:v>HERNIA</c:v>
                </c:pt>
                <c:pt idx="14">
                  <c:v>KIDNEY TRANSPLANT</c:v>
                </c:pt>
                <c:pt idx="15">
                  <c:v>LAP CHOLE</c:v>
                </c:pt>
                <c:pt idx="16">
                  <c:v>LAP MESH REPAIR</c:v>
                </c:pt>
                <c:pt idx="17">
                  <c:v>LAPAROTOMY</c:v>
                </c:pt>
                <c:pt idx="18">
                  <c:v>LIVE LIVER TRANSPLANT</c:v>
                </c:pt>
                <c:pt idx="19">
                  <c:v>MVR</c:v>
                </c:pt>
                <c:pt idx="20">
                  <c:v>SLEEVE GASTRECTOMY</c:v>
                </c:pt>
                <c:pt idx="21">
                  <c:v>TURP</c:v>
                </c:pt>
                <c:pt idx="22">
                  <c:v>WHIPPLES RESECTION</c:v>
                </c:pt>
              </c:strCache>
            </c:strRef>
          </c:cat>
          <c:val>
            <c:numRef>
              <c:f>Sheet1!$B$2:$B$24</c:f>
              <c:numCache>
                <c:formatCode>General</c:formatCode>
                <c:ptCount val="23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3</c:v>
                </c:pt>
                <c:pt idx="5">
                  <c:v>2</c:v>
                </c:pt>
                <c:pt idx="6">
                  <c:v>1</c:v>
                </c:pt>
                <c:pt idx="7">
                  <c:v>4</c:v>
                </c:pt>
                <c:pt idx="8">
                  <c:v>2</c:v>
                </c:pt>
                <c:pt idx="9">
                  <c:v>2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3</c:v>
                </c:pt>
                <c:pt idx="14">
                  <c:v>1</c:v>
                </c:pt>
                <c:pt idx="15">
                  <c:v>11</c:v>
                </c:pt>
                <c:pt idx="16">
                  <c:v>1</c:v>
                </c:pt>
                <c:pt idx="17">
                  <c:v>1</c:v>
                </c:pt>
                <c:pt idx="18">
                  <c:v>2</c:v>
                </c:pt>
                <c:pt idx="19">
                  <c:v>1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4879872"/>
        <c:axId val="24881408"/>
      </c:barChart>
      <c:catAx>
        <c:axId val="24879872"/>
        <c:scaling>
          <c:orientation val="minMax"/>
        </c:scaling>
        <c:delete val="0"/>
        <c:axPos val="b"/>
        <c:majorTickMark val="out"/>
        <c:minorTickMark val="none"/>
        <c:tickLblPos val="nextTo"/>
        <c:crossAx val="24881408"/>
        <c:crosses val="autoZero"/>
        <c:auto val="1"/>
        <c:lblAlgn val="ctr"/>
        <c:lblOffset val="100"/>
        <c:noMultiLvlLbl val="0"/>
      </c:catAx>
      <c:valAx>
        <c:axId val="2488140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48798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AC5D8D-4099-45D3-94A8-34D07BF7AF9A}" type="datetimeFigureOut">
              <a:rPr lang="en-US" smtClean="0"/>
              <a:t>5/23/2016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D00E71-0EB0-486A-BB06-F6B58B40B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082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D00E71-0EB0-486A-BB06-F6B58B40B4D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129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F399A-E296-4D15-88F4-4D1737626AB7}" type="datetimeFigureOut">
              <a:rPr lang="en-US" smtClean="0"/>
              <a:t>5/23/2016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70B70-DC1F-43BC-89FE-6781A818B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708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F399A-E296-4D15-88F4-4D1737626AB7}" type="datetimeFigureOut">
              <a:rPr lang="en-US" smtClean="0"/>
              <a:t>5/23/2016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70B70-DC1F-43BC-89FE-6781A818B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617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F399A-E296-4D15-88F4-4D1737626AB7}" type="datetimeFigureOut">
              <a:rPr lang="en-US" smtClean="0"/>
              <a:t>5/23/2016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70B70-DC1F-43BC-89FE-6781A818B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03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F399A-E296-4D15-88F4-4D1737626AB7}" type="datetimeFigureOut">
              <a:rPr lang="en-US" smtClean="0"/>
              <a:t>5/23/2016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70B70-DC1F-43BC-89FE-6781A818B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670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F399A-E296-4D15-88F4-4D1737626AB7}" type="datetimeFigureOut">
              <a:rPr lang="en-US" smtClean="0"/>
              <a:t>5/23/2016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70B70-DC1F-43BC-89FE-6781A818B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273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F399A-E296-4D15-88F4-4D1737626AB7}" type="datetimeFigureOut">
              <a:rPr lang="en-US" smtClean="0"/>
              <a:t>5/23/2016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70B70-DC1F-43BC-89FE-6781A818B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177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F399A-E296-4D15-88F4-4D1737626AB7}" type="datetimeFigureOut">
              <a:rPr lang="en-US" smtClean="0"/>
              <a:t>5/23/2016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70B70-DC1F-43BC-89FE-6781A818B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19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F399A-E296-4D15-88F4-4D1737626AB7}" type="datetimeFigureOut">
              <a:rPr lang="en-US" smtClean="0"/>
              <a:t>5/23/2016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70B70-DC1F-43BC-89FE-6781A818B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72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F399A-E296-4D15-88F4-4D1737626AB7}" type="datetimeFigureOut">
              <a:rPr lang="en-US" smtClean="0"/>
              <a:t>5/23/2016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70B70-DC1F-43BC-89FE-6781A818B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572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F399A-E296-4D15-88F4-4D1737626AB7}" type="datetimeFigureOut">
              <a:rPr lang="en-US" smtClean="0"/>
              <a:t>5/23/2016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70B70-DC1F-43BC-89FE-6781A818B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600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F399A-E296-4D15-88F4-4D1737626AB7}" type="datetimeFigureOut">
              <a:rPr lang="en-US" smtClean="0"/>
              <a:t>5/23/2016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70B70-DC1F-43BC-89FE-6781A818B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836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8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F399A-E296-4D15-88F4-4D1737626AB7}" type="datetimeFigureOut">
              <a:rPr lang="en-US" smtClean="0"/>
              <a:t>5/23/2016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D70B70-DC1F-43BC-89FE-6781A818B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524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DESSERTATION/SHEET%206.xlsx" TargetMode="External"/><Relationship Id="rId2" Type="http://schemas.openxmlformats.org/officeDocument/2006/relationships/hyperlink" Target="DESSERTATION/sheet%205.xls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acer\Desktop\Reciepient%20Transplanet.xlsx" TargetMode="External"/><Relationship Id="rId2" Type="http://schemas.openxmlformats.org/officeDocument/2006/relationships/hyperlink" Target="file:///C:\Users\acer\Desktop\liver%20transplant%20donor%20required%20material.xlsx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8686800" cy="1470025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RATIONALIZING OF OT PHARMACY INVENTORY STOCK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4495800"/>
            <a:ext cx="3581400" cy="1981200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                                                                                                       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PRESENTED BY:-</a:t>
            </a:r>
          </a:p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KOPAL MEHROTRA</a:t>
            </a:r>
          </a:p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PG/14/27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7060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DATA ANALYSIS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file"/>
              </a:rPr>
              <a:t>DESSERTATION\sheet 5.xlsx</a:t>
            </a:r>
            <a:endParaRPr lang="en-US" dirty="0" smtClean="0"/>
          </a:p>
          <a:p>
            <a:r>
              <a:rPr lang="en-US" dirty="0" smtClean="0">
                <a:hlinkClick r:id="rId3" action="ppaction://hlinkfile"/>
              </a:rPr>
              <a:t>DESSERTATION\SHEET 6.xlsx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119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382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 OF CASES IN 4 MONTHS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9537675"/>
              </p:ext>
            </p:extLst>
          </p:nvPr>
        </p:nvGraphicFramePr>
        <p:xfrm>
          <a:off x="152400" y="1143000"/>
          <a:ext cx="8839200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44048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 OF CASES PER MONTH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5520386"/>
              </p:ext>
            </p:extLst>
          </p:nvPr>
        </p:nvGraphicFramePr>
        <p:xfrm>
          <a:off x="228600" y="1219200"/>
          <a:ext cx="8763000" cy="5440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8588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 OF CASES PER WEEK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411706757"/>
              </p:ext>
            </p:extLst>
          </p:nvPr>
        </p:nvGraphicFramePr>
        <p:xfrm>
          <a:off x="0" y="1143000"/>
          <a:ext cx="9067800" cy="563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9169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file"/>
              </a:rPr>
              <a:t>C:\Users\acer\Desktop\liver transplant donor required material.xlsx</a:t>
            </a:r>
            <a:endParaRPr lang="en-US" dirty="0" smtClean="0"/>
          </a:p>
          <a:p>
            <a:r>
              <a:rPr lang="en-US" dirty="0" smtClean="0">
                <a:hlinkClick r:id="rId3" action="ppaction://hlinkfile"/>
              </a:rPr>
              <a:t>C:\Users\acer\Desktop\Reciepient Transplanet.xlsx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2190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EMERGENCY INVENTORY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Apart from the above freezed inventory to be indented per week, certain amount of inventory items should be in stock keeping in view emergency situations.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According to Inventory management technique VED, Vital &amp; Essential items are to be kept in stock.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319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CONSIGNMENT STOCK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Implants, stents and meshes having high monetary value are kept on consignment basis by the vendors.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Zero inventory cost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This is kept accordingly.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5883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2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1219200"/>
            <a:ext cx="7323363" cy="4114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453207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ABOUT GLOBAL………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Global Hospitals Group is one of India’s fast growing chains of tertiary care multi-super specialty and multi-organ transplant Hospitals. Offering exceptional healthcare services to patients in India and across the globe we hold a dominant presence in South India in the healthcare domain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UNITS :-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yderabad,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hennai,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anglore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umbai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844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SPECIALITIES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Cardiology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Endocrinology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HPB and liver surgery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Medical oncology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Nephrology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Cardio thoracic and vascular surgery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Liver transplant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Bariatric surgery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Kidney transplant </a:t>
            </a:r>
          </a:p>
          <a:p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gastroentrology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1579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MISSION &amp; VISION</a:t>
            </a:r>
            <a:endParaRPr 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“With a vision to be a world-class healthcare provider turning distant possibilities into realities, Global Hospitals utilizes a strong combination of clinical expertise, advanced technology, world-class infrastructure and facilities are to deliver high quality medical services of international standards. Having collaborations with several leading Indian and internationally reputed academic institutions, the Group offers a wide array of academic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programmes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for both medical and non-medical professionals. Recognized by the government bodies for research, the Group has made significant strides in advanced medical research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programmes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including Stem Cell and Regenerative Medicine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Programmes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.”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530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066800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DISSERTATION TOPIC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2971800"/>
            <a:ext cx="7772400" cy="1752600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RATIONALIZING OF OT PHARMACY INVENTORY STOCK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83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OBJECTIVES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510540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Maintain an optimum stock level of drugs and disposables.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Facilitate easy and immediate access to the drugs.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Minimize the no. of indents place to central pharmacy.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To minimize inventory holding days.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To minimize revenue block in terms of stock.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To minimize expiry date items and render continuous supply.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8238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RESEARCH METHODOLOGY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Sample design :-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cross-sectional(march &amp;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april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and retrospective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&amp;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feb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Study area:-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global hospital(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lkp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Study population:-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patients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operated at OT in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lkp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Sample size:-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total study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population(821 patients)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Date collection:-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primary &amp; secondary data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Duration of the project :-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22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feb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to 14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may, 2016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48344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BIFURCATION OF SURGERY TYPES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413858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66028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DATA INTERPRETATION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lnSpcReduction="1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 total of 129 types of surgeries were conducted.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Trend analysis of the four months (Jan’16- Apr’16) was done.</a:t>
            </a:r>
            <a:endParaRPr lang="en-US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Surgeries that accounted less than 0.5 cases per week were taken as non significant &amp; variable data.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 total of 23 types of surgeries were identified as significant (0.5 &amp; above) for the inventory storage.</a:t>
            </a:r>
          </a:p>
        </p:txBody>
      </p:sp>
    </p:spTree>
    <p:extLst>
      <p:ext uri="{BB962C8B-B14F-4D97-AF65-F5344CB8AC3E}">
        <p14:creationId xmlns:p14="http://schemas.microsoft.com/office/powerpoint/2010/main" val="47720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456</TotalTime>
  <Words>496</Words>
  <Application>Microsoft Office PowerPoint</Application>
  <PresentationFormat>On-screen Show (4:3)</PresentationFormat>
  <Paragraphs>58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RATIONALIZING OF OT PHARMACY INVENTORY STOCK</vt:lpstr>
      <vt:lpstr>ABOUT GLOBAL………</vt:lpstr>
      <vt:lpstr>SPECIALITIES</vt:lpstr>
      <vt:lpstr>MISSION &amp; VISION</vt:lpstr>
      <vt:lpstr>DISSERTATION TOPIC</vt:lpstr>
      <vt:lpstr>OBJECTIVES</vt:lpstr>
      <vt:lpstr>RESEARCH METHODOLOGY</vt:lpstr>
      <vt:lpstr>BIFURCATION OF SURGERY TYPES</vt:lpstr>
      <vt:lpstr>DATA INTERPRETATION</vt:lpstr>
      <vt:lpstr>DATA ANALYSIS</vt:lpstr>
      <vt:lpstr>NO OF CASES IN 4 MONTHS</vt:lpstr>
      <vt:lpstr>NO OF CASES PER MONTH</vt:lpstr>
      <vt:lpstr>NO OF CASES PER WEEK</vt:lpstr>
      <vt:lpstr>PowerPoint Presentation</vt:lpstr>
      <vt:lpstr>EMERGENCY INVENTORY</vt:lpstr>
      <vt:lpstr>CONSIGNMENT STOCK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FIXING OF OT PHARMACY INVENTORY STOCK</dc:title>
  <dc:creator>acer</dc:creator>
  <cp:lastModifiedBy>acer</cp:lastModifiedBy>
  <cp:revision>31</cp:revision>
  <dcterms:created xsi:type="dcterms:W3CDTF">2016-05-16T08:10:30Z</dcterms:created>
  <dcterms:modified xsi:type="dcterms:W3CDTF">2016-05-23T09:23:27Z</dcterms:modified>
</cp:coreProperties>
</file>