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8" r:id="rId12"/>
    <p:sldId id="267" r:id="rId13"/>
    <p:sldId id="271" r:id="rId14"/>
    <p:sldId id="272" r:id="rId15"/>
    <p:sldId id="274" r:id="rId16"/>
    <p:sldId id="276" r:id="rId17"/>
    <p:sldId id="277" r:id="rId18"/>
    <p:sldId id="279" r:id="rId19"/>
    <p:sldId id="282" r:id="rId20"/>
    <p:sldId id="283" r:id="rId21"/>
    <p:sldId id="284" r:id="rId22"/>
    <p:sldId id="286" r:id="rId23"/>
    <p:sldId id="285" r:id="rId24"/>
    <p:sldId id="26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0"/>
  <c:chart>
    <c:title>
      <c:tx>
        <c:rich>
          <a:bodyPr/>
          <a:lstStyle/>
          <a:p>
            <a:pPr>
              <a:defRPr/>
            </a:pPr>
            <a:r>
              <a:rPr lang="en-US"/>
              <a:t>SHG Member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Sheet1!$H$14</c:f>
              <c:strCache>
                <c:ptCount val="1"/>
                <c:pt idx="0">
                  <c:v>Total</c:v>
                </c:pt>
              </c:strCache>
            </c:strRef>
          </c:tx>
          <c:dLbls>
            <c:dLbl>
              <c:idx val="0"/>
              <c:spPr/>
              <c:txPr>
                <a:bodyPr/>
                <a:lstStyle/>
                <a:p>
                  <a:pPr>
                    <a:defRPr sz="2400"/>
                  </a:pPr>
                  <a:endParaRPr lang="en-US"/>
                </a:p>
              </c:txPr>
            </c:dLbl>
            <c:dLbl>
              <c:idx val="1"/>
              <c:spPr/>
              <c:txPr>
                <a:bodyPr/>
                <a:lstStyle/>
                <a:p>
                  <a:pPr>
                    <a:defRPr sz="2400"/>
                  </a:pPr>
                  <a:endParaRPr lang="en-US"/>
                </a:p>
              </c:txPr>
            </c:dLbl>
            <c:spPr>
              <a:noFill/>
              <a:ln>
                <a:noFill/>
              </a:ln>
              <a:effectLst/>
            </c:spPr>
            <c:showPercent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Sheet1!$G$15:$G$16</c:f>
              <c:strCache>
                <c:ptCount val="2"/>
                <c:pt idx="0">
                  <c:v>yes </c:v>
                </c:pt>
                <c:pt idx="1">
                  <c:v>No </c:v>
                </c:pt>
              </c:strCache>
            </c:strRef>
          </c:cat>
          <c:val>
            <c:numRef>
              <c:f>Sheet1!$H$15:$H$16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egendEntry>
        <c:idx val="0"/>
        <c:txPr>
          <a:bodyPr/>
          <a:lstStyle/>
          <a:p>
            <a:pPr>
              <a:defRPr sz="20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000"/>
            </a:pPr>
            <a:endParaRPr lang="en-US"/>
          </a:p>
        </c:txPr>
      </c:legendEntry>
      <c:layout>
        <c:manualLayout>
          <c:xMode val="edge"/>
          <c:yMode val="edge"/>
          <c:x val="0.30195785668300901"/>
          <c:y val="0.10441296377454966"/>
          <c:w val="0.37721611449512205"/>
          <c:h val="0.11883697179880751"/>
        </c:manualLayout>
      </c:layout>
    </c:legend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Percentage</a:t>
            </a:r>
            <a:r>
              <a:rPr lang="en-US" baseline="0" dirty="0"/>
              <a:t> of </a:t>
            </a:r>
            <a:r>
              <a:rPr lang="en-US" baseline="0" dirty="0" smtClean="0"/>
              <a:t> </a:t>
            </a:r>
            <a:r>
              <a:rPr lang="en-US" baseline="0" dirty="0"/>
              <a:t>feeding Practice </a:t>
            </a:r>
            <a:endParaRPr lang="en-US" dirty="0"/>
          </a:p>
        </c:rich>
      </c:tx>
      <c:layout/>
      <c:overlay val="1"/>
    </c:title>
    <c:plotArea>
      <c:layout/>
      <c:bar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Sheet2!$B$3:$B$11</c:f>
              <c:strCache>
                <c:ptCount val="9"/>
                <c:pt idx="0">
                  <c:v>EARLY INITIATION  OF BREASTFEEDING</c:v>
                </c:pt>
                <c:pt idx="1">
                  <c:v>PRELACTEAL FEEDING PRACTICE</c:v>
                </c:pt>
                <c:pt idx="2">
                  <c:v>BOTTLE FEEDING PRACTICE</c:v>
                </c:pt>
                <c:pt idx="3">
                  <c:v>POWDER BASED CERAL MEAL</c:v>
                </c:pt>
                <c:pt idx="4">
                  <c:v>SEPARATE BOWL FOR FEEDING THE CHILD</c:v>
                </c:pt>
                <c:pt idx="5">
                  <c:v>Practice of adding oil/ghee to meal before feeding in last 24 hrs</c:v>
                </c:pt>
                <c:pt idx="6">
                  <c:v>PRACTICE OF HAND WASHING BEFORE FEEDING</c:v>
                </c:pt>
                <c:pt idx="7">
                  <c:v>practice of giving plain water under 6 months</c:v>
                </c:pt>
                <c:pt idx="8">
                  <c:v>practice of giving COW/BUFFAL/GOAT/OTHER ANIMAL MILK under 6 months</c:v>
                </c:pt>
              </c:strCache>
            </c:strRef>
          </c:cat>
          <c:val>
            <c:numRef>
              <c:f>Sheet2!$C$3:$C$11</c:f>
              <c:numCache>
                <c:formatCode>General</c:formatCode>
                <c:ptCount val="9"/>
              </c:numCache>
            </c:numRef>
          </c:val>
        </c:ser>
        <c:ser>
          <c:idx val="1"/>
          <c:order val="1"/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Sheet2!$B$3:$B$11</c:f>
              <c:strCache>
                <c:ptCount val="9"/>
                <c:pt idx="0">
                  <c:v>EARLY INITIATION  OF BREASTFEEDING</c:v>
                </c:pt>
                <c:pt idx="1">
                  <c:v>PRELACTEAL FEEDING PRACTICE</c:v>
                </c:pt>
                <c:pt idx="2">
                  <c:v>BOTTLE FEEDING PRACTICE</c:v>
                </c:pt>
                <c:pt idx="3">
                  <c:v>POWDER BASED CERAL MEAL</c:v>
                </c:pt>
                <c:pt idx="4">
                  <c:v>SEPARATE BOWL FOR FEEDING THE CHILD</c:v>
                </c:pt>
                <c:pt idx="5">
                  <c:v>Practice of adding oil/ghee to meal before feeding in last 24 hrs</c:v>
                </c:pt>
                <c:pt idx="6">
                  <c:v>PRACTICE OF HAND WASHING BEFORE FEEDING</c:v>
                </c:pt>
                <c:pt idx="7">
                  <c:v>practice of giving plain water under 6 months</c:v>
                </c:pt>
                <c:pt idx="8">
                  <c:v>practice of giving COW/BUFFAL/GOAT/OTHER ANIMAL MILK under 6 months</c:v>
                </c:pt>
              </c:strCache>
            </c:strRef>
          </c:cat>
          <c:val>
            <c:numRef>
              <c:f>Sheet2!$D$3:$D$11</c:f>
              <c:numCache>
                <c:formatCode>0%</c:formatCode>
                <c:ptCount val="9"/>
                <c:pt idx="0">
                  <c:v>0.69000000000000039</c:v>
                </c:pt>
                <c:pt idx="1">
                  <c:v>0.4100000000000002</c:v>
                </c:pt>
                <c:pt idx="2" formatCode="0.00%">
                  <c:v>0.19500000000000001</c:v>
                </c:pt>
                <c:pt idx="3">
                  <c:v>7.0000000000000021E-2</c:v>
                </c:pt>
                <c:pt idx="4">
                  <c:v>0.4</c:v>
                </c:pt>
                <c:pt idx="5">
                  <c:v>0.4</c:v>
                </c:pt>
                <c:pt idx="6" formatCode="0.00%">
                  <c:v>0.45500000000000002</c:v>
                </c:pt>
                <c:pt idx="7">
                  <c:v>0.68</c:v>
                </c:pt>
                <c:pt idx="8" formatCode="0.00%">
                  <c:v>0.60500000000000043</c:v>
                </c:pt>
              </c:numCache>
            </c:numRef>
          </c:val>
        </c:ser>
        <c:dLbls>
          <c:showVal val="1"/>
        </c:dLbls>
        <c:axId val="62926848"/>
        <c:axId val="62928384"/>
      </c:barChart>
      <c:catAx>
        <c:axId val="62926848"/>
        <c:scaling>
          <c:orientation val="minMax"/>
        </c:scaling>
        <c:axPos val="b"/>
        <c:numFmt formatCode="General" sourceLinked="0"/>
        <c:tickLblPos val="nextTo"/>
        <c:crossAx val="62928384"/>
        <c:crosses val="autoZero"/>
        <c:auto val="1"/>
        <c:lblAlgn val="ctr"/>
        <c:lblOffset val="100"/>
      </c:catAx>
      <c:valAx>
        <c:axId val="62928384"/>
        <c:scaling>
          <c:orientation val="minMax"/>
        </c:scaling>
        <c:delete val="1"/>
        <c:axPos val="l"/>
        <c:numFmt formatCode="General" sourceLinked="1"/>
        <c:tickLblPos val="none"/>
        <c:crossAx val="62926848"/>
        <c:crosses val="autoZero"/>
        <c:crossBetween val="between"/>
      </c:valAx>
    </c:plotArea>
    <c:plotVisOnly val="1"/>
    <c:dispBlanksAs val="gap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0.44444</cdr:x>
      <cdr:y>0.38372</cdr:y>
    </cdr:from>
    <cdr:to>
      <cdr:x>0.51282</cdr:x>
      <cdr:y>0.54651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3744416" y="2376264"/>
          <a:ext cx="576064" cy="10081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8100">
          <a:solidFill>
            <a:srgbClr val="00B0F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0.15385</cdr:x>
      <cdr:y>0.03488</cdr:y>
    </cdr:from>
    <cdr:to>
      <cdr:x>0.23932</cdr:x>
      <cdr:y>0.5814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1296144" y="216024"/>
          <a:ext cx="720080" cy="338437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8100">
          <a:solidFill>
            <a:srgbClr val="00B0F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0.82906</cdr:x>
      <cdr:y>0.04651</cdr:y>
    </cdr:from>
    <cdr:to>
      <cdr:x>0.89744</cdr:x>
      <cdr:y>0.56977</cdr:y>
    </cdr:to>
    <cdr:sp macro="" textlink="">
      <cdr:nvSpPr>
        <cdr:cNvPr id="4" name="Rectangle 3"/>
        <cdr:cNvSpPr/>
      </cdr:nvSpPr>
      <cdr:spPr>
        <a:xfrm xmlns:a="http://schemas.openxmlformats.org/drawingml/2006/main">
          <a:off x="6984776" y="288032"/>
          <a:ext cx="576064" cy="324036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8100">
          <a:solidFill>
            <a:srgbClr val="00B0F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82624-781D-49C3-9ADF-A0DC211C9300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E0D7-0DFB-42C2-A41E-1B21615CF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82624-781D-49C3-9ADF-A0DC211C9300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E0D7-0DFB-42C2-A41E-1B21615CF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82624-781D-49C3-9ADF-A0DC211C9300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E0D7-0DFB-42C2-A41E-1B21615CF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82624-781D-49C3-9ADF-A0DC211C9300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E0D7-0DFB-42C2-A41E-1B21615CF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82624-781D-49C3-9ADF-A0DC211C9300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E0D7-0DFB-42C2-A41E-1B21615CF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82624-781D-49C3-9ADF-A0DC211C9300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E0D7-0DFB-42C2-A41E-1B21615CF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82624-781D-49C3-9ADF-A0DC211C9300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E0D7-0DFB-42C2-A41E-1B21615CF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82624-781D-49C3-9ADF-A0DC211C9300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E0D7-0DFB-42C2-A41E-1B21615CF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82624-781D-49C3-9ADF-A0DC211C9300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E0D7-0DFB-42C2-A41E-1B21615CF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82624-781D-49C3-9ADF-A0DC211C9300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E0D7-0DFB-42C2-A41E-1B21615CF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82624-781D-49C3-9ADF-A0DC211C9300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E0D7-0DFB-42C2-A41E-1B21615CF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82624-781D-49C3-9ADF-A0DC211C9300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7E0D7-0DFB-42C2-A41E-1B21615CF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Knowledge and Practice of mothers on </a:t>
            </a:r>
            <a:r>
              <a:rPr lang="en-US" b="1" i="1" dirty="0" smtClean="0"/>
              <a:t>‘Infant </a:t>
            </a:r>
            <a:r>
              <a:rPr lang="en-US" b="1" i="1" dirty="0"/>
              <a:t>and Young Child Feeding </a:t>
            </a:r>
            <a:r>
              <a:rPr lang="en-US" b="1" i="1" dirty="0" smtClean="0"/>
              <a:t>Practices’ (IYCF) </a:t>
            </a:r>
            <a:r>
              <a:rPr lang="en-US" b="1" dirty="0"/>
              <a:t>among children aged 0-23 months in </a:t>
            </a:r>
            <a:r>
              <a:rPr lang="en-US" b="1" dirty="0" smtClean="0"/>
              <a:t>Patna District, Bihar.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By: Dr. Nidhi Tiwari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/>
              <a:t>Description of </a:t>
            </a:r>
            <a:r>
              <a:rPr lang="en-IN" b="1" dirty="0" smtClean="0"/>
              <a:t>Study Tool: </a:t>
            </a:r>
            <a:r>
              <a:rPr lang="en-IN" dirty="0" smtClean="0"/>
              <a:t>The </a:t>
            </a:r>
            <a:r>
              <a:rPr lang="en-IN" dirty="0"/>
              <a:t>tool is divided into VI section </a:t>
            </a:r>
            <a:endParaRPr lang="en-US" dirty="0"/>
          </a:p>
          <a:p>
            <a:r>
              <a:rPr lang="en-IN" dirty="0"/>
              <a:t>Section -I Characteristic and house assessment</a:t>
            </a:r>
            <a:endParaRPr lang="en-US" dirty="0"/>
          </a:p>
          <a:p>
            <a:r>
              <a:rPr lang="en-IN" dirty="0"/>
              <a:t>Section – II Personal Details </a:t>
            </a:r>
            <a:endParaRPr lang="en-US" dirty="0"/>
          </a:p>
          <a:p>
            <a:r>
              <a:rPr lang="en-IN" dirty="0"/>
              <a:t>Section – III Details about children </a:t>
            </a:r>
            <a:endParaRPr lang="en-US" dirty="0"/>
          </a:p>
          <a:p>
            <a:r>
              <a:rPr lang="en-IN" dirty="0"/>
              <a:t>Section –</a:t>
            </a:r>
            <a:r>
              <a:rPr lang="en-IN" dirty="0" smtClean="0"/>
              <a:t>IV Knowledge questions</a:t>
            </a:r>
            <a:endParaRPr lang="en-US" dirty="0"/>
          </a:p>
          <a:p>
            <a:r>
              <a:rPr lang="en-IN" dirty="0"/>
              <a:t>Section – </a:t>
            </a:r>
            <a:r>
              <a:rPr lang="en-IN" dirty="0" smtClean="0"/>
              <a:t>V Breastfeeding and complimentary feeding practice.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Inclusion &amp; </a:t>
            </a:r>
            <a:r>
              <a:rPr lang="en-US" dirty="0"/>
              <a:t>E</a:t>
            </a:r>
            <a:r>
              <a:rPr lang="en-US" dirty="0" smtClean="0"/>
              <a:t>xclusion Criteria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u="sng" dirty="0"/>
              <a:t>Inclusion Criteria</a:t>
            </a:r>
            <a:r>
              <a:rPr lang="en-IN" dirty="0"/>
              <a:t> –</a:t>
            </a:r>
            <a:endParaRPr lang="en-US" dirty="0"/>
          </a:p>
          <a:p>
            <a:pPr lvl="1"/>
            <a:r>
              <a:rPr lang="en-IN" dirty="0" smtClean="0"/>
              <a:t>Mothers </a:t>
            </a:r>
            <a:r>
              <a:rPr lang="en-IN" dirty="0"/>
              <a:t>of children 0-23 months who are registered under the </a:t>
            </a:r>
            <a:r>
              <a:rPr lang="en-IN" dirty="0" err="1"/>
              <a:t>Aganwadi</a:t>
            </a:r>
            <a:r>
              <a:rPr lang="en-IN" dirty="0"/>
              <a:t> of above mention villages. </a:t>
            </a:r>
            <a:endParaRPr lang="en-US" dirty="0"/>
          </a:p>
          <a:p>
            <a:pPr lvl="1"/>
            <a:r>
              <a:rPr lang="en-IN" dirty="0" smtClean="0"/>
              <a:t>The </a:t>
            </a:r>
            <a:r>
              <a:rPr lang="en-IN" dirty="0"/>
              <a:t>study participants who have given consent to participate in the study. </a:t>
            </a:r>
            <a:endParaRPr lang="en-US" dirty="0"/>
          </a:p>
          <a:p>
            <a:r>
              <a:rPr lang="en-IN" u="sng" dirty="0"/>
              <a:t>Exclusion Criteria- </a:t>
            </a:r>
            <a:endParaRPr lang="en-US" dirty="0"/>
          </a:p>
          <a:p>
            <a:pPr lvl="1"/>
            <a:r>
              <a:rPr lang="en-IN" dirty="0"/>
              <a:t>Study participants who did not give consent for the study. </a:t>
            </a:r>
            <a:endParaRPr lang="en-US" dirty="0"/>
          </a:p>
          <a:p>
            <a:pPr lvl="1"/>
            <a:r>
              <a:rPr lang="en-IN" dirty="0" smtClean="0"/>
              <a:t>Mothers </a:t>
            </a:r>
            <a:r>
              <a:rPr lang="en-IN" dirty="0"/>
              <a:t>of 0-23 months children who are not able to understand and respond the questionnaire.</a:t>
            </a:r>
            <a:endParaRPr lang="en-US" dirty="0"/>
          </a:p>
          <a:p>
            <a:pPr lvl="1"/>
            <a:r>
              <a:rPr lang="en-IN" dirty="0"/>
              <a:t>Mothers of 0-23 month’s children who are not registered in the </a:t>
            </a:r>
            <a:r>
              <a:rPr lang="en-IN" dirty="0" err="1"/>
              <a:t>Aganwadi</a:t>
            </a:r>
            <a:r>
              <a:rPr lang="en-IN" dirty="0"/>
              <a:t> centre of the respective village.</a:t>
            </a:r>
            <a:endParaRPr lang="en-US" dirty="0"/>
          </a:p>
          <a:p>
            <a:pPr lvl="1"/>
            <a:r>
              <a:rPr lang="en-IN" dirty="0"/>
              <a:t>Mothers of 0-23 months children, who are away from the village due to any reason. 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Data </a:t>
            </a:r>
            <a:r>
              <a:rPr lang="en-IN" b="1" dirty="0" smtClean="0"/>
              <a:t>Collection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b="1" dirty="0"/>
              <a:t>Step – I</a:t>
            </a:r>
            <a:r>
              <a:rPr lang="en-IN" dirty="0"/>
              <a:t> The formal permission was obtain to conduct the study. </a:t>
            </a:r>
            <a:endParaRPr lang="en-US" dirty="0"/>
          </a:p>
          <a:p>
            <a:r>
              <a:rPr lang="en-IN" b="1" dirty="0"/>
              <a:t>Step –II</a:t>
            </a:r>
            <a:r>
              <a:rPr lang="en-IN" dirty="0"/>
              <a:t> Investigator introduced herself to the study participants and also gave a brief idea about the study to be conducted.</a:t>
            </a:r>
            <a:endParaRPr lang="en-US" dirty="0"/>
          </a:p>
          <a:p>
            <a:r>
              <a:rPr lang="en-IN" b="1" dirty="0"/>
              <a:t>Step – III</a:t>
            </a:r>
            <a:r>
              <a:rPr lang="en-IN" dirty="0"/>
              <a:t> Consent was taken from the study participants regarding. Their willingness for participation in the study</a:t>
            </a:r>
            <a:endParaRPr lang="en-US" dirty="0"/>
          </a:p>
          <a:p>
            <a:r>
              <a:rPr lang="en-IN" b="1" dirty="0"/>
              <a:t>Step – Iv</a:t>
            </a:r>
            <a:r>
              <a:rPr lang="en-IN" dirty="0"/>
              <a:t> The Structured questionnaire was administered to the study participants, and thus the data was collected.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Observations</a:t>
            </a:r>
            <a:br>
              <a:rPr lang="en-US" dirty="0" smtClean="0"/>
            </a:br>
            <a:r>
              <a:rPr lang="en-US" sz="3100" dirty="0" smtClean="0"/>
              <a:t>Profile of Sample </a:t>
            </a:r>
            <a:endParaRPr lang="en-US" dirty="0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4"/>
            <a:ext cx="8424936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164288" y="3068960"/>
            <a:ext cx="1512168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236296" y="5517232"/>
            <a:ext cx="1584176" cy="3600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prstClr val="black"/>
                </a:solidFill>
              </a:rPr>
              <a:t>Profile of Sample</a:t>
            </a:r>
            <a:endParaRPr lang="en-US" dirty="0"/>
          </a:p>
        </p:txBody>
      </p:sp>
      <p:pic>
        <p:nvPicPr>
          <p:cNvPr id="8" name="Content Placeholder 7"/>
          <p:cNvPicPr>
            <a:picLocks noGrp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556792"/>
            <a:ext cx="4320480" cy="48245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</p:nvPr>
        </p:nvGraphicFramePr>
        <p:xfrm>
          <a:off x="457200" y="1628801"/>
          <a:ext cx="403860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5013176"/>
            <a:ext cx="4788024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5805264"/>
            <a:ext cx="4824536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prstClr val="black"/>
                </a:solidFill>
              </a:rPr>
              <a:t>Profile of Sample</a:t>
            </a:r>
            <a:endParaRPr lang="en-US" dirty="0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564904"/>
            <a:ext cx="8280920" cy="1819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484784"/>
            <a:ext cx="8208912" cy="1126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293096"/>
            <a:ext cx="820891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7092280" y="2924944"/>
            <a:ext cx="1634480" cy="3600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835696" y="5229200"/>
            <a:ext cx="6696744" cy="43204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568952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164288" y="2636912"/>
            <a:ext cx="1008112" cy="360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195736" y="404664"/>
            <a:ext cx="792088" cy="56166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44008" y="836712"/>
            <a:ext cx="864096" cy="5400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395536" y="404664"/>
          <a:ext cx="8424936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79514" y="571480"/>
          <a:ext cx="8750205" cy="5643606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2187551"/>
                <a:gridCol w="2187552"/>
                <a:gridCol w="2187551"/>
                <a:gridCol w="2187551"/>
              </a:tblGrid>
              <a:tr h="384635">
                <a:tc gridSpan="4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Mean Score </a:t>
                      </a:r>
                      <a:r>
                        <a:rPr lang="en-US" sz="2400" b="1" i="0" u="none" strike="noStrike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vs</a:t>
                      </a:r>
                      <a:r>
                        <a:rPr lang="en-US" sz="24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  Demography</a:t>
                      </a:r>
                      <a:endParaRPr lang="en-US" sz="2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/>
                      </a:endParaRPr>
                    </a:p>
                  </a:txBody>
                  <a:tcPr marL="7750" marR="7750" marT="775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</a:tr>
              <a:tr h="259083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Frequency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Knowledge mean score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/>
                        <a:t>Practice </a:t>
                      </a:r>
                      <a:r>
                        <a:rPr lang="en-US" sz="1600" b="1" u="none" strike="noStrike" dirty="0"/>
                        <a:t>mean Score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68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Hindu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/>
                        <a:t>196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/>
                        <a:t>5.58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3.72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50" marR="7750" marT="7750" marB="0" anchor="b"/>
                </a:tc>
              </a:tr>
              <a:tr h="2642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Muslim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/>
                        <a:t>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/>
                        <a:t>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/>
                        <a:t>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50" marR="7750" marT="7750" marB="0" anchor="b"/>
                </a:tc>
              </a:tr>
              <a:tr h="2642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Christian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/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/>
                        <a:t>4.5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/>
                        <a:t>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50" marR="7750" marT="7750" marB="0" anchor="b"/>
                </a:tc>
              </a:tr>
              <a:tr h="2642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Buddhist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/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/>
                        <a:t>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/>
                        <a:t>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50" marR="7750" marT="7750" marB="0" anchor="b"/>
                </a:tc>
              </a:tr>
              <a:tr h="264286">
                <a:tc gridSpan="4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 smtClean="0"/>
                        <a:t>Caste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</a:tr>
              <a:tr h="2642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SC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/>
                        <a:t>72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5.51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3.96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50" marR="7750" marT="7750" marB="0" anchor="b"/>
                </a:tc>
              </a:tr>
              <a:tr h="2642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ST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/>
                        <a:t>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/>
                        <a:t>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/>
                        <a:t>.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50" marR="7750" marT="7750" marB="0" anchor="b"/>
                </a:tc>
              </a:tr>
              <a:tr h="2642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OBC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/>
                        <a:t>110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/>
                        <a:t>5.54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/>
                        <a:t>3.76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50" marR="7750" marT="7750" marB="0" anchor="b"/>
                </a:tc>
              </a:tr>
              <a:tr h="2768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Gen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/>
                        <a:t>18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5.94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2.94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50" marR="7750" marT="7750" marB="0" anchor="b"/>
                </a:tc>
              </a:tr>
              <a:tr h="264286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</a:tr>
              <a:tr h="259083">
                <a:tc gridSpan="4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 smtClean="0"/>
                        <a:t>House Type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</a:tr>
              <a:tr h="2642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/>
                        <a:t>Kaccha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/>
                        <a:t>114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5.54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/>
                        <a:t>3.8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50" marR="7750" marT="7750" marB="0" anchor="b"/>
                </a:tc>
              </a:tr>
              <a:tr h="4555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/>
                        <a:t>Semmi Pucca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/>
                        <a:t>50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5.94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/>
                        <a:t>3.44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50" marR="7750" marT="7750" marB="0" anchor="b"/>
                </a:tc>
              </a:tr>
              <a:tr h="2768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/>
                        <a:t>Pucca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/>
                        <a:t>36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5.14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/>
                        <a:t>4.08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50" marR="7750" marT="7750" marB="0" anchor="b"/>
                </a:tc>
              </a:tr>
              <a:tr h="264286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</a:tr>
              <a:tr h="270598">
                <a:tc gridSpan="4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 smtClean="0"/>
                        <a:t>SHG Member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</a:tr>
              <a:tr h="2642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Yes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/>
                        <a:t>100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5.61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3.62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</a:tr>
              <a:tr h="2768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No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100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5.52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50" marR="7750" marT="77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3.9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50" marR="7750" marT="775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39552" y="404666"/>
          <a:ext cx="8136904" cy="5413205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2034226"/>
                <a:gridCol w="2034226"/>
                <a:gridCol w="2034226"/>
                <a:gridCol w="2034226"/>
              </a:tblGrid>
              <a:tr h="3733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strike="noStrike" dirty="0" smtClean="0"/>
                        <a:t>Mean VS Demographic variable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129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Frequency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Knowledge mean score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Practice mean Score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4924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strike="noStrike" dirty="0" smtClean="0"/>
                        <a:t>Age of mother</a:t>
                      </a:r>
                      <a:endParaRPr lang="en-US" sz="20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430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/>
                        <a:t>21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5.76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/>
                        <a:t>3.1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563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/>
                        <a:t>165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5.53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/>
                        <a:t>3.92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563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/>
                        <a:t>14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5.71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2.93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15892"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strike="noStrike" dirty="0" smtClean="0"/>
                        <a:t>Education Status </a:t>
                      </a:r>
                      <a:endParaRPr lang="en-US" sz="20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6360"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85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5.54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3.55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73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/>
                        <a:t>Primary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/>
                        <a:t>13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5.85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/>
                        <a:t>4.54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5636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/>
                        <a:t>Middle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/>
                        <a:t>29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5.62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4.59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599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/>
                        <a:t>High School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/>
                        <a:t>59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5.42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3.73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599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/>
                        <a:t>Graduation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/>
                        <a:t>14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5.93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2.71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/>
              <a:t>Optimal infant and young child feeding (IYCF) </a:t>
            </a:r>
            <a:r>
              <a:rPr lang="en-IN" dirty="0" smtClean="0"/>
              <a:t>is an </a:t>
            </a:r>
            <a:r>
              <a:rPr lang="en-IN" dirty="0"/>
              <a:t>evidence based measure for improving child nutrition and child survival. </a:t>
            </a:r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/>
              <a:t>“World Health Organization (WHO)/Unite Nations Children's Fund (UNICEF) Global Strategy for Infant and Young Child Feeding and the National Guidelines on Infant and Young Child Feeding 2010” (IAP) stress </a:t>
            </a:r>
            <a:r>
              <a:rPr lang="en-IN" dirty="0" smtClean="0"/>
              <a:t>that-</a:t>
            </a:r>
          </a:p>
          <a:p>
            <a:endParaRPr lang="en-IN" dirty="0" smtClean="0"/>
          </a:p>
          <a:p>
            <a:pPr>
              <a:buNone/>
            </a:pPr>
            <a:r>
              <a:rPr lang="en-IN" dirty="0"/>
              <a:t> </a:t>
            </a:r>
            <a:r>
              <a:rPr lang="en-IN" dirty="0" smtClean="0"/>
              <a:t>    </a:t>
            </a:r>
            <a:r>
              <a:rPr lang="en-IN" b="1" dirty="0" smtClean="0"/>
              <a:t> For </a:t>
            </a:r>
            <a:r>
              <a:rPr lang="en-IN" b="1" dirty="0"/>
              <a:t>proper growth and development, infants should be exclusively breastfed with no other food or drink—not even water in the first 6 months of life .This must be followed by sequential addition of nutritionally adequate, preferably home-made semisolid and solid foods to complement (not to replace) breast milk, till the child is gradually able to eat normal family food after 1 year while breastfeeding is continued up to 24 months of age or beyond.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 of knowledge and practice score 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83568" y="1196752"/>
          <a:ext cx="7704856" cy="518457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63107"/>
                <a:gridCol w="963107"/>
                <a:gridCol w="963107"/>
                <a:gridCol w="963107"/>
                <a:gridCol w="963107"/>
                <a:gridCol w="963107"/>
                <a:gridCol w="963107"/>
                <a:gridCol w="963107"/>
              </a:tblGrid>
              <a:tr h="144837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knowledge Score on Scale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Practice Score On Scale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64608">
                <a:tc>
                  <a:txBody>
                    <a:bodyPr/>
                    <a:lstStyle/>
                    <a:p>
                      <a:pPr algn="ctr" fontAlgn="t"/>
                      <a:r>
                        <a:rPr lang="en-IN" sz="2400" u="none" strike="noStrike"/>
                        <a:t>Category</a:t>
                      </a:r>
                      <a:endParaRPr lang="en-IN" sz="2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400" u="none" strike="noStrike" dirty="0"/>
                        <a:t>Grade</a:t>
                      </a:r>
                      <a:endParaRPr lang="en-IN" sz="2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400" u="none" strike="noStrike" dirty="0"/>
                        <a:t>Frequency</a:t>
                      </a:r>
                      <a:endParaRPr lang="en-IN" sz="2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400" u="none" strike="noStrike" dirty="0"/>
                        <a:t>Percentage</a:t>
                      </a:r>
                      <a:endParaRPr lang="en-IN" sz="2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400" u="none" strike="noStrike"/>
                        <a:t>Category</a:t>
                      </a:r>
                      <a:endParaRPr lang="en-IN" sz="2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400" u="none" strike="noStrike"/>
                        <a:t>Grade</a:t>
                      </a:r>
                      <a:endParaRPr lang="en-IN" sz="2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400" u="none" strike="noStrike"/>
                        <a:t>Frequency</a:t>
                      </a:r>
                      <a:endParaRPr lang="en-IN" sz="2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400" u="none" strike="noStrike"/>
                        <a:t>Percentage</a:t>
                      </a:r>
                      <a:endParaRPr lang="en-IN" sz="2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650289">
                <a:tc>
                  <a:txBody>
                    <a:bodyPr/>
                    <a:lstStyle/>
                    <a:p>
                      <a:pPr algn="ctr" fontAlgn="t"/>
                      <a:r>
                        <a:rPr lang="en-IN" sz="2400" u="none" strike="noStrike"/>
                        <a:t>0-4</a:t>
                      </a:r>
                      <a:endParaRPr lang="en-IN" sz="2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400" u="none" strike="noStrike"/>
                        <a:t>Low</a:t>
                      </a:r>
                      <a:endParaRPr lang="en-IN" sz="2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400" u="none" strike="noStrike"/>
                        <a:t>42</a:t>
                      </a:r>
                      <a:endParaRPr lang="en-IN" sz="2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400" u="none" strike="noStrike" dirty="0"/>
                        <a:t>21%</a:t>
                      </a:r>
                      <a:endParaRPr lang="en-IN" sz="2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400" u="none" strike="noStrike" dirty="0"/>
                        <a:t>0-3</a:t>
                      </a:r>
                      <a:endParaRPr lang="en-IN" sz="2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400" u="none" strike="noStrike"/>
                        <a:t>Low</a:t>
                      </a:r>
                      <a:endParaRPr lang="en-IN" sz="2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400" u="none" strike="noStrike"/>
                        <a:t>93</a:t>
                      </a:r>
                      <a:endParaRPr lang="en-IN" sz="2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400" u="none" strike="noStrike"/>
                        <a:t>46.5</a:t>
                      </a:r>
                      <a:endParaRPr lang="en-IN" sz="2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1271020">
                <a:tc>
                  <a:txBody>
                    <a:bodyPr/>
                    <a:lstStyle/>
                    <a:p>
                      <a:pPr algn="ctr" fontAlgn="t"/>
                      <a:r>
                        <a:rPr lang="en-IN" sz="2400" u="none" strike="noStrike" baseline="0" dirty="0" smtClean="0"/>
                        <a:t> </a:t>
                      </a:r>
                      <a:r>
                        <a:rPr lang="en-IN" sz="2400" u="none" strike="noStrike" dirty="0" smtClean="0"/>
                        <a:t>5-7</a:t>
                      </a:r>
                      <a:endParaRPr lang="en-IN" sz="2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400" u="none" strike="noStrike"/>
                        <a:t>Moderate</a:t>
                      </a:r>
                      <a:endParaRPr lang="en-IN" sz="2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400" u="none" strike="noStrike"/>
                        <a:t>143</a:t>
                      </a:r>
                      <a:endParaRPr lang="en-IN" sz="2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400" u="none" strike="noStrike"/>
                        <a:t>71.50%</a:t>
                      </a:r>
                      <a:endParaRPr lang="en-IN" sz="2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400" u="none" strike="noStrike" dirty="0" smtClean="0"/>
                        <a:t>04-6</a:t>
                      </a:r>
                      <a:endParaRPr lang="en-IN" sz="2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400" u="none" strike="noStrike" dirty="0"/>
                        <a:t>Moderate</a:t>
                      </a:r>
                      <a:endParaRPr lang="en-IN" sz="2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400" u="none" strike="noStrike" dirty="0"/>
                        <a:t>89</a:t>
                      </a:r>
                      <a:endParaRPr lang="en-IN" sz="2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400" u="none" strike="noStrike" dirty="0"/>
                        <a:t>44.5</a:t>
                      </a:r>
                      <a:endParaRPr lang="en-IN" sz="2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650289">
                <a:tc>
                  <a:txBody>
                    <a:bodyPr/>
                    <a:lstStyle/>
                    <a:p>
                      <a:pPr algn="ctr" fontAlgn="t"/>
                      <a:r>
                        <a:rPr lang="en-IN" sz="2400" u="none" strike="noStrike" baseline="0" dirty="0" smtClean="0"/>
                        <a:t> </a:t>
                      </a:r>
                      <a:r>
                        <a:rPr lang="en-IN" sz="2400" u="none" strike="noStrike" dirty="0" smtClean="0"/>
                        <a:t>8-10</a:t>
                      </a:r>
                      <a:endParaRPr lang="en-IN" sz="2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400" u="none" strike="noStrike"/>
                        <a:t>High</a:t>
                      </a:r>
                      <a:endParaRPr lang="en-IN" sz="2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400" u="none" strike="noStrike"/>
                        <a:t>15</a:t>
                      </a:r>
                      <a:endParaRPr lang="en-IN" sz="2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400" u="none" strike="noStrike"/>
                        <a:t>7.50%</a:t>
                      </a:r>
                      <a:endParaRPr lang="en-IN" sz="2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400" u="none" strike="noStrike" dirty="0" smtClean="0"/>
                        <a:t>07-9</a:t>
                      </a:r>
                      <a:endParaRPr lang="en-IN" sz="2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400" u="none" strike="noStrike"/>
                        <a:t>High</a:t>
                      </a:r>
                      <a:endParaRPr lang="en-IN" sz="2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400" u="none" strike="noStrike" dirty="0"/>
                        <a:t>18</a:t>
                      </a:r>
                      <a:endParaRPr lang="en-IN" sz="2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400" u="none" strike="noStrike" dirty="0"/>
                        <a:t>9</a:t>
                      </a:r>
                      <a:endParaRPr lang="en-IN" sz="2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3275856" y="5589240"/>
            <a:ext cx="1368152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524328" y="5661248"/>
            <a:ext cx="936104" cy="79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Conclusion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Knowledge Score: 92.7 % of population falls under low and moderate categories of Knowledge. </a:t>
            </a:r>
          </a:p>
          <a:p>
            <a:r>
              <a:rPr lang="en-US" dirty="0" smtClean="0"/>
              <a:t>Practice Score: 91 %.of population  falls under low and moderate categories of practice.  </a:t>
            </a:r>
          </a:p>
          <a:p>
            <a:r>
              <a:rPr lang="en-US" dirty="0" smtClean="0"/>
              <a:t>Even all the delivery are institutional even though knowledge and practices are not satisfactory.  </a:t>
            </a:r>
          </a:p>
          <a:p>
            <a:r>
              <a:rPr lang="en-US" dirty="0" smtClean="0"/>
              <a:t>Around 50% of mothers are members of SHG but there mean Practice score falls in low scale. 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Recommendation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Knowledge, Attitude, and Practice of front line worker is important and need to be ASSESS as they are the main source of counseling and increasing awareness of mothers.</a:t>
            </a:r>
          </a:p>
          <a:p>
            <a:r>
              <a:rPr lang="en-US" dirty="0" smtClean="0"/>
              <a:t>There is need for the assessment of VHSND  services and SHG services. </a:t>
            </a:r>
          </a:p>
          <a:p>
            <a:r>
              <a:rPr lang="en-US" dirty="0" smtClean="0"/>
              <a:t>Counseling quality during stay of institutional delivery, VHSND and functioning of SHG need to be review. 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Limitation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Generalization of this study within district of Patna or other district of Bihar is not possible as the  </a:t>
            </a:r>
            <a:r>
              <a:rPr lang="en-US" dirty="0"/>
              <a:t>sample group is as </a:t>
            </a:r>
            <a:r>
              <a:rPr lang="en-US" dirty="0" smtClean="0"/>
              <a:t>not truly </a:t>
            </a:r>
            <a:r>
              <a:rPr lang="en-US" dirty="0"/>
              <a:t>representative of the whole </a:t>
            </a:r>
            <a:r>
              <a:rPr lang="en-US" dirty="0" smtClean="0"/>
              <a:t>population.</a:t>
            </a:r>
          </a:p>
          <a:p>
            <a:r>
              <a:rPr lang="en-US" dirty="0" smtClean="0"/>
              <a:t>Practices and Knowledge recorded on the basis of respondent answers. Reliability of answers are not assured. There may possibility of Recall bias and observer bias in the study.</a:t>
            </a:r>
          </a:p>
          <a:p>
            <a:pPr lvl="0"/>
            <a:r>
              <a:rPr lang="en-US" dirty="0" smtClean="0"/>
              <a:t>Weight-age  to the items in the questionnaire not given while score based scaling done, all the items given equal score for correct answers.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/>
          </a:p>
          <a:p>
            <a:pPr marL="0" indent="0" algn="ctr">
              <a:buNone/>
            </a:pPr>
            <a:r>
              <a:rPr lang="en-US" smtClean="0"/>
              <a:t>THANK YOU!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State of Nutrition in Patna</a:t>
            </a:r>
            <a:endParaRPr lang="en-US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9" y="1340768"/>
            <a:ext cx="1152128" cy="18002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2276872"/>
            <a:ext cx="1666875" cy="201622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3861048"/>
            <a:ext cx="1685925" cy="272415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2339752" y="1412776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43.5 % children stunted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99992" y="2564904"/>
            <a:ext cx="2438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28.5 % children Wasted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695728" y="3717032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43.3 % children underweight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3528" y="6165304"/>
            <a:ext cx="4257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Source- NFHS 4 2015-16,India.Mumbai:IIPH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breastcrawl-scientific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395536" y="1412776"/>
            <a:ext cx="8352928" cy="51125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Infant and young child feeding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2060848"/>
            <a:ext cx="6055312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Children breastfeed within one hour of birth(&lt; 3 year) -39.0 %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Children exclusively breastfeed (0-6 months)- 35.4 %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Children who achieve minimum diet diversity- 3.8 %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67544" y="4437112"/>
            <a:ext cx="79296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Poor state of infant and young child feeding: very few infants are breastfeed</a:t>
            </a:r>
          </a:p>
          <a:p>
            <a:r>
              <a:rPr lang="en-US" b="1" dirty="0" smtClean="0"/>
              <a:t> within one hour of birth, few are exclusively breastfeed within one hour of birth,</a:t>
            </a:r>
          </a:p>
          <a:p>
            <a:r>
              <a:rPr lang="en-US" b="1" dirty="0" smtClean="0"/>
              <a:t>Few are exclusively breastfeed for six months and diet diversity rates are poor.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979712" y="5733256"/>
            <a:ext cx="4328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Source- NFHS 4 2015-16,India.Mumbai:IIPH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and nutrition Scheme </a:t>
            </a:r>
            <a:endParaRPr lang="en-US" dirty="0"/>
          </a:p>
        </p:txBody>
      </p:sp>
      <p:pic>
        <p:nvPicPr>
          <p:cNvPr id="3074" name="Picture 2" descr="H:\ICDSLOG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268760"/>
            <a:ext cx="1728192" cy="1224136"/>
          </a:xfrm>
          <a:prstGeom prst="rect">
            <a:avLst/>
          </a:prstGeom>
          <a:noFill/>
        </p:spPr>
      </p:pic>
      <p:sp>
        <p:nvSpPr>
          <p:cNvPr id="3076" name="AutoShape 4" descr="Image result for nhm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7" name="Picture 5" descr="H:\downloa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1196752"/>
            <a:ext cx="2250951" cy="1368152"/>
          </a:xfrm>
          <a:prstGeom prst="rect">
            <a:avLst/>
          </a:prstGeom>
          <a:noFill/>
        </p:spPr>
      </p:pic>
      <p:pic>
        <p:nvPicPr>
          <p:cNvPr id="3078" name="Picture 6" descr="H:\pd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1340768"/>
            <a:ext cx="3456384" cy="100811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11560" y="2780929"/>
            <a:ext cx="7562075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Institutional deliveries ( women 15-49 yr)-  86.4 %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Home births attended by Skilled health personnel (women 15-49 yr)- 2.1 %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Households (12-23 mo child) with an immunization/MCP card-89.7 %**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Households with access to AWW- 82.8 % *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Households with access to a SHC- 48.3 % *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Households that receive any take home ration- 34.0 % *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Households with access to PDS- 22.4 % ***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520" y="5157192"/>
            <a:ext cx="862082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dirty="0" smtClean="0"/>
              <a:t>Source- NFHS 4 2015-16,India.Mumbai:IIPH</a:t>
            </a:r>
          </a:p>
          <a:p>
            <a:pPr algn="just"/>
            <a:r>
              <a:rPr lang="en-US" dirty="0" smtClean="0"/>
              <a:t>*DLHS -3 (2007-8) </a:t>
            </a:r>
          </a:p>
          <a:p>
            <a:pPr algn="just"/>
            <a:r>
              <a:rPr lang="en-US" dirty="0" smtClean="0"/>
              <a:t>** concurrent Household Health and Nutrition Survey (R-7), CM&amp;LE unit, Care India, Bihar</a:t>
            </a:r>
          </a:p>
          <a:p>
            <a:pPr algn="just"/>
            <a:r>
              <a:rPr lang="en-US" dirty="0" smtClean="0"/>
              <a:t>*** House hold consumption expenditure ,National Sample Survey office,(NSSO) 68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 algn="just"/>
            <a:r>
              <a:rPr lang="en-US" dirty="0" smtClean="0"/>
              <a:t>         round,2011-12Minestry of statistics and </a:t>
            </a:r>
            <a:r>
              <a:rPr lang="en-US" dirty="0" err="1" smtClean="0"/>
              <a:t>programme</a:t>
            </a:r>
            <a:r>
              <a:rPr lang="en-US" dirty="0" smtClean="0"/>
              <a:t> implementation.GOI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67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400" b="1" dirty="0" smtClean="0"/>
              <a:t>	What is the </a:t>
            </a:r>
            <a:r>
              <a:rPr lang="en-US" sz="2400" b="1" dirty="0" smtClean="0"/>
              <a:t>Knowledge and Practice of mothers on Infant and Young Child Feeding Practices among children aged 11-23 months in Patna District, Bihar?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3072348"/>
            <a:ext cx="7200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 smtClean="0"/>
              <a:t>Research Objective</a:t>
            </a:r>
          </a:p>
          <a:p>
            <a:pPr lvl="0"/>
            <a:endParaRPr lang="en-US" sz="2400" b="1" dirty="0" smtClean="0"/>
          </a:p>
          <a:p>
            <a:pPr marL="342900" lvl="0" indent="-342900">
              <a:buAutoNum type="arabicPeriod"/>
            </a:pPr>
            <a:r>
              <a:rPr lang="en-IN" sz="2400" b="1" dirty="0" smtClean="0"/>
              <a:t>To </a:t>
            </a:r>
            <a:r>
              <a:rPr lang="en-IN" sz="2400" b="1" dirty="0"/>
              <a:t>measure the knowledge and practice of mothers regarding Infant and young child feeding in Patna district of Bihar </a:t>
            </a:r>
            <a:r>
              <a:rPr lang="en-IN" sz="2400" b="1" dirty="0" smtClean="0"/>
              <a:t>.</a:t>
            </a:r>
          </a:p>
          <a:p>
            <a:pPr marL="342900" lvl="0" indent="-342900">
              <a:buAutoNum type="arabicPeriod"/>
            </a:pPr>
            <a:r>
              <a:rPr lang="en-IN" sz="2400" b="1" dirty="0" smtClean="0"/>
              <a:t>To develop Scoring scale (Low, Medium and high)on the basis of measured the knowledge and practice of mothers regarding Infant and young child feeding. </a:t>
            </a:r>
            <a:endParaRPr lang="en-US" sz="2400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Study </a:t>
            </a:r>
            <a:r>
              <a:rPr lang="en-IN" b="1" dirty="0"/>
              <a:t>Design</a:t>
            </a:r>
            <a:r>
              <a:rPr lang="en-IN" dirty="0"/>
              <a:t>  </a:t>
            </a:r>
            <a:r>
              <a:rPr lang="en-IN" dirty="0" smtClean="0"/>
              <a:t>:Cross sectional observational study </a:t>
            </a:r>
          </a:p>
          <a:p>
            <a:r>
              <a:rPr lang="en-IN" b="1" dirty="0" smtClean="0"/>
              <a:t>Target population </a:t>
            </a:r>
            <a:r>
              <a:rPr lang="en-IN" dirty="0"/>
              <a:t>:</a:t>
            </a:r>
            <a:r>
              <a:rPr lang="en-IN" dirty="0" smtClean="0"/>
              <a:t> Mother of 12-23 months child.</a:t>
            </a:r>
          </a:p>
          <a:p>
            <a:r>
              <a:rPr lang="en-IN" b="1" dirty="0" smtClean="0"/>
              <a:t>Sampling</a:t>
            </a:r>
            <a:r>
              <a:rPr lang="en-IN" dirty="0" smtClean="0"/>
              <a:t>: Convenient quota sampling </a:t>
            </a:r>
          </a:p>
          <a:p>
            <a:r>
              <a:rPr lang="en-IN" dirty="0"/>
              <a:t>All samples were beneficiaries of </a:t>
            </a:r>
            <a:r>
              <a:rPr lang="en-IN" dirty="0" err="1"/>
              <a:t>Aganwadi</a:t>
            </a:r>
            <a:r>
              <a:rPr lang="en-IN" dirty="0"/>
              <a:t> centre and registered under the </a:t>
            </a:r>
            <a:r>
              <a:rPr lang="en-IN" dirty="0" err="1" smtClean="0"/>
              <a:t>Aganwadi</a:t>
            </a:r>
            <a:r>
              <a:rPr lang="en-IN" dirty="0" smtClean="0"/>
              <a:t> House Hold (</a:t>
            </a:r>
            <a:r>
              <a:rPr lang="en-IN" i="1" dirty="0" err="1" smtClean="0"/>
              <a:t>Grah</a:t>
            </a:r>
            <a:r>
              <a:rPr lang="en-IN" i="1" dirty="0" smtClean="0"/>
              <a:t> </a:t>
            </a:r>
            <a:r>
              <a:rPr lang="en-IN" i="1" dirty="0" err="1" smtClean="0"/>
              <a:t>Bhet</a:t>
            </a:r>
            <a:r>
              <a:rPr lang="en-IN" dirty="0" smtClean="0"/>
              <a:t>) Register.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Sample Size </a:t>
            </a:r>
            <a:r>
              <a:rPr lang="en-US" sz="2400" dirty="0" smtClean="0"/>
              <a:t>:200 ( The calculated sample size is 377 but due to lack of time and resource only 200 samples are collected). </a:t>
            </a:r>
            <a:r>
              <a:rPr lang="en-IN" sz="2400" dirty="0" smtClean="0"/>
              <a:t>50 samples from each village was collected.</a:t>
            </a:r>
          </a:p>
          <a:p>
            <a:endParaRPr lang="en-IN" sz="2400" b="1" dirty="0" smtClean="0"/>
          </a:p>
          <a:p>
            <a:r>
              <a:rPr lang="en-IN" sz="2400" b="1" dirty="0" smtClean="0"/>
              <a:t>Research Setting</a:t>
            </a:r>
            <a:endParaRPr lang="en-US" sz="2400" dirty="0"/>
          </a:p>
          <a:p>
            <a:endParaRPr lang="en-IN" dirty="0" smtClean="0"/>
          </a:p>
          <a:p>
            <a:pPr>
              <a:buNone/>
            </a:pPr>
            <a:r>
              <a:rPr lang="en-IN" dirty="0"/>
              <a:t> </a:t>
            </a:r>
            <a:r>
              <a:rPr lang="en-IN" dirty="0" smtClean="0"/>
              <a:t>   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C:\Users\Dell163\Desktop\My dissertation\83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933056"/>
            <a:ext cx="5657850" cy="23336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val 4"/>
          <p:cNvSpPr/>
          <p:nvPr/>
        </p:nvSpPr>
        <p:spPr>
          <a:xfrm>
            <a:off x="2411760" y="3933056"/>
            <a:ext cx="576064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979712" y="5661248"/>
            <a:ext cx="792088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940152" y="4869160"/>
            <a:ext cx="50405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347864" y="5157192"/>
            <a:ext cx="792088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95536" y="3789040"/>
            <a:ext cx="2181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err="1" smtClean="0"/>
              <a:t>Haldi</a:t>
            </a:r>
            <a:r>
              <a:rPr lang="en-IN" dirty="0" smtClean="0"/>
              <a:t> </a:t>
            </a:r>
            <a:r>
              <a:rPr lang="en-IN" dirty="0" err="1"/>
              <a:t>Chhapra</a:t>
            </a:r>
            <a:r>
              <a:rPr lang="en-IN" dirty="0"/>
              <a:t> Village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23928" y="5733256"/>
            <a:ext cx="1404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err="1"/>
              <a:t>Sanda</a:t>
            </a:r>
            <a:r>
              <a:rPr lang="en-IN" dirty="0"/>
              <a:t> village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9552" y="6309320"/>
            <a:ext cx="2146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err="1"/>
              <a:t>lalGang</a:t>
            </a:r>
            <a:r>
              <a:rPr lang="en-IN" dirty="0"/>
              <a:t> </a:t>
            </a:r>
            <a:r>
              <a:rPr lang="en-IN" dirty="0" err="1"/>
              <a:t>Sehra</a:t>
            </a:r>
            <a:r>
              <a:rPr lang="en-IN" dirty="0"/>
              <a:t> Village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228184" y="4437112"/>
            <a:ext cx="16703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 err="1"/>
              <a:t>Salalpur</a:t>
            </a:r>
            <a:r>
              <a:rPr lang="en-IN" dirty="0"/>
              <a:t> Village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Study Tool: </a:t>
            </a:r>
            <a:r>
              <a:rPr lang="en-IN" dirty="0" smtClean="0"/>
              <a:t>Structured Questionnaire </a:t>
            </a:r>
          </a:p>
          <a:p>
            <a:r>
              <a:rPr lang="en-IN" b="1" dirty="0" smtClean="0"/>
              <a:t>Development of Tool:</a:t>
            </a:r>
            <a:endParaRPr lang="en-IN" dirty="0" smtClean="0"/>
          </a:p>
          <a:p>
            <a:pPr>
              <a:buNone/>
            </a:pPr>
            <a:r>
              <a:rPr lang="en-IN" dirty="0"/>
              <a:t> </a:t>
            </a:r>
            <a:r>
              <a:rPr lang="en-IN" dirty="0" smtClean="0"/>
              <a:t>   The </a:t>
            </a:r>
            <a:r>
              <a:rPr lang="en-IN" dirty="0"/>
              <a:t>tool which is used for this survey was developed for LQAS+ survey for programme management under Bihar technical support programme, Care India. From this tool the feeding practice section is used as a tool for data collection.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1224</Words>
  <Application>Microsoft Office PowerPoint</Application>
  <PresentationFormat>On-screen Show (4:3)</PresentationFormat>
  <Paragraphs>239</Paragraphs>
  <Slides>24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Knowledge and Practice of mothers on ‘Infant and Young Child Feeding Practices’ (IYCF) among children aged 0-23 months in Patna District, Bihar. </vt:lpstr>
      <vt:lpstr>Background </vt:lpstr>
      <vt:lpstr>The State of Nutrition in Patna</vt:lpstr>
      <vt:lpstr>Infant and young child feeding</vt:lpstr>
      <vt:lpstr>Health and nutrition Scheme </vt:lpstr>
      <vt:lpstr>Research Question</vt:lpstr>
      <vt:lpstr>Methodology</vt:lpstr>
      <vt:lpstr>Slide 8</vt:lpstr>
      <vt:lpstr>Slide 9</vt:lpstr>
      <vt:lpstr>Slide 10</vt:lpstr>
      <vt:lpstr>Inclusion &amp; Exclusion Criteria </vt:lpstr>
      <vt:lpstr>Data Collection  </vt:lpstr>
      <vt:lpstr>Observations Profile of Sample </vt:lpstr>
      <vt:lpstr>Profile of Sample</vt:lpstr>
      <vt:lpstr>Profile of Sample</vt:lpstr>
      <vt:lpstr>Slide 16</vt:lpstr>
      <vt:lpstr>Slide 17</vt:lpstr>
      <vt:lpstr>Slide 18</vt:lpstr>
      <vt:lpstr>Slide 19</vt:lpstr>
      <vt:lpstr>Result of knowledge and practice score </vt:lpstr>
      <vt:lpstr>Conclusion </vt:lpstr>
      <vt:lpstr>Recommendation </vt:lpstr>
      <vt:lpstr>Limitation 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and Practice study on Infant and Young Child Feeding Practices among children aged 0-23 months in Patna District, Bihar.</dc:title>
  <dc:creator>NIdhi</dc:creator>
  <cp:lastModifiedBy>NIdhi</cp:lastModifiedBy>
  <cp:revision>24</cp:revision>
  <dcterms:created xsi:type="dcterms:W3CDTF">2016-05-18T11:44:44Z</dcterms:created>
  <dcterms:modified xsi:type="dcterms:W3CDTF">2016-05-22T11:55:23Z</dcterms:modified>
</cp:coreProperties>
</file>