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1" r:id="rId4"/>
    <p:sldId id="259" r:id="rId5"/>
    <p:sldId id="277" r:id="rId6"/>
    <p:sldId id="261" r:id="rId7"/>
    <p:sldId id="262" r:id="rId8"/>
    <p:sldId id="263" r:id="rId9"/>
    <p:sldId id="264" r:id="rId10"/>
    <p:sldId id="272" r:id="rId11"/>
    <p:sldId id="265" r:id="rId12"/>
    <p:sldId id="273" r:id="rId13"/>
    <p:sldId id="268" r:id="rId14"/>
    <p:sldId id="279" r:id="rId15"/>
    <p:sldId id="27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0376" autoAdjust="0"/>
    <p:restoredTop sz="94660"/>
  </p:normalViewPr>
  <p:slideViewPr>
    <p:cSldViewPr snapToGrid="0">
      <p:cViewPr varScale="1">
        <p:scale>
          <a:sx n="59" d="100"/>
          <a:sy n="59" d="100"/>
        </p:scale>
        <p:origin x="-102" y="-4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haryadav\Desktop\Sharmila%20project%20analysis%20sheet.xlsx" TargetMode="External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PARETO CHART</a:t>
            </a:r>
          </a:p>
        </c:rich>
      </c:tx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Sheet2!$V$4</c:f>
              <c:strCache>
                <c:ptCount val="1"/>
                <c:pt idx="0">
                  <c:v>COUNT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cat>
            <c:strRef>
              <c:f>Sheet2!$U$5:$U$10</c:f>
              <c:strCache>
                <c:ptCount val="6"/>
                <c:pt idx="0">
                  <c:v>User Training </c:v>
                </c:pt>
                <c:pt idx="1">
                  <c:v>Build required</c:v>
                </c:pt>
                <c:pt idx="2">
                  <c:v>Cancelled</c:v>
                </c:pt>
                <c:pt idx="3">
                  <c:v>Printer Mapping</c:v>
                </c:pt>
                <c:pt idx="4">
                  <c:v>Interfaces Issue</c:v>
                </c:pt>
                <c:pt idx="5">
                  <c:v>Chart Correction </c:v>
                </c:pt>
              </c:strCache>
            </c:strRef>
          </c:cat>
          <c:val>
            <c:numRef>
              <c:f>Sheet2!$V$5:$V$10</c:f>
              <c:numCache>
                <c:formatCode>General</c:formatCode>
                <c:ptCount val="6"/>
                <c:pt idx="0">
                  <c:v>104</c:v>
                </c:pt>
                <c:pt idx="1">
                  <c:v>54</c:v>
                </c:pt>
                <c:pt idx="2">
                  <c:v>22</c:v>
                </c:pt>
                <c:pt idx="3">
                  <c:v>22</c:v>
                </c:pt>
                <c:pt idx="4">
                  <c:v>7</c:v>
                </c:pt>
                <c:pt idx="5">
                  <c:v>3</c:v>
                </c:pt>
              </c:numCache>
            </c:numRef>
          </c:val>
        </c:ser>
        <c:gapWidth val="247"/>
        <c:axId val="31648384"/>
        <c:axId val="32010624"/>
      </c:barChart>
      <c:lineChart>
        <c:grouping val="standard"/>
        <c:ser>
          <c:idx val="1"/>
          <c:order val="1"/>
          <c:tx>
            <c:strRef>
              <c:f>Sheet2!$W$4</c:f>
              <c:strCache>
                <c:ptCount val="1"/>
                <c:pt idx="0">
                  <c:v>CUMULATIVE FREQUENCY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Sheet2!$U$5:$U$10</c:f>
              <c:strCache>
                <c:ptCount val="6"/>
                <c:pt idx="0">
                  <c:v>User Training </c:v>
                </c:pt>
                <c:pt idx="1">
                  <c:v>Build required</c:v>
                </c:pt>
                <c:pt idx="2">
                  <c:v>Cancelled</c:v>
                </c:pt>
                <c:pt idx="3">
                  <c:v>Printer Mapping</c:v>
                </c:pt>
                <c:pt idx="4">
                  <c:v>Interfaces Issue</c:v>
                </c:pt>
                <c:pt idx="5">
                  <c:v>Chart Correction </c:v>
                </c:pt>
              </c:strCache>
            </c:strRef>
          </c:cat>
          <c:val>
            <c:numRef>
              <c:f>Sheet2!$W$5:$W$10</c:f>
              <c:numCache>
                <c:formatCode>0.00%</c:formatCode>
                <c:ptCount val="6"/>
                <c:pt idx="0">
                  <c:v>0.49050000000000021</c:v>
                </c:pt>
                <c:pt idx="1">
                  <c:v>0.74520000000000031</c:v>
                </c:pt>
                <c:pt idx="2">
                  <c:v>0.84900000000000031</c:v>
                </c:pt>
                <c:pt idx="3">
                  <c:v>0.95280000000000031</c:v>
                </c:pt>
                <c:pt idx="4">
                  <c:v>0.98580000000000001</c:v>
                </c:pt>
                <c:pt idx="5" formatCode="0%">
                  <c:v>1</c:v>
                </c:pt>
              </c:numCache>
            </c:numRef>
          </c:val>
        </c:ser>
        <c:marker val="1"/>
        <c:axId val="32014720"/>
        <c:axId val="32012544"/>
      </c:lineChart>
      <c:catAx>
        <c:axId val="3164838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010624"/>
        <c:crosses val="autoZero"/>
        <c:auto val="1"/>
        <c:lblAlgn val="ctr"/>
        <c:lblOffset val="100"/>
      </c:catAx>
      <c:valAx>
        <c:axId val="3201062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 smtClean="0"/>
                  <a:t>COUNT OF PROBLEMS</a:t>
                </a:r>
                <a:endParaRPr lang="en-US" sz="1600" dirty="0"/>
              </a:p>
            </c:rich>
          </c:tx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648384"/>
        <c:crosses val="autoZero"/>
        <c:crossBetween val="between"/>
      </c:valAx>
      <c:valAx>
        <c:axId val="32012544"/>
        <c:scaling>
          <c:orientation val="minMax"/>
        </c:scaling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CUMULATIVE FREQUENCY</a:t>
                </a:r>
              </a:p>
            </c:rich>
          </c:tx>
          <c:spPr>
            <a:noFill/>
            <a:ln>
              <a:noFill/>
            </a:ln>
            <a:effectLst/>
          </c:spPr>
        </c:title>
        <c:numFmt formatCode="0.0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014720"/>
        <c:crosses val="max"/>
        <c:crossBetween val="between"/>
      </c:valAx>
      <c:catAx>
        <c:axId val="32014720"/>
        <c:scaling>
          <c:orientation val="minMax"/>
        </c:scaling>
        <c:delete val="1"/>
        <c:axPos val="b"/>
        <c:numFmt formatCode="General" sourceLinked="1"/>
        <c:majorTickMark val="none"/>
        <c:tickLblPos val="nextTo"/>
        <c:crossAx val="32012544"/>
        <c:crosses val="autoZero"/>
        <c:auto val="1"/>
        <c:lblAlgn val="ctr"/>
        <c:lblOffset val="100"/>
      </c:cat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0.16357</cdr:x>
      <cdr:y>0.19588</cdr:y>
    </cdr:from>
    <cdr:to>
      <cdr:x>0.17768</cdr:x>
      <cdr:y>0.22268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09626" y="603250"/>
          <a:ext cx="69850" cy="82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0.12343</cdr:x>
      <cdr:y>0.15434</cdr:y>
    </cdr:from>
    <cdr:to>
      <cdr:x>0.19013</cdr:x>
      <cdr:y>0.20536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04876" y="768350"/>
          <a:ext cx="48895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0.26029</cdr:x>
      <cdr:y>0.46046</cdr:y>
    </cdr:from>
    <cdr:to>
      <cdr:x>0.3469</cdr:x>
      <cdr:y>0.52423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908176" y="2292350"/>
          <a:ext cx="6350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0.39368</cdr:x>
      <cdr:y>0.65306</cdr:y>
    </cdr:from>
    <cdr:to>
      <cdr:x>0.45171</cdr:x>
      <cdr:y>0.69413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886076" y="3251200"/>
          <a:ext cx="425450" cy="2044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0.52707</cdr:x>
      <cdr:y>0.65434</cdr:y>
    </cdr:from>
    <cdr:to>
      <cdr:x>0.61542</cdr:x>
      <cdr:y>0.70026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63976" y="3257550"/>
          <a:ext cx="6477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0.66566</cdr:x>
      <cdr:y>0.7449</cdr:y>
    </cdr:from>
    <cdr:to>
      <cdr:x>0.72975</cdr:x>
      <cdr:y>0.79464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879976" y="3708400"/>
          <a:ext cx="46990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0.79991</cdr:x>
      <cdr:y>0.76531</cdr:y>
    </cdr:from>
    <cdr:to>
      <cdr:x>0.85621</cdr:x>
      <cdr:y>0.80485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5864226" y="3810000"/>
          <a:ext cx="412750" cy="1968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0.10625</cdr:x>
      <cdr:y>0.12684</cdr:y>
    </cdr:from>
    <cdr:to>
      <cdr:x>0.15268</cdr:x>
      <cdr:y>0.17316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295400" y="751116"/>
          <a:ext cx="566057" cy="2743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 smtClean="0">
              <a:solidFill>
                <a:schemeClr val="bg1"/>
              </a:solidFill>
            </a:rPr>
            <a:t>104</a:t>
          </a:r>
          <a:endParaRPr lang="en-US" sz="16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0.25575</cdr:x>
      <cdr:y>0.47794</cdr:y>
    </cdr:from>
    <cdr:to>
      <cdr:x>0.32589</cdr:x>
      <cdr:y>0.54963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118104" y="2830287"/>
          <a:ext cx="855182" cy="4245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 smtClean="0">
              <a:solidFill>
                <a:schemeClr val="tx1"/>
              </a:solidFill>
            </a:rPr>
            <a:t>54</a:t>
          </a:r>
          <a:endParaRPr lang="en-US" sz="16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0.38571</cdr:x>
      <cdr:y>0.68199</cdr:y>
    </cdr:from>
    <cdr:to>
      <cdr:x>0.46339</cdr:x>
      <cdr:y>0.73529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702630" y="4038600"/>
          <a:ext cx="947054" cy="3156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 smtClean="0">
              <a:solidFill>
                <a:schemeClr val="bg1"/>
              </a:solidFill>
            </a:rPr>
            <a:t>22</a:t>
          </a:r>
          <a:r>
            <a:rPr lang="en-US" sz="1600" dirty="0" smtClean="0">
              <a:solidFill>
                <a:schemeClr val="tx1"/>
              </a:solidFill>
            </a:rPr>
            <a:t>22</a:t>
          </a:r>
          <a:endParaRPr lang="en-US" sz="16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0.54464</cdr:x>
      <cdr:y>0.6636</cdr:y>
    </cdr:from>
    <cdr:to>
      <cdr:x>0.64821</cdr:x>
      <cdr:y>0.73529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6640285" y="3929744"/>
          <a:ext cx="1262743" cy="4245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 smtClean="0">
              <a:solidFill>
                <a:schemeClr val="bg1"/>
              </a:solidFill>
            </a:rPr>
            <a:t>22</a:t>
          </a:r>
          <a:endParaRPr lang="en-US" sz="16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0.70268</cdr:x>
      <cdr:y>0.76471</cdr:y>
    </cdr:from>
    <cdr:to>
      <cdr:x>0.81429</cdr:x>
      <cdr:y>0.81801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8567057" y="4528459"/>
          <a:ext cx="1360714" cy="3156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 smtClean="0">
              <a:solidFill>
                <a:schemeClr val="bg1"/>
              </a:solidFill>
            </a:rPr>
            <a:t>7</a:t>
          </a:r>
          <a:endParaRPr lang="en-US" sz="16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0.84554</cdr:x>
      <cdr:y>0.78309</cdr:y>
    </cdr:from>
    <cdr:to>
      <cdr:x>0.89018</cdr:x>
      <cdr:y>0.85846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10308771" y="4637316"/>
          <a:ext cx="544286" cy="4463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 smtClean="0">
              <a:solidFill>
                <a:schemeClr val="bg1"/>
              </a:solidFill>
            </a:rPr>
            <a:t>3</a:t>
          </a:r>
          <a:endParaRPr lang="en-US" sz="16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0.29325</cdr:x>
      <cdr:y>0.39162</cdr:y>
    </cdr:from>
    <cdr:to>
      <cdr:x>0.91725</cdr:x>
      <cdr:y>0.39316</cdr:y>
    </cdr:to>
    <cdr:cxnSp macro="">
      <cdr:nvCxnSpPr>
        <cdr:cNvPr id="22" name="Straight Connector 21"/>
        <cdr:cNvCxnSpPr/>
      </cdr:nvCxnSpPr>
      <cdr:spPr>
        <a:xfrm xmlns:a="http://schemas.openxmlformats.org/drawingml/2006/main">
          <a:off x="3575304" y="2319108"/>
          <a:ext cx="7607808" cy="913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0.53929</cdr:x>
      <cdr:y>0.68934</cdr:y>
    </cdr:from>
    <cdr:to>
      <cdr:x>0.58661</cdr:x>
      <cdr:y>0.73529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6574971" y="4082143"/>
          <a:ext cx="576943" cy="272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 smtClean="0"/>
            <a:t>22</a:t>
          </a:r>
          <a:endParaRPr lang="en-US" sz="1600" dirty="0"/>
        </a:p>
      </cdr:txBody>
    </cdr:sp>
  </cdr:relSizeAnchor>
  <cdr:relSizeAnchor xmlns:cdr="http://schemas.openxmlformats.org/drawingml/2006/chartDrawing">
    <cdr:from>
      <cdr:x>0.68393</cdr:x>
      <cdr:y>0.78493</cdr:y>
    </cdr:from>
    <cdr:to>
      <cdr:x>0.76339</cdr:x>
      <cdr:y>0.85294</cdr:y>
    </cdr:to>
    <cdr:sp macro="" textlink="">
      <cdr:nvSpPr>
        <cdr:cNvPr id="33" name="TextBox 32"/>
        <cdr:cNvSpPr txBox="1"/>
      </cdr:nvSpPr>
      <cdr:spPr>
        <a:xfrm xmlns:a="http://schemas.openxmlformats.org/drawingml/2006/main">
          <a:off x="8338458" y="4648201"/>
          <a:ext cx="968828" cy="4027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 smtClean="0"/>
            <a:t>7</a:t>
          </a:r>
          <a:endParaRPr lang="en-US" sz="1600" dirty="0"/>
        </a:p>
      </cdr:txBody>
    </cdr:sp>
  </cdr:relSizeAnchor>
  <cdr:relSizeAnchor xmlns:cdr="http://schemas.openxmlformats.org/drawingml/2006/chartDrawing">
    <cdr:from>
      <cdr:x>0.82679</cdr:x>
      <cdr:y>0.81434</cdr:y>
    </cdr:from>
    <cdr:to>
      <cdr:x>0.86696</cdr:x>
      <cdr:y>0.86949</cdr:y>
    </cdr:to>
    <cdr:sp macro="" textlink="">
      <cdr:nvSpPr>
        <cdr:cNvPr id="34" name="TextBox 33"/>
        <cdr:cNvSpPr txBox="1"/>
      </cdr:nvSpPr>
      <cdr:spPr>
        <a:xfrm xmlns:a="http://schemas.openxmlformats.org/drawingml/2006/main">
          <a:off x="10080171" y="4822373"/>
          <a:ext cx="489858" cy="3265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 smtClean="0"/>
            <a:t>3</a:t>
          </a:r>
          <a:endParaRPr lang="en-US" sz="1600" dirty="0"/>
        </a:p>
      </cdr:txBody>
    </cdr:sp>
  </cdr:relSizeAnchor>
  <cdr:relSizeAnchor xmlns:cdr="http://schemas.openxmlformats.org/drawingml/2006/chartDrawing">
    <cdr:from>
      <cdr:x>0.29286</cdr:x>
      <cdr:y>0.39316</cdr:y>
    </cdr:from>
    <cdr:to>
      <cdr:x>0.29325</cdr:x>
      <cdr:y>0.875</cdr:y>
    </cdr:to>
    <cdr:cxnSp macro="">
      <cdr:nvCxnSpPr>
        <cdr:cNvPr id="37" name="Straight Connector 36"/>
        <cdr:cNvCxnSpPr/>
      </cdr:nvCxnSpPr>
      <cdr:spPr>
        <a:xfrm xmlns:a="http://schemas.openxmlformats.org/drawingml/2006/main" flipH="1">
          <a:off x="3570514" y="2328238"/>
          <a:ext cx="4790" cy="285336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CB9F1-37A1-4D48-B1B7-44A3FDC11047}" type="datetimeFigureOut">
              <a:rPr lang="en-US" smtClean="0"/>
              <a:pPr/>
              <a:t>5/26/2016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03F6-84E7-403E-B073-13DD59016A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69184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CB9F1-37A1-4D48-B1B7-44A3FDC11047}" type="datetimeFigureOut">
              <a:rPr lang="en-US" smtClean="0"/>
              <a:pPr/>
              <a:t>5/26/2016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03F6-84E7-403E-B073-13DD59016A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5681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CB9F1-37A1-4D48-B1B7-44A3FDC11047}" type="datetimeFigureOut">
              <a:rPr lang="en-US" smtClean="0"/>
              <a:pPr/>
              <a:t>5/26/2016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03F6-84E7-403E-B073-13DD59016A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5030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ingle Content Slide NORPAC(2009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554101" y="846396"/>
            <a:ext cx="11081887" cy="874085"/>
          </a:xfrm>
        </p:spPr>
        <p:txBody>
          <a:bodyPr>
            <a:spAutoFit/>
          </a:bodyPr>
          <a:lstStyle>
            <a:lvl1pPr marL="0" indent="0">
              <a:defRPr sz="1600">
                <a:solidFill>
                  <a:schemeClr val="accent1"/>
                </a:solidFill>
              </a:defRPr>
            </a:lvl1pPr>
            <a:lvl2pPr>
              <a:defRPr sz="1500">
                <a:solidFill>
                  <a:schemeClr val="accent1"/>
                </a:solidFill>
              </a:defRPr>
            </a:lvl2pPr>
            <a:lvl3pPr>
              <a:defRPr sz="1400">
                <a:solidFill>
                  <a:schemeClr val="accent1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544819" y="247424"/>
            <a:ext cx="11091505" cy="338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540627" y="6553702"/>
            <a:ext cx="398260" cy="144905"/>
          </a:xfrm>
          <a:prstGeom prst="rect">
            <a:avLst/>
          </a:prstGeom>
        </p:spPr>
        <p:txBody>
          <a:bodyPr lIns="0" tIns="0" rIns="0" bIns="0"/>
          <a:lstStyle/>
          <a:p>
            <a:pPr marL="0" marR="0" lvl="0" indent="0" algn="l" defTabSz="877611" rtl="0" eaLnBrk="1" fontAlgn="base" latinLnBrk="0" hangingPunct="1">
              <a:lnSpc>
                <a:spcPts val="1077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E2BFF26-2BFA-4A54-9DD5-787B43E30B1E}" type="slidenum">
              <a:rPr lang="en-US" sz="900" b="1" kern="1200" noProof="0" smtClean="0">
                <a:solidFill>
                  <a:schemeClr val="tx2"/>
                </a:solidFill>
                <a:latin typeface="Arial" charset="0"/>
                <a:ea typeface="+mn-ea"/>
                <a:cs typeface="Arial" charset="0"/>
              </a:rPr>
              <a:pPr marL="0" marR="0" lvl="0" indent="0" algn="l" defTabSz="877611" rtl="0" eaLnBrk="1" fontAlgn="base" latinLnBrk="0" hangingPunct="1">
                <a:lnSpc>
                  <a:spcPts val="1077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00" b="1" kern="1200" noProof="0" dirty="0">
              <a:solidFill>
                <a:schemeClr val="tx2"/>
              </a:solidFill>
              <a:latin typeface="Arial" charset="0"/>
              <a:ea typeface="+mn-ea"/>
              <a:cs typeface="Arial" charset="0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18640" y="633003"/>
            <a:ext cx="11136448" cy="0"/>
          </a:xfrm>
          <a:prstGeom prst="line">
            <a:avLst/>
          </a:prstGeom>
          <a:ln w="28575">
            <a:solidFill>
              <a:srgbClr val="00277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>
            <a:spLocks noChangeArrowheads="1"/>
          </p:cNvSpPr>
          <p:nvPr userDrawn="1"/>
        </p:nvSpPr>
        <p:spPr bwMode="gray">
          <a:xfrm>
            <a:off x="8272936" y="6592893"/>
            <a:ext cx="3363045" cy="9233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/>
            <a:r>
              <a:rPr lang="en-US" sz="600" dirty="0">
                <a:solidFill>
                  <a:srgbClr val="002776"/>
                </a:solidFill>
              </a:rPr>
              <a:t>Copyright © </a:t>
            </a:r>
            <a:r>
              <a:rPr lang="en-US" sz="600" dirty="0" smtClean="0">
                <a:solidFill>
                  <a:srgbClr val="002776"/>
                </a:solidFill>
              </a:rPr>
              <a:t>2013 Deloitte </a:t>
            </a:r>
            <a:r>
              <a:rPr lang="en-US" sz="600" dirty="0">
                <a:solidFill>
                  <a:srgbClr val="002776"/>
                </a:solidFill>
              </a:rPr>
              <a:t>Development LLC. </a:t>
            </a:r>
            <a:r>
              <a:rPr lang="en-US" sz="600" dirty="0" smtClean="0">
                <a:solidFill>
                  <a:srgbClr val="002776"/>
                </a:solidFill>
              </a:rPr>
              <a:t>All rights reserved.</a:t>
            </a:r>
            <a:endParaRPr lang="en-US" sz="600" dirty="0">
              <a:solidFill>
                <a:srgbClr val="00277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CB9F1-37A1-4D48-B1B7-44A3FDC11047}" type="datetimeFigureOut">
              <a:rPr lang="en-US" smtClean="0"/>
              <a:pPr/>
              <a:t>5/26/2016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03F6-84E7-403E-B073-13DD59016A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04512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CB9F1-37A1-4D48-B1B7-44A3FDC11047}" type="datetimeFigureOut">
              <a:rPr lang="en-US" smtClean="0"/>
              <a:pPr/>
              <a:t>5/26/2016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03F6-84E7-403E-B073-13DD59016A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3831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CB9F1-37A1-4D48-B1B7-44A3FDC11047}" type="datetimeFigureOut">
              <a:rPr lang="en-US" smtClean="0"/>
              <a:pPr/>
              <a:t>5/26/2016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03F6-84E7-403E-B073-13DD59016A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86939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CB9F1-37A1-4D48-B1B7-44A3FDC11047}" type="datetimeFigureOut">
              <a:rPr lang="en-US" smtClean="0"/>
              <a:pPr/>
              <a:t>5/26/2016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03F6-84E7-403E-B073-13DD59016A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4780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CB9F1-37A1-4D48-B1B7-44A3FDC11047}" type="datetimeFigureOut">
              <a:rPr lang="en-US" smtClean="0"/>
              <a:pPr/>
              <a:t>5/26/2016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03F6-84E7-403E-B073-13DD59016A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7478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CB9F1-37A1-4D48-B1B7-44A3FDC11047}" type="datetimeFigureOut">
              <a:rPr lang="en-US" smtClean="0"/>
              <a:pPr/>
              <a:t>5/26/2016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03F6-84E7-403E-B073-13DD59016A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60903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CB9F1-37A1-4D48-B1B7-44A3FDC11047}" type="datetimeFigureOut">
              <a:rPr lang="en-US" smtClean="0"/>
              <a:pPr/>
              <a:t>5/26/2016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03F6-84E7-403E-B073-13DD59016A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306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CB9F1-37A1-4D48-B1B7-44A3FDC11047}" type="datetimeFigureOut">
              <a:rPr lang="en-US" smtClean="0"/>
              <a:pPr/>
              <a:t>5/26/2016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03F6-84E7-403E-B073-13DD59016A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2718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CB9F1-37A1-4D48-B1B7-44A3FDC11047}" type="datetimeFigureOut">
              <a:rPr lang="en-US" smtClean="0"/>
              <a:pPr/>
              <a:t>5/26/2016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803F6-84E7-403E-B073-13DD59016A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11385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Dissertation Presentation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IN" dirty="0" smtClean="0">
                <a:solidFill>
                  <a:srgbClr val="92D050"/>
                </a:solidFill>
              </a:rPr>
              <a:t>Sharmila Yadav</a:t>
            </a:r>
          </a:p>
          <a:p>
            <a:pPr algn="r"/>
            <a:r>
              <a:rPr lang="en-IN" dirty="0" smtClean="0">
                <a:solidFill>
                  <a:srgbClr val="92D050"/>
                </a:solidFill>
              </a:rPr>
              <a:t>PG/14/075</a:t>
            </a:r>
          </a:p>
          <a:p>
            <a:endParaRPr lang="en-US" dirty="0" smtClean="0">
              <a:solidFill>
                <a:srgbClr val="92D05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752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5"/>
                </a:solidFill>
              </a:rPr>
              <a:t>Sub Categories </a:t>
            </a:r>
            <a:endParaRPr lang="en-US" sz="6000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5100" dirty="0" smtClean="0">
                <a:solidFill>
                  <a:schemeClr val="accent5"/>
                </a:solidFill>
                <a:cs typeface="Times New Roman" panose="02020603050405020304" pitchFamily="18" charset="0"/>
              </a:rPr>
              <a:t>1. End User Training  </a:t>
            </a:r>
          </a:p>
          <a:p>
            <a:pPr marL="285750" indent="-285750"/>
            <a:r>
              <a:rPr lang="en-US" sz="3800" dirty="0" smtClean="0">
                <a:solidFill>
                  <a:srgbClr val="92D050"/>
                </a:solidFill>
                <a:cs typeface="Times New Roman" panose="02020603050405020304" pitchFamily="18" charset="0"/>
              </a:rPr>
              <a:t>Unable to place orders</a:t>
            </a:r>
          </a:p>
          <a:p>
            <a:pPr marL="285750" indent="-285750"/>
            <a:r>
              <a:rPr lang="en-US" sz="3800" dirty="0" smtClean="0">
                <a:solidFill>
                  <a:srgbClr val="92D050"/>
                </a:solidFill>
                <a:cs typeface="Times New Roman" panose="02020603050405020304" pitchFamily="18" charset="0"/>
              </a:rPr>
              <a:t>Workflow related</a:t>
            </a:r>
          </a:p>
          <a:p>
            <a:pPr marL="285750" indent="-285750"/>
            <a:endParaRPr lang="en-US" sz="3800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100" dirty="0" smtClean="0">
                <a:solidFill>
                  <a:schemeClr val="accent5"/>
                </a:solidFill>
                <a:cs typeface="Times New Roman" panose="02020603050405020304" pitchFamily="18" charset="0"/>
              </a:rPr>
              <a:t>2. Build Required</a:t>
            </a:r>
          </a:p>
          <a:p>
            <a:pPr marL="285750" indent="-285750"/>
            <a:r>
              <a:rPr lang="en-US" sz="3800" dirty="0" smtClean="0">
                <a:solidFill>
                  <a:srgbClr val="92D050"/>
                </a:solidFill>
                <a:cs typeface="Times New Roman" panose="02020603050405020304" pitchFamily="18" charset="0"/>
              </a:rPr>
              <a:t>Lab Issues </a:t>
            </a:r>
          </a:p>
          <a:p>
            <a:pPr marL="285750" indent="-285750"/>
            <a:r>
              <a:rPr lang="en-US" sz="3800" dirty="0" smtClean="0">
                <a:solidFill>
                  <a:srgbClr val="92D050"/>
                </a:solidFill>
                <a:cs typeface="Times New Roman" panose="02020603050405020304" pitchFamily="18" charset="0"/>
              </a:rPr>
              <a:t>Procedures Modification</a:t>
            </a:r>
          </a:p>
          <a:p>
            <a:pPr marL="285750" indent="-285750"/>
            <a:r>
              <a:rPr lang="en-US" sz="3800" dirty="0" smtClean="0">
                <a:solidFill>
                  <a:srgbClr val="92D050"/>
                </a:solidFill>
                <a:cs typeface="Times New Roman" panose="02020603050405020304" pitchFamily="18" charset="0"/>
              </a:rPr>
              <a:t>Preference Lists Update</a:t>
            </a:r>
          </a:p>
          <a:p>
            <a:pPr marL="285750" indent="-285750"/>
            <a:r>
              <a:rPr lang="en-US" sz="3800" dirty="0" smtClean="0">
                <a:solidFill>
                  <a:srgbClr val="92D050"/>
                </a:solidFill>
                <a:cs typeface="Times New Roman" panose="02020603050405020304" pitchFamily="18" charset="0"/>
              </a:rPr>
              <a:t>Order sets</a:t>
            </a:r>
          </a:p>
          <a:p>
            <a:endParaRPr lang="en-US" sz="3800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100" dirty="0" smtClean="0">
                <a:solidFill>
                  <a:srgbClr val="0070C0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en-US" sz="51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. Printer Mapping </a:t>
            </a:r>
          </a:p>
          <a:p>
            <a:r>
              <a:rPr lang="en-US" sz="3800" dirty="0" smtClean="0">
                <a:solidFill>
                  <a:srgbClr val="92D050"/>
                </a:solidFill>
                <a:cs typeface="Times New Roman" panose="02020603050405020304" pitchFamily="18" charset="0"/>
              </a:rPr>
              <a:t>  Destination Mapping</a:t>
            </a:r>
          </a:p>
          <a:p>
            <a:r>
              <a:rPr lang="en-US" sz="3800" dirty="0" smtClean="0">
                <a:solidFill>
                  <a:srgbClr val="92D050"/>
                </a:solidFill>
                <a:cs typeface="Times New Roman" panose="02020603050405020304" pitchFamily="18" charset="0"/>
              </a:rPr>
              <a:t>  Work Station Mapping</a:t>
            </a:r>
          </a:p>
          <a:p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xmlns="" val="133019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31005"/>
            <a:ext cx="10515600" cy="1578542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5"/>
                </a:solidFill>
              </a:rPr>
              <a:t>Pareto Chart</a:t>
            </a:r>
            <a:endParaRPr lang="en-US" sz="6000" dirty="0">
              <a:solidFill>
                <a:schemeClr val="accent5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0204968"/>
              </p:ext>
            </p:extLst>
          </p:nvPr>
        </p:nvGraphicFramePr>
        <p:xfrm>
          <a:off x="0" y="936170"/>
          <a:ext cx="12192000" cy="5921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316736" y="1773936"/>
            <a:ext cx="768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104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14490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2829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0070C0"/>
                </a:solidFill>
              </a:rPr>
              <a:t>Result</a:t>
            </a:r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62785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92D050"/>
                </a:solidFill>
              </a:rPr>
              <a:t>As per the analysis, following are the observations: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92D050"/>
                </a:solidFill>
              </a:rPr>
              <a:t>33% of the causes(end user training and build required) accounts for 75% of the problems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92D050"/>
                </a:solidFill>
              </a:rPr>
              <a:t>16% of the cause(printer mapping) accounts for 10% of the problems </a:t>
            </a:r>
            <a:endParaRPr lang="en-US" sz="2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7624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accent5"/>
                </a:solidFill>
              </a:rPr>
              <a:t>Recommendations</a:t>
            </a:r>
            <a:r>
              <a:rPr lang="en-US" sz="6000" b="1" dirty="0" smtClean="0">
                <a:solidFill>
                  <a:schemeClr val="accent5"/>
                </a:solidFill>
              </a:rPr>
              <a:t> </a:t>
            </a:r>
            <a:br>
              <a:rPr lang="en-US" sz="6000" b="1" dirty="0" smtClean="0">
                <a:solidFill>
                  <a:schemeClr val="accent5"/>
                </a:solidFill>
              </a:rPr>
            </a:br>
            <a:endParaRPr lang="en-US" sz="6000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8153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342900" lvl="0" indent="-342900">
              <a:lnSpc>
                <a:spcPct val="106000"/>
              </a:lnSpc>
              <a:tabLst>
                <a:tab pos="3998913" algn="r"/>
              </a:tabLst>
            </a:pPr>
            <a:r>
              <a:rPr lang="en-US" dirty="0" smtClean="0">
                <a:solidFill>
                  <a:srgbClr val="92D050"/>
                </a:solidFill>
              </a:rPr>
              <a:t>Training can be imparted  to end users regarding various workflows through virtual classes</a:t>
            </a:r>
          </a:p>
          <a:p>
            <a:pPr marL="342900" lvl="0" indent="-342900">
              <a:lnSpc>
                <a:spcPct val="106000"/>
              </a:lnSpc>
              <a:tabLst>
                <a:tab pos="3998913" algn="r"/>
              </a:tabLst>
            </a:pPr>
            <a:r>
              <a:rPr lang="en-US" dirty="0" smtClean="0">
                <a:solidFill>
                  <a:srgbClr val="92D050"/>
                </a:solidFill>
              </a:rPr>
              <a:t> Specific and detailed documentation of workflows to be shared with all the end users</a:t>
            </a:r>
          </a:p>
          <a:p>
            <a:pPr marL="342900" lvl="0" indent="-342900">
              <a:lnSpc>
                <a:spcPct val="106000"/>
              </a:lnSpc>
              <a:tabLst>
                <a:tab pos="3998913" algn="r"/>
              </a:tabLst>
            </a:pPr>
            <a:r>
              <a:rPr lang="en-US" dirty="0" smtClean="0">
                <a:solidFill>
                  <a:srgbClr val="92D050"/>
                </a:solidFill>
              </a:rPr>
              <a:t>Cross work with lab and update on new builds as and when it is deployed</a:t>
            </a:r>
          </a:p>
          <a:p>
            <a:pPr marL="342900" lvl="0" indent="-342900">
              <a:lnSpc>
                <a:spcPct val="106000"/>
              </a:lnSpc>
              <a:tabLst>
                <a:tab pos="3998913" algn="r"/>
              </a:tabLst>
            </a:pPr>
            <a:r>
              <a:rPr lang="en-US" dirty="0" smtClean="0">
                <a:solidFill>
                  <a:srgbClr val="92D050"/>
                </a:solidFill>
              </a:rPr>
              <a:t>Stake holders  to be involved with lab builds from the initial stage</a:t>
            </a:r>
          </a:p>
          <a:p>
            <a:pPr marL="342900" lvl="0" indent="-342900">
              <a:lnSpc>
                <a:spcPct val="106000"/>
              </a:lnSpc>
              <a:tabLst>
                <a:tab pos="3998913" algn="r"/>
              </a:tabLst>
            </a:pPr>
            <a:r>
              <a:rPr lang="en-US" dirty="0" smtClean="0">
                <a:solidFill>
                  <a:srgbClr val="92D050"/>
                </a:solidFill>
              </a:rPr>
              <a:t>Provide list of orders specific to facility and department, timely review by stakeholders/clinical person for any updates</a:t>
            </a:r>
          </a:p>
          <a:p>
            <a:pPr marL="342900" lvl="0" indent="-342900">
              <a:lnSpc>
                <a:spcPct val="106000"/>
              </a:lnSpc>
              <a:tabLst>
                <a:tab pos="3998913" algn="r"/>
              </a:tabLst>
            </a:pPr>
            <a:r>
              <a:rPr lang="en-US" dirty="0" smtClean="0">
                <a:solidFill>
                  <a:srgbClr val="92D050"/>
                </a:solidFill>
              </a:rPr>
              <a:t>Periodic update of Tip sheets, whenever any modification occurs in system</a:t>
            </a:r>
          </a:p>
          <a:p>
            <a:pPr marL="342900" indent="-342900">
              <a:lnSpc>
                <a:spcPct val="106000"/>
              </a:lnSpc>
              <a:tabLst>
                <a:tab pos="3998913" algn="r"/>
              </a:tabLst>
            </a:pPr>
            <a:r>
              <a:rPr lang="en-US" dirty="0">
                <a:solidFill>
                  <a:srgbClr val="92D050"/>
                </a:solidFill>
              </a:rPr>
              <a:t>IT team and Support team should work hand </a:t>
            </a:r>
            <a:r>
              <a:rPr lang="en-US" dirty="0" smtClean="0">
                <a:solidFill>
                  <a:srgbClr val="92D050"/>
                </a:solidFill>
              </a:rPr>
              <a:t>in </a:t>
            </a:r>
            <a:r>
              <a:rPr lang="en-US" dirty="0">
                <a:solidFill>
                  <a:srgbClr val="92D050"/>
                </a:solidFill>
              </a:rPr>
              <a:t>hand when a new printer is </a:t>
            </a:r>
            <a:r>
              <a:rPr lang="en-US" dirty="0" smtClean="0">
                <a:solidFill>
                  <a:srgbClr val="92D050"/>
                </a:solidFill>
              </a:rPr>
              <a:t>being installed </a:t>
            </a:r>
            <a:r>
              <a:rPr lang="en-US" dirty="0">
                <a:solidFill>
                  <a:srgbClr val="92D050"/>
                </a:solidFill>
              </a:rPr>
              <a:t>to reduce mapping </a:t>
            </a:r>
            <a:r>
              <a:rPr lang="en-US" dirty="0" smtClean="0">
                <a:solidFill>
                  <a:srgbClr val="92D050"/>
                </a:solidFill>
              </a:rPr>
              <a:t>issues</a:t>
            </a:r>
            <a:endParaRPr lang="en-US" dirty="0">
              <a:solidFill>
                <a:srgbClr val="92D050"/>
              </a:solidFill>
            </a:endParaRPr>
          </a:p>
          <a:p>
            <a:pPr marL="342900" lvl="0" indent="-342900">
              <a:lnSpc>
                <a:spcPct val="106000"/>
              </a:lnSpc>
              <a:tabLst>
                <a:tab pos="3998913" algn="r"/>
              </a:tabLst>
            </a:pPr>
            <a:endParaRPr lang="en-US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806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722" y="258418"/>
            <a:ext cx="9601200" cy="1387502"/>
          </a:xfrm>
        </p:spPr>
        <p:txBody>
          <a:bodyPr>
            <a:normAutofit fontScale="90000"/>
          </a:bodyPr>
          <a:lstStyle/>
          <a:p>
            <a:r>
              <a:rPr lang="en-US" sz="6700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CONCLUSION</a:t>
            </a: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722" y="1018903"/>
            <a:ext cx="9601200" cy="40756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92D050"/>
                </a:solidFill>
                <a:cs typeface="Times New Roman" panose="02020603050405020304" pitchFamily="18" charset="0"/>
              </a:rPr>
              <a:t>The analysis of these</a:t>
            </a:r>
            <a:r>
              <a:rPr lang="en-US" sz="2400" dirty="0">
                <a:solidFill>
                  <a:srgbClr val="92D050"/>
                </a:solidFill>
                <a:cs typeface="Times New Roman" panose="02020603050405020304" pitchFamily="18" charset="0"/>
              </a:rPr>
              <a:t> problems</a:t>
            </a:r>
            <a:r>
              <a:rPr lang="en-US" sz="2400" dirty="0" smtClean="0">
                <a:solidFill>
                  <a:srgbClr val="92D050"/>
                </a:solidFill>
                <a:cs typeface="Times New Roman" panose="02020603050405020304" pitchFamily="18" charset="0"/>
              </a:rPr>
              <a:t> reveals that out of 300 issues analyzed, the major are related to User Training and build required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92D050"/>
                </a:solidFill>
                <a:cs typeface="Times New Roman" panose="02020603050405020304" pitchFamily="18" charset="0"/>
              </a:rPr>
              <a:t>Periodic trainings could be provided to the end users to reduce the occurrence of service restorations</a:t>
            </a:r>
            <a:endParaRPr lang="en-US" sz="2400" dirty="0">
              <a:solidFill>
                <a:srgbClr val="92D05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517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6936" y="1993392"/>
            <a:ext cx="6684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0070C0"/>
                </a:solidFill>
                <a:latin typeface="+mj-lt"/>
              </a:rPr>
              <a:t>THANK YOU</a:t>
            </a:r>
            <a:endParaRPr lang="en-US" sz="600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2733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Problem Management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2D050"/>
                </a:solidFill>
              </a:rPr>
              <a:t>A Proactive Method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7398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84049"/>
            <a:ext cx="10515600" cy="192938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Content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956816"/>
            <a:ext cx="10515600" cy="50840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1.Introduction</a:t>
            </a:r>
          </a:p>
          <a:p>
            <a:r>
              <a:rPr lang="en-US" dirty="0" smtClean="0">
                <a:solidFill>
                  <a:srgbClr val="92D050"/>
                </a:solidFill>
              </a:rPr>
              <a:t>2.Incident Intake Process</a:t>
            </a:r>
          </a:p>
          <a:p>
            <a:r>
              <a:rPr lang="en-US" dirty="0" smtClean="0">
                <a:solidFill>
                  <a:srgbClr val="92D050"/>
                </a:solidFill>
              </a:rPr>
              <a:t>3.Objectives </a:t>
            </a:r>
          </a:p>
          <a:p>
            <a:r>
              <a:rPr lang="en-US" dirty="0" smtClean="0">
                <a:solidFill>
                  <a:srgbClr val="92D050"/>
                </a:solidFill>
              </a:rPr>
              <a:t>4.Methodology</a:t>
            </a:r>
          </a:p>
          <a:p>
            <a:r>
              <a:rPr lang="en-US" dirty="0" smtClean="0">
                <a:solidFill>
                  <a:srgbClr val="92D050"/>
                </a:solidFill>
              </a:rPr>
              <a:t>5.Process </a:t>
            </a:r>
          </a:p>
          <a:p>
            <a:r>
              <a:rPr lang="en-US" dirty="0" smtClean="0">
                <a:solidFill>
                  <a:srgbClr val="92D050"/>
                </a:solidFill>
              </a:rPr>
              <a:t>6.Categories</a:t>
            </a:r>
          </a:p>
          <a:p>
            <a:r>
              <a:rPr lang="en-US" dirty="0" smtClean="0">
                <a:solidFill>
                  <a:srgbClr val="92D050"/>
                </a:solidFill>
              </a:rPr>
              <a:t>7.Sub Categories </a:t>
            </a:r>
          </a:p>
          <a:p>
            <a:r>
              <a:rPr lang="en-US" dirty="0" smtClean="0">
                <a:solidFill>
                  <a:srgbClr val="92D050"/>
                </a:solidFill>
              </a:rPr>
              <a:t>8.Pareto </a:t>
            </a:r>
            <a:r>
              <a:rPr lang="en-US" dirty="0">
                <a:solidFill>
                  <a:srgbClr val="92D050"/>
                </a:solidFill>
              </a:rPr>
              <a:t>Analysis </a:t>
            </a:r>
          </a:p>
          <a:p>
            <a:r>
              <a:rPr lang="en-US" dirty="0" smtClean="0">
                <a:solidFill>
                  <a:srgbClr val="92D050"/>
                </a:solidFill>
              </a:rPr>
              <a:t>9.Results and Recommendations</a:t>
            </a:r>
          </a:p>
          <a:p>
            <a:r>
              <a:rPr lang="en-US" dirty="0" smtClean="0">
                <a:solidFill>
                  <a:srgbClr val="92D050"/>
                </a:solidFill>
              </a:rPr>
              <a:t>10. Conclusion </a:t>
            </a:r>
            <a:endParaRPr lang="en-US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262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3685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5"/>
                </a:solidFill>
              </a:rPr>
              <a:t>Problem Management</a:t>
            </a:r>
            <a:endParaRPr lang="en-US" sz="6000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18817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92D050"/>
                </a:solidFill>
              </a:rPr>
              <a:t>To ensure running of stable, timely efficient system which would help reach system maturity by focusing on prevention of problem</a:t>
            </a:r>
          </a:p>
          <a:p>
            <a:r>
              <a:rPr lang="en-US" sz="2400" dirty="0" smtClean="0">
                <a:solidFill>
                  <a:srgbClr val="92D050"/>
                </a:solidFill>
                <a:effectLst/>
              </a:rPr>
              <a:t>The primary objective of problem management </a:t>
            </a:r>
            <a:r>
              <a:rPr lang="en-US" sz="2400" dirty="0" smtClean="0">
                <a:solidFill>
                  <a:srgbClr val="92D050"/>
                </a:solidFill>
              </a:rPr>
              <a:t>is</a:t>
            </a:r>
            <a:r>
              <a:rPr lang="en-US" sz="2400" dirty="0" smtClean="0">
                <a:solidFill>
                  <a:srgbClr val="92D050"/>
                </a:solidFill>
                <a:effectLst/>
              </a:rPr>
              <a:t> to prevent problems, eliminate recurring incidents and to minimize the impact of incidents that cannot be prevented</a:t>
            </a:r>
          </a:p>
        </p:txBody>
      </p:sp>
    </p:spTree>
    <p:extLst>
      <p:ext uri="{BB962C8B-B14F-4D97-AF65-F5344CB8AC3E}">
        <p14:creationId xmlns:p14="http://schemas.microsoft.com/office/powerpoint/2010/main" xmlns="" val="107569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27382" y="195943"/>
            <a:ext cx="11091505" cy="547433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ea typeface="ＭＳ Ｐゴシック" pitchFamily="34" charset="-128"/>
              </a:rPr>
              <a:t>Incident Intake </a:t>
            </a:r>
            <a:r>
              <a:rPr lang="en-US" sz="2800" b="1" dirty="0">
                <a:ea typeface="ＭＳ Ｐゴシック" pitchFamily="34" charset="-128"/>
              </a:rPr>
              <a:t>P</a:t>
            </a:r>
            <a:r>
              <a:rPr lang="en-US" sz="2800" b="1" dirty="0" smtClean="0">
                <a:ea typeface="ＭＳ Ｐゴシック" pitchFamily="34" charset="-128"/>
              </a:rPr>
              <a:t>rocess</a:t>
            </a:r>
            <a:endParaRPr lang="en-US" sz="2800" b="1" dirty="0"/>
          </a:p>
        </p:txBody>
      </p:sp>
      <p:grpSp>
        <p:nvGrpSpPr>
          <p:cNvPr id="2" name="Group 1"/>
          <p:cNvGrpSpPr/>
          <p:nvPr/>
        </p:nvGrpSpPr>
        <p:grpSpPr>
          <a:xfrm>
            <a:off x="527382" y="1025752"/>
            <a:ext cx="11137236" cy="5427584"/>
            <a:chOff x="1020445" y="1583055"/>
            <a:chExt cx="6754495" cy="4812030"/>
          </a:xfrm>
        </p:grpSpPr>
        <p:sp>
          <p:nvSpPr>
            <p:cNvPr id="5" name="Rectangle 4"/>
            <p:cNvSpPr/>
            <p:nvPr/>
          </p:nvSpPr>
          <p:spPr>
            <a:xfrm>
              <a:off x="2507615" y="1583055"/>
              <a:ext cx="2633345" cy="407035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897"/>
                </a:spcAft>
              </a:pPr>
              <a:r>
                <a:rPr lang="en-US" sz="1600" b="1" dirty="0">
                  <a:solidFill>
                    <a:srgbClr val="92D050"/>
                  </a:solidFill>
                  <a:ea typeface="Calibri"/>
                  <a:cs typeface="Times New Roman"/>
                </a:rPr>
                <a:t>End user faces problem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2510155" y="2291715"/>
              <a:ext cx="2633345" cy="407035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897"/>
                </a:spcAft>
              </a:pPr>
              <a:r>
                <a:rPr lang="en-US" sz="1600" b="1" dirty="0">
                  <a:solidFill>
                    <a:srgbClr val="92D050"/>
                  </a:solidFill>
                  <a:ea typeface="Calibri"/>
                  <a:cs typeface="Times New Roman"/>
                </a:rPr>
                <a:t>Calls the service desk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2501265" y="3007360"/>
              <a:ext cx="2633345" cy="407035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897"/>
                </a:spcAft>
              </a:pPr>
              <a:r>
                <a:rPr lang="en-US" sz="1600" b="1" dirty="0">
                  <a:solidFill>
                    <a:srgbClr val="92D050"/>
                  </a:solidFill>
                  <a:ea typeface="Calibri"/>
                  <a:cs typeface="Times New Roman"/>
                </a:rPr>
                <a:t>Service desk understands the query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500630" y="3771900"/>
              <a:ext cx="2633345" cy="407035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897"/>
                </a:spcAft>
              </a:pPr>
              <a:r>
                <a:rPr lang="en-US" sz="1600" b="1" dirty="0">
                  <a:solidFill>
                    <a:srgbClr val="92D050"/>
                  </a:solidFill>
                  <a:ea typeface="Calibri"/>
                  <a:cs typeface="Times New Roman"/>
                </a:rPr>
                <a:t>Service desk understands the priority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5141595" y="3938270"/>
              <a:ext cx="9042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6045835" y="3780155"/>
              <a:ext cx="1729105" cy="575945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897"/>
                </a:spcAft>
              </a:pPr>
              <a:r>
                <a:rPr lang="en-US" sz="1600" b="1" dirty="0">
                  <a:solidFill>
                    <a:srgbClr val="92D050"/>
                  </a:solidFill>
                  <a:ea typeface="Calibri"/>
                  <a:cs typeface="Times New Roman"/>
                </a:rPr>
                <a:t>Critical, High, Medium, Low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504440" y="4560570"/>
              <a:ext cx="2633345" cy="407035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897"/>
                </a:spcAft>
              </a:pPr>
              <a:r>
                <a:rPr lang="en-US" sz="1600" b="1" dirty="0">
                  <a:solidFill>
                    <a:srgbClr val="92D050"/>
                  </a:solidFill>
                  <a:ea typeface="Calibri"/>
                  <a:cs typeface="Times New Roman"/>
                </a:rPr>
                <a:t>Service desk creates a ticket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3720465" y="1990090"/>
              <a:ext cx="9525" cy="29845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3740150" y="2696210"/>
              <a:ext cx="0" cy="30797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3720465" y="3411855"/>
              <a:ext cx="0" cy="3581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3729990" y="4177030"/>
              <a:ext cx="0" cy="3778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>
              <a:off x="2129790" y="4972685"/>
              <a:ext cx="1590040" cy="95377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3968750" y="4972685"/>
              <a:ext cx="1490345" cy="95377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4495165" y="5984240"/>
              <a:ext cx="2633345" cy="407035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897"/>
                </a:spcAft>
              </a:pPr>
              <a:r>
                <a:rPr lang="en-US" sz="1600" b="1" dirty="0">
                  <a:solidFill>
                    <a:srgbClr val="92D050"/>
                  </a:solidFill>
                  <a:ea typeface="Calibri"/>
                  <a:cs typeface="Times New Roman"/>
                </a:rPr>
                <a:t>Service Request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020445" y="5988050"/>
              <a:ext cx="2633345" cy="407035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897"/>
                </a:spcAft>
              </a:pPr>
              <a:r>
                <a:rPr lang="en-US" sz="1600" b="1" dirty="0">
                  <a:solidFill>
                    <a:srgbClr val="92D050"/>
                  </a:solidFill>
                  <a:ea typeface="Calibri"/>
                  <a:cs typeface="Times New Roman"/>
                </a:rPr>
                <a:t>Service Restoration</a:t>
              </a:r>
            </a:p>
          </p:txBody>
        </p:sp>
      </p:grp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184699" y="156187"/>
            <a:ext cx="165747" cy="359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2040" tIns="41020" rIns="82040" bIns="410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84699" y="203964"/>
            <a:ext cx="165747" cy="667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2040" tIns="41020" rIns="82040" bIns="41020" numCol="1" anchor="ctr" anchorCtr="0" compatLnSpc="1">
            <a:prstTxWarp prst="textNoShape">
              <a:avLst/>
            </a:prstTxWarp>
            <a:spAutoFit/>
          </a:bodyPr>
          <a:lstStyle/>
          <a:p>
            <a:pPr defTabSz="820400" fontAlgn="base">
              <a:spcBef>
                <a:spcPct val="0"/>
              </a:spcBef>
              <a:spcAft>
                <a:spcPct val="0"/>
              </a:spcAft>
              <a:tabLst>
                <a:tab pos="957133" algn="l"/>
              </a:tabLst>
            </a:pPr>
            <a:r>
              <a:rPr lang="en-US" sz="600" dirty="0">
                <a:latin typeface="Arial" pitchFamily="34" charset="0"/>
                <a:cs typeface="Arial" pitchFamily="34" charset="0"/>
              </a:rPr>
              <a:t/>
            </a:r>
            <a:br>
              <a:rPr lang="en-US" sz="600" dirty="0">
                <a:latin typeface="Arial" pitchFamily="34" charset="0"/>
                <a:cs typeface="Arial" pitchFamily="34" charset="0"/>
              </a:rPr>
            </a:b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defTabSz="820400" eaLnBrk="0" fontAlgn="base" hangingPunct="0">
              <a:spcBef>
                <a:spcPct val="0"/>
              </a:spcBef>
              <a:spcAft>
                <a:spcPct val="0"/>
              </a:spcAft>
              <a:tabLst>
                <a:tab pos="957133" algn="l"/>
              </a:tabLst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7"/>
          <p:cNvSpPr>
            <a:spLocks noChangeArrowheads="1"/>
          </p:cNvSpPr>
          <p:nvPr/>
        </p:nvSpPr>
        <p:spPr bwMode="auto">
          <a:xfrm>
            <a:off x="184699" y="373241"/>
            <a:ext cx="165747" cy="329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2040" tIns="41020" rIns="82040" bIns="41020" numCol="1" anchor="ctr" anchorCtr="0" compatLnSpc="1">
            <a:prstTxWarp prst="textNoShape">
              <a:avLst/>
            </a:prstTxWarp>
            <a:spAutoFit/>
          </a:bodyPr>
          <a:lstStyle/>
          <a:p>
            <a:pPr defTabSz="820400" fontAlgn="base">
              <a:spcBef>
                <a:spcPct val="0"/>
              </a:spcBef>
              <a:spcAft>
                <a:spcPct val="0"/>
              </a:spcAft>
              <a:tabLst>
                <a:tab pos="4405376" algn="l"/>
              </a:tabLst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894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>
                <a:solidFill>
                  <a:schemeClr val="accent5"/>
                </a:solidFill>
              </a:rPr>
              <a:t>Objectives</a:t>
            </a:r>
            <a:endParaRPr lang="en-US" sz="6000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46249"/>
            <a:ext cx="10515600" cy="4351338"/>
          </a:xfrm>
        </p:spPr>
        <p:txBody>
          <a:bodyPr>
            <a:normAutofit/>
          </a:bodyPr>
          <a:lstStyle/>
          <a:p>
            <a:pPr lvl="0"/>
            <a:r>
              <a:rPr lang="en-US" sz="2400" dirty="0">
                <a:solidFill>
                  <a:srgbClr val="92D050"/>
                </a:solidFill>
              </a:rPr>
              <a:t>To identify various </a:t>
            </a:r>
            <a:r>
              <a:rPr lang="en-US" sz="2400" dirty="0" smtClean="0">
                <a:solidFill>
                  <a:srgbClr val="92D050"/>
                </a:solidFill>
              </a:rPr>
              <a:t>problems </a:t>
            </a:r>
            <a:r>
              <a:rPr lang="en-US" sz="2400" dirty="0">
                <a:solidFill>
                  <a:srgbClr val="92D050"/>
                </a:solidFill>
              </a:rPr>
              <a:t>leading to service </a:t>
            </a:r>
            <a:r>
              <a:rPr lang="en-US" sz="2400" dirty="0" smtClean="0">
                <a:solidFill>
                  <a:srgbClr val="92D050"/>
                </a:solidFill>
              </a:rPr>
              <a:t>restoration</a:t>
            </a:r>
            <a:endParaRPr lang="en-US" sz="2400" dirty="0">
              <a:solidFill>
                <a:srgbClr val="92D050"/>
              </a:solidFill>
            </a:endParaRPr>
          </a:p>
          <a:p>
            <a:pPr lvl="0"/>
            <a:r>
              <a:rPr lang="en-US" sz="2400" dirty="0" smtClean="0">
                <a:solidFill>
                  <a:srgbClr val="92D050"/>
                </a:solidFill>
              </a:rPr>
              <a:t>To </a:t>
            </a:r>
            <a:r>
              <a:rPr lang="en-US" sz="2400" dirty="0">
                <a:solidFill>
                  <a:srgbClr val="92D050"/>
                </a:solidFill>
              </a:rPr>
              <a:t>carry out root cause analysis of major </a:t>
            </a:r>
            <a:r>
              <a:rPr lang="en-US" sz="2400" dirty="0" smtClean="0">
                <a:solidFill>
                  <a:srgbClr val="92D050"/>
                </a:solidFill>
              </a:rPr>
              <a:t>problems </a:t>
            </a:r>
            <a:r>
              <a:rPr lang="en-US" sz="2400" dirty="0">
                <a:solidFill>
                  <a:srgbClr val="92D050"/>
                </a:solidFill>
              </a:rPr>
              <a:t>identified using Pareto analysis </a:t>
            </a:r>
            <a:r>
              <a:rPr lang="en-US" sz="2400" dirty="0" smtClean="0">
                <a:solidFill>
                  <a:srgbClr val="92D050"/>
                </a:solidFill>
              </a:rPr>
              <a:t>technique</a:t>
            </a:r>
          </a:p>
          <a:p>
            <a:pPr lvl="0"/>
            <a:r>
              <a:rPr lang="en-US" sz="2400" dirty="0" smtClean="0">
                <a:solidFill>
                  <a:srgbClr val="92D050"/>
                </a:solidFill>
              </a:rPr>
              <a:t>To </a:t>
            </a:r>
            <a:r>
              <a:rPr lang="en-US" sz="2400" dirty="0">
                <a:solidFill>
                  <a:srgbClr val="92D050"/>
                </a:solidFill>
              </a:rPr>
              <a:t>recommend solutions for </a:t>
            </a:r>
            <a:r>
              <a:rPr lang="en-US" sz="2400" dirty="0" smtClean="0">
                <a:solidFill>
                  <a:srgbClr val="92D050"/>
                </a:solidFill>
              </a:rPr>
              <a:t>the problems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 smtClean="0">
                <a:solidFill>
                  <a:srgbClr val="92D050"/>
                </a:solidFill>
              </a:rPr>
              <a:t>identified</a:t>
            </a:r>
            <a:endParaRPr lang="en-US" sz="2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466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5"/>
                </a:solidFill>
              </a:rPr>
              <a:t>Methodology</a:t>
            </a:r>
            <a:endParaRPr lang="en-US" sz="6000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27377"/>
            <a:ext cx="10515600" cy="4351338"/>
          </a:xfrm>
        </p:spPr>
        <p:txBody>
          <a:bodyPr/>
          <a:lstStyle/>
          <a:p>
            <a:pPr lvl="0"/>
            <a:r>
              <a:rPr lang="en-US" sz="2400" dirty="0">
                <a:solidFill>
                  <a:srgbClr val="92D050"/>
                </a:solidFill>
              </a:rPr>
              <a:t>Study area – Deloitte Consulting India Pvt. Ltd, </a:t>
            </a:r>
            <a:r>
              <a:rPr lang="en-US" sz="2400" dirty="0" smtClean="0">
                <a:solidFill>
                  <a:srgbClr val="92D050"/>
                </a:solidFill>
              </a:rPr>
              <a:t>Bengaluru</a:t>
            </a:r>
          </a:p>
          <a:p>
            <a:pPr lvl="0"/>
            <a:r>
              <a:rPr lang="en-US" sz="2400" dirty="0" smtClean="0">
                <a:solidFill>
                  <a:srgbClr val="92D050"/>
                </a:solidFill>
              </a:rPr>
              <a:t>Sample </a:t>
            </a:r>
            <a:r>
              <a:rPr lang="en-US" sz="2400" dirty="0">
                <a:solidFill>
                  <a:srgbClr val="92D050"/>
                </a:solidFill>
              </a:rPr>
              <a:t>size – 300 service </a:t>
            </a:r>
            <a:r>
              <a:rPr lang="en-US" sz="2400" dirty="0" smtClean="0">
                <a:solidFill>
                  <a:srgbClr val="92D050"/>
                </a:solidFill>
              </a:rPr>
              <a:t>restorations (Dec,2015-Feb,2016)</a:t>
            </a:r>
          </a:p>
          <a:p>
            <a:pPr lvl="0"/>
            <a:r>
              <a:rPr lang="en-US" sz="2400" dirty="0" smtClean="0">
                <a:solidFill>
                  <a:srgbClr val="92D050"/>
                </a:solidFill>
              </a:rPr>
              <a:t>Duration </a:t>
            </a:r>
            <a:r>
              <a:rPr lang="en-US" sz="2400" dirty="0">
                <a:solidFill>
                  <a:srgbClr val="92D050"/>
                </a:solidFill>
              </a:rPr>
              <a:t>of the study – 15</a:t>
            </a:r>
            <a:r>
              <a:rPr lang="en-US" sz="2400" baseline="30000" dirty="0">
                <a:solidFill>
                  <a:srgbClr val="92D050"/>
                </a:solidFill>
              </a:rPr>
              <a:t>th</a:t>
            </a:r>
            <a:r>
              <a:rPr lang="en-US" sz="2400" dirty="0">
                <a:solidFill>
                  <a:srgbClr val="92D050"/>
                </a:solidFill>
              </a:rPr>
              <a:t> March, 2016 to </a:t>
            </a:r>
            <a:r>
              <a:rPr lang="en-US" sz="2400" dirty="0" smtClean="0">
                <a:solidFill>
                  <a:srgbClr val="92D050"/>
                </a:solidFill>
              </a:rPr>
              <a:t>20</a:t>
            </a:r>
            <a:r>
              <a:rPr lang="en-US" sz="2400" baseline="30000" dirty="0" smtClean="0">
                <a:solidFill>
                  <a:srgbClr val="92D050"/>
                </a:solidFill>
              </a:rPr>
              <a:t>th</a:t>
            </a:r>
            <a:r>
              <a:rPr lang="en-US" sz="2400" dirty="0" smtClean="0">
                <a:solidFill>
                  <a:srgbClr val="92D050"/>
                </a:solidFill>
              </a:rPr>
              <a:t> April</a:t>
            </a:r>
            <a:r>
              <a:rPr lang="en-US" sz="2400" dirty="0">
                <a:solidFill>
                  <a:srgbClr val="92D050"/>
                </a:solidFill>
              </a:rPr>
              <a:t>, </a:t>
            </a:r>
            <a:r>
              <a:rPr lang="en-US" sz="2400" dirty="0" smtClean="0">
                <a:solidFill>
                  <a:srgbClr val="92D050"/>
                </a:solidFill>
              </a:rPr>
              <a:t>2016</a:t>
            </a:r>
          </a:p>
          <a:p>
            <a:pPr lvl="0"/>
            <a:r>
              <a:rPr lang="en-US" sz="2400" dirty="0" smtClean="0">
                <a:solidFill>
                  <a:srgbClr val="92D050"/>
                </a:solidFill>
              </a:rPr>
              <a:t>Technique – Pareto </a:t>
            </a:r>
            <a:r>
              <a:rPr lang="en-US" sz="2400" dirty="0">
                <a:solidFill>
                  <a:srgbClr val="92D050"/>
                </a:solidFill>
              </a:rPr>
              <a:t>A</a:t>
            </a:r>
            <a:r>
              <a:rPr lang="en-US" sz="2400" dirty="0" smtClean="0">
                <a:solidFill>
                  <a:srgbClr val="92D050"/>
                </a:solidFill>
              </a:rPr>
              <a:t>nalysis </a:t>
            </a:r>
            <a:endParaRPr lang="en-US" sz="2400" dirty="0">
              <a:solidFill>
                <a:srgbClr val="92D050"/>
              </a:solidFill>
            </a:endParaRPr>
          </a:p>
          <a:p>
            <a:pPr lvl="0"/>
            <a:endParaRPr lang="en-US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962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5"/>
                </a:solidFill>
              </a:rPr>
              <a:t>Process</a:t>
            </a:r>
            <a:endParaRPr lang="en-US" sz="6000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17065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92D050"/>
                </a:solidFill>
              </a:rPr>
              <a:t>Step 1 – Populate the data </a:t>
            </a:r>
          </a:p>
          <a:p>
            <a:r>
              <a:rPr lang="en-US" sz="2400" dirty="0" smtClean="0">
                <a:solidFill>
                  <a:srgbClr val="92D050"/>
                </a:solidFill>
              </a:rPr>
              <a:t>Step </a:t>
            </a:r>
            <a:r>
              <a:rPr lang="en-US" sz="2400" dirty="0">
                <a:solidFill>
                  <a:srgbClr val="92D050"/>
                </a:solidFill>
              </a:rPr>
              <a:t>2</a:t>
            </a:r>
            <a:r>
              <a:rPr lang="en-US" sz="2400" dirty="0" smtClean="0">
                <a:solidFill>
                  <a:srgbClr val="92D050"/>
                </a:solidFill>
              </a:rPr>
              <a:t> – Analyze the data</a:t>
            </a:r>
          </a:p>
          <a:p>
            <a:r>
              <a:rPr lang="en-US" sz="2400" dirty="0" smtClean="0">
                <a:solidFill>
                  <a:srgbClr val="92D050"/>
                </a:solidFill>
              </a:rPr>
              <a:t>Step 3 – Identify Problem Area (Categories &amp; Sub Categories)</a:t>
            </a:r>
          </a:p>
          <a:p>
            <a:r>
              <a:rPr lang="en-US" sz="2400" dirty="0" smtClean="0">
                <a:solidFill>
                  <a:srgbClr val="92D050"/>
                </a:solidFill>
              </a:rPr>
              <a:t>Step </a:t>
            </a:r>
            <a:r>
              <a:rPr lang="en-US" sz="2400" dirty="0">
                <a:solidFill>
                  <a:srgbClr val="92D050"/>
                </a:solidFill>
              </a:rPr>
              <a:t>4</a:t>
            </a:r>
            <a:r>
              <a:rPr lang="en-US" sz="2400" dirty="0" smtClean="0">
                <a:solidFill>
                  <a:srgbClr val="92D050"/>
                </a:solidFill>
              </a:rPr>
              <a:t> </a:t>
            </a:r>
            <a:r>
              <a:rPr lang="en-US" sz="2400" dirty="0">
                <a:solidFill>
                  <a:srgbClr val="92D050"/>
                </a:solidFill>
              </a:rPr>
              <a:t>– Generate Pareto </a:t>
            </a:r>
            <a:r>
              <a:rPr lang="en-US" sz="2400" dirty="0" smtClean="0">
                <a:solidFill>
                  <a:srgbClr val="92D050"/>
                </a:solidFill>
              </a:rPr>
              <a:t>Chart</a:t>
            </a:r>
          </a:p>
          <a:p>
            <a:r>
              <a:rPr lang="en-US" sz="2400" dirty="0" smtClean="0">
                <a:solidFill>
                  <a:srgbClr val="92D050"/>
                </a:solidFill>
              </a:rPr>
              <a:t>Step 5 – Result and Recommendations</a:t>
            </a:r>
            <a:endParaRPr lang="en-US" sz="2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141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5"/>
                </a:solidFill>
              </a:rPr>
              <a:t>Categories</a:t>
            </a:r>
            <a:endParaRPr lang="en-US" sz="6000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en-US" sz="2400" dirty="0" smtClean="0">
              <a:solidFill>
                <a:schemeClr val="accent5"/>
              </a:solidFill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>
                <a:solidFill>
                  <a:srgbClr val="92D050"/>
                </a:solidFill>
              </a:rPr>
              <a:t>End User Training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>
                <a:solidFill>
                  <a:srgbClr val="92D050"/>
                </a:solidFill>
              </a:rPr>
              <a:t>Build Required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>
                <a:solidFill>
                  <a:srgbClr val="92D050"/>
                </a:solidFill>
              </a:rPr>
              <a:t>Interface Issues   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>
                <a:solidFill>
                  <a:srgbClr val="92D050"/>
                </a:solidFill>
              </a:rPr>
              <a:t>Chart Correction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>
                <a:solidFill>
                  <a:srgbClr val="92D050"/>
                </a:solidFill>
              </a:rPr>
              <a:t>Cancelled (Three Strike Rule)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>
                <a:solidFill>
                  <a:srgbClr val="92D050"/>
                </a:solidFill>
              </a:rPr>
              <a:t>Printer Mapping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400" dirty="0" smtClean="0">
                <a:solidFill>
                  <a:srgbClr val="92D050"/>
                </a:solidFill>
              </a:rPr>
              <a:t>Miscellaneous (Duplicate, Auto Resolution )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92D050"/>
                </a:solidFill>
              </a:rPr>
              <a:t> 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94935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</TotalTime>
  <Words>476</Words>
  <Application>Microsoft Office PowerPoint</Application>
  <PresentationFormat>Custom</PresentationFormat>
  <Paragraphs>99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Dissertation Presentation</vt:lpstr>
      <vt:lpstr>Problem Management</vt:lpstr>
      <vt:lpstr>Content </vt:lpstr>
      <vt:lpstr>Problem Management</vt:lpstr>
      <vt:lpstr>Incident Intake Process</vt:lpstr>
      <vt:lpstr>Objectives</vt:lpstr>
      <vt:lpstr>Methodology</vt:lpstr>
      <vt:lpstr>Process</vt:lpstr>
      <vt:lpstr>Categories</vt:lpstr>
      <vt:lpstr>Sub Categories </vt:lpstr>
      <vt:lpstr>Pareto Chart</vt:lpstr>
      <vt:lpstr>Result</vt:lpstr>
      <vt:lpstr>Recommendations  </vt:lpstr>
      <vt:lpstr>CONCLUSION </vt:lpstr>
      <vt:lpstr>Slide 15</vt:lpstr>
    </vt:vector>
  </TitlesOfParts>
  <Company>Deloitte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Dissertation Presentation</dc:title>
  <dc:creator>Yadav, Sharmila</dc:creator>
  <cp:lastModifiedBy>lab1</cp:lastModifiedBy>
  <cp:revision>53</cp:revision>
  <dcterms:created xsi:type="dcterms:W3CDTF">2016-04-19T10:57:02Z</dcterms:created>
  <dcterms:modified xsi:type="dcterms:W3CDTF">2016-05-26T07:23:35Z</dcterms:modified>
</cp:coreProperties>
</file>