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63" r:id="rId10"/>
    <p:sldId id="270"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G:\GLOBAL%20HOSPITAL%20REPORTS\PROJECT%20FOLDER\GLOBAL%20HOSPITAL%20-%20REFERRALS%20DETAILS%20-%20MARCH%202016\GLOBAL%20HOSPITAL%20-%20REFERRAL%20DETAILS%20(MARCH%202016)%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GLOBAL%20HOSPITAL%20REPORTS\PROJECT%20FOLDER\GLOBAL%20HOSPITAL%20-%20REFERRALS%20DETAILS%20-%20MARCH%202016\GLOBAL%20HOSPITAL%20-%20REFERRAL%20DETAILS%20(MARCH%202016)%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Departments with Maximum Number of Cases</a:t>
            </a:r>
          </a:p>
          <a:p>
            <a:pPr>
              <a:defRPr>
                <a:latin typeface="Times New Roman" pitchFamily="18" charset="0"/>
                <a:cs typeface="Times New Roman" pitchFamily="18" charset="0"/>
              </a:defRPr>
            </a:pPr>
            <a:endParaRPr lang="en-US">
              <a:latin typeface="Times New Roman" pitchFamily="18" charset="0"/>
              <a:cs typeface="Times New Roman" pitchFamily="18" charset="0"/>
            </a:endParaRPr>
          </a:p>
        </c:rich>
      </c:tx>
      <c:layout/>
      <c:overlay val="1"/>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ANALYSIS!$B$6</c:f>
              <c:strCache>
                <c:ptCount val="1"/>
                <c:pt idx="0">
                  <c:v>Cardiology</c:v>
                </c:pt>
              </c:strCache>
            </c:strRef>
          </c:tx>
          <c:spPr>
            <a:solidFill>
              <a:schemeClr val="accent6">
                <a:lumMod val="75000"/>
              </a:schemeClr>
            </a:solidFill>
          </c:spPr>
          <c:invertIfNegative val="0"/>
          <c:dLbls>
            <c:txPr>
              <a:bodyPr/>
              <a:lstStyle/>
              <a:p>
                <a:pPr>
                  <a:defRPr sz="1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numRef>
              <c:f>ANALYSIS!$C$5:$D$5</c:f>
              <c:numCache>
                <c:formatCode>mmm\-yy</c:formatCode>
                <c:ptCount val="2"/>
                <c:pt idx="0">
                  <c:v>42430</c:v>
                </c:pt>
                <c:pt idx="1">
                  <c:v>42461</c:v>
                </c:pt>
              </c:numCache>
            </c:numRef>
          </c:cat>
          <c:val>
            <c:numRef>
              <c:f>ANALYSIS!$C$6:$D$6</c:f>
              <c:numCache>
                <c:formatCode>General</c:formatCode>
                <c:ptCount val="2"/>
                <c:pt idx="0">
                  <c:v>31</c:v>
                </c:pt>
                <c:pt idx="1">
                  <c:v>33</c:v>
                </c:pt>
              </c:numCache>
            </c:numRef>
          </c:val>
        </c:ser>
        <c:ser>
          <c:idx val="1"/>
          <c:order val="1"/>
          <c:tx>
            <c:strRef>
              <c:f>ANALYSIS!$B$7</c:f>
              <c:strCache>
                <c:ptCount val="1"/>
                <c:pt idx="0">
                  <c:v>Internal Medicine &amp; Critical Care</c:v>
                </c:pt>
              </c:strCache>
            </c:strRef>
          </c:tx>
          <c:spPr>
            <a:solidFill>
              <a:schemeClr val="accent1"/>
            </a:solidFill>
          </c:spPr>
          <c:invertIfNegative val="0"/>
          <c:dLbls>
            <c:txPr>
              <a:bodyPr/>
              <a:lstStyle/>
              <a:p>
                <a:pPr>
                  <a:defRPr sz="1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numRef>
              <c:f>ANALYSIS!$C$5:$D$5</c:f>
              <c:numCache>
                <c:formatCode>mmm\-yy</c:formatCode>
                <c:ptCount val="2"/>
                <c:pt idx="0">
                  <c:v>42430</c:v>
                </c:pt>
                <c:pt idx="1">
                  <c:v>42461</c:v>
                </c:pt>
              </c:numCache>
            </c:numRef>
          </c:cat>
          <c:val>
            <c:numRef>
              <c:f>ANALYSIS!$C$7:$D$7</c:f>
              <c:numCache>
                <c:formatCode>General</c:formatCode>
                <c:ptCount val="2"/>
                <c:pt idx="0">
                  <c:v>11</c:v>
                </c:pt>
                <c:pt idx="1">
                  <c:v>20</c:v>
                </c:pt>
              </c:numCache>
            </c:numRef>
          </c:val>
        </c:ser>
        <c:ser>
          <c:idx val="2"/>
          <c:order val="2"/>
          <c:tx>
            <c:strRef>
              <c:f>ANALYSIS!$B$8</c:f>
              <c:strCache>
                <c:ptCount val="1"/>
                <c:pt idx="0">
                  <c:v>Nephrology</c:v>
                </c:pt>
              </c:strCache>
            </c:strRef>
          </c:tx>
          <c:invertIfNegative val="0"/>
          <c:dLbls>
            <c:txPr>
              <a:bodyPr/>
              <a:lstStyle/>
              <a:p>
                <a:pPr>
                  <a:defRPr sz="1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numRef>
              <c:f>ANALYSIS!$C$5:$D$5</c:f>
              <c:numCache>
                <c:formatCode>mmm\-yy</c:formatCode>
                <c:ptCount val="2"/>
                <c:pt idx="0">
                  <c:v>42430</c:v>
                </c:pt>
                <c:pt idx="1">
                  <c:v>42461</c:v>
                </c:pt>
              </c:numCache>
            </c:numRef>
          </c:cat>
          <c:val>
            <c:numRef>
              <c:f>ANALYSIS!$C$8:$D$8</c:f>
              <c:numCache>
                <c:formatCode>General</c:formatCode>
                <c:ptCount val="2"/>
                <c:pt idx="0">
                  <c:v>6</c:v>
                </c:pt>
                <c:pt idx="1">
                  <c:v>13</c:v>
                </c:pt>
              </c:numCache>
            </c:numRef>
          </c:val>
        </c:ser>
        <c:ser>
          <c:idx val="3"/>
          <c:order val="3"/>
          <c:tx>
            <c:strRef>
              <c:f>ANALYSIS!$B$9</c:f>
              <c:strCache>
                <c:ptCount val="1"/>
                <c:pt idx="0">
                  <c:v>Urology</c:v>
                </c:pt>
              </c:strCache>
            </c:strRef>
          </c:tx>
          <c:spPr>
            <a:solidFill>
              <a:srgbClr val="FF0000"/>
            </a:solidFill>
          </c:spPr>
          <c:invertIfNegative val="0"/>
          <c:dLbls>
            <c:txPr>
              <a:bodyPr/>
              <a:lstStyle/>
              <a:p>
                <a:pPr>
                  <a:defRPr sz="1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numRef>
              <c:f>ANALYSIS!$C$5:$D$5</c:f>
              <c:numCache>
                <c:formatCode>mmm\-yy</c:formatCode>
                <c:ptCount val="2"/>
                <c:pt idx="0">
                  <c:v>42430</c:v>
                </c:pt>
                <c:pt idx="1">
                  <c:v>42461</c:v>
                </c:pt>
              </c:numCache>
            </c:numRef>
          </c:cat>
          <c:val>
            <c:numRef>
              <c:f>ANALYSIS!$C$9:$D$9</c:f>
              <c:numCache>
                <c:formatCode>General</c:formatCode>
                <c:ptCount val="2"/>
                <c:pt idx="0">
                  <c:v>2</c:v>
                </c:pt>
                <c:pt idx="1">
                  <c:v>8</c:v>
                </c:pt>
              </c:numCache>
            </c:numRef>
          </c:val>
        </c:ser>
        <c:dLbls>
          <c:showLegendKey val="0"/>
          <c:showVal val="1"/>
          <c:showCatName val="0"/>
          <c:showSerName val="0"/>
          <c:showPercent val="0"/>
          <c:showBubbleSize val="0"/>
        </c:dLbls>
        <c:gapWidth val="150"/>
        <c:shape val="box"/>
        <c:axId val="64698624"/>
        <c:axId val="72754304"/>
        <c:axId val="0"/>
      </c:bar3DChart>
      <c:dateAx>
        <c:axId val="64698624"/>
        <c:scaling>
          <c:orientation val="minMax"/>
        </c:scaling>
        <c:delete val="0"/>
        <c:axPos val="b"/>
        <c:numFmt formatCode="mmm\-yy" sourceLinked="1"/>
        <c:majorTickMark val="out"/>
        <c:minorTickMark val="none"/>
        <c:tickLblPos val="nextTo"/>
        <c:crossAx val="72754304"/>
        <c:crosses val="autoZero"/>
        <c:auto val="1"/>
        <c:lblOffset val="100"/>
        <c:baseTimeUnit val="months"/>
      </c:dateAx>
      <c:valAx>
        <c:axId val="72754304"/>
        <c:scaling>
          <c:orientation val="minMax"/>
        </c:scaling>
        <c:delete val="0"/>
        <c:axPos val="l"/>
        <c:majorGridlines/>
        <c:title>
          <c:tx>
            <c:rich>
              <a:bodyPr rot="-5400000" vert="horz"/>
              <a:lstStyle/>
              <a:p>
                <a:pPr>
                  <a:defRPr sz="1800">
                    <a:latin typeface="Times New Roman" pitchFamily="18" charset="0"/>
                    <a:cs typeface="Times New Roman" pitchFamily="18" charset="0"/>
                  </a:defRPr>
                </a:pPr>
                <a:r>
                  <a:rPr lang="en-US" sz="1800">
                    <a:latin typeface="Times New Roman" pitchFamily="18" charset="0"/>
                    <a:cs typeface="Times New Roman" pitchFamily="18" charset="0"/>
                  </a:rPr>
                  <a:t>Total Number of Cases</a:t>
                </a:r>
              </a:p>
            </c:rich>
          </c:tx>
          <c:layout>
            <c:manualLayout>
              <c:xMode val="edge"/>
              <c:yMode val="edge"/>
              <c:x val="1.1397513989996534E-2"/>
              <c:y val="0.33510456354246043"/>
            </c:manualLayout>
          </c:layout>
          <c:overlay val="0"/>
        </c:title>
        <c:numFmt formatCode="General" sourceLinked="1"/>
        <c:majorTickMark val="out"/>
        <c:minorTickMark val="none"/>
        <c:tickLblPos val="nextTo"/>
        <c:crossAx val="64698624"/>
        <c:crosses val="autoZero"/>
        <c:crossBetween val="between"/>
      </c:valAx>
    </c:plotArea>
    <c:legend>
      <c:legendPos val="r"/>
      <c:layout/>
      <c:overlay val="0"/>
      <c:txPr>
        <a:bodyPr/>
        <a:lstStyle/>
        <a:p>
          <a:pPr>
            <a:defRPr sz="1800">
              <a:latin typeface="Times New Roman" pitchFamily="18" charset="0"/>
              <a:cs typeface="Times New Roman" pitchFamily="18" charset="0"/>
            </a:defRPr>
          </a:pPr>
          <a:endParaRPr lang="en-US"/>
        </a:p>
      </c:txPr>
    </c:legend>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Total Number of Cases Received by different Sources</a:t>
            </a:r>
          </a:p>
        </c:rich>
      </c:tx>
      <c:layout/>
      <c:overlay val="1"/>
    </c:title>
    <c:autoTitleDeleted val="0"/>
    <c:plotArea>
      <c:layout/>
      <c:barChart>
        <c:barDir val="col"/>
        <c:grouping val="clustered"/>
        <c:varyColors val="0"/>
        <c:ser>
          <c:idx val="0"/>
          <c:order val="0"/>
          <c:tx>
            <c:strRef>
              <c:f>ANALYSIS!$B$46</c:f>
              <c:strCache>
                <c:ptCount val="1"/>
                <c:pt idx="0">
                  <c:v>Hospitals</c:v>
                </c:pt>
              </c:strCache>
            </c:strRef>
          </c:tx>
          <c:invertIfNegative val="0"/>
          <c:dLbls>
            <c:txPr>
              <a:bodyPr/>
              <a:lstStyle/>
              <a:p>
                <a:pPr>
                  <a:defRPr sz="1800">
                    <a:latin typeface="Times New Roman" pitchFamily="18" charset="0"/>
                    <a:cs typeface="Times New Roman" pitchFamily="18" charset="0"/>
                  </a:defRPr>
                </a:pPr>
                <a:endParaRPr lang="en-US"/>
              </a:p>
            </c:txPr>
            <c:dLblPos val="outEnd"/>
            <c:showLegendKey val="0"/>
            <c:showVal val="1"/>
            <c:showCatName val="0"/>
            <c:showSerName val="0"/>
            <c:showPercent val="0"/>
            <c:showBubbleSize val="0"/>
            <c:showLeaderLines val="0"/>
          </c:dLbls>
          <c:cat>
            <c:numRef>
              <c:f>ANALYSIS!$C$45:$D$45</c:f>
              <c:numCache>
                <c:formatCode>mmm\-yy</c:formatCode>
                <c:ptCount val="2"/>
                <c:pt idx="0">
                  <c:v>42430</c:v>
                </c:pt>
                <c:pt idx="1">
                  <c:v>42461</c:v>
                </c:pt>
              </c:numCache>
            </c:numRef>
          </c:cat>
          <c:val>
            <c:numRef>
              <c:f>ANALYSIS!$C$46:$D$46</c:f>
              <c:numCache>
                <c:formatCode>General</c:formatCode>
                <c:ptCount val="2"/>
                <c:pt idx="0">
                  <c:v>26</c:v>
                </c:pt>
                <c:pt idx="1">
                  <c:v>4</c:v>
                </c:pt>
              </c:numCache>
            </c:numRef>
          </c:val>
        </c:ser>
        <c:ser>
          <c:idx val="1"/>
          <c:order val="1"/>
          <c:tx>
            <c:strRef>
              <c:f>ANALYSIS!$B$47</c:f>
              <c:strCache>
                <c:ptCount val="1"/>
                <c:pt idx="0">
                  <c:v>Nursing Homes</c:v>
                </c:pt>
              </c:strCache>
            </c:strRef>
          </c:tx>
          <c:invertIfNegative val="0"/>
          <c:dLbls>
            <c:txPr>
              <a:bodyPr/>
              <a:lstStyle/>
              <a:p>
                <a:pPr>
                  <a:defRPr sz="1800">
                    <a:latin typeface="Times New Roman" pitchFamily="18" charset="0"/>
                    <a:cs typeface="Times New Roman" pitchFamily="18" charset="0"/>
                  </a:defRPr>
                </a:pPr>
                <a:endParaRPr lang="en-US"/>
              </a:p>
            </c:txPr>
            <c:dLblPos val="outEnd"/>
            <c:showLegendKey val="0"/>
            <c:showVal val="1"/>
            <c:showCatName val="0"/>
            <c:showSerName val="0"/>
            <c:showPercent val="0"/>
            <c:showBubbleSize val="0"/>
            <c:showLeaderLines val="0"/>
          </c:dLbls>
          <c:cat>
            <c:numRef>
              <c:f>ANALYSIS!$C$45:$D$45</c:f>
              <c:numCache>
                <c:formatCode>mmm\-yy</c:formatCode>
                <c:ptCount val="2"/>
                <c:pt idx="0">
                  <c:v>42430</c:v>
                </c:pt>
                <c:pt idx="1">
                  <c:v>42461</c:v>
                </c:pt>
              </c:numCache>
            </c:numRef>
          </c:cat>
          <c:val>
            <c:numRef>
              <c:f>ANALYSIS!$C$47:$D$47</c:f>
              <c:numCache>
                <c:formatCode>General</c:formatCode>
                <c:ptCount val="2"/>
                <c:pt idx="0">
                  <c:v>17</c:v>
                </c:pt>
                <c:pt idx="1">
                  <c:v>3</c:v>
                </c:pt>
              </c:numCache>
            </c:numRef>
          </c:val>
        </c:ser>
        <c:ser>
          <c:idx val="2"/>
          <c:order val="2"/>
          <c:tx>
            <c:strRef>
              <c:f>ANALYSIS!$B$48</c:f>
              <c:strCache>
                <c:ptCount val="1"/>
                <c:pt idx="0">
                  <c:v>Doctors</c:v>
                </c:pt>
              </c:strCache>
            </c:strRef>
          </c:tx>
          <c:invertIfNegative val="0"/>
          <c:dLbls>
            <c:txPr>
              <a:bodyPr/>
              <a:lstStyle/>
              <a:p>
                <a:pPr>
                  <a:defRPr sz="1800">
                    <a:latin typeface="Times New Roman" pitchFamily="18" charset="0"/>
                    <a:cs typeface="Times New Roman" pitchFamily="18" charset="0"/>
                  </a:defRPr>
                </a:pPr>
                <a:endParaRPr lang="en-US"/>
              </a:p>
            </c:txPr>
            <c:dLblPos val="outEnd"/>
            <c:showLegendKey val="0"/>
            <c:showVal val="1"/>
            <c:showCatName val="0"/>
            <c:showSerName val="0"/>
            <c:showPercent val="0"/>
            <c:showBubbleSize val="0"/>
            <c:showLeaderLines val="0"/>
          </c:dLbls>
          <c:cat>
            <c:numRef>
              <c:f>ANALYSIS!$C$45:$D$45</c:f>
              <c:numCache>
                <c:formatCode>mmm\-yy</c:formatCode>
                <c:ptCount val="2"/>
                <c:pt idx="0">
                  <c:v>42430</c:v>
                </c:pt>
                <c:pt idx="1">
                  <c:v>42461</c:v>
                </c:pt>
              </c:numCache>
            </c:numRef>
          </c:cat>
          <c:val>
            <c:numRef>
              <c:f>ANALYSIS!$C$48:$D$48</c:f>
              <c:numCache>
                <c:formatCode>General</c:formatCode>
                <c:ptCount val="2"/>
                <c:pt idx="0">
                  <c:v>64</c:v>
                </c:pt>
                <c:pt idx="1">
                  <c:v>87</c:v>
                </c:pt>
              </c:numCache>
            </c:numRef>
          </c:val>
        </c:ser>
        <c:ser>
          <c:idx val="3"/>
          <c:order val="3"/>
          <c:tx>
            <c:strRef>
              <c:f>ANALYSIS!$B$49</c:f>
              <c:strCache>
                <c:ptCount val="1"/>
                <c:pt idx="0">
                  <c:v>Employees Referrals</c:v>
                </c:pt>
              </c:strCache>
            </c:strRef>
          </c:tx>
          <c:invertIfNegative val="0"/>
          <c:dLbls>
            <c:txPr>
              <a:bodyPr/>
              <a:lstStyle/>
              <a:p>
                <a:pPr>
                  <a:defRPr sz="1800">
                    <a:latin typeface="Times New Roman" pitchFamily="18" charset="0"/>
                    <a:cs typeface="Times New Roman" pitchFamily="18" charset="0"/>
                  </a:defRPr>
                </a:pPr>
                <a:endParaRPr lang="en-US"/>
              </a:p>
            </c:txPr>
            <c:dLblPos val="outEnd"/>
            <c:showLegendKey val="0"/>
            <c:showVal val="1"/>
            <c:showCatName val="0"/>
            <c:showSerName val="0"/>
            <c:showPercent val="0"/>
            <c:showBubbleSize val="0"/>
            <c:showLeaderLines val="0"/>
          </c:dLbls>
          <c:cat>
            <c:numRef>
              <c:f>ANALYSIS!$C$45:$D$45</c:f>
              <c:numCache>
                <c:formatCode>mmm\-yy</c:formatCode>
                <c:ptCount val="2"/>
                <c:pt idx="0">
                  <c:v>42430</c:v>
                </c:pt>
                <c:pt idx="1">
                  <c:v>42461</c:v>
                </c:pt>
              </c:numCache>
            </c:numRef>
          </c:cat>
          <c:val>
            <c:numRef>
              <c:f>ANALYSIS!$C$49:$D$49</c:f>
              <c:numCache>
                <c:formatCode>General</c:formatCode>
                <c:ptCount val="2"/>
                <c:pt idx="0">
                  <c:v>24</c:v>
                </c:pt>
                <c:pt idx="1">
                  <c:v>40</c:v>
                </c:pt>
              </c:numCache>
            </c:numRef>
          </c:val>
        </c:ser>
        <c:dLbls>
          <c:showLegendKey val="0"/>
          <c:showVal val="0"/>
          <c:showCatName val="0"/>
          <c:showSerName val="0"/>
          <c:showPercent val="0"/>
          <c:showBubbleSize val="0"/>
        </c:dLbls>
        <c:gapWidth val="150"/>
        <c:axId val="65200128"/>
        <c:axId val="65202048"/>
      </c:barChart>
      <c:dateAx>
        <c:axId val="65200128"/>
        <c:scaling>
          <c:orientation val="minMax"/>
        </c:scaling>
        <c:delete val="0"/>
        <c:axPos val="b"/>
        <c:numFmt formatCode="mmm\-yy" sourceLinked="1"/>
        <c:majorTickMark val="out"/>
        <c:minorTickMark val="none"/>
        <c:tickLblPos val="nextTo"/>
        <c:crossAx val="65202048"/>
        <c:crosses val="autoZero"/>
        <c:auto val="1"/>
        <c:lblOffset val="100"/>
        <c:baseTimeUnit val="months"/>
      </c:dateAx>
      <c:valAx>
        <c:axId val="65202048"/>
        <c:scaling>
          <c:orientation val="minMax"/>
        </c:scaling>
        <c:delete val="0"/>
        <c:axPos val="l"/>
        <c:majorGridlines/>
        <c:title>
          <c:tx>
            <c:rich>
              <a:bodyPr rot="-5400000" vert="horz"/>
              <a:lstStyle/>
              <a:p>
                <a:pPr>
                  <a:defRPr sz="1800">
                    <a:latin typeface="Times New Roman" pitchFamily="18" charset="0"/>
                    <a:cs typeface="Times New Roman" pitchFamily="18" charset="0"/>
                  </a:defRPr>
                </a:pPr>
                <a:r>
                  <a:rPr lang="en-US" sz="1800">
                    <a:latin typeface="Times New Roman" pitchFamily="18" charset="0"/>
                    <a:cs typeface="Times New Roman" pitchFamily="18" charset="0"/>
                  </a:rPr>
                  <a:t>Number of Cases</a:t>
                </a:r>
              </a:p>
            </c:rich>
          </c:tx>
          <c:layout>
            <c:manualLayout>
              <c:xMode val="edge"/>
              <c:yMode val="edge"/>
              <c:x val="1.1419753086419753E-2"/>
              <c:y val="0.42577915797591093"/>
            </c:manualLayout>
          </c:layout>
          <c:overlay val="0"/>
        </c:title>
        <c:numFmt formatCode="General" sourceLinked="1"/>
        <c:majorTickMark val="out"/>
        <c:minorTickMark val="none"/>
        <c:tickLblPos val="nextTo"/>
        <c:crossAx val="65200128"/>
        <c:crosses val="autoZero"/>
        <c:crossBetween val="between"/>
      </c:valAx>
    </c:plotArea>
    <c:legend>
      <c:legendPos val="r"/>
      <c:layout/>
      <c:overlay val="0"/>
      <c:txPr>
        <a:bodyPr/>
        <a:lstStyle/>
        <a:p>
          <a:pPr>
            <a:defRPr sz="1800">
              <a:latin typeface="Times New Roman" pitchFamily="18" charset="0"/>
              <a:cs typeface="Times New Roman" pitchFamily="18" charset="0"/>
            </a:defRPr>
          </a:pPr>
          <a:endParaRPr lang="en-US"/>
        </a:p>
      </c:txPr>
    </c:legend>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E53F3C-2FDE-4860-B43C-95859248C410}" type="datetimeFigureOut">
              <a:rPr lang="en-US" smtClean="0"/>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1623795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53F3C-2FDE-4860-B43C-95859248C410}" type="datetimeFigureOut">
              <a:rPr lang="en-US" smtClean="0"/>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15439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53F3C-2FDE-4860-B43C-95859248C410}" type="datetimeFigureOut">
              <a:rPr lang="en-US" smtClean="0"/>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742704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53F3C-2FDE-4860-B43C-95859248C410}" type="datetimeFigureOut">
              <a:rPr lang="en-US" smtClean="0"/>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2742843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E53F3C-2FDE-4860-B43C-95859248C410}" type="datetimeFigureOut">
              <a:rPr lang="en-US" smtClean="0"/>
              <a:t>5/22/2016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374304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E53F3C-2FDE-4860-B43C-95859248C410}" type="datetimeFigureOut">
              <a:rPr lang="en-US" smtClean="0"/>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66429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E53F3C-2FDE-4860-B43C-95859248C410}" type="datetimeFigureOut">
              <a:rPr lang="en-US" smtClean="0"/>
              <a:t>5/22/2016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140355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E53F3C-2FDE-4860-B43C-95859248C410}" type="datetimeFigureOut">
              <a:rPr lang="en-US" smtClean="0"/>
              <a:t>5/22/2016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2148560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53F3C-2FDE-4860-B43C-95859248C410}" type="datetimeFigureOut">
              <a:rPr lang="en-US" smtClean="0"/>
              <a:t>5/22/2016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62052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53F3C-2FDE-4860-B43C-95859248C410}" type="datetimeFigureOut">
              <a:rPr lang="en-US" smtClean="0"/>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100531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53F3C-2FDE-4860-B43C-95859248C410}" type="datetimeFigureOut">
              <a:rPr lang="en-US" smtClean="0"/>
              <a:t>5/22/2016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8916C-3648-4D8C-BE05-9FA8C6FBF530}" type="slidenum">
              <a:rPr lang="en-US" smtClean="0"/>
              <a:t>‹#›</a:t>
            </a:fld>
            <a:endParaRPr lang="en-US"/>
          </a:p>
        </p:txBody>
      </p:sp>
    </p:spTree>
    <p:extLst>
      <p:ext uri="{BB962C8B-B14F-4D97-AF65-F5344CB8AC3E}">
        <p14:creationId xmlns:p14="http://schemas.microsoft.com/office/powerpoint/2010/main" val="399635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53F3C-2FDE-4860-B43C-95859248C410}" type="datetimeFigureOut">
              <a:rPr lang="en-US" smtClean="0"/>
              <a:t>5/22/2016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8916C-3648-4D8C-BE05-9FA8C6FBF530}" type="slidenum">
              <a:rPr lang="en-US" smtClean="0"/>
              <a:t>‹#›</a:t>
            </a:fld>
            <a:endParaRPr lang="en-US"/>
          </a:p>
        </p:txBody>
      </p:sp>
    </p:spTree>
    <p:extLst>
      <p:ext uri="{BB962C8B-B14F-4D97-AF65-F5344CB8AC3E}">
        <p14:creationId xmlns:p14="http://schemas.microsoft.com/office/powerpoint/2010/main" val="968978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2775"/>
            <a:ext cx="7772400" cy="1470025"/>
          </a:xfrm>
        </p:spPr>
        <p:txBody>
          <a:bodyPr>
            <a:normAutofit fontScale="90000"/>
          </a:bodyPr>
          <a:lstStyle/>
          <a:p>
            <a:r>
              <a:rPr lang="en-US" dirty="0" smtClean="0">
                <a:latin typeface="Times New Roman" pitchFamily="18" charset="0"/>
                <a:cs typeface="Times New Roman" pitchFamily="18" charset="0"/>
              </a:rPr>
              <a:t>Presentation 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Analysis of </a:t>
            </a:r>
            <a:r>
              <a:rPr lang="en-US" dirty="0" smtClean="0">
                <a:latin typeface="Times New Roman" pitchFamily="18" charset="0"/>
                <a:cs typeface="Times New Roman" pitchFamily="18" charset="0"/>
              </a:rPr>
              <a:t>Inflow Practice</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Global Hospital , L.B.Nagar, Hyderabad</a:t>
            </a:r>
            <a:endParaRPr lang="en-US" dirty="0">
              <a:latin typeface="Times New Roman" pitchFamily="18" charset="0"/>
              <a:cs typeface="Times New Roman" pitchFamily="18" charset="0"/>
            </a:endParaRPr>
          </a:p>
        </p:txBody>
      </p:sp>
      <p:sp>
        <p:nvSpPr>
          <p:cNvPr id="5" name="TextBox 4"/>
          <p:cNvSpPr txBox="1"/>
          <p:nvPr/>
        </p:nvSpPr>
        <p:spPr>
          <a:xfrm>
            <a:off x="5257800" y="5117068"/>
            <a:ext cx="3048000" cy="156966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Presented By:</a:t>
            </a:r>
          </a:p>
          <a:p>
            <a:r>
              <a:rPr lang="en-US" sz="2000" b="1" dirty="0" smtClean="0">
                <a:latin typeface="Times New Roman" pitchFamily="18" charset="0"/>
                <a:cs typeface="Times New Roman" pitchFamily="18" charset="0"/>
              </a:rPr>
              <a:t>Name: Sreekant Mishra</a:t>
            </a:r>
          </a:p>
          <a:p>
            <a:r>
              <a:rPr lang="en-US" sz="2000" b="1" dirty="0" smtClean="0">
                <a:latin typeface="Times New Roman" pitchFamily="18" charset="0"/>
                <a:cs typeface="Times New Roman" pitchFamily="18" charset="0"/>
              </a:rPr>
              <a:t>Enrollment No: PG/14/57</a:t>
            </a:r>
          </a:p>
          <a:p>
            <a:endParaRPr lang="en-US" dirty="0" smtClean="0"/>
          </a:p>
          <a:p>
            <a:endParaRPr lang="en-US" dirty="0"/>
          </a:p>
        </p:txBody>
      </p:sp>
    </p:spTree>
    <p:extLst>
      <p:ext uri="{BB962C8B-B14F-4D97-AF65-F5344CB8AC3E}">
        <p14:creationId xmlns:p14="http://schemas.microsoft.com/office/powerpoint/2010/main" val="4186229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458200" cy="646331"/>
          </a:xfrm>
          <a:prstGeom prst="rect">
            <a:avLst/>
          </a:prstGeom>
        </p:spPr>
        <p:txBody>
          <a:bodyPr wrap="square">
            <a:spAutoFit/>
          </a:bodyPr>
          <a:lstStyle/>
          <a:p>
            <a:pPr algn="ctr"/>
            <a:r>
              <a:rPr lang="en-US" b="1" dirty="0" smtClean="0">
                <a:latin typeface="Times New Roman" pitchFamily="18" charset="0"/>
                <a:cs typeface="Times New Roman" pitchFamily="18" charset="0"/>
              </a:rPr>
              <a:t>Graph.1.1.  </a:t>
            </a:r>
            <a:r>
              <a:rPr lang="en-US" b="1" dirty="0">
                <a:latin typeface="Times New Roman" pitchFamily="18" charset="0"/>
                <a:cs typeface="Times New Roman" pitchFamily="18" charset="0"/>
              </a:rPr>
              <a:t>Shows the total cases received from various sources for the month of March 2016 &amp; April 2016</a:t>
            </a:r>
          </a:p>
        </p:txBody>
      </p:sp>
      <p:graphicFrame>
        <p:nvGraphicFramePr>
          <p:cNvPr id="5" name="Chart 4"/>
          <p:cNvGraphicFramePr/>
          <p:nvPr>
            <p:extLst>
              <p:ext uri="{D42A27DB-BD31-4B8C-83A1-F6EECF244321}">
                <p14:modId xmlns:p14="http://schemas.microsoft.com/office/powerpoint/2010/main" val="1323765373"/>
              </p:ext>
            </p:extLst>
          </p:nvPr>
        </p:nvGraphicFramePr>
        <p:xfrm>
          <a:off x="457200" y="1295400"/>
          <a:ext cx="8229600" cy="48005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2708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Conclusion</a:t>
            </a:r>
            <a:endParaRPr lang="en-US" sz="4000" dirty="0">
              <a:latin typeface="Times New Roman" pitchFamily="18" charset="0"/>
              <a:cs typeface="Times New Roman" pitchFamily="18" charset="0"/>
            </a:endParaRPr>
          </a:p>
        </p:txBody>
      </p:sp>
      <p:sp>
        <p:nvSpPr>
          <p:cNvPr id="4" name="Rectangle 3"/>
          <p:cNvSpPr/>
          <p:nvPr/>
        </p:nvSpPr>
        <p:spPr>
          <a:xfrm>
            <a:off x="457200" y="2133600"/>
            <a:ext cx="8382000" cy="2862322"/>
          </a:xfrm>
          <a:prstGeom prst="rect">
            <a:avLst/>
          </a:prstGeom>
        </p:spPr>
        <p:txBody>
          <a:bodyPr wrap="square">
            <a:spAutoFit/>
          </a:bodyPr>
          <a:lstStyle/>
          <a:p>
            <a:pPr algn="just"/>
            <a:r>
              <a:rPr lang="en-US" dirty="0">
                <a:latin typeface="Times New Roman" pitchFamily="18" charset="0"/>
                <a:cs typeface="Times New Roman" pitchFamily="18" charset="0"/>
              </a:rPr>
              <a:t>Marketing is a function by which a marketer plans, promotes, and delivers goods and services to the customers.  In the services marketing, the providers are supposed to influence and satisfy the users. Therefore, marketing the Health services needs to be carried out cautiously as the coverage would also increase if proper satisfaction is delivered to the patients. Major point that matters the most is type of service that is designed. The delivery model should be made according to the need of the society which also marks the success of the services or packages. The comparative rates, models, and all other elements should be aligned properly so that maximum coverage can be carried out.</a:t>
            </a:r>
          </a:p>
          <a:p>
            <a:endParaRPr lang="en-US" dirty="0"/>
          </a:p>
        </p:txBody>
      </p:sp>
    </p:spTree>
    <p:extLst>
      <p:ext uri="{BB962C8B-B14F-4D97-AF65-F5344CB8AC3E}">
        <p14:creationId xmlns:p14="http://schemas.microsoft.com/office/powerpoint/2010/main" val="2379238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a:bodyPr>
          <a:lstStyle/>
          <a:p>
            <a:r>
              <a:rPr lang="en-US" sz="6000" dirty="0" smtClean="0">
                <a:latin typeface="Times New Roman" pitchFamily="18" charset="0"/>
                <a:cs typeface="Times New Roman" pitchFamily="18" charset="0"/>
              </a:rPr>
              <a:t>Thank You !</a:t>
            </a:r>
            <a:endParaRPr lang="en-US" sz="6000" dirty="0">
              <a:latin typeface="Times New Roman" pitchFamily="18" charset="0"/>
              <a:cs typeface="Times New Roman" pitchFamily="18" charset="0"/>
            </a:endParaRPr>
          </a:p>
        </p:txBody>
      </p:sp>
    </p:spTree>
    <p:extLst>
      <p:ext uri="{BB962C8B-B14F-4D97-AF65-F5344CB8AC3E}">
        <p14:creationId xmlns:p14="http://schemas.microsoft.com/office/powerpoint/2010/main" val="3912743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Overview of Global Hospital</a:t>
            </a:r>
            <a:endParaRPr lang="en-US" sz="40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1905000"/>
            <a:ext cx="1828800" cy="24955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486400" y="4724400"/>
            <a:ext cx="3505200" cy="923330"/>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Dr. K. Ravindranath</a:t>
            </a:r>
          </a:p>
          <a:p>
            <a:pPr algn="ctr"/>
            <a:r>
              <a:rPr lang="en-US" b="1" dirty="0" smtClean="0">
                <a:latin typeface="Times New Roman" pitchFamily="18" charset="0"/>
                <a:cs typeface="Times New Roman" pitchFamily="18" charset="0"/>
              </a:rPr>
              <a:t>Chairman &amp; Managing Director Global Hospitals Group</a:t>
            </a:r>
            <a:endParaRPr lang="en-US" b="1" dirty="0">
              <a:latin typeface="Times New Roman" pitchFamily="18" charset="0"/>
              <a:cs typeface="Times New Roman" pitchFamily="18" charset="0"/>
            </a:endParaRPr>
          </a:p>
        </p:txBody>
      </p:sp>
      <p:sp>
        <p:nvSpPr>
          <p:cNvPr id="6" name="Rectangle 5"/>
          <p:cNvSpPr/>
          <p:nvPr/>
        </p:nvSpPr>
        <p:spPr>
          <a:xfrm>
            <a:off x="381000" y="1322487"/>
            <a:ext cx="4724400" cy="5078313"/>
          </a:xfrm>
          <a:prstGeom prst="rect">
            <a:avLst/>
          </a:prstGeom>
        </p:spPr>
        <p:txBody>
          <a:bodyPr wrap="square">
            <a:spAutoFit/>
          </a:bodyPr>
          <a:lstStyle/>
          <a:p>
            <a:pPr algn="just"/>
            <a:r>
              <a:rPr lang="en-US" dirty="0">
                <a:latin typeface="Times New Roman" pitchFamily="18" charset="0"/>
                <a:cs typeface="Times New Roman" pitchFamily="18" charset="0"/>
              </a:rPr>
              <a:t>Global Hospitals opened its doors to the city of Hyderabad </a:t>
            </a: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the year </a:t>
            </a:r>
            <a:r>
              <a:rPr lang="en-US" dirty="0" smtClean="0">
                <a:latin typeface="Times New Roman" pitchFamily="18" charset="0"/>
                <a:cs typeface="Times New Roman" pitchFamily="18" charset="0"/>
              </a:rPr>
              <a:t>1999 by </a:t>
            </a:r>
            <a:r>
              <a:rPr lang="en-US" dirty="0">
                <a:latin typeface="Times New Roman" pitchFamily="18" charset="0"/>
                <a:cs typeface="Times New Roman" pitchFamily="18" charset="0"/>
              </a:rPr>
              <a:t>Dr. K. Ravindranath, Chairman &amp; Managing Director, Global Hospitals Group, </a:t>
            </a:r>
            <a:r>
              <a:rPr lang="en-US" dirty="0" smtClean="0">
                <a:latin typeface="Times New Roman" pitchFamily="18" charset="0"/>
                <a:cs typeface="Times New Roman" pitchFamily="18" charset="0"/>
              </a:rPr>
              <a:t>with </a:t>
            </a:r>
            <a:r>
              <a:rPr lang="en-US" dirty="0">
                <a:latin typeface="Times New Roman" pitchFamily="18" charset="0"/>
                <a:cs typeface="Times New Roman" pitchFamily="18" charset="0"/>
              </a:rPr>
              <a:t>the first 50-bed </a:t>
            </a:r>
            <a:r>
              <a:rPr lang="en-US" dirty="0" smtClean="0">
                <a:latin typeface="Times New Roman" pitchFamily="18" charset="0"/>
                <a:cs typeface="Times New Roman" pitchFamily="18" charset="0"/>
              </a:rPr>
              <a:t>facility.</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With India's largest multi-organ transplant </a:t>
            </a:r>
            <a:r>
              <a:rPr lang="en-US" dirty="0" smtClean="0">
                <a:latin typeface="Times New Roman" pitchFamily="18" charset="0"/>
                <a:cs typeface="Times New Roman" pitchFamily="18" charset="0"/>
              </a:rPr>
              <a:t>center, internationally recognized </a:t>
            </a:r>
            <a:r>
              <a:rPr lang="en-US" dirty="0">
                <a:latin typeface="Times New Roman" pitchFamily="18" charset="0"/>
                <a:cs typeface="Times New Roman" pitchFamily="18" charset="0"/>
              </a:rPr>
              <a:t>team of medical experts, world-class facilities </a:t>
            </a:r>
            <a:r>
              <a:rPr lang="en-US" dirty="0" smtClean="0">
                <a:latin typeface="Times New Roman" pitchFamily="18" charset="0"/>
                <a:cs typeface="Times New Roman" pitchFamily="18" charset="0"/>
              </a:rPr>
              <a:t>and state-of-the </a:t>
            </a:r>
            <a:r>
              <a:rPr lang="en-US" dirty="0">
                <a:latin typeface="Times New Roman" pitchFamily="18" charset="0"/>
                <a:cs typeface="Times New Roman" pitchFamily="18" charset="0"/>
              </a:rPr>
              <a:t>art technology, Global Hospitals Group has earned </a:t>
            </a:r>
            <a:r>
              <a:rPr lang="en-US" dirty="0" smtClean="0">
                <a:latin typeface="Times New Roman" pitchFamily="18" charset="0"/>
                <a:cs typeface="Times New Roman" pitchFamily="18" charset="0"/>
              </a:rPr>
              <a:t>a reputation </a:t>
            </a:r>
            <a:r>
              <a:rPr lang="en-US" dirty="0">
                <a:latin typeface="Times New Roman" pitchFamily="18" charset="0"/>
                <a:cs typeface="Times New Roman" pitchFamily="18" charset="0"/>
              </a:rPr>
              <a:t>as a healthcare leader of the finest standards. </a:t>
            </a:r>
            <a:r>
              <a:rPr lang="en-US" dirty="0" smtClean="0">
                <a:latin typeface="Times New Roman" pitchFamily="18" charset="0"/>
                <a:cs typeface="Times New Roman" pitchFamily="18" charset="0"/>
              </a:rPr>
              <a:t>From providing </a:t>
            </a:r>
            <a:r>
              <a:rPr lang="en-US" dirty="0">
                <a:latin typeface="Times New Roman" pitchFamily="18" charset="0"/>
                <a:cs typeface="Times New Roman" pitchFamily="18" charset="0"/>
              </a:rPr>
              <a:t>specialty care to the critically ill, performing </a:t>
            </a:r>
            <a:r>
              <a:rPr lang="en-US" dirty="0" smtClean="0">
                <a:latin typeface="Times New Roman" pitchFamily="18" charset="0"/>
                <a:cs typeface="Times New Roman" pitchFamily="18" charset="0"/>
              </a:rPr>
              <a:t>complex and </a:t>
            </a:r>
            <a:r>
              <a:rPr lang="en-US" dirty="0">
                <a:latin typeface="Times New Roman" pitchFamily="18" charset="0"/>
                <a:cs typeface="Times New Roman" pitchFamily="18" charset="0"/>
              </a:rPr>
              <a:t>rare liver, kidney, heart, lung transplant surgeries, or </a:t>
            </a:r>
            <a:r>
              <a:rPr lang="en-US" dirty="0" smtClean="0">
                <a:latin typeface="Times New Roman" pitchFamily="18" charset="0"/>
                <a:cs typeface="Times New Roman" pitchFamily="18" charset="0"/>
              </a:rPr>
              <a:t>offering most </a:t>
            </a:r>
            <a:r>
              <a:rPr lang="en-US" dirty="0">
                <a:latin typeface="Times New Roman" pitchFamily="18" charset="0"/>
                <a:cs typeface="Times New Roman" pitchFamily="18" charset="0"/>
              </a:rPr>
              <a:t>comprehensive organ-specific cancer treatments </a:t>
            </a:r>
            <a:r>
              <a:rPr lang="en-US" dirty="0" smtClean="0">
                <a:latin typeface="Times New Roman" pitchFamily="18" charset="0"/>
                <a:cs typeface="Times New Roman" pitchFamily="18" charset="0"/>
              </a:rPr>
              <a:t>to patients</a:t>
            </a:r>
            <a:r>
              <a:rPr lang="en-US" dirty="0">
                <a:latin typeface="Times New Roman" pitchFamily="18" charset="0"/>
                <a:cs typeface="Times New Roman" pitchFamily="18" charset="0"/>
              </a:rPr>
              <a:t>, Global Hospitals Group delivers excellence </a:t>
            </a:r>
            <a:r>
              <a:rPr lang="en-US" dirty="0" smtClean="0">
                <a:latin typeface="Times New Roman" pitchFamily="18" charset="0"/>
                <a:cs typeface="Times New Roman" pitchFamily="18" charset="0"/>
              </a:rPr>
              <a:t>in healthcare </a:t>
            </a:r>
            <a:r>
              <a:rPr lang="en-US" dirty="0">
                <a:latin typeface="Times New Roman" pitchFamily="18" charset="0"/>
                <a:cs typeface="Times New Roman" pitchFamily="18" charset="0"/>
              </a:rPr>
              <a:t>with utmost compassion and patient care.</a:t>
            </a:r>
          </a:p>
        </p:txBody>
      </p:sp>
    </p:spTree>
    <p:extLst>
      <p:ext uri="{BB962C8B-B14F-4D97-AF65-F5344CB8AC3E}">
        <p14:creationId xmlns:p14="http://schemas.microsoft.com/office/powerpoint/2010/main" val="1461375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Mission &amp; Vision</a:t>
            </a:r>
            <a:endParaRPr lang="en-US" sz="4000" dirty="0">
              <a:latin typeface="Times New Roman" pitchFamily="18" charset="0"/>
              <a:cs typeface="Times New Roman" pitchFamily="18" charset="0"/>
            </a:endParaRPr>
          </a:p>
        </p:txBody>
      </p:sp>
      <p:sp>
        <p:nvSpPr>
          <p:cNvPr id="4" name="Rectangle 3"/>
          <p:cNvSpPr/>
          <p:nvPr/>
        </p:nvSpPr>
        <p:spPr>
          <a:xfrm>
            <a:off x="457200" y="2362200"/>
            <a:ext cx="8382000" cy="2585323"/>
          </a:xfrm>
          <a:prstGeom prst="rect">
            <a:avLst/>
          </a:prstGeom>
        </p:spPr>
        <p:txBody>
          <a:bodyPr wrap="square">
            <a:spAutoFit/>
          </a:bodyPr>
          <a:lstStyle/>
          <a:p>
            <a:pPr algn="just"/>
            <a:r>
              <a:rPr lang="en-US" i="1" dirty="0">
                <a:latin typeface="Times New Roman" pitchFamily="18" charset="0"/>
                <a:cs typeface="Times New Roman" pitchFamily="18" charset="0"/>
              </a:rPr>
              <a:t>“With a vision to be a world-class healthcare provider turning distant possibilities into realities, Global Hospitals utilizes a strong combination of clinical expertise, advanced technology, world-class infrastructure and facilities are to deliver high quality medical services of international standards. Having collaborations with several leading Indian and internationally reputed academic institutions, the Group offers a wide array of academic programmes for both medical and non-medical professionals. Recognized by the government bodies for research, the Group has made significant strides in advanced medical research programmes including Stem Cell and Regenerative Medicine Programmes.”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5256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Centers of Excellence</a:t>
            </a:r>
            <a:endParaRPr lang="en-US" sz="4000" dirty="0">
              <a:latin typeface="Times New Roman" pitchFamily="18" charset="0"/>
              <a:cs typeface="Times New Roman" pitchFamily="18" charset="0"/>
            </a:endParaRPr>
          </a:p>
        </p:txBody>
      </p:sp>
      <p:sp>
        <p:nvSpPr>
          <p:cNvPr id="4" name="Rectangle 3"/>
          <p:cNvSpPr/>
          <p:nvPr/>
        </p:nvSpPr>
        <p:spPr>
          <a:xfrm>
            <a:off x="609600" y="1869281"/>
            <a:ext cx="8229600" cy="3693319"/>
          </a:xfrm>
          <a:prstGeom prst="rect">
            <a:avLst/>
          </a:prstGeom>
        </p:spPr>
        <p:txBody>
          <a:bodyPr wrap="square">
            <a:spAutoFit/>
          </a:bodyPr>
          <a:lstStyle/>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Liver, Pancreatic Diseases &amp; Transplantation</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Advanced Gastroenterology &amp; Therapeutic Endoscopy</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Minimal Access &amp; Bariatric Surgery</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Advanced Heart, Lung &amp; Vascular Institute</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Neurosciences</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Spine Surgery</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Kidney Institute</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Urology</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Orthopedics and Joint Replacement</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Advanced Centre for Trauma and Emergency Care</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Cosmetic, Plastic &amp; Reconstructive Surgery</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Advanced Centre for Critical Care &amp; Pulmonology</a:t>
            </a:r>
          </a:p>
          <a:p>
            <a:pPr marL="285750" indent="-285750" algn="just">
              <a:buFont typeface="Wingdings" pitchFamily="2" charset="2"/>
              <a:buChar char="q"/>
            </a:pPr>
            <a:r>
              <a:rPr lang="en-US" b="0" i="0" u="none" strike="noStrike" baseline="0" dirty="0" smtClean="0">
                <a:latin typeface="Times New Roman" pitchFamily="18" charset="0"/>
                <a:cs typeface="Times New Roman" pitchFamily="18" charset="0"/>
              </a:rPr>
              <a:t>Institute of Endocrine, Diabetes, Obesity and Metabolic Disorders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50187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Autofit/>
          </a:bodyPr>
          <a:lstStyle/>
          <a:p>
            <a:r>
              <a:rPr lang="en-US" sz="4000" dirty="0" smtClean="0">
                <a:latin typeface="Times New Roman" pitchFamily="18" charset="0"/>
                <a:cs typeface="Times New Roman" pitchFamily="18" charset="0"/>
              </a:rPr>
              <a:t>Dissertation Topic</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Analysis of </a:t>
            </a:r>
            <a:r>
              <a:rPr lang="en-US" sz="4000" dirty="0" smtClean="0">
                <a:latin typeface="Times New Roman" pitchFamily="18" charset="0"/>
                <a:cs typeface="Times New Roman" pitchFamily="18" charset="0"/>
              </a:rPr>
              <a:t>Inflow Practice</a:t>
            </a:r>
            <a:r>
              <a:rPr lang="en-US"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at Global Hospital, L.B. Nagar, Hyderabad</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302314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Objective</a:t>
            </a:r>
            <a:endParaRPr lang="en-US" sz="4000" dirty="0">
              <a:latin typeface="Times New Roman" pitchFamily="18" charset="0"/>
              <a:cs typeface="Times New Roman" pitchFamily="18" charset="0"/>
            </a:endParaRPr>
          </a:p>
        </p:txBody>
      </p:sp>
      <p:sp>
        <p:nvSpPr>
          <p:cNvPr id="4" name="Rectangle 3"/>
          <p:cNvSpPr/>
          <p:nvPr/>
        </p:nvSpPr>
        <p:spPr>
          <a:xfrm>
            <a:off x="457200" y="1828800"/>
            <a:ext cx="8305800" cy="369332"/>
          </a:xfrm>
          <a:prstGeom prst="rect">
            <a:avLst/>
          </a:prstGeom>
        </p:spPr>
        <p:txBody>
          <a:bodyPr wrap="square">
            <a:spAutoFit/>
          </a:bodyPr>
          <a:lstStyle/>
          <a:p>
            <a:r>
              <a:rPr lang="en-US" dirty="0"/>
              <a:t> </a:t>
            </a:r>
          </a:p>
        </p:txBody>
      </p:sp>
      <p:sp>
        <p:nvSpPr>
          <p:cNvPr id="3" name="Rectangle 2"/>
          <p:cNvSpPr/>
          <p:nvPr/>
        </p:nvSpPr>
        <p:spPr>
          <a:xfrm>
            <a:off x="457200" y="2828836"/>
            <a:ext cx="8305800" cy="923330"/>
          </a:xfrm>
          <a:prstGeom prst="rect">
            <a:avLst/>
          </a:prstGeom>
        </p:spPr>
        <p:txBody>
          <a:bodyPr wrap="square">
            <a:spAutoFit/>
          </a:bodyPr>
          <a:lstStyle/>
          <a:p>
            <a:pPr marL="285750" lvl="0" indent="-285750" algn="just">
              <a:buFont typeface="Wingdings" pitchFamily="2" charset="2"/>
              <a:buChar char="q"/>
            </a:pPr>
            <a:r>
              <a:rPr lang="en-US" dirty="0">
                <a:latin typeface="Times New Roman" pitchFamily="18" charset="0"/>
                <a:cs typeface="Times New Roman" pitchFamily="18" charset="0"/>
              </a:rPr>
              <a:t>To see the growth in the departments to which it has been received.</a:t>
            </a:r>
          </a:p>
          <a:p>
            <a:pPr marL="285750" lvl="0" indent="-285750" algn="just">
              <a:buFont typeface="Wingdings" pitchFamily="2" charset="2"/>
              <a:buChar char="q"/>
            </a:pPr>
            <a:r>
              <a:rPr lang="en-US" dirty="0">
                <a:latin typeface="Times New Roman" pitchFamily="18" charset="0"/>
                <a:cs typeface="Times New Roman" pitchFamily="18" charset="0"/>
              </a:rPr>
              <a:t>To analyze the payment mechanisms for the referrals patients carried out at the Hospital.</a:t>
            </a:r>
          </a:p>
        </p:txBody>
      </p:sp>
    </p:spTree>
    <p:extLst>
      <p:ext uri="{BB962C8B-B14F-4D97-AF65-F5344CB8AC3E}">
        <p14:creationId xmlns:p14="http://schemas.microsoft.com/office/powerpoint/2010/main" val="2937380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000" dirty="0" smtClean="0">
                <a:latin typeface="Times New Roman" pitchFamily="18" charset="0"/>
                <a:cs typeface="Times New Roman" pitchFamily="18" charset="0"/>
              </a:rPr>
              <a:t>Research Methodology</a:t>
            </a:r>
            <a:endParaRPr lang="en-US" sz="4000" dirty="0">
              <a:latin typeface="Times New Roman" pitchFamily="18" charset="0"/>
              <a:cs typeface="Times New Roman" pitchFamily="18" charset="0"/>
            </a:endParaRPr>
          </a:p>
        </p:txBody>
      </p:sp>
      <p:sp>
        <p:nvSpPr>
          <p:cNvPr id="23" name="TextBox 22"/>
          <p:cNvSpPr txBox="1"/>
          <p:nvPr/>
        </p:nvSpPr>
        <p:spPr>
          <a:xfrm>
            <a:off x="228600" y="990600"/>
            <a:ext cx="8686800" cy="5632311"/>
          </a:xfrm>
          <a:prstGeom prst="rect">
            <a:avLst/>
          </a:prstGeom>
          <a:noFill/>
        </p:spPr>
        <p:txBody>
          <a:bodyPr wrap="square" rtlCol="0">
            <a:spAutoFit/>
          </a:bodyPr>
          <a:lstStyle/>
          <a:p>
            <a:pPr marL="342900" indent="-342900">
              <a:buAutoNum type="alphaLcParenBoth"/>
            </a:pPr>
            <a:r>
              <a:rPr lang="en-US" b="1" dirty="0" smtClean="0">
                <a:latin typeface="Times New Roman" pitchFamily="18" charset="0"/>
                <a:cs typeface="Times New Roman" pitchFamily="18" charset="0"/>
              </a:rPr>
              <a:t>Sample Design</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Prospective Study</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(b) </a:t>
            </a:r>
            <a:r>
              <a:rPr lang="en-US" b="1" dirty="0" smtClean="0">
                <a:latin typeface="Times New Roman" pitchFamily="18" charset="0"/>
                <a:cs typeface="Times New Roman" pitchFamily="18" charset="0"/>
              </a:rPr>
              <a:t>Sample Technique</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Convenience Sample Technique</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(c) </a:t>
            </a:r>
            <a:r>
              <a:rPr lang="en-US" b="1" dirty="0" smtClean="0">
                <a:latin typeface="Times New Roman" pitchFamily="18" charset="0"/>
                <a:cs typeface="Times New Roman" pitchFamily="18" charset="0"/>
              </a:rPr>
              <a:t>Sample Size</a:t>
            </a:r>
          </a:p>
          <a:p>
            <a:r>
              <a:rPr lang="en-US" dirty="0" smtClean="0">
                <a:latin typeface="Times New Roman" pitchFamily="18" charset="0"/>
                <a:cs typeface="Times New Roman" pitchFamily="18" charset="0"/>
              </a:rPr>
              <a:t>      Total Size : 284 (Data Collection)</a:t>
            </a:r>
          </a:p>
          <a:p>
            <a:r>
              <a:rPr lang="en-US" dirty="0" smtClean="0">
                <a:latin typeface="Times New Roman" pitchFamily="18" charset="0"/>
                <a:cs typeface="Times New Roman" pitchFamily="18" charset="0"/>
              </a:rPr>
              <a:t>      Total Sample Size for Study :124</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Departments included:</a:t>
            </a:r>
          </a:p>
          <a:p>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      Cardiology</a:t>
            </a:r>
          </a:p>
          <a:p>
            <a:r>
              <a:rPr lang="en-US" b="1" dirty="0" smtClean="0">
                <a:latin typeface="Times New Roman" pitchFamily="18" charset="0"/>
                <a:cs typeface="Times New Roman" pitchFamily="18" charset="0"/>
              </a:rPr>
              <a:t>      Total Sample: 64</a:t>
            </a:r>
          </a:p>
          <a:p>
            <a:r>
              <a:rPr lang="en-US" b="1" dirty="0" smtClean="0">
                <a:latin typeface="Times New Roman" pitchFamily="18" charset="0"/>
                <a:cs typeface="Times New Roman" pitchFamily="18" charset="0"/>
              </a:rPr>
              <a:t>      Cases Includes:</a:t>
            </a:r>
          </a:p>
          <a:p>
            <a:pPr marL="342900" lvl="0" indent="-342900">
              <a:buFont typeface="+mj-lt"/>
              <a:buAutoNum type="arabicPeriod"/>
            </a:pPr>
            <a:r>
              <a:rPr lang="en-US" dirty="0">
                <a:latin typeface="Times New Roman" pitchFamily="18" charset="0"/>
                <a:cs typeface="Times New Roman" pitchFamily="18" charset="0"/>
              </a:rPr>
              <a:t>CAG (Catheter Angiography)</a:t>
            </a:r>
          </a:p>
          <a:p>
            <a:pPr marL="342900" lvl="0" indent="-342900">
              <a:buFont typeface="+mj-lt"/>
              <a:buAutoNum type="arabicPeriod"/>
            </a:pPr>
            <a:r>
              <a:rPr lang="en-US" dirty="0">
                <a:latin typeface="Times New Roman" pitchFamily="18" charset="0"/>
                <a:cs typeface="Times New Roman" pitchFamily="18" charset="0"/>
              </a:rPr>
              <a:t>Temporary Pace Maker Implantation</a:t>
            </a:r>
          </a:p>
          <a:p>
            <a:pPr marL="342900" lvl="0" indent="-342900">
              <a:buFont typeface="+mj-lt"/>
              <a:buAutoNum type="arabicPeriod"/>
            </a:pPr>
            <a:r>
              <a:rPr lang="en-US" dirty="0">
                <a:latin typeface="Times New Roman" pitchFamily="18" charset="0"/>
                <a:cs typeface="Times New Roman" pitchFamily="18" charset="0"/>
              </a:rPr>
              <a:t>PTCA (Percutaneous Transluminal coronary angioplasty)</a:t>
            </a:r>
          </a:p>
          <a:p>
            <a:pPr marL="342900" lvl="0" indent="-342900">
              <a:buFont typeface="+mj-lt"/>
              <a:buAutoNum type="arabicPeriod"/>
            </a:pPr>
            <a:r>
              <a:rPr lang="en-US" dirty="0">
                <a:latin typeface="Times New Roman" pitchFamily="18" charset="0"/>
                <a:cs typeface="Times New Roman" pitchFamily="18" charset="0"/>
              </a:rPr>
              <a:t>Peripheral Angiogram</a:t>
            </a:r>
          </a:p>
          <a:p>
            <a:endParaRPr lang="en-US" b="1" dirty="0" smtClean="0"/>
          </a:p>
          <a:p>
            <a:endParaRPr lang="en-US" b="1" dirty="0"/>
          </a:p>
        </p:txBody>
      </p:sp>
    </p:spTree>
    <p:extLst>
      <p:ext uri="{BB962C8B-B14F-4D97-AF65-F5344CB8AC3E}">
        <p14:creationId xmlns:p14="http://schemas.microsoft.com/office/powerpoint/2010/main" val="3327584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1000" y="145494"/>
            <a:ext cx="8382000" cy="7017306"/>
          </a:xfrm>
          <a:prstGeom prst="rect">
            <a:avLst/>
          </a:prstGeom>
          <a:noFill/>
        </p:spPr>
        <p:txBody>
          <a:bodyPr wrap="square" rtlCol="0">
            <a:spAutoFit/>
          </a:bodyPr>
          <a:lstStyle/>
          <a:p>
            <a:r>
              <a:rPr lang="en-US" b="1" dirty="0" smtClean="0">
                <a:latin typeface="Times New Roman" pitchFamily="18" charset="0"/>
                <a:cs typeface="Times New Roman" pitchFamily="18" charset="0"/>
              </a:rPr>
              <a:t>Internal Medicine &amp; Critical Care</a:t>
            </a:r>
          </a:p>
          <a:p>
            <a:r>
              <a:rPr lang="en-US" b="1" dirty="0" smtClean="0">
                <a:latin typeface="Times New Roman" pitchFamily="18" charset="0"/>
                <a:cs typeface="Times New Roman" pitchFamily="18" charset="0"/>
              </a:rPr>
              <a:t>Total Sample: 31</a:t>
            </a:r>
          </a:p>
          <a:p>
            <a:r>
              <a:rPr lang="en-US" b="1" dirty="0" smtClean="0">
                <a:latin typeface="Times New Roman" pitchFamily="18" charset="0"/>
                <a:cs typeface="Times New Roman" pitchFamily="18" charset="0"/>
              </a:rPr>
              <a:t>Cases Includes:</a:t>
            </a:r>
          </a:p>
          <a:p>
            <a:pPr marL="342900" lvl="0" indent="-342900">
              <a:buFont typeface="+mj-lt"/>
              <a:buAutoNum type="arabicPeriod"/>
            </a:pPr>
            <a:r>
              <a:rPr lang="en-US" dirty="0">
                <a:latin typeface="Times New Roman" pitchFamily="18" charset="0"/>
                <a:cs typeface="Times New Roman" pitchFamily="18" charset="0"/>
              </a:rPr>
              <a:t>LAP Appendectomy (Laparoscopic Appendectomy)</a:t>
            </a:r>
          </a:p>
          <a:p>
            <a:pPr marL="342900" lvl="0" indent="-342900">
              <a:buFont typeface="+mj-lt"/>
              <a:buAutoNum type="arabicPeriod"/>
            </a:pPr>
            <a:r>
              <a:rPr lang="en-US" dirty="0">
                <a:latin typeface="Times New Roman" pitchFamily="18" charset="0"/>
                <a:cs typeface="Times New Roman" pitchFamily="18" charset="0"/>
              </a:rPr>
              <a:t>DJ Stenting </a:t>
            </a:r>
            <a:r>
              <a:rPr lang="en-US" dirty="0" smtClean="0">
                <a:latin typeface="Times New Roman" pitchFamily="18" charset="0"/>
                <a:cs typeface="Times New Roman" pitchFamily="18" charset="0"/>
              </a:rPr>
              <a:t>RT</a:t>
            </a:r>
          </a:p>
          <a:p>
            <a:pPr marL="342900" lvl="0" indent="-342900">
              <a:buFont typeface="+mj-lt"/>
              <a:buAutoNum type="arabicPeriod"/>
            </a:pPr>
            <a:endParaRPr lang="en-US" dirty="0">
              <a:latin typeface="Times New Roman" pitchFamily="18" charset="0"/>
              <a:cs typeface="Times New Roman" pitchFamily="18" charset="0"/>
            </a:endParaRPr>
          </a:p>
          <a:p>
            <a:pPr lvl="0"/>
            <a:r>
              <a:rPr lang="en-US" b="1" dirty="0" smtClean="0">
                <a:latin typeface="Times New Roman" pitchFamily="18" charset="0"/>
                <a:cs typeface="Times New Roman" pitchFamily="18" charset="0"/>
              </a:rPr>
              <a:t>Nephrology</a:t>
            </a:r>
          </a:p>
          <a:p>
            <a:pPr lvl="0"/>
            <a:r>
              <a:rPr lang="en-US" b="1" dirty="0" smtClean="0">
                <a:latin typeface="Times New Roman" pitchFamily="18" charset="0"/>
                <a:cs typeface="Times New Roman" pitchFamily="18" charset="0"/>
              </a:rPr>
              <a:t>Total Samples: 19</a:t>
            </a:r>
          </a:p>
          <a:p>
            <a:pPr lvl="0"/>
            <a:r>
              <a:rPr lang="en-US" b="1" dirty="0" smtClean="0">
                <a:latin typeface="Times New Roman" pitchFamily="18" charset="0"/>
                <a:cs typeface="Times New Roman" pitchFamily="18" charset="0"/>
              </a:rPr>
              <a:t>Cares Includes:</a:t>
            </a:r>
          </a:p>
          <a:p>
            <a:pPr marL="342900" lvl="0" indent="-342900">
              <a:buFont typeface="+mj-lt"/>
              <a:buAutoNum type="arabicPeriod"/>
            </a:pPr>
            <a:r>
              <a:rPr lang="en-US" dirty="0">
                <a:latin typeface="Times New Roman" pitchFamily="18" charset="0"/>
                <a:cs typeface="Times New Roman" pitchFamily="18" charset="0"/>
              </a:rPr>
              <a:t>Brachial Cephiac LT Hand AVF</a:t>
            </a:r>
          </a:p>
          <a:p>
            <a:pPr marL="342900" lvl="0" indent="-342900">
              <a:buFont typeface="+mj-lt"/>
              <a:buAutoNum type="arabicPeriod"/>
            </a:pPr>
            <a:r>
              <a:rPr lang="en-US" dirty="0">
                <a:latin typeface="Times New Roman" pitchFamily="18" charset="0"/>
                <a:cs typeface="Times New Roman" pitchFamily="18" charset="0"/>
              </a:rPr>
              <a:t>Renal Transplant </a:t>
            </a:r>
            <a:r>
              <a:rPr lang="en-US" dirty="0" smtClean="0">
                <a:latin typeface="Times New Roman" pitchFamily="18" charset="0"/>
                <a:cs typeface="Times New Roman" pitchFamily="18" charset="0"/>
              </a:rPr>
              <a:t>Recipient</a:t>
            </a:r>
          </a:p>
          <a:p>
            <a:pPr marL="342900" lvl="0" indent="-342900">
              <a:buFont typeface="+mj-lt"/>
              <a:buAutoNum type="arabicPeriod"/>
            </a:pPr>
            <a:endParaRPr lang="en-US" dirty="0">
              <a:latin typeface="Times New Roman" pitchFamily="18" charset="0"/>
              <a:cs typeface="Times New Roman" pitchFamily="18" charset="0"/>
            </a:endParaRPr>
          </a:p>
          <a:p>
            <a:pPr lvl="0"/>
            <a:r>
              <a:rPr lang="en-US" b="1" dirty="0" smtClean="0">
                <a:latin typeface="Times New Roman" pitchFamily="18" charset="0"/>
                <a:cs typeface="Times New Roman" pitchFamily="18" charset="0"/>
              </a:rPr>
              <a:t>Urology</a:t>
            </a:r>
          </a:p>
          <a:p>
            <a:pPr lvl="0"/>
            <a:r>
              <a:rPr lang="en-US" b="1" dirty="0" smtClean="0">
                <a:latin typeface="Times New Roman" pitchFamily="18" charset="0"/>
                <a:cs typeface="Times New Roman" pitchFamily="18" charset="0"/>
              </a:rPr>
              <a:t>Total Samples: 10</a:t>
            </a:r>
          </a:p>
          <a:p>
            <a:pPr lvl="0"/>
            <a:r>
              <a:rPr lang="en-US" b="1" dirty="0" smtClean="0">
                <a:latin typeface="Times New Roman" pitchFamily="18" charset="0"/>
                <a:cs typeface="Times New Roman" pitchFamily="18" charset="0"/>
              </a:rPr>
              <a:t>Cares Includes:</a:t>
            </a:r>
          </a:p>
          <a:p>
            <a:pPr marL="342900" lvl="0" indent="-342900">
              <a:buFont typeface="+mj-lt"/>
              <a:buAutoNum type="arabicPeriod"/>
            </a:pPr>
            <a:r>
              <a:rPr lang="en-US" dirty="0">
                <a:latin typeface="Times New Roman" pitchFamily="18" charset="0"/>
                <a:cs typeface="Times New Roman" pitchFamily="18" charset="0"/>
              </a:rPr>
              <a:t>Laparotomy, Bladder Perforation &amp; Closure &amp; Clot Evacuation</a:t>
            </a:r>
          </a:p>
          <a:p>
            <a:pPr marL="342900" lvl="0" indent="-342900">
              <a:buFont typeface="+mj-lt"/>
              <a:buAutoNum type="arabicPeriod"/>
            </a:pPr>
            <a:r>
              <a:rPr lang="en-US" dirty="0">
                <a:latin typeface="Times New Roman" pitchFamily="18" charset="0"/>
                <a:cs typeface="Times New Roman" pitchFamily="18" charset="0"/>
              </a:rPr>
              <a:t>Cystoscopy &amp; DJ Stenting</a:t>
            </a:r>
          </a:p>
          <a:p>
            <a:pPr marL="342900" lvl="0" indent="-342900">
              <a:buFont typeface="+mj-lt"/>
              <a:buAutoNum type="arabicPeriod"/>
            </a:pPr>
            <a:r>
              <a:rPr lang="en-US" dirty="0">
                <a:latin typeface="Times New Roman" pitchFamily="18" charset="0"/>
                <a:cs typeface="Times New Roman" pitchFamily="18" charset="0"/>
              </a:rPr>
              <a:t>Stent Removal</a:t>
            </a:r>
          </a:p>
          <a:p>
            <a:pPr marL="342900" lvl="0" indent="-342900">
              <a:buFont typeface="+mj-lt"/>
              <a:buAutoNum type="arabicPeriod"/>
            </a:pPr>
            <a:r>
              <a:rPr lang="en-US" dirty="0">
                <a:latin typeface="Times New Roman" pitchFamily="18" charset="0"/>
                <a:cs typeface="Times New Roman" pitchFamily="18" charset="0"/>
              </a:rPr>
              <a:t>URSL (Ureteroscopic Lithotripsy)</a:t>
            </a:r>
          </a:p>
          <a:p>
            <a:pPr lvl="0"/>
            <a:endParaRPr lang="en-US" b="1" dirty="0" smtClean="0">
              <a:latin typeface="Times New Roman" pitchFamily="18" charset="0"/>
              <a:cs typeface="Times New Roman" pitchFamily="18" charset="0"/>
            </a:endParaRPr>
          </a:p>
          <a:p>
            <a:pPr lvl="0"/>
            <a:r>
              <a:rPr lang="en-US" b="1" dirty="0" smtClean="0">
                <a:latin typeface="Times New Roman" pitchFamily="18" charset="0"/>
                <a:cs typeface="Times New Roman" pitchFamily="18" charset="0"/>
              </a:rPr>
              <a:t>(d) Duration of the Project</a:t>
            </a:r>
          </a:p>
          <a:p>
            <a:r>
              <a:rPr lang="en-US" dirty="0">
                <a:latin typeface="Times New Roman" pitchFamily="18" charset="0"/>
                <a:cs typeface="Times New Roman" pitchFamily="18" charset="0"/>
              </a:rPr>
              <a:t>March 01</a:t>
            </a:r>
            <a:r>
              <a:rPr lang="en-US" baseline="30000" dirty="0">
                <a:latin typeface="Times New Roman" pitchFamily="18" charset="0"/>
                <a:cs typeface="Times New Roman" pitchFamily="18" charset="0"/>
              </a:rPr>
              <a:t>st</a:t>
            </a:r>
            <a:r>
              <a:rPr lang="en-US" dirty="0">
                <a:latin typeface="Times New Roman" pitchFamily="18" charset="0"/>
                <a:cs typeface="Times New Roman" pitchFamily="18" charset="0"/>
              </a:rPr>
              <a:t>, 2016 to April 31</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2016.</a:t>
            </a:r>
          </a:p>
          <a:p>
            <a:pPr lvl="0"/>
            <a:endParaRPr lang="en-US" dirty="0"/>
          </a:p>
          <a:p>
            <a:pPr lvl="0"/>
            <a:endParaRPr lang="en-US" dirty="0"/>
          </a:p>
          <a:p>
            <a:endParaRPr lang="en-US" dirty="0"/>
          </a:p>
        </p:txBody>
      </p:sp>
    </p:spTree>
    <p:extLst>
      <p:ext uri="{BB962C8B-B14F-4D97-AF65-F5344CB8AC3E}">
        <p14:creationId xmlns:p14="http://schemas.microsoft.com/office/powerpoint/2010/main" val="2908038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68362"/>
          </a:xfrm>
        </p:spPr>
        <p:txBody>
          <a:bodyPr>
            <a:normAutofit/>
          </a:bodyPr>
          <a:lstStyle/>
          <a:p>
            <a:r>
              <a:rPr lang="en-US" sz="4000" dirty="0" smtClean="0">
                <a:latin typeface="Times New Roman" pitchFamily="18" charset="0"/>
                <a:cs typeface="Times New Roman" pitchFamily="18" charset="0"/>
              </a:rPr>
              <a:t>Analysis</a:t>
            </a:r>
            <a:endParaRPr lang="en-US" sz="4000" dirty="0">
              <a:latin typeface="Times New Roman" pitchFamily="18" charset="0"/>
              <a:cs typeface="Times New Roman" pitchFamily="18" charset="0"/>
            </a:endParaRPr>
          </a:p>
        </p:txBody>
      </p:sp>
      <p:sp>
        <p:nvSpPr>
          <p:cNvPr id="5" name="TextBox 4"/>
          <p:cNvSpPr txBox="1"/>
          <p:nvPr/>
        </p:nvSpPr>
        <p:spPr>
          <a:xfrm>
            <a:off x="609600" y="1066800"/>
            <a:ext cx="7696200" cy="646331"/>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Graph.1.1. </a:t>
            </a:r>
            <a:r>
              <a:rPr lang="en-US" b="1" dirty="0">
                <a:latin typeface="Times New Roman" pitchFamily="18" charset="0"/>
                <a:cs typeface="Times New Roman" pitchFamily="18" charset="0"/>
              </a:rPr>
              <a:t>Shows the total cases received at each department for the Month of March &amp; April 2016</a:t>
            </a:r>
          </a:p>
        </p:txBody>
      </p:sp>
      <p:graphicFrame>
        <p:nvGraphicFramePr>
          <p:cNvPr id="6" name="Chart 5"/>
          <p:cNvGraphicFramePr/>
          <p:nvPr>
            <p:extLst>
              <p:ext uri="{D42A27DB-BD31-4B8C-83A1-F6EECF244321}">
                <p14:modId xmlns:p14="http://schemas.microsoft.com/office/powerpoint/2010/main" val="3734108056"/>
              </p:ext>
            </p:extLst>
          </p:nvPr>
        </p:nvGraphicFramePr>
        <p:xfrm>
          <a:off x="533400" y="1828800"/>
          <a:ext cx="80772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2706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602</Words>
  <Application>Microsoft Office PowerPoint</Application>
  <PresentationFormat>On-screen Show (4:3)</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Presentation on  Analysis of Inflow Practice at Global Hospital , L.B.Nagar, Hyderabad</vt:lpstr>
      <vt:lpstr>Overview of Global Hospital</vt:lpstr>
      <vt:lpstr>Mission &amp; Vision</vt:lpstr>
      <vt:lpstr>Centers of Excellence</vt:lpstr>
      <vt:lpstr>Dissertation Topic  Analysis of Inflow Practice at Global Hospital, L.B. Nagar, Hyderabad</vt:lpstr>
      <vt:lpstr>Objective</vt:lpstr>
      <vt:lpstr>Research Methodology</vt:lpstr>
      <vt:lpstr>PowerPoint Presentation</vt:lpstr>
      <vt:lpstr>Analysis</vt:lpstr>
      <vt:lpstr>PowerPoint Presentation</vt:lpstr>
      <vt:lpstr>Conclusion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Analysis of Trade Referral at Global Hospital , L.B.Nagar, Hyderabad</dc:title>
  <dc:creator>user</dc:creator>
  <cp:lastModifiedBy>user</cp:lastModifiedBy>
  <cp:revision>16</cp:revision>
  <dcterms:created xsi:type="dcterms:W3CDTF">2016-05-15T05:37:47Z</dcterms:created>
  <dcterms:modified xsi:type="dcterms:W3CDTF">2016-05-22T07:40:33Z</dcterms:modified>
</cp:coreProperties>
</file>