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charts/colors8.xml" ContentType="application/vnd.ms-office.chartcolorstyle+xml"/>
  <Override PartName="/ppt/charts/style2.xml" ContentType="application/vnd.ms-office.chart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charts/colors6.xml" ContentType="application/vnd.ms-office.chartcolor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olors4.xml" ContentType="application/vnd.ms-office.chartcolorstyle+xml"/>
  <Default Extension="rels" ContentType="application/vnd.openxmlformats-package.relationships+xml"/>
  <Default Extension="xml" ContentType="application/xml"/>
  <Override PartName="/ppt/slides/slide14.xml" ContentType="application/vnd.openxmlformats-officedocument.presentationml.slide+xml"/>
  <Override PartName="/ppt/charts/colors2.xml" ContentType="application/vnd.ms-office.chartcolorstyl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olors1.xml" ContentType="application/vnd.ms-office.chartcolorstyle+xml"/>
  <Override PartName="/ppt/commentAuthors.xml" ContentType="application/vnd.openxmlformats-officedocument.presentationml.commentAuthors+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style7.xml" ContentType="application/vnd.ms-office.chartstyle+xml"/>
  <Override PartName="/ppt/charts/style8.xml" ContentType="application/vnd.ms-office.chartstyle+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diagrams/layout1.xml" ContentType="application/vnd.openxmlformats-officedocument.drawingml.diagramLayout+xml"/>
  <Override PartName="/ppt/charts/style5.xml" ContentType="application/vnd.ms-office.chartstyle+xml"/>
  <Override PartName="/ppt/charts/style6.xml" ContentType="application/vnd.ms-office.chart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Override PartName="/ppt/charts/style4.xml" ContentType="application/vnd.ms-office.chartstyle+xml"/>
  <Override PartName="/ppt/charts/style3.xml" ContentType="application/vnd.ms-office.chartstyle+xml"/>
  <Override PartName="/ppt/slides/slide5.xml" ContentType="application/vnd.openxmlformats-officedocument.presentationml.slide+xml"/>
  <Override PartName="/ppt/slideLayouts/slideLayout7.xml" ContentType="application/vnd.openxmlformats-officedocument.presentationml.slideLayout+xml"/>
  <Override PartName="/ppt/charts/style1.xml" ContentType="application/vnd.ms-office.chart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charts/colors7.xml" ContentType="application/vnd.ms-office.chartcolor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charts/colors5.xml" ContentType="application/vnd.ms-office.chartcolor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charts/colors3.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7" r:id="rId1"/>
  </p:sldMasterIdLst>
  <p:sldIdLst>
    <p:sldId id="256" r:id="rId2"/>
    <p:sldId id="278" r:id="rId3"/>
    <p:sldId id="273" r:id="rId4"/>
    <p:sldId id="258" r:id="rId5"/>
    <p:sldId id="259" r:id="rId6"/>
    <p:sldId id="260" r:id="rId7"/>
    <p:sldId id="261" r:id="rId8"/>
    <p:sldId id="262" r:id="rId9"/>
    <p:sldId id="263" r:id="rId10"/>
    <p:sldId id="264" r:id="rId11"/>
    <p:sldId id="267" r:id="rId12"/>
    <p:sldId id="266" r:id="rId13"/>
    <p:sldId id="268" r:id="rId14"/>
    <p:sldId id="269" r:id="rId15"/>
    <p:sldId id="270" r:id="rId16"/>
    <p:sldId id="271" r:id="rId17"/>
    <p:sldId id="275" r:id="rId18"/>
    <p:sldId id="27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wat, Mudita" initials="MR" lastIdx="1" clrIdx="0">
    <p:extLst>
      <p:ext uri="{19B8F6BF-5375-455C-9EA6-DF929625EA0E}">
        <p15:presenceInfo xmlns:p15="http://schemas.microsoft.com/office/powerpoint/2012/main" xmlns="" userId="Rawat, Mudit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833" autoAdjust="0"/>
    <p:restoredTop sz="94660"/>
  </p:normalViewPr>
  <p:slideViewPr>
    <p:cSldViewPr snapToGrid="0">
      <p:cViewPr varScale="1">
        <p:scale>
          <a:sx n="73" d="100"/>
          <a:sy n="73" d="100"/>
        </p:scale>
        <p:origin x="-600"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3" Type="http://schemas.microsoft.com/office/2011/relationships/chartStyle" Target="style7.xml"/><Relationship Id="rId2" Type="http://schemas.microsoft.com/office/2011/relationships/chartColorStyle" Target="colors7.xml"/><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3" Type="http://schemas.microsoft.com/office/2011/relationships/chartStyle" Target="style8.xml"/><Relationship Id="rId2" Type="http://schemas.microsoft.com/office/2011/relationships/chartColorStyle" Target="colors8.xml"/><Relationship Id="rId1" Type="http://schemas.openxmlformats.org/officeDocument/2006/relationships/package" Target="../embeddings/Microsoft_Office_Excel_Worksheet8.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Appointments</a:t>
            </a:r>
          </a:p>
        </c:rich>
      </c:tx>
      <c:layout/>
      <c:spPr>
        <a:noFill/>
        <a:ln>
          <a:noFill/>
        </a:ln>
        <a:effectLst/>
      </c:spPr>
    </c:title>
    <c:view3D>
      <c:rotX val="0"/>
      <c:rotY val="0"/>
      <c:depthPercent val="60"/>
      <c:perspective val="100"/>
    </c:view3D>
    <c:floor>
      <c:spPr>
        <a:solidFill>
          <a:schemeClr val="lt1">
            <a:lumMod val="95000"/>
          </a:schemeClr>
        </a:solidFill>
        <a:ln>
          <a:noFill/>
        </a:ln>
        <a:effectLst/>
        <a:sp3d/>
      </c:spPr>
    </c:floor>
    <c:sideWall>
      <c:spPr>
        <a:noFill/>
        <a:ln>
          <a:noFill/>
        </a:ln>
        <a:effectLst/>
        <a:sp3d/>
      </c:spPr>
    </c:sideWall>
    <c:backWall>
      <c:spPr>
        <a:noFill/>
        <a:ln>
          <a:noFill/>
        </a:ln>
        <a:effectLst/>
        <a:sp3d/>
      </c:spPr>
    </c:backWall>
    <c:plotArea>
      <c:layout/>
      <c:bar3DChart>
        <c:barDir val="col"/>
        <c:grouping val="standard"/>
        <c:ser>
          <c:idx val="0"/>
          <c:order val="0"/>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n-US"/>
              </a:p>
            </c:txPr>
            <c:showVal val="1"/>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Sheet1!$E$37:$F$37</c:f>
              <c:strCache>
                <c:ptCount val="2"/>
                <c:pt idx="0">
                  <c:v>Shows</c:v>
                </c:pt>
                <c:pt idx="1">
                  <c:v>No Shows</c:v>
                </c:pt>
              </c:strCache>
            </c:strRef>
          </c:cat>
          <c:val>
            <c:numRef>
              <c:f>Sheet1!$E$38:$F$38</c:f>
              <c:numCache>
                <c:formatCode>General</c:formatCode>
                <c:ptCount val="2"/>
                <c:pt idx="0">
                  <c:v>6533766</c:v>
                </c:pt>
                <c:pt idx="1">
                  <c:v>286179</c:v>
                </c:pt>
              </c:numCache>
            </c:numRef>
          </c:val>
        </c:ser>
        <c:dLbls>
          <c:showVal val="1"/>
        </c:dLbls>
        <c:gapWidth val="65"/>
        <c:shape val="box"/>
        <c:axId val="81267712"/>
        <c:axId val="81294464"/>
        <c:axId val="81794368"/>
      </c:bar3DChart>
      <c:catAx>
        <c:axId val="81267712"/>
        <c:scaling>
          <c:orientation val="minMax"/>
        </c:scaling>
        <c:axPos val="b"/>
        <c:title>
          <c:tx>
            <c:rich>
              <a:bodyPr rot="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en-US"/>
                  <a:t>Appointments status</a:t>
                </a:r>
              </a:p>
            </c:rich>
          </c:tx>
          <c:layout/>
          <c:spPr>
            <a:noFill/>
            <a:ln>
              <a:noFill/>
            </a:ln>
            <a:effectLst/>
          </c:spPr>
        </c:title>
        <c:numFmt formatCode="General" sourceLinked="1"/>
        <c:maj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81294464"/>
        <c:crosses val="autoZero"/>
        <c:auto val="1"/>
        <c:lblAlgn val="ctr"/>
        <c:lblOffset val="100"/>
      </c:catAx>
      <c:valAx>
        <c:axId val="81294464"/>
        <c:scaling>
          <c:orientation val="minMax"/>
        </c:scaling>
        <c:axPos val="l"/>
        <c:title>
          <c:tx>
            <c:rich>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en-US"/>
                  <a:t>Appointment</a:t>
                </a:r>
              </a:p>
            </c:rich>
          </c:tx>
          <c:layout/>
          <c:spPr>
            <a:noFill/>
            <a:ln>
              <a:noFill/>
            </a:ln>
            <a:effectLst/>
          </c:spPr>
        </c:title>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crossAx val="81267712"/>
        <c:crosses val="autoZero"/>
        <c:crossBetween val="between"/>
      </c:valAx>
      <c:serAx>
        <c:axId val="81794368"/>
        <c:scaling>
          <c:orientation val="minMax"/>
        </c:scaling>
        <c:delete val="1"/>
        <c:axPos val="b"/>
        <c:majorTickMark val="none"/>
        <c:tickLblPos val="nextTo"/>
        <c:crossAx val="81294464"/>
        <c:crosses val="autoZero"/>
      </c:serAx>
      <c:spPr>
        <a:noFill/>
        <a:ln>
          <a:noFill/>
        </a:ln>
        <a:effectLst/>
      </c:spPr>
    </c:plotArea>
    <c:plotVisOnly val="1"/>
    <c:dispBlanksAs val="gap"/>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Appointments</a:t>
            </a:r>
          </a:p>
        </c:rich>
      </c:tx>
      <c:layout/>
      <c:spPr>
        <a:noFill/>
        <a:ln>
          <a:noFill/>
        </a:ln>
        <a:effectLst/>
      </c:spPr>
    </c:title>
    <c:plotArea>
      <c:layout/>
      <c:pieChart>
        <c:varyColors val="1"/>
        <c:ser>
          <c:idx val="0"/>
          <c:order val="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Sheet1!$H$34:$I$34</c:f>
              <c:strCache>
                <c:ptCount val="2"/>
                <c:pt idx="0">
                  <c:v>Shows</c:v>
                </c:pt>
                <c:pt idx="1">
                  <c:v>No Shows</c:v>
                </c:pt>
              </c:strCache>
            </c:strRef>
          </c:cat>
          <c:val>
            <c:numRef>
              <c:f>Sheet1!$H$35:$I$35</c:f>
              <c:numCache>
                <c:formatCode>0.00</c:formatCode>
                <c:ptCount val="2"/>
                <c:pt idx="0">
                  <c:v>95.923269349513447</c:v>
                </c:pt>
                <c:pt idx="1">
                  <c:v>4.0767306504866072</c:v>
                </c:pt>
              </c:numCache>
            </c:numRef>
          </c:val>
        </c:ser>
        <c:dLbls>
          <c:showPercent val="1"/>
        </c:dLbls>
        <c:firstSliceAng val="0"/>
      </c:pieChart>
      <c:spPr>
        <a:noFill/>
        <a:ln>
          <a:noFill/>
        </a:ln>
        <a:effectLst/>
      </c:spPr>
    </c:plotArea>
    <c:legend>
      <c:legendPos val="r"/>
      <c:layout/>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Division</a:t>
            </a:r>
            <a:r>
              <a:rPr lang="en-US" baseline="0"/>
              <a:t> of total no- shows</a:t>
            </a:r>
            <a:endParaRPr lang="en-US"/>
          </a:p>
        </c:rich>
      </c:tx>
      <c:layout>
        <c:manualLayout>
          <c:xMode val="edge"/>
          <c:yMode val="edge"/>
          <c:x val="0.18473600174978133"/>
          <c:y val="4.1666666666666664E-2"/>
        </c:manualLayout>
      </c:layout>
      <c:spPr>
        <a:noFill/>
        <a:ln>
          <a:noFill/>
        </a:ln>
        <a:effectLst/>
      </c:spPr>
    </c:title>
    <c:view3D>
      <c:rotX val="0"/>
      <c:rotY val="0"/>
      <c:depthPercent val="60"/>
      <c:perspective val="100"/>
    </c:view3D>
    <c:floor>
      <c:spPr>
        <a:solidFill>
          <a:schemeClr val="lt1">
            <a:lumMod val="95000"/>
          </a:schemeClr>
        </a:solidFill>
        <a:ln>
          <a:noFill/>
        </a:ln>
        <a:effectLst/>
        <a:sp3d/>
      </c:spPr>
    </c:floor>
    <c:sideWall>
      <c:spPr>
        <a:noFill/>
        <a:ln>
          <a:noFill/>
        </a:ln>
        <a:effectLst/>
        <a:sp3d/>
      </c:spPr>
    </c:sideWall>
    <c:backWall>
      <c:spPr>
        <a:noFill/>
        <a:ln>
          <a:noFill/>
        </a:ln>
        <a:effectLst/>
        <a:sp3d/>
      </c:spPr>
    </c:backWall>
    <c:plotArea>
      <c:layout/>
      <c:bar3DChart>
        <c:barDir val="col"/>
        <c:grouping val="standard"/>
        <c:ser>
          <c:idx val="0"/>
          <c:order val="0"/>
          <c:tx>
            <c:strRef>
              <c:f>Sheet1!$B$3</c:f>
              <c:strCache>
                <c:ptCount val="1"/>
                <c:pt idx="0">
                  <c:v>Confirmed</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n-US"/>
              </a:p>
            </c:txPr>
            <c:showVal val="1"/>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Sheet1!$A$4:$A$9</c:f>
              <c:strCache>
                <c:ptCount val="6"/>
                <c:pt idx="0">
                  <c:v>JAN</c:v>
                </c:pt>
                <c:pt idx="1">
                  <c:v>FEB</c:v>
                </c:pt>
                <c:pt idx="2">
                  <c:v>MAR</c:v>
                </c:pt>
                <c:pt idx="3">
                  <c:v>APR</c:v>
                </c:pt>
                <c:pt idx="4">
                  <c:v>MAY</c:v>
                </c:pt>
                <c:pt idx="5">
                  <c:v>JUN</c:v>
                </c:pt>
              </c:strCache>
            </c:strRef>
          </c:cat>
          <c:val>
            <c:numRef>
              <c:f>Sheet1!$B$4:$B$9</c:f>
              <c:numCache>
                <c:formatCode>General</c:formatCode>
                <c:ptCount val="6"/>
                <c:pt idx="0">
                  <c:v>3455</c:v>
                </c:pt>
                <c:pt idx="1">
                  <c:v>3263</c:v>
                </c:pt>
                <c:pt idx="2">
                  <c:v>3783</c:v>
                </c:pt>
                <c:pt idx="3">
                  <c:v>2682</c:v>
                </c:pt>
                <c:pt idx="4">
                  <c:v>1972</c:v>
                </c:pt>
                <c:pt idx="5">
                  <c:v>2046</c:v>
                </c:pt>
              </c:numCache>
            </c:numRef>
          </c:val>
        </c:ser>
        <c:ser>
          <c:idx val="1"/>
          <c:order val="1"/>
          <c:tx>
            <c:strRef>
              <c:f>Sheet1!$C$3</c:f>
              <c:strCache>
                <c:ptCount val="1"/>
                <c:pt idx="0">
                  <c:v>Not Confirmed</c:v>
                </c:pt>
              </c:strCache>
            </c:strRef>
          </c:tx>
          <c:spPr>
            <a:solidFill>
              <a:schemeClr val="accent2">
                <a:alpha val="85000"/>
              </a:schemeClr>
            </a:solidFill>
            <a:ln w="9525" cap="flat" cmpd="sng" algn="ctr">
              <a:solidFill>
                <a:schemeClr val="accent2">
                  <a:lumMod val="75000"/>
                </a:schemeClr>
              </a:solidFill>
              <a:round/>
            </a:ln>
            <a:effectLst/>
            <a:sp3d contourW="9525">
              <a:contourClr>
                <a:schemeClr val="accent2">
                  <a:lumMod val="75000"/>
                </a:schemeClr>
              </a:contourClr>
            </a:sp3d>
          </c:spP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n-US"/>
              </a:p>
            </c:txPr>
            <c:showVal val="1"/>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Sheet1!$A$4:$A$9</c:f>
              <c:strCache>
                <c:ptCount val="6"/>
                <c:pt idx="0">
                  <c:v>JAN</c:v>
                </c:pt>
                <c:pt idx="1">
                  <c:v>FEB</c:v>
                </c:pt>
                <c:pt idx="2">
                  <c:v>MAR</c:v>
                </c:pt>
                <c:pt idx="3">
                  <c:v>APR</c:v>
                </c:pt>
                <c:pt idx="4">
                  <c:v>MAY</c:v>
                </c:pt>
                <c:pt idx="5">
                  <c:v>JUN</c:v>
                </c:pt>
              </c:strCache>
            </c:strRef>
          </c:cat>
          <c:val>
            <c:numRef>
              <c:f>Sheet1!$C$4:$C$9</c:f>
              <c:numCache>
                <c:formatCode>General</c:formatCode>
                <c:ptCount val="6"/>
                <c:pt idx="0">
                  <c:v>23274</c:v>
                </c:pt>
                <c:pt idx="1">
                  <c:v>21799</c:v>
                </c:pt>
                <c:pt idx="2">
                  <c:v>24125</c:v>
                </c:pt>
                <c:pt idx="3">
                  <c:v>17357</c:v>
                </c:pt>
                <c:pt idx="4">
                  <c:v>14515</c:v>
                </c:pt>
                <c:pt idx="5">
                  <c:v>15624</c:v>
                </c:pt>
              </c:numCache>
            </c:numRef>
          </c:val>
        </c:ser>
        <c:dLbls>
          <c:showVal val="1"/>
        </c:dLbls>
        <c:gapWidth val="65"/>
        <c:shape val="box"/>
        <c:axId val="126817408"/>
        <c:axId val="126819328"/>
        <c:axId val="83152384"/>
      </c:bar3DChart>
      <c:catAx>
        <c:axId val="126817408"/>
        <c:scaling>
          <c:orientation val="minMax"/>
        </c:scaling>
        <c:axPos val="b"/>
        <c:title>
          <c:tx>
            <c:rich>
              <a:bodyPr rot="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en-US"/>
                  <a:t>Month</a:t>
                </a:r>
              </a:p>
            </c:rich>
          </c:tx>
          <c:layout/>
          <c:spPr>
            <a:noFill/>
            <a:ln>
              <a:noFill/>
            </a:ln>
            <a:effectLst/>
          </c:spPr>
        </c:title>
        <c:numFmt formatCode="General" sourceLinked="1"/>
        <c:maj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126819328"/>
        <c:crosses val="autoZero"/>
        <c:auto val="1"/>
        <c:lblAlgn val="ctr"/>
        <c:lblOffset val="100"/>
      </c:catAx>
      <c:valAx>
        <c:axId val="126819328"/>
        <c:scaling>
          <c:orientation val="minMax"/>
        </c:scaling>
        <c:axPos val="l"/>
        <c:majorGridlines>
          <c:spPr>
            <a:ln w="9525" cap="flat" cmpd="sng" algn="ctr">
              <a:solidFill>
                <a:schemeClr val="dk1">
                  <a:lumMod val="15000"/>
                  <a:lumOff val="85000"/>
                </a:schemeClr>
              </a:solidFill>
              <a:round/>
            </a:ln>
            <a:effectLst/>
          </c:spPr>
        </c:majorGridlines>
        <c:title>
          <c:tx>
            <c:rich>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en-US"/>
                  <a:t> Appointments</a:t>
                </a:r>
              </a:p>
            </c:rich>
          </c:tx>
          <c:layout/>
          <c:spPr>
            <a:noFill/>
            <a:ln>
              <a:noFill/>
            </a:ln>
            <a:effectLst/>
          </c:spPr>
        </c:title>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crossAx val="126817408"/>
        <c:crosses val="autoZero"/>
        <c:crossBetween val="between"/>
      </c:valAx>
      <c:serAx>
        <c:axId val="83152384"/>
        <c:scaling>
          <c:orientation val="minMax"/>
        </c:scaling>
        <c:delete val="1"/>
        <c:axPos val="b"/>
        <c:majorTickMark val="none"/>
        <c:tickLblPos val="nextTo"/>
        <c:crossAx val="126819328"/>
        <c:crosses val="autoZero"/>
      </c:serAx>
      <c:spPr>
        <a:noFill/>
        <a:ln>
          <a:noFill/>
        </a:ln>
        <a:effectLst/>
      </c:spPr>
    </c:plotArea>
    <c:legend>
      <c:legendPos val="b"/>
      <c:layout/>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Division</a:t>
            </a:r>
            <a:r>
              <a:rPr lang="en-US" baseline="0"/>
              <a:t> of total no -shows</a:t>
            </a:r>
            <a:endParaRPr lang="en-US"/>
          </a:p>
        </c:rich>
      </c:tx>
      <c:layout/>
      <c:spPr>
        <a:noFill/>
        <a:ln>
          <a:noFill/>
        </a:ln>
        <a:effectLst/>
      </c:spPr>
    </c:title>
    <c:view3D>
      <c:rotX val="0"/>
      <c:rotY val="0"/>
      <c:depthPercent val="60"/>
      <c:perspective val="100"/>
    </c:view3D>
    <c:floor>
      <c:spPr>
        <a:solidFill>
          <a:schemeClr val="lt1">
            <a:lumMod val="95000"/>
          </a:schemeClr>
        </a:solidFill>
        <a:ln>
          <a:noFill/>
        </a:ln>
        <a:effectLst/>
        <a:sp3d/>
      </c:spPr>
    </c:floor>
    <c:sideWall>
      <c:spPr>
        <a:noFill/>
        <a:ln>
          <a:noFill/>
        </a:ln>
        <a:effectLst/>
        <a:sp3d/>
      </c:spPr>
    </c:sideWall>
    <c:backWall>
      <c:spPr>
        <a:noFill/>
        <a:ln>
          <a:noFill/>
        </a:ln>
        <a:effectLst/>
        <a:sp3d/>
      </c:spPr>
    </c:backWall>
    <c:plotArea>
      <c:layout/>
      <c:bar3DChart>
        <c:barDir val="col"/>
        <c:grouping val="standard"/>
        <c:ser>
          <c:idx val="0"/>
          <c:order val="0"/>
          <c:tx>
            <c:strRef>
              <c:f>Sheet1!$B$11</c:f>
              <c:strCache>
                <c:ptCount val="1"/>
                <c:pt idx="0">
                  <c:v>Confirmed</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n-US"/>
              </a:p>
            </c:txPr>
            <c:showVal val="1"/>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Sheet1!$A$12:$A$17</c:f>
              <c:strCache>
                <c:ptCount val="6"/>
                <c:pt idx="0">
                  <c:v>JUL</c:v>
                </c:pt>
                <c:pt idx="1">
                  <c:v>AUG</c:v>
                </c:pt>
                <c:pt idx="2">
                  <c:v>SEPT</c:v>
                </c:pt>
                <c:pt idx="3">
                  <c:v>OCT</c:v>
                </c:pt>
                <c:pt idx="4">
                  <c:v>NOV</c:v>
                </c:pt>
                <c:pt idx="5">
                  <c:v>DEC</c:v>
                </c:pt>
              </c:strCache>
            </c:strRef>
          </c:cat>
          <c:val>
            <c:numRef>
              <c:f>Sheet1!$B$12:$B$17</c:f>
              <c:numCache>
                <c:formatCode>General</c:formatCode>
                <c:ptCount val="6"/>
                <c:pt idx="0">
                  <c:v>2422</c:v>
                </c:pt>
                <c:pt idx="1">
                  <c:v>3637</c:v>
                </c:pt>
                <c:pt idx="2">
                  <c:v>3261</c:v>
                </c:pt>
                <c:pt idx="3">
                  <c:v>3607</c:v>
                </c:pt>
                <c:pt idx="4">
                  <c:v>3217</c:v>
                </c:pt>
                <c:pt idx="5">
                  <c:v>3399</c:v>
                </c:pt>
              </c:numCache>
            </c:numRef>
          </c:val>
        </c:ser>
        <c:ser>
          <c:idx val="1"/>
          <c:order val="1"/>
          <c:tx>
            <c:strRef>
              <c:f>Sheet1!$C$11</c:f>
              <c:strCache>
                <c:ptCount val="1"/>
                <c:pt idx="0">
                  <c:v>Not Confirmed</c:v>
                </c:pt>
              </c:strCache>
            </c:strRef>
          </c:tx>
          <c:spPr>
            <a:solidFill>
              <a:schemeClr val="accent2">
                <a:alpha val="85000"/>
              </a:schemeClr>
            </a:solidFill>
            <a:ln w="9525" cap="flat" cmpd="sng" algn="ctr">
              <a:solidFill>
                <a:schemeClr val="accent2">
                  <a:lumMod val="75000"/>
                </a:schemeClr>
              </a:solidFill>
              <a:round/>
            </a:ln>
            <a:effectLst/>
            <a:sp3d contourW="9525">
              <a:contourClr>
                <a:schemeClr val="accent2">
                  <a:lumMod val="75000"/>
                </a:schemeClr>
              </a:contourClr>
            </a:sp3d>
          </c:spP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n-US"/>
              </a:p>
            </c:txPr>
            <c:showVal val="1"/>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Sheet1!$A$12:$A$17</c:f>
              <c:strCache>
                <c:ptCount val="6"/>
                <c:pt idx="0">
                  <c:v>JUL</c:v>
                </c:pt>
                <c:pt idx="1">
                  <c:v>AUG</c:v>
                </c:pt>
                <c:pt idx="2">
                  <c:v>SEPT</c:v>
                </c:pt>
                <c:pt idx="3">
                  <c:v>OCT</c:v>
                </c:pt>
                <c:pt idx="4">
                  <c:v>NOV</c:v>
                </c:pt>
                <c:pt idx="5">
                  <c:v>DEC</c:v>
                </c:pt>
              </c:strCache>
            </c:strRef>
          </c:cat>
          <c:val>
            <c:numRef>
              <c:f>Sheet1!$C$12:$C$17</c:f>
              <c:numCache>
                <c:formatCode>General</c:formatCode>
                <c:ptCount val="6"/>
                <c:pt idx="0">
                  <c:v>18895</c:v>
                </c:pt>
                <c:pt idx="1">
                  <c:v>21089</c:v>
                </c:pt>
                <c:pt idx="2">
                  <c:v>22015</c:v>
                </c:pt>
                <c:pt idx="3">
                  <c:v>23774</c:v>
                </c:pt>
                <c:pt idx="4">
                  <c:v>22179</c:v>
                </c:pt>
                <c:pt idx="5">
                  <c:v>24789</c:v>
                </c:pt>
              </c:numCache>
            </c:numRef>
          </c:val>
        </c:ser>
        <c:dLbls>
          <c:showVal val="1"/>
        </c:dLbls>
        <c:gapWidth val="65"/>
        <c:shape val="box"/>
        <c:axId val="103123584"/>
        <c:axId val="126896768"/>
        <c:axId val="81833984"/>
      </c:bar3DChart>
      <c:catAx>
        <c:axId val="103123584"/>
        <c:scaling>
          <c:orientation val="minMax"/>
        </c:scaling>
        <c:axPos val="b"/>
        <c:title>
          <c:tx>
            <c:rich>
              <a:bodyPr rot="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en-US"/>
                  <a:t>Month</a:t>
                </a:r>
              </a:p>
            </c:rich>
          </c:tx>
          <c:layout/>
          <c:spPr>
            <a:noFill/>
            <a:ln>
              <a:noFill/>
            </a:ln>
            <a:effectLst/>
          </c:spPr>
        </c:title>
        <c:numFmt formatCode="General" sourceLinked="1"/>
        <c:maj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126896768"/>
        <c:crosses val="autoZero"/>
        <c:auto val="1"/>
        <c:lblAlgn val="ctr"/>
        <c:lblOffset val="100"/>
      </c:catAx>
      <c:valAx>
        <c:axId val="126896768"/>
        <c:scaling>
          <c:orientation val="minMax"/>
        </c:scaling>
        <c:axPos val="l"/>
        <c:title>
          <c:tx>
            <c:rich>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en-US"/>
                  <a:t>Appointments</a:t>
                </a:r>
              </a:p>
            </c:rich>
          </c:tx>
          <c:layout/>
          <c:spPr>
            <a:noFill/>
            <a:ln>
              <a:noFill/>
            </a:ln>
            <a:effectLst/>
          </c:spPr>
        </c:title>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crossAx val="103123584"/>
        <c:crosses val="autoZero"/>
        <c:crossBetween val="between"/>
      </c:valAx>
      <c:serAx>
        <c:axId val="81833984"/>
        <c:scaling>
          <c:orientation val="minMax"/>
        </c:scaling>
        <c:delete val="1"/>
        <c:axPos val="b"/>
        <c:majorTickMark val="none"/>
        <c:tickLblPos val="nextTo"/>
        <c:crossAx val="126896768"/>
        <c:crosses val="autoZero"/>
      </c:serAx>
      <c:spPr>
        <a:noFill/>
        <a:ln>
          <a:noFill/>
        </a:ln>
        <a:effectLst/>
      </c:spPr>
    </c:plotArea>
    <c:legend>
      <c:legendPos val="b"/>
      <c:layout/>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dirty="0"/>
              <a:t>No</a:t>
            </a:r>
            <a:r>
              <a:rPr lang="en-US" baseline="0" dirty="0"/>
              <a:t> Shows (Jan- Jun)</a:t>
            </a:r>
            <a:endParaRPr lang="en-US" dirty="0"/>
          </a:p>
        </c:rich>
      </c:tx>
      <c:layout>
        <c:manualLayout>
          <c:xMode val="edge"/>
          <c:yMode val="edge"/>
          <c:x val="0.30469095005299834"/>
          <c:y val="3.0393484512143552E-2"/>
        </c:manualLayout>
      </c:layout>
      <c:spPr>
        <a:noFill/>
        <a:ln>
          <a:noFill/>
        </a:ln>
        <a:effectLst/>
      </c:spPr>
    </c:title>
    <c:plotArea>
      <c:layout/>
      <c:pieChart>
        <c:varyColors val="1"/>
        <c:ser>
          <c:idx val="0"/>
          <c:order val="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Sheet1!$I$3:$J$3</c:f>
              <c:strCache>
                <c:ptCount val="2"/>
                <c:pt idx="0">
                  <c:v>CONFIRMED</c:v>
                </c:pt>
                <c:pt idx="1">
                  <c:v>UNCONFIRMED</c:v>
                </c:pt>
              </c:strCache>
            </c:strRef>
          </c:cat>
          <c:val>
            <c:numRef>
              <c:f>Sheet1!$I$4:$J$4</c:f>
              <c:numCache>
                <c:formatCode>General</c:formatCode>
                <c:ptCount val="2"/>
                <c:pt idx="0">
                  <c:v>12.83</c:v>
                </c:pt>
                <c:pt idx="1">
                  <c:v>87.169999999999987</c:v>
                </c:pt>
              </c:numCache>
            </c:numRef>
          </c:val>
        </c:ser>
        <c:dLbls>
          <c:showPercent val="1"/>
        </c:dLbls>
        <c:firstSliceAng val="0"/>
      </c:pieChart>
      <c:spPr>
        <a:noFill/>
        <a:ln>
          <a:noFill/>
        </a:ln>
        <a:effectLst/>
      </c:spPr>
    </c:plotArea>
    <c:legend>
      <c:legendPos val="r"/>
      <c:layout/>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No</a:t>
            </a:r>
            <a:r>
              <a:rPr lang="en-US" baseline="0"/>
              <a:t> Shows ( Jul-Dec)</a:t>
            </a:r>
            <a:endParaRPr lang="en-US"/>
          </a:p>
        </c:rich>
      </c:tx>
      <c:layout/>
      <c:spPr>
        <a:noFill/>
        <a:ln>
          <a:noFill/>
        </a:ln>
        <a:effectLst/>
      </c:spPr>
    </c:title>
    <c:plotArea>
      <c:layout/>
      <c:pieChart>
        <c:varyColors val="1"/>
        <c:ser>
          <c:idx val="0"/>
          <c:order val="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Sheet1!$I$3:$J$3</c:f>
              <c:strCache>
                <c:ptCount val="2"/>
                <c:pt idx="0">
                  <c:v>CONFIRMED</c:v>
                </c:pt>
                <c:pt idx="1">
                  <c:v>UNCONFIRMED</c:v>
                </c:pt>
              </c:strCache>
            </c:strRef>
          </c:cat>
          <c:val>
            <c:numRef>
              <c:f>Sheet1!$I$4:$J$4</c:f>
              <c:numCache>
                <c:formatCode>General</c:formatCode>
                <c:ptCount val="2"/>
                <c:pt idx="0">
                  <c:v>12.83</c:v>
                </c:pt>
                <c:pt idx="1">
                  <c:v>87.169999999999987</c:v>
                </c:pt>
              </c:numCache>
            </c:numRef>
          </c:val>
        </c:ser>
        <c:dLbls>
          <c:showPercent val="1"/>
        </c:dLbls>
        <c:firstSliceAng val="0"/>
      </c:pieChart>
      <c:spPr>
        <a:noFill/>
        <a:ln>
          <a:noFill/>
        </a:ln>
        <a:effectLst/>
      </c:spPr>
    </c:plotArea>
    <c:legend>
      <c:legendPos val="r"/>
      <c:layout/>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Reason</a:t>
            </a:r>
            <a:r>
              <a:rPr lang="en-US" baseline="0"/>
              <a:t> documented for calls made by automated call reminder system</a:t>
            </a:r>
            <a:endParaRPr lang="en-US"/>
          </a:p>
        </c:rich>
      </c:tx>
      <c:layout>
        <c:manualLayout>
          <c:xMode val="edge"/>
          <c:yMode val="edge"/>
          <c:x val="0.14298600174978129"/>
          <c:y val="3.7037037037037056E-2"/>
        </c:manualLayout>
      </c:layout>
      <c:spPr>
        <a:noFill/>
        <a:ln>
          <a:noFill/>
        </a:ln>
        <a:effectLst/>
      </c:spPr>
    </c:title>
    <c:view3D>
      <c:rotX val="0"/>
      <c:rotY val="0"/>
      <c:depthPercent val="60"/>
      <c:perspective val="100"/>
    </c:view3D>
    <c:floor>
      <c:spPr>
        <a:solidFill>
          <a:schemeClr val="lt1">
            <a:lumMod val="95000"/>
          </a:schemeClr>
        </a:solidFill>
        <a:ln>
          <a:noFill/>
        </a:ln>
        <a:effectLst/>
        <a:sp3d/>
      </c:spPr>
    </c:floor>
    <c:sideWall>
      <c:spPr>
        <a:noFill/>
        <a:ln>
          <a:noFill/>
        </a:ln>
        <a:effectLst/>
        <a:sp3d/>
      </c:spPr>
    </c:sideWall>
    <c:backWall>
      <c:spPr>
        <a:noFill/>
        <a:ln>
          <a:noFill/>
        </a:ln>
        <a:effectLst/>
        <a:sp3d/>
      </c:spPr>
    </c:backWall>
    <c:plotArea>
      <c:layout/>
      <c:bar3DChart>
        <c:barDir val="col"/>
        <c:grouping val="standard"/>
        <c:ser>
          <c:idx val="0"/>
          <c:order val="0"/>
          <c:tx>
            <c:strRef>
              <c:f>Sheet1!$C$22</c:f>
              <c:strCache>
                <c:ptCount val="1"/>
                <c:pt idx="0">
                  <c:v>Frequency</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n-US"/>
              </a:p>
            </c:txPr>
            <c:showVal val="1"/>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Sheet1!$B$23:$B$30</c:f>
              <c:strCache>
                <c:ptCount val="8"/>
                <c:pt idx="0">
                  <c:v>Answering Machine</c:v>
                </c:pt>
                <c:pt idx="1">
                  <c:v>Answer not confirmed</c:v>
                </c:pt>
                <c:pt idx="2">
                  <c:v>Busy</c:v>
                </c:pt>
                <c:pt idx="3">
                  <c:v>Confirmed</c:v>
                </c:pt>
                <c:pt idx="4">
                  <c:v>Hang Up</c:v>
                </c:pt>
                <c:pt idx="5">
                  <c:v>Wrong Number</c:v>
                </c:pt>
                <c:pt idx="6">
                  <c:v>No answer</c:v>
                </c:pt>
                <c:pt idx="7">
                  <c:v>Answered and cancelled</c:v>
                </c:pt>
              </c:strCache>
            </c:strRef>
          </c:cat>
          <c:val>
            <c:numRef>
              <c:f>Sheet1!$C$23:$C$30</c:f>
              <c:numCache>
                <c:formatCode>General</c:formatCode>
                <c:ptCount val="8"/>
                <c:pt idx="0">
                  <c:v>1774</c:v>
                </c:pt>
                <c:pt idx="1">
                  <c:v>1435</c:v>
                </c:pt>
                <c:pt idx="2">
                  <c:v>46</c:v>
                </c:pt>
                <c:pt idx="3">
                  <c:v>435</c:v>
                </c:pt>
                <c:pt idx="4">
                  <c:v>224</c:v>
                </c:pt>
                <c:pt idx="5">
                  <c:v>349</c:v>
                </c:pt>
                <c:pt idx="6">
                  <c:v>87</c:v>
                </c:pt>
                <c:pt idx="7">
                  <c:v>50</c:v>
                </c:pt>
              </c:numCache>
            </c:numRef>
          </c:val>
        </c:ser>
        <c:dLbls>
          <c:showVal val="1"/>
        </c:dLbls>
        <c:gapWidth val="65"/>
        <c:shape val="box"/>
        <c:axId val="128271104"/>
        <c:axId val="128295680"/>
        <c:axId val="128333568"/>
      </c:bar3DChart>
      <c:catAx>
        <c:axId val="128271104"/>
        <c:scaling>
          <c:orientation val="minMax"/>
        </c:scaling>
        <c:axPos val="b"/>
        <c:title>
          <c:tx>
            <c:rich>
              <a:bodyPr rot="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en-US"/>
                  <a:t>Reason</a:t>
                </a:r>
              </a:p>
            </c:rich>
          </c:tx>
          <c:layout/>
          <c:spPr>
            <a:noFill/>
            <a:ln>
              <a:noFill/>
            </a:ln>
            <a:effectLst/>
          </c:spPr>
        </c:title>
        <c:numFmt formatCode="General" sourceLinked="1"/>
        <c:maj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128295680"/>
        <c:crosses val="autoZero"/>
        <c:auto val="1"/>
        <c:lblAlgn val="ctr"/>
        <c:lblOffset val="100"/>
      </c:catAx>
      <c:valAx>
        <c:axId val="128295680"/>
        <c:scaling>
          <c:orientation val="minMax"/>
        </c:scaling>
        <c:axPos val="l"/>
        <c:title>
          <c:tx>
            <c:rich>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en-US"/>
                  <a:t>total</a:t>
                </a:r>
                <a:r>
                  <a:rPr lang="en-US" baseline="0"/>
                  <a:t> number of calls</a:t>
                </a:r>
                <a:endParaRPr lang="en-US"/>
              </a:p>
            </c:rich>
          </c:tx>
          <c:layout/>
          <c:spPr>
            <a:noFill/>
            <a:ln>
              <a:noFill/>
            </a:ln>
            <a:effectLst/>
          </c:spPr>
        </c:title>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crossAx val="128271104"/>
        <c:crosses val="autoZero"/>
        <c:crossBetween val="between"/>
      </c:valAx>
      <c:serAx>
        <c:axId val="128333568"/>
        <c:scaling>
          <c:orientation val="minMax"/>
        </c:scaling>
        <c:delete val="1"/>
        <c:axPos val="b"/>
        <c:majorTickMark val="none"/>
        <c:tickLblPos val="nextTo"/>
        <c:crossAx val="128295680"/>
        <c:crosses val="autoZero"/>
      </c:serAx>
      <c:spPr>
        <a:noFill/>
        <a:ln>
          <a:noFill/>
        </a:ln>
        <a:effectLst/>
      </c:spPr>
    </c:plotArea>
    <c:plotVisOnly val="1"/>
    <c:dispBlanksAs val="gap"/>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Reasons</a:t>
            </a:r>
            <a:r>
              <a:rPr lang="en-US" baseline="0"/>
              <a:t> Documented by Patient Reminder System</a:t>
            </a:r>
            <a:endParaRPr lang="en-US"/>
          </a:p>
        </c:rich>
      </c:tx>
      <c:layout/>
      <c:spPr>
        <a:noFill/>
        <a:ln>
          <a:noFill/>
        </a:ln>
        <a:effectLst/>
      </c:spPr>
    </c:title>
    <c:plotArea>
      <c:layout/>
      <c:pieChart>
        <c:varyColors val="1"/>
        <c:ser>
          <c:idx val="0"/>
          <c:order val="0"/>
          <c:tx>
            <c:strRef>
              <c:f>Sheet1!$D$22</c:f>
              <c:strCache>
                <c:ptCount val="1"/>
                <c:pt idx="0">
                  <c:v>Percentage</c:v>
                </c:pt>
              </c:strCache>
            </c:strRef>
          </c:tx>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Pt>
            <c:idx val="2"/>
            <c:spPr>
              <a:solidFill>
                <a:schemeClr val="accent3"/>
              </a:solidFill>
              <a:ln>
                <a:noFill/>
              </a:ln>
              <a:effectLst>
                <a:outerShdw blurRad="254000" sx="102000" sy="102000" algn="ctr" rotWithShape="0">
                  <a:prstClr val="black">
                    <a:alpha val="20000"/>
                  </a:prstClr>
                </a:outerShdw>
              </a:effectLst>
            </c:spPr>
          </c:dPt>
          <c:dPt>
            <c:idx val="3"/>
            <c:spPr>
              <a:solidFill>
                <a:schemeClr val="accent4"/>
              </a:solidFill>
              <a:ln>
                <a:noFill/>
              </a:ln>
              <a:effectLst>
                <a:outerShdw blurRad="254000" sx="102000" sy="102000" algn="ctr" rotWithShape="0">
                  <a:prstClr val="black">
                    <a:alpha val="20000"/>
                  </a:prstClr>
                </a:outerShdw>
              </a:effectLst>
            </c:spPr>
          </c:dPt>
          <c:dPt>
            <c:idx val="4"/>
            <c:spPr>
              <a:solidFill>
                <a:schemeClr val="accent5"/>
              </a:solidFill>
              <a:ln>
                <a:noFill/>
              </a:ln>
              <a:effectLst>
                <a:outerShdw blurRad="254000" sx="102000" sy="102000" algn="ctr" rotWithShape="0">
                  <a:prstClr val="black">
                    <a:alpha val="20000"/>
                  </a:prstClr>
                </a:outerShdw>
              </a:effectLst>
            </c:spPr>
          </c:dPt>
          <c:dPt>
            <c:idx val="5"/>
            <c:spPr>
              <a:solidFill>
                <a:schemeClr val="accent6"/>
              </a:solidFill>
              <a:ln>
                <a:noFill/>
              </a:ln>
              <a:effectLst>
                <a:outerShdw blurRad="254000" sx="102000" sy="102000" algn="ctr" rotWithShape="0">
                  <a:prstClr val="black">
                    <a:alpha val="20000"/>
                  </a:prstClr>
                </a:outerShdw>
              </a:effectLst>
            </c:spPr>
          </c:dPt>
          <c:dPt>
            <c:idx val="6"/>
            <c:spPr>
              <a:solidFill>
                <a:schemeClr val="accent1">
                  <a:lumMod val="60000"/>
                </a:schemeClr>
              </a:solidFill>
              <a:ln>
                <a:noFill/>
              </a:ln>
              <a:effectLst>
                <a:outerShdw blurRad="254000" sx="102000" sy="102000" algn="ctr" rotWithShape="0">
                  <a:prstClr val="black">
                    <a:alpha val="20000"/>
                  </a:prstClr>
                </a:outerShdw>
              </a:effectLst>
            </c:spPr>
          </c:dPt>
          <c:dPt>
            <c:idx val="7"/>
            <c:spPr>
              <a:solidFill>
                <a:schemeClr val="accent2">
                  <a:lumMod val="60000"/>
                </a:schemeClr>
              </a:solidFill>
              <a:ln>
                <a:noFill/>
              </a:ln>
              <a:effectLst>
                <a:outerShdw blurRad="254000" sx="102000" sy="102000" algn="ctr" rotWithShape="0">
                  <a:prstClr val="black">
                    <a:alpha val="20000"/>
                  </a:prstClr>
                </a:outerShdw>
              </a:effectLst>
            </c:spPr>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Sheet1!$B$23:$B$30</c:f>
              <c:strCache>
                <c:ptCount val="8"/>
                <c:pt idx="0">
                  <c:v>Answering Machine</c:v>
                </c:pt>
                <c:pt idx="1">
                  <c:v>Answer not confirmed</c:v>
                </c:pt>
                <c:pt idx="2">
                  <c:v>Busy</c:v>
                </c:pt>
                <c:pt idx="3">
                  <c:v>Confirmed</c:v>
                </c:pt>
                <c:pt idx="4">
                  <c:v>Hang Up</c:v>
                </c:pt>
                <c:pt idx="5">
                  <c:v>Wrong Number</c:v>
                </c:pt>
                <c:pt idx="6">
                  <c:v>No answer</c:v>
                </c:pt>
                <c:pt idx="7">
                  <c:v>Answered and cancelled</c:v>
                </c:pt>
              </c:strCache>
            </c:strRef>
          </c:cat>
          <c:val>
            <c:numRef>
              <c:f>Sheet1!$D$23:$D$30</c:f>
              <c:numCache>
                <c:formatCode>0.00</c:formatCode>
                <c:ptCount val="8"/>
                <c:pt idx="0">
                  <c:v>40.318181818181841</c:v>
                </c:pt>
                <c:pt idx="1">
                  <c:v>32.613636363636324</c:v>
                </c:pt>
                <c:pt idx="2">
                  <c:v>1.0454545454545454</c:v>
                </c:pt>
                <c:pt idx="3">
                  <c:v>9.8863636363636367</c:v>
                </c:pt>
                <c:pt idx="4">
                  <c:v>5.0909090909090908</c:v>
                </c:pt>
                <c:pt idx="5">
                  <c:v>7.9318181818181861</c:v>
                </c:pt>
                <c:pt idx="6">
                  <c:v>1.9772727272727277</c:v>
                </c:pt>
                <c:pt idx="7">
                  <c:v>1.1363636363636365</c:v>
                </c:pt>
              </c:numCache>
            </c:numRef>
          </c:val>
        </c:ser>
        <c:dLbls>
          <c:showPercent val="1"/>
        </c:dLbls>
        <c:firstSliceAng val="0"/>
      </c:pieChart>
      <c:spPr>
        <a:noFill/>
        <a:ln>
          <a:noFill/>
        </a:ln>
        <a:effectLst/>
      </c:spPr>
    </c:plotArea>
    <c:legend>
      <c:legendPos val="r"/>
      <c:layout/>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49CADC-C18F-4C24-8B90-F64EC31854DD}" type="doc">
      <dgm:prSet loTypeId="urn:microsoft.com/office/officeart/2005/8/layout/radial5" loCatId="relationship" qsTypeId="urn:microsoft.com/office/officeart/2005/8/quickstyle/simple5" qsCatId="simple" csTypeId="urn:microsoft.com/office/officeart/2005/8/colors/accent1_2" csCatId="accent1" phldr="1"/>
      <dgm:spPr/>
      <dgm:t>
        <a:bodyPr/>
        <a:lstStyle/>
        <a:p>
          <a:endParaRPr lang="en-US"/>
        </a:p>
      </dgm:t>
    </dgm:pt>
    <dgm:pt modelId="{946F7B4B-1D5C-4E76-A0E7-94726207C23F}">
      <dgm:prSet phldrT="[Text]"/>
      <dgm:spPr/>
      <dgm:t>
        <a:bodyPr/>
        <a:lstStyle/>
        <a:p>
          <a:r>
            <a:rPr lang="en-US" dirty="0"/>
            <a:t>No </a:t>
          </a:r>
          <a:r>
            <a:rPr lang="en-US" dirty="0" smtClean="0"/>
            <a:t>Shows reasons by automated call reminder</a:t>
          </a:r>
          <a:endParaRPr lang="en-US" dirty="0"/>
        </a:p>
      </dgm:t>
    </dgm:pt>
    <dgm:pt modelId="{E63F190C-7562-43F2-BF45-5225DF0A7FDF}" type="parTrans" cxnId="{741D6BD3-8DD6-4932-AA75-9F5ADBA806F7}">
      <dgm:prSet/>
      <dgm:spPr/>
      <dgm:t>
        <a:bodyPr/>
        <a:lstStyle/>
        <a:p>
          <a:endParaRPr lang="en-US"/>
        </a:p>
      </dgm:t>
    </dgm:pt>
    <dgm:pt modelId="{62A23CD5-9B67-4E72-B26F-74C7F5840F3C}" type="sibTrans" cxnId="{741D6BD3-8DD6-4932-AA75-9F5ADBA806F7}">
      <dgm:prSet/>
      <dgm:spPr/>
      <dgm:t>
        <a:bodyPr/>
        <a:lstStyle/>
        <a:p>
          <a:endParaRPr lang="en-US"/>
        </a:p>
      </dgm:t>
    </dgm:pt>
    <dgm:pt modelId="{F2AB02B6-7842-4745-9FB4-D89D0C06FB2C}">
      <dgm:prSet phldrT="[Text]"/>
      <dgm:spPr/>
      <dgm:t>
        <a:bodyPr/>
        <a:lstStyle/>
        <a:p>
          <a:r>
            <a:rPr lang="en-US"/>
            <a:t>Hang Up</a:t>
          </a:r>
        </a:p>
      </dgm:t>
    </dgm:pt>
    <dgm:pt modelId="{521F63C8-EAA9-4CF0-A7C5-E52DD3F7896B}" type="parTrans" cxnId="{48E39D1E-2BDA-4988-8EF1-1F454D2541FB}">
      <dgm:prSet/>
      <dgm:spPr/>
      <dgm:t>
        <a:bodyPr/>
        <a:lstStyle/>
        <a:p>
          <a:endParaRPr lang="en-US"/>
        </a:p>
      </dgm:t>
    </dgm:pt>
    <dgm:pt modelId="{4F21FD6A-9BCC-403A-BF74-250DD3B5F91E}" type="sibTrans" cxnId="{48E39D1E-2BDA-4988-8EF1-1F454D2541FB}">
      <dgm:prSet/>
      <dgm:spPr/>
      <dgm:t>
        <a:bodyPr/>
        <a:lstStyle/>
        <a:p>
          <a:endParaRPr lang="en-US"/>
        </a:p>
      </dgm:t>
    </dgm:pt>
    <dgm:pt modelId="{95505570-DC21-465C-9215-3CFEB629C089}">
      <dgm:prSet phldrT="[Text]"/>
      <dgm:spPr/>
      <dgm:t>
        <a:bodyPr/>
        <a:lstStyle/>
        <a:p>
          <a:r>
            <a:rPr lang="en-US"/>
            <a:t>Busy</a:t>
          </a:r>
        </a:p>
      </dgm:t>
    </dgm:pt>
    <dgm:pt modelId="{5EEA0A7B-3CEA-473D-94D6-74FC0C3FE306}" type="parTrans" cxnId="{B6CA14C7-075D-4390-814E-CE1027F907F9}">
      <dgm:prSet/>
      <dgm:spPr/>
      <dgm:t>
        <a:bodyPr/>
        <a:lstStyle/>
        <a:p>
          <a:endParaRPr lang="en-US"/>
        </a:p>
      </dgm:t>
    </dgm:pt>
    <dgm:pt modelId="{EC8DAA09-FCD1-4143-8A8D-D7357319CC57}" type="sibTrans" cxnId="{B6CA14C7-075D-4390-814E-CE1027F907F9}">
      <dgm:prSet/>
      <dgm:spPr/>
      <dgm:t>
        <a:bodyPr/>
        <a:lstStyle/>
        <a:p>
          <a:endParaRPr lang="en-US"/>
        </a:p>
      </dgm:t>
    </dgm:pt>
    <dgm:pt modelId="{BB95A7EB-76CB-4A89-8F22-483CF07C380D}">
      <dgm:prSet phldrT="[Text]"/>
      <dgm:spPr/>
      <dgm:t>
        <a:bodyPr/>
        <a:lstStyle/>
        <a:p>
          <a:r>
            <a:rPr lang="en-US"/>
            <a:t>Wrong number</a:t>
          </a:r>
        </a:p>
      </dgm:t>
    </dgm:pt>
    <dgm:pt modelId="{9A760E5F-5341-4B77-9AA1-EADDDED6E380}" type="parTrans" cxnId="{79870A69-0883-44CA-8A84-1785CCEED308}">
      <dgm:prSet/>
      <dgm:spPr/>
      <dgm:t>
        <a:bodyPr/>
        <a:lstStyle/>
        <a:p>
          <a:endParaRPr lang="en-US"/>
        </a:p>
      </dgm:t>
    </dgm:pt>
    <dgm:pt modelId="{7BEF57F4-6B9A-49BE-A8AF-A8C8407A4219}" type="sibTrans" cxnId="{79870A69-0883-44CA-8A84-1785CCEED308}">
      <dgm:prSet/>
      <dgm:spPr/>
      <dgm:t>
        <a:bodyPr/>
        <a:lstStyle/>
        <a:p>
          <a:endParaRPr lang="en-US"/>
        </a:p>
      </dgm:t>
    </dgm:pt>
    <dgm:pt modelId="{FA835BFE-7B30-4CFF-8E87-DF4154972D31}">
      <dgm:prSet phldrT="[Text]"/>
      <dgm:spPr/>
      <dgm:t>
        <a:bodyPr/>
        <a:lstStyle/>
        <a:p>
          <a:r>
            <a:rPr lang="en-US"/>
            <a:t>Call not attended</a:t>
          </a:r>
        </a:p>
      </dgm:t>
    </dgm:pt>
    <dgm:pt modelId="{77B14258-B3FA-44BA-8105-BEC49C779274}" type="parTrans" cxnId="{88100BF3-E086-4C31-9E17-C0145069A098}">
      <dgm:prSet/>
      <dgm:spPr/>
      <dgm:t>
        <a:bodyPr/>
        <a:lstStyle/>
        <a:p>
          <a:endParaRPr lang="en-US"/>
        </a:p>
      </dgm:t>
    </dgm:pt>
    <dgm:pt modelId="{62F5B6C6-7364-492D-817E-B8D9D9979C7C}" type="sibTrans" cxnId="{88100BF3-E086-4C31-9E17-C0145069A098}">
      <dgm:prSet/>
      <dgm:spPr/>
      <dgm:t>
        <a:bodyPr/>
        <a:lstStyle/>
        <a:p>
          <a:endParaRPr lang="en-US"/>
        </a:p>
      </dgm:t>
    </dgm:pt>
    <dgm:pt modelId="{FB935471-E56A-4271-A6F1-5AFE6CD9C0AB}" type="pres">
      <dgm:prSet presAssocID="{5249CADC-C18F-4C24-8B90-F64EC31854DD}" presName="Name0" presStyleCnt="0">
        <dgm:presLayoutVars>
          <dgm:chMax val="1"/>
          <dgm:dir/>
          <dgm:animLvl val="ctr"/>
          <dgm:resizeHandles val="exact"/>
        </dgm:presLayoutVars>
      </dgm:prSet>
      <dgm:spPr/>
      <dgm:t>
        <a:bodyPr/>
        <a:lstStyle/>
        <a:p>
          <a:endParaRPr lang="en-US"/>
        </a:p>
      </dgm:t>
    </dgm:pt>
    <dgm:pt modelId="{3E42FE89-4363-41F5-A217-FB8D37B62D4D}" type="pres">
      <dgm:prSet presAssocID="{946F7B4B-1D5C-4E76-A0E7-94726207C23F}" presName="centerShape" presStyleLbl="node0" presStyleIdx="0" presStyleCnt="1" custLinFactNeighborX="350"/>
      <dgm:spPr/>
      <dgm:t>
        <a:bodyPr/>
        <a:lstStyle/>
        <a:p>
          <a:endParaRPr lang="en-US"/>
        </a:p>
      </dgm:t>
    </dgm:pt>
    <dgm:pt modelId="{02498AB0-9095-45DE-8DEE-4EBE3F8E0E7D}" type="pres">
      <dgm:prSet presAssocID="{521F63C8-EAA9-4CF0-A7C5-E52DD3F7896B}" presName="parTrans" presStyleLbl="sibTrans2D1" presStyleIdx="0" presStyleCnt="4"/>
      <dgm:spPr/>
      <dgm:t>
        <a:bodyPr/>
        <a:lstStyle/>
        <a:p>
          <a:endParaRPr lang="en-US"/>
        </a:p>
      </dgm:t>
    </dgm:pt>
    <dgm:pt modelId="{FD1DC334-69FD-477B-81A1-1C374A1955B9}" type="pres">
      <dgm:prSet presAssocID="{521F63C8-EAA9-4CF0-A7C5-E52DD3F7896B}" presName="connectorText" presStyleLbl="sibTrans2D1" presStyleIdx="0" presStyleCnt="4"/>
      <dgm:spPr/>
      <dgm:t>
        <a:bodyPr/>
        <a:lstStyle/>
        <a:p>
          <a:endParaRPr lang="en-US"/>
        </a:p>
      </dgm:t>
    </dgm:pt>
    <dgm:pt modelId="{86C9B72D-DAF6-4A1E-8E48-B00C064DBE0B}" type="pres">
      <dgm:prSet presAssocID="{F2AB02B6-7842-4745-9FB4-D89D0C06FB2C}" presName="node" presStyleLbl="node1" presStyleIdx="0" presStyleCnt="4">
        <dgm:presLayoutVars>
          <dgm:bulletEnabled val="1"/>
        </dgm:presLayoutVars>
      </dgm:prSet>
      <dgm:spPr/>
      <dgm:t>
        <a:bodyPr/>
        <a:lstStyle/>
        <a:p>
          <a:endParaRPr lang="en-US"/>
        </a:p>
      </dgm:t>
    </dgm:pt>
    <dgm:pt modelId="{54A226C8-0179-42F0-AA6F-5C201978C641}" type="pres">
      <dgm:prSet presAssocID="{5EEA0A7B-3CEA-473D-94D6-74FC0C3FE306}" presName="parTrans" presStyleLbl="sibTrans2D1" presStyleIdx="1" presStyleCnt="4"/>
      <dgm:spPr/>
      <dgm:t>
        <a:bodyPr/>
        <a:lstStyle/>
        <a:p>
          <a:endParaRPr lang="en-US"/>
        </a:p>
      </dgm:t>
    </dgm:pt>
    <dgm:pt modelId="{21D929AC-DB65-4F88-91EB-B2C5DD022A0F}" type="pres">
      <dgm:prSet presAssocID="{5EEA0A7B-3CEA-473D-94D6-74FC0C3FE306}" presName="connectorText" presStyleLbl="sibTrans2D1" presStyleIdx="1" presStyleCnt="4"/>
      <dgm:spPr/>
      <dgm:t>
        <a:bodyPr/>
        <a:lstStyle/>
        <a:p>
          <a:endParaRPr lang="en-US"/>
        </a:p>
      </dgm:t>
    </dgm:pt>
    <dgm:pt modelId="{4B00577A-DC3D-488A-BB22-56205CE872F5}" type="pres">
      <dgm:prSet presAssocID="{95505570-DC21-465C-9215-3CFEB629C089}" presName="node" presStyleLbl="node1" presStyleIdx="1" presStyleCnt="4">
        <dgm:presLayoutVars>
          <dgm:bulletEnabled val="1"/>
        </dgm:presLayoutVars>
      </dgm:prSet>
      <dgm:spPr/>
      <dgm:t>
        <a:bodyPr/>
        <a:lstStyle/>
        <a:p>
          <a:endParaRPr lang="en-US"/>
        </a:p>
      </dgm:t>
    </dgm:pt>
    <dgm:pt modelId="{D2B3301E-EF59-4800-A65B-45C3E54C3536}" type="pres">
      <dgm:prSet presAssocID="{9A760E5F-5341-4B77-9AA1-EADDDED6E380}" presName="parTrans" presStyleLbl="sibTrans2D1" presStyleIdx="2" presStyleCnt="4"/>
      <dgm:spPr/>
      <dgm:t>
        <a:bodyPr/>
        <a:lstStyle/>
        <a:p>
          <a:endParaRPr lang="en-US"/>
        </a:p>
      </dgm:t>
    </dgm:pt>
    <dgm:pt modelId="{027710FA-7BB4-4EB0-9685-80D4108E7C1C}" type="pres">
      <dgm:prSet presAssocID="{9A760E5F-5341-4B77-9AA1-EADDDED6E380}" presName="connectorText" presStyleLbl="sibTrans2D1" presStyleIdx="2" presStyleCnt="4"/>
      <dgm:spPr/>
      <dgm:t>
        <a:bodyPr/>
        <a:lstStyle/>
        <a:p>
          <a:endParaRPr lang="en-US"/>
        </a:p>
      </dgm:t>
    </dgm:pt>
    <dgm:pt modelId="{F421E3A5-DE32-497F-8BCA-74EE222F2F22}" type="pres">
      <dgm:prSet presAssocID="{BB95A7EB-76CB-4A89-8F22-483CF07C380D}" presName="node" presStyleLbl="node1" presStyleIdx="2" presStyleCnt="4">
        <dgm:presLayoutVars>
          <dgm:bulletEnabled val="1"/>
        </dgm:presLayoutVars>
      </dgm:prSet>
      <dgm:spPr/>
      <dgm:t>
        <a:bodyPr/>
        <a:lstStyle/>
        <a:p>
          <a:endParaRPr lang="en-US"/>
        </a:p>
      </dgm:t>
    </dgm:pt>
    <dgm:pt modelId="{AD973716-4A4F-4A94-97ED-8C4F92303C3D}" type="pres">
      <dgm:prSet presAssocID="{77B14258-B3FA-44BA-8105-BEC49C779274}" presName="parTrans" presStyleLbl="sibTrans2D1" presStyleIdx="3" presStyleCnt="4"/>
      <dgm:spPr/>
      <dgm:t>
        <a:bodyPr/>
        <a:lstStyle/>
        <a:p>
          <a:endParaRPr lang="en-US"/>
        </a:p>
      </dgm:t>
    </dgm:pt>
    <dgm:pt modelId="{F9F16E39-36D5-444D-BFB1-21C13D81C94B}" type="pres">
      <dgm:prSet presAssocID="{77B14258-B3FA-44BA-8105-BEC49C779274}" presName="connectorText" presStyleLbl="sibTrans2D1" presStyleIdx="3" presStyleCnt="4"/>
      <dgm:spPr/>
      <dgm:t>
        <a:bodyPr/>
        <a:lstStyle/>
        <a:p>
          <a:endParaRPr lang="en-US"/>
        </a:p>
      </dgm:t>
    </dgm:pt>
    <dgm:pt modelId="{84C16093-1C17-4AF8-9BD0-8A17AF6F9D71}" type="pres">
      <dgm:prSet presAssocID="{FA835BFE-7B30-4CFF-8E87-DF4154972D31}" presName="node" presStyleLbl="node1" presStyleIdx="3" presStyleCnt="4" custRadScaleRad="100564" custRadScaleInc="-712">
        <dgm:presLayoutVars>
          <dgm:bulletEnabled val="1"/>
        </dgm:presLayoutVars>
      </dgm:prSet>
      <dgm:spPr/>
      <dgm:t>
        <a:bodyPr/>
        <a:lstStyle/>
        <a:p>
          <a:endParaRPr lang="en-US"/>
        </a:p>
      </dgm:t>
    </dgm:pt>
  </dgm:ptLst>
  <dgm:cxnLst>
    <dgm:cxn modelId="{8AF719ED-C0FD-4646-B9DE-D9945D5B05B4}" type="presOf" srcId="{95505570-DC21-465C-9215-3CFEB629C089}" destId="{4B00577A-DC3D-488A-BB22-56205CE872F5}" srcOrd="0" destOrd="0" presId="urn:microsoft.com/office/officeart/2005/8/layout/radial5"/>
    <dgm:cxn modelId="{AC9485BF-175F-4FEB-8A87-9F20B03060C2}" type="presOf" srcId="{946F7B4B-1D5C-4E76-A0E7-94726207C23F}" destId="{3E42FE89-4363-41F5-A217-FB8D37B62D4D}" srcOrd="0" destOrd="0" presId="urn:microsoft.com/office/officeart/2005/8/layout/radial5"/>
    <dgm:cxn modelId="{741D6BD3-8DD6-4932-AA75-9F5ADBA806F7}" srcId="{5249CADC-C18F-4C24-8B90-F64EC31854DD}" destId="{946F7B4B-1D5C-4E76-A0E7-94726207C23F}" srcOrd="0" destOrd="0" parTransId="{E63F190C-7562-43F2-BF45-5225DF0A7FDF}" sibTransId="{62A23CD5-9B67-4E72-B26F-74C7F5840F3C}"/>
    <dgm:cxn modelId="{BB1F6A4A-52CA-4770-9910-D511C99825EC}" type="presOf" srcId="{5EEA0A7B-3CEA-473D-94D6-74FC0C3FE306}" destId="{21D929AC-DB65-4F88-91EB-B2C5DD022A0F}" srcOrd="1" destOrd="0" presId="urn:microsoft.com/office/officeart/2005/8/layout/radial5"/>
    <dgm:cxn modelId="{41E5596E-1E9B-431D-BA67-021F09CDF0CB}" type="presOf" srcId="{521F63C8-EAA9-4CF0-A7C5-E52DD3F7896B}" destId="{FD1DC334-69FD-477B-81A1-1C374A1955B9}" srcOrd="1" destOrd="0" presId="urn:microsoft.com/office/officeart/2005/8/layout/radial5"/>
    <dgm:cxn modelId="{B6CA14C7-075D-4390-814E-CE1027F907F9}" srcId="{946F7B4B-1D5C-4E76-A0E7-94726207C23F}" destId="{95505570-DC21-465C-9215-3CFEB629C089}" srcOrd="1" destOrd="0" parTransId="{5EEA0A7B-3CEA-473D-94D6-74FC0C3FE306}" sibTransId="{EC8DAA09-FCD1-4143-8A8D-D7357319CC57}"/>
    <dgm:cxn modelId="{79870A69-0883-44CA-8A84-1785CCEED308}" srcId="{946F7B4B-1D5C-4E76-A0E7-94726207C23F}" destId="{BB95A7EB-76CB-4A89-8F22-483CF07C380D}" srcOrd="2" destOrd="0" parTransId="{9A760E5F-5341-4B77-9AA1-EADDDED6E380}" sibTransId="{7BEF57F4-6B9A-49BE-A8AF-A8C8407A4219}"/>
    <dgm:cxn modelId="{7CC54D4D-47C6-4622-BBA1-B7EB0390B4CE}" type="presOf" srcId="{5EEA0A7B-3CEA-473D-94D6-74FC0C3FE306}" destId="{54A226C8-0179-42F0-AA6F-5C201978C641}" srcOrd="0" destOrd="0" presId="urn:microsoft.com/office/officeart/2005/8/layout/radial5"/>
    <dgm:cxn modelId="{D38ED1CA-6228-4FD9-942A-A88749F74C73}" type="presOf" srcId="{5249CADC-C18F-4C24-8B90-F64EC31854DD}" destId="{FB935471-E56A-4271-A6F1-5AFE6CD9C0AB}" srcOrd="0" destOrd="0" presId="urn:microsoft.com/office/officeart/2005/8/layout/radial5"/>
    <dgm:cxn modelId="{F2CD169B-42F1-4DEC-9F2F-6C07440D294C}" type="presOf" srcId="{BB95A7EB-76CB-4A89-8F22-483CF07C380D}" destId="{F421E3A5-DE32-497F-8BCA-74EE222F2F22}" srcOrd="0" destOrd="0" presId="urn:microsoft.com/office/officeart/2005/8/layout/radial5"/>
    <dgm:cxn modelId="{4F6A1E53-7771-41DC-B530-8769DE71B86A}" type="presOf" srcId="{FA835BFE-7B30-4CFF-8E87-DF4154972D31}" destId="{84C16093-1C17-4AF8-9BD0-8A17AF6F9D71}" srcOrd="0" destOrd="0" presId="urn:microsoft.com/office/officeart/2005/8/layout/radial5"/>
    <dgm:cxn modelId="{88100BF3-E086-4C31-9E17-C0145069A098}" srcId="{946F7B4B-1D5C-4E76-A0E7-94726207C23F}" destId="{FA835BFE-7B30-4CFF-8E87-DF4154972D31}" srcOrd="3" destOrd="0" parTransId="{77B14258-B3FA-44BA-8105-BEC49C779274}" sibTransId="{62F5B6C6-7364-492D-817E-B8D9D9979C7C}"/>
    <dgm:cxn modelId="{F06EB210-5FF4-48AD-A09B-CC7398367CCD}" type="presOf" srcId="{9A760E5F-5341-4B77-9AA1-EADDDED6E380}" destId="{027710FA-7BB4-4EB0-9685-80D4108E7C1C}" srcOrd="1" destOrd="0" presId="urn:microsoft.com/office/officeart/2005/8/layout/radial5"/>
    <dgm:cxn modelId="{48E39D1E-2BDA-4988-8EF1-1F454D2541FB}" srcId="{946F7B4B-1D5C-4E76-A0E7-94726207C23F}" destId="{F2AB02B6-7842-4745-9FB4-D89D0C06FB2C}" srcOrd="0" destOrd="0" parTransId="{521F63C8-EAA9-4CF0-A7C5-E52DD3F7896B}" sibTransId="{4F21FD6A-9BCC-403A-BF74-250DD3B5F91E}"/>
    <dgm:cxn modelId="{8949763D-FE1A-4223-BB3B-52B3054D307E}" type="presOf" srcId="{77B14258-B3FA-44BA-8105-BEC49C779274}" destId="{AD973716-4A4F-4A94-97ED-8C4F92303C3D}" srcOrd="0" destOrd="0" presId="urn:microsoft.com/office/officeart/2005/8/layout/radial5"/>
    <dgm:cxn modelId="{A6A3C845-8407-4D9E-B1E5-6235299889BB}" type="presOf" srcId="{77B14258-B3FA-44BA-8105-BEC49C779274}" destId="{F9F16E39-36D5-444D-BFB1-21C13D81C94B}" srcOrd="1" destOrd="0" presId="urn:microsoft.com/office/officeart/2005/8/layout/radial5"/>
    <dgm:cxn modelId="{08E37B55-FAC5-4DCC-A1DE-78A91729152D}" type="presOf" srcId="{F2AB02B6-7842-4745-9FB4-D89D0C06FB2C}" destId="{86C9B72D-DAF6-4A1E-8E48-B00C064DBE0B}" srcOrd="0" destOrd="0" presId="urn:microsoft.com/office/officeart/2005/8/layout/radial5"/>
    <dgm:cxn modelId="{901319AF-3429-43D8-9B7F-353A04BCEABB}" type="presOf" srcId="{521F63C8-EAA9-4CF0-A7C5-E52DD3F7896B}" destId="{02498AB0-9095-45DE-8DEE-4EBE3F8E0E7D}" srcOrd="0" destOrd="0" presId="urn:microsoft.com/office/officeart/2005/8/layout/radial5"/>
    <dgm:cxn modelId="{E6E0FDFD-32AF-4B7D-AE59-1D81FA40BF9F}" type="presOf" srcId="{9A760E5F-5341-4B77-9AA1-EADDDED6E380}" destId="{D2B3301E-EF59-4800-A65B-45C3E54C3536}" srcOrd="0" destOrd="0" presId="urn:microsoft.com/office/officeart/2005/8/layout/radial5"/>
    <dgm:cxn modelId="{E20E7752-5E63-46F8-AE02-5E2FBE2073F9}" type="presParOf" srcId="{FB935471-E56A-4271-A6F1-5AFE6CD9C0AB}" destId="{3E42FE89-4363-41F5-A217-FB8D37B62D4D}" srcOrd="0" destOrd="0" presId="urn:microsoft.com/office/officeart/2005/8/layout/radial5"/>
    <dgm:cxn modelId="{C17F6E59-9F83-4E43-9B8A-296E6B10067B}" type="presParOf" srcId="{FB935471-E56A-4271-A6F1-5AFE6CD9C0AB}" destId="{02498AB0-9095-45DE-8DEE-4EBE3F8E0E7D}" srcOrd="1" destOrd="0" presId="urn:microsoft.com/office/officeart/2005/8/layout/radial5"/>
    <dgm:cxn modelId="{9803A6D4-13EB-464E-9E5D-410602BCC4D6}" type="presParOf" srcId="{02498AB0-9095-45DE-8DEE-4EBE3F8E0E7D}" destId="{FD1DC334-69FD-477B-81A1-1C374A1955B9}" srcOrd="0" destOrd="0" presId="urn:microsoft.com/office/officeart/2005/8/layout/radial5"/>
    <dgm:cxn modelId="{6887A39D-8095-4F8F-A845-56512B6A5113}" type="presParOf" srcId="{FB935471-E56A-4271-A6F1-5AFE6CD9C0AB}" destId="{86C9B72D-DAF6-4A1E-8E48-B00C064DBE0B}" srcOrd="2" destOrd="0" presId="urn:microsoft.com/office/officeart/2005/8/layout/radial5"/>
    <dgm:cxn modelId="{C23DFD94-EB33-41CE-9751-CD7DF0704882}" type="presParOf" srcId="{FB935471-E56A-4271-A6F1-5AFE6CD9C0AB}" destId="{54A226C8-0179-42F0-AA6F-5C201978C641}" srcOrd="3" destOrd="0" presId="urn:microsoft.com/office/officeart/2005/8/layout/radial5"/>
    <dgm:cxn modelId="{33633659-0A9B-4360-8C0D-084CAAD1D6FD}" type="presParOf" srcId="{54A226C8-0179-42F0-AA6F-5C201978C641}" destId="{21D929AC-DB65-4F88-91EB-B2C5DD022A0F}" srcOrd="0" destOrd="0" presId="urn:microsoft.com/office/officeart/2005/8/layout/radial5"/>
    <dgm:cxn modelId="{0C7799AB-5117-4F1F-A93A-224AD5D3D38D}" type="presParOf" srcId="{FB935471-E56A-4271-A6F1-5AFE6CD9C0AB}" destId="{4B00577A-DC3D-488A-BB22-56205CE872F5}" srcOrd="4" destOrd="0" presId="urn:microsoft.com/office/officeart/2005/8/layout/radial5"/>
    <dgm:cxn modelId="{5CA6077B-51E5-4487-8EA8-7780404A21E1}" type="presParOf" srcId="{FB935471-E56A-4271-A6F1-5AFE6CD9C0AB}" destId="{D2B3301E-EF59-4800-A65B-45C3E54C3536}" srcOrd="5" destOrd="0" presId="urn:microsoft.com/office/officeart/2005/8/layout/radial5"/>
    <dgm:cxn modelId="{16F4585C-B5A6-4CA5-8B8C-5E4C420F749C}" type="presParOf" srcId="{D2B3301E-EF59-4800-A65B-45C3E54C3536}" destId="{027710FA-7BB4-4EB0-9685-80D4108E7C1C}" srcOrd="0" destOrd="0" presId="urn:microsoft.com/office/officeart/2005/8/layout/radial5"/>
    <dgm:cxn modelId="{1844120B-EE34-4537-9C80-9D5982495E16}" type="presParOf" srcId="{FB935471-E56A-4271-A6F1-5AFE6CD9C0AB}" destId="{F421E3A5-DE32-497F-8BCA-74EE222F2F22}" srcOrd="6" destOrd="0" presId="urn:microsoft.com/office/officeart/2005/8/layout/radial5"/>
    <dgm:cxn modelId="{E7D3DC36-2B6E-47EE-9000-231DF9FD38BC}" type="presParOf" srcId="{FB935471-E56A-4271-A6F1-5AFE6CD9C0AB}" destId="{AD973716-4A4F-4A94-97ED-8C4F92303C3D}" srcOrd="7" destOrd="0" presId="urn:microsoft.com/office/officeart/2005/8/layout/radial5"/>
    <dgm:cxn modelId="{711CEC6B-158F-4982-98C9-5D336CF5EB6B}" type="presParOf" srcId="{AD973716-4A4F-4A94-97ED-8C4F92303C3D}" destId="{F9F16E39-36D5-444D-BFB1-21C13D81C94B}" srcOrd="0" destOrd="0" presId="urn:microsoft.com/office/officeart/2005/8/layout/radial5"/>
    <dgm:cxn modelId="{95883348-BAC5-4EA1-8FC5-6D42F0C38612}" type="presParOf" srcId="{FB935471-E56A-4271-A6F1-5AFE6CD9C0AB}" destId="{84C16093-1C17-4AF8-9BD0-8A17AF6F9D71}" srcOrd="8" destOrd="0" presId="urn:microsoft.com/office/officeart/2005/8/layout/radial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42FE89-4363-41F5-A217-FB8D37B62D4D}">
      <dsp:nvSpPr>
        <dsp:cNvPr id="0" name=""/>
        <dsp:cNvSpPr/>
      </dsp:nvSpPr>
      <dsp:spPr>
        <a:xfrm>
          <a:off x="2596563" y="1539601"/>
          <a:ext cx="1097380" cy="1097380"/>
        </a:xfrm>
        <a:prstGeom prst="ellipse">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No </a:t>
          </a:r>
          <a:r>
            <a:rPr lang="en-US" sz="1000" kern="1200" dirty="0" smtClean="0"/>
            <a:t>Shows reasons by automated call reminder</a:t>
          </a:r>
          <a:endParaRPr lang="en-US" sz="1000" kern="1200" dirty="0"/>
        </a:p>
      </dsp:txBody>
      <dsp:txXfrm>
        <a:off x="2757271" y="1700309"/>
        <a:ext cx="775964" cy="775964"/>
      </dsp:txXfrm>
    </dsp:sp>
    <dsp:sp modelId="{02498AB0-9095-45DE-8DEE-4EBE3F8E0E7D}">
      <dsp:nvSpPr>
        <dsp:cNvPr id="0" name=""/>
        <dsp:cNvSpPr/>
      </dsp:nvSpPr>
      <dsp:spPr>
        <a:xfrm rot="16175936">
          <a:off x="3023508" y="1140007"/>
          <a:ext cx="232826" cy="373109"/>
        </a:xfrm>
        <a:prstGeom prst="rightArrow">
          <a:avLst>
            <a:gd name="adj1" fmla="val 60000"/>
            <a:gd name="adj2" fmla="val 50000"/>
          </a:avLst>
        </a:prstGeom>
        <a:gradFill rotWithShape="0">
          <a:gsLst>
            <a:gs pos="0">
              <a:schemeClr val="accent1">
                <a:tint val="60000"/>
                <a:hueOff val="0"/>
                <a:satOff val="0"/>
                <a:lumOff val="0"/>
                <a:alphaOff val="0"/>
                <a:shade val="85000"/>
                <a:satMod val="130000"/>
              </a:schemeClr>
            </a:gs>
            <a:gs pos="34000">
              <a:schemeClr val="accent1">
                <a:tint val="60000"/>
                <a:hueOff val="0"/>
                <a:satOff val="0"/>
                <a:lumOff val="0"/>
                <a:alphaOff val="0"/>
                <a:shade val="87000"/>
                <a:satMod val="125000"/>
              </a:schemeClr>
            </a:gs>
            <a:gs pos="70000">
              <a:schemeClr val="accent1">
                <a:tint val="60000"/>
                <a:hueOff val="0"/>
                <a:satOff val="0"/>
                <a:lumOff val="0"/>
                <a:alphaOff val="0"/>
                <a:tint val="100000"/>
                <a:shade val="90000"/>
                <a:satMod val="130000"/>
              </a:schemeClr>
            </a:gs>
            <a:gs pos="100000">
              <a:schemeClr val="accent1">
                <a:tint val="60000"/>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3058676" y="1249552"/>
        <a:ext cx="162978" cy="223865"/>
      </dsp:txXfrm>
    </dsp:sp>
    <dsp:sp modelId="{86C9B72D-DAF6-4A1E-8E48-B00C064DBE0B}">
      <dsp:nvSpPr>
        <dsp:cNvPr id="0" name=""/>
        <dsp:cNvSpPr/>
      </dsp:nvSpPr>
      <dsp:spPr>
        <a:xfrm>
          <a:off x="2585807" y="2964"/>
          <a:ext cx="1097380" cy="1097380"/>
        </a:xfrm>
        <a:prstGeom prst="ellipse">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a:t>Hang Up</a:t>
          </a:r>
        </a:p>
      </dsp:txBody>
      <dsp:txXfrm>
        <a:off x="2746515" y="163672"/>
        <a:ext cx="775964" cy="775964"/>
      </dsp:txXfrm>
    </dsp:sp>
    <dsp:sp modelId="{54A226C8-0179-42F0-AA6F-5C201978C641}">
      <dsp:nvSpPr>
        <dsp:cNvPr id="0" name=""/>
        <dsp:cNvSpPr/>
      </dsp:nvSpPr>
      <dsp:spPr>
        <a:xfrm>
          <a:off x="3788214" y="1901737"/>
          <a:ext cx="227105" cy="373109"/>
        </a:xfrm>
        <a:prstGeom prst="rightArrow">
          <a:avLst>
            <a:gd name="adj1" fmla="val 60000"/>
            <a:gd name="adj2" fmla="val 50000"/>
          </a:avLst>
        </a:prstGeom>
        <a:gradFill rotWithShape="0">
          <a:gsLst>
            <a:gs pos="0">
              <a:schemeClr val="accent1">
                <a:tint val="60000"/>
                <a:hueOff val="0"/>
                <a:satOff val="0"/>
                <a:lumOff val="0"/>
                <a:alphaOff val="0"/>
                <a:shade val="85000"/>
                <a:satMod val="130000"/>
              </a:schemeClr>
            </a:gs>
            <a:gs pos="34000">
              <a:schemeClr val="accent1">
                <a:tint val="60000"/>
                <a:hueOff val="0"/>
                <a:satOff val="0"/>
                <a:lumOff val="0"/>
                <a:alphaOff val="0"/>
                <a:shade val="87000"/>
                <a:satMod val="125000"/>
              </a:schemeClr>
            </a:gs>
            <a:gs pos="70000">
              <a:schemeClr val="accent1">
                <a:tint val="60000"/>
                <a:hueOff val="0"/>
                <a:satOff val="0"/>
                <a:lumOff val="0"/>
                <a:alphaOff val="0"/>
                <a:tint val="100000"/>
                <a:shade val="90000"/>
                <a:satMod val="130000"/>
              </a:schemeClr>
            </a:gs>
            <a:gs pos="100000">
              <a:schemeClr val="accent1">
                <a:tint val="60000"/>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3788214" y="1976359"/>
        <a:ext cx="158974" cy="223865"/>
      </dsp:txXfrm>
    </dsp:sp>
    <dsp:sp modelId="{4B00577A-DC3D-488A-BB22-56205CE872F5}">
      <dsp:nvSpPr>
        <dsp:cNvPr id="0" name=""/>
        <dsp:cNvSpPr/>
      </dsp:nvSpPr>
      <dsp:spPr>
        <a:xfrm>
          <a:off x="4122444" y="1539601"/>
          <a:ext cx="1097380" cy="1097380"/>
        </a:xfrm>
        <a:prstGeom prst="ellipse">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a:t>Busy</a:t>
          </a:r>
        </a:p>
      </dsp:txBody>
      <dsp:txXfrm>
        <a:off x="4283152" y="1700309"/>
        <a:ext cx="775964" cy="775964"/>
      </dsp:txXfrm>
    </dsp:sp>
    <dsp:sp modelId="{D2B3301E-EF59-4800-A65B-45C3E54C3536}">
      <dsp:nvSpPr>
        <dsp:cNvPr id="0" name=""/>
        <dsp:cNvSpPr/>
      </dsp:nvSpPr>
      <dsp:spPr>
        <a:xfrm rot="5424064">
          <a:off x="3023508" y="2663466"/>
          <a:ext cx="232826" cy="373109"/>
        </a:xfrm>
        <a:prstGeom prst="rightArrow">
          <a:avLst>
            <a:gd name="adj1" fmla="val 60000"/>
            <a:gd name="adj2" fmla="val 50000"/>
          </a:avLst>
        </a:prstGeom>
        <a:gradFill rotWithShape="0">
          <a:gsLst>
            <a:gs pos="0">
              <a:schemeClr val="accent1">
                <a:tint val="60000"/>
                <a:hueOff val="0"/>
                <a:satOff val="0"/>
                <a:lumOff val="0"/>
                <a:alphaOff val="0"/>
                <a:shade val="85000"/>
                <a:satMod val="130000"/>
              </a:schemeClr>
            </a:gs>
            <a:gs pos="34000">
              <a:schemeClr val="accent1">
                <a:tint val="60000"/>
                <a:hueOff val="0"/>
                <a:satOff val="0"/>
                <a:lumOff val="0"/>
                <a:alphaOff val="0"/>
                <a:shade val="87000"/>
                <a:satMod val="125000"/>
              </a:schemeClr>
            </a:gs>
            <a:gs pos="70000">
              <a:schemeClr val="accent1">
                <a:tint val="60000"/>
                <a:hueOff val="0"/>
                <a:satOff val="0"/>
                <a:lumOff val="0"/>
                <a:alphaOff val="0"/>
                <a:tint val="100000"/>
                <a:shade val="90000"/>
                <a:satMod val="130000"/>
              </a:schemeClr>
            </a:gs>
            <a:gs pos="100000">
              <a:schemeClr val="accent1">
                <a:tint val="60000"/>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3058676" y="2703165"/>
        <a:ext cx="162978" cy="223865"/>
      </dsp:txXfrm>
    </dsp:sp>
    <dsp:sp modelId="{F421E3A5-DE32-497F-8BCA-74EE222F2F22}">
      <dsp:nvSpPr>
        <dsp:cNvPr id="0" name=""/>
        <dsp:cNvSpPr/>
      </dsp:nvSpPr>
      <dsp:spPr>
        <a:xfrm>
          <a:off x="2585807" y="3076239"/>
          <a:ext cx="1097380" cy="1097380"/>
        </a:xfrm>
        <a:prstGeom prst="ellipse">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a:t>Wrong number</a:t>
          </a:r>
        </a:p>
      </dsp:txBody>
      <dsp:txXfrm>
        <a:off x="2746515" y="3236947"/>
        <a:ext cx="775964" cy="775964"/>
      </dsp:txXfrm>
    </dsp:sp>
    <dsp:sp modelId="{AD973716-4A4F-4A94-97ED-8C4F92303C3D}">
      <dsp:nvSpPr>
        <dsp:cNvPr id="0" name=""/>
        <dsp:cNvSpPr/>
      </dsp:nvSpPr>
      <dsp:spPr>
        <a:xfrm rot="10780909">
          <a:off x="2252565" y="1906019"/>
          <a:ext cx="243100" cy="373109"/>
        </a:xfrm>
        <a:prstGeom prst="rightArrow">
          <a:avLst>
            <a:gd name="adj1" fmla="val 60000"/>
            <a:gd name="adj2" fmla="val 50000"/>
          </a:avLst>
        </a:prstGeom>
        <a:gradFill rotWithShape="0">
          <a:gsLst>
            <a:gs pos="0">
              <a:schemeClr val="accent1">
                <a:tint val="60000"/>
                <a:hueOff val="0"/>
                <a:satOff val="0"/>
                <a:lumOff val="0"/>
                <a:alphaOff val="0"/>
                <a:shade val="85000"/>
                <a:satMod val="130000"/>
              </a:schemeClr>
            </a:gs>
            <a:gs pos="34000">
              <a:schemeClr val="accent1">
                <a:tint val="60000"/>
                <a:hueOff val="0"/>
                <a:satOff val="0"/>
                <a:lumOff val="0"/>
                <a:alphaOff val="0"/>
                <a:shade val="87000"/>
                <a:satMod val="125000"/>
              </a:schemeClr>
            </a:gs>
            <a:gs pos="70000">
              <a:schemeClr val="accent1">
                <a:tint val="60000"/>
                <a:hueOff val="0"/>
                <a:satOff val="0"/>
                <a:lumOff val="0"/>
                <a:alphaOff val="0"/>
                <a:tint val="100000"/>
                <a:shade val="90000"/>
                <a:satMod val="130000"/>
              </a:schemeClr>
            </a:gs>
            <a:gs pos="100000">
              <a:schemeClr val="accent1">
                <a:tint val="60000"/>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2325494" y="1980438"/>
        <a:ext cx="170170" cy="223865"/>
      </dsp:txXfrm>
    </dsp:sp>
    <dsp:sp modelId="{84C16093-1C17-4AF8-9BD0-8A17AF6F9D71}">
      <dsp:nvSpPr>
        <dsp:cNvPr id="0" name=""/>
        <dsp:cNvSpPr/>
      </dsp:nvSpPr>
      <dsp:spPr>
        <a:xfrm>
          <a:off x="1040527" y="1548243"/>
          <a:ext cx="1097380" cy="1097380"/>
        </a:xfrm>
        <a:prstGeom prst="ellipse">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a:t>Call not attended</a:t>
          </a:r>
        </a:p>
      </dsp:txBody>
      <dsp:txXfrm>
        <a:off x="1201235" y="1708951"/>
        <a:ext cx="775964" cy="775964"/>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3048000" y="3124200"/>
            <a:ext cx="82296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10733828" y="1110597"/>
            <a:ext cx="2286000" cy="508000"/>
          </a:xfrm>
        </p:spPr>
        <p:txBody>
          <a:bodyPr/>
          <a:lstStyle/>
          <a:p>
            <a:fld id="{4BDF68E2-58F2-4D09-BE8B-E3BD06533059}" type="datetimeFigureOut">
              <a:rPr lang="en-US" smtClean="0"/>
              <a:pPr/>
              <a:t>5/26/2016</a:t>
            </a:fld>
            <a:endParaRPr lang="en-US" dirty="0"/>
          </a:p>
        </p:txBody>
      </p:sp>
      <p:sp>
        <p:nvSpPr>
          <p:cNvPr id="17" name="Footer Placeholder 16"/>
          <p:cNvSpPr>
            <a:spLocks noGrp="1"/>
          </p:cNvSpPr>
          <p:nvPr>
            <p:ph type="ftr" sz="quarter" idx="11"/>
          </p:nvPr>
        </p:nvSpPr>
        <p:spPr bwMode="auto">
          <a:xfrm rot="5400000">
            <a:off x="10045959" y="4117661"/>
            <a:ext cx="3657600" cy="512064"/>
          </a:xfrm>
        </p:spPr>
        <p:txBody>
          <a:bodyPr/>
          <a:lstStyle/>
          <a:p>
            <a:endParaRPr lang="en-US" dirty="0"/>
          </a:p>
        </p:txBody>
      </p:sp>
      <p:sp>
        <p:nvSpPr>
          <p:cNvPr id="10" name="Rectangle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767392" y="4928702"/>
            <a:ext cx="812800" cy="517524"/>
          </a:xfrm>
        </p:spPr>
        <p:txBody>
          <a:bodyPr/>
          <a:lstStyle/>
          <a:p>
            <a:fld id="{4FAB73BC-B049-4115-A692-8D63A059BFB8}"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2D6473-DF6D-4702-B328-E0DD40540A4E}" type="datetimeFigureOut">
              <a:rPr lang="en-US" smtClean="0"/>
              <a:pPr/>
              <a:t>5/26/2016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2352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6F7E3A-B166-407D-9866-32884E7D5B37}" type="datetimeFigureOut">
              <a:rPr lang="en-US" smtClean="0"/>
              <a:pPr/>
              <a:t>5/26/2016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609600" y="1600200"/>
            <a:ext cx="99568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B61BEF0D-F0BB-DE4B-95CE-6DB70DBA9567}" type="datetimeFigureOut">
              <a:rPr lang="en-US" smtClean="0"/>
              <a:pPr/>
              <a:t>5/26/2016</a:t>
            </a:fld>
            <a:endParaRPr lang="en-US" dirty="0"/>
          </a:p>
        </p:txBody>
      </p:sp>
      <p:sp>
        <p:nvSpPr>
          <p:cNvPr id="9" name="Slide Number Placeholder 8"/>
          <p:cNvSpPr>
            <a:spLocks noGrp="1"/>
          </p:cNvSpPr>
          <p:nvPr>
            <p:ph type="sldNum" sz="quarter" idx="15"/>
          </p:nvPr>
        </p:nvSpPr>
        <p:spPr/>
        <p:txBody>
          <a:bodyPr rtlCol="0"/>
          <a:lstStyle/>
          <a:p>
            <a:fld id="{D57F1E4F-1CFF-5643-939E-217C01CDF565}"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48000" y="2895600"/>
            <a:ext cx="82296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10732008" y="1106932"/>
            <a:ext cx="2286000" cy="508000"/>
          </a:xfrm>
        </p:spPr>
        <p:txBody>
          <a:bodyPr/>
          <a:lstStyle/>
          <a:p>
            <a:fld id="{20EBB0C4-6273-4C6E-B9BD-2EDC30F1CD52}" type="datetimeFigureOut">
              <a:rPr lang="en-US" smtClean="0"/>
              <a:pPr/>
              <a:t>5/26/2016</a:t>
            </a:fld>
            <a:endParaRPr lang="en-US" dirty="0"/>
          </a:p>
        </p:txBody>
      </p:sp>
      <p:sp>
        <p:nvSpPr>
          <p:cNvPr id="5" name="Footer Placeholder 4"/>
          <p:cNvSpPr>
            <a:spLocks noGrp="1"/>
          </p:cNvSpPr>
          <p:nvPr>
            <p:ph type="ftr" sz="quarter" idx="11"/>
          </p:nvPr>
        </p:nvSpPr>
        <p:spPr bwMode="auto">
          <a:xfrm rot="5400000">
            <a:off x="10046208" y="4114800"/>
            <a:ext cx="3657600" cy="512064"/>
          </a:xfrm>
        </p:spPr>
        <p:txBody>
          <a:bodyPr/>
          <a:lstStyle/>
          <a:p>
            <a:endParaRPr lang="en-US" dirty="0"/>
          </a:p>
        </p:txBody>
      </p:sp>
      <p:sp>
        <p:nvSpPr>
          <p:cNvPr id="9" name="Rectangle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787488" y="4928702"/>
            <a:ext cx="812800" cy="517524"/>
          </a:xfrm>
        </p:spPr>
        <p:txBody>
          <a:bodyPr/>
          <a:lstStyle/>
          <a:p>
            <a:fld id="{4FAB73BC-B049-4115-A692-8D63A059BFB8}"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9AB4D41-86C1-4908-B66A-0B50CEB3BF29}" type="datetimeFigureOut">
              <a:rPr lang="en-US" smtClean="0"/>
              <a:pPr/>
              <a:t>5/26/2016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
        <p:nvSpPr>
          <p:cNvPr id="9" name="Content Placeholder 8"/>
          <p:cNvSpPr>
            <a:spLocks noGrp="1"/>
          </p:cNvSpPr>
          <p:nvPr>
            <p:ph sz="quarter" idx="1"/>
          </p:nvPr>
        </p:nvSpPr>
        <p:spPr>
          <a:xfrm>
            <a:off x="609600" y="1600200"/>
            <a:ext cx="48768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5693664" y="1600200"/>
            <a:ext cx="48768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0584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E6426E2C-56C1-4E0D-A793-0088A7FDD37E}" type="datetimeFigureOut">
              <a:rPr lang="en-US" smtClean="0"/>
              <a:pPr/>
              <a:t>5/26/2016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
        <p:nvSpPr>
          <p:cNvPr id="11" name="Content Placeholder 10"/>
          <p:cNvSpPr>
            <a:spLocks noGrp="1"/>
          </p:cNvSpPr>
          <p:nvPr>
            <p:ph sz="quarter" idx="2"/>
          </p:nvPr>
        </p:nvSpPr>
        <p:spPr>
          <a:xfrm>
            <a:off x="609600" y="2362200"/>
            <a:ext cx="48768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5829300" y="2362200"/>
            <a:ext cx="48768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8C39B41-D8B5-4052-B551-9B5525EAA8B6}" type="datetimeFigureOut">
              <a:rPr lang="en-US" smtClean="0"/>
              <a:pPr/>
              <a:t>5/26/2016</a:t>
            </a:fld>
            <a:endParaRPr lang="en-US" dirty="0"/>
          </a:p>
        </p:txBody>
      </p:sp>
      <p:sp>
        <p:nvSpPr>
          <p:cNvPr id="7" name="Slide Number Placeholder 6"/>
          <p:cNvSpPr>
            <a:spLocks noGrp="1"/>
          </p:cNvSpPr>
          <p:nvPr>
            <p:ph type="sldNum" sz="quarter" idx="11"/>
          </p:nvPr>
        </p:nvSpPr>
        <p:spPr/>
        <p:txBody>
          <a:bodyPr rtlCol="0"/>
          <a:lstStyle/>
          <a:p>
            <a:fld id="{4FAB73BC-B049-4115-A692-8D63A059BFB8}"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94136C-8742-45B2-AF27-D93DF72833A9}" type="datetimeFigureOut">
              <a:rPr lang="en-US" smtClean="0"/>
              <a:pPr/>
              <a:t>5/26/2016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406400" y="274320"/>
            <a:ext cx="75184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2ABBEA6-7C60-4B02-AE87-00D78D8422AF}" type="datetimeFigureOut">
              <a:rPr lang="en-US" smtClean="0"/>
              <a:pPr/>
              <a:t>5/26/2016</a:t>
            </a:fld>
            <a:endParaRPr lang="en-US" dirty="0"/>
          </a:p>
        </p:txBody>
      </p:sp>
      <p:sp>
        <p:nvSpPr>
          <p:cNvPr id="22" name="Slide Number Placeholder 21"/>
          <p:cNvSpPr>
            <a:spLocks noGrp="1"/>
          </p:cNvSpPr>
          <p:nvPr>
            <p:ph type="sldNum" sz="quarter" idx="15"/>
          </p:nvPr>
        </p:nvSpPr>
        <p:spPr/>
        <p:txBody>
          <a:bodyPr rtlCol="0"/>
          <a:lstStyle/>
          <a:p>
            <a:fld id="{4FAB73BC-B049-4115-A692-8D63A059BFB8}"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5518404" y="3124200"/>
            <a:ext cx="6309360" cy="6096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C9CAD897-D46E-4AD2-BD9B-49DD3E640873}" type="datetimeFigureOut">
              <a:rPr lang="en-US" smtClean="0"/>
              <a:pPr/>
              <a:t>5/26/2016</a:t>
            </a:fld>
            <a:endParaRPr lang="en-US" dirty="0"/>
          </a:p>
        </p:txBody>
      </p:sp>
      <p:sp>
        <p:nvSpPr>
          <p:cNvPr id="18" name="Slide Number Placeholder 17"/>
          <p:cNvSpPr>
            <a:spLocks noGrp="1"/>
          </p:cNvSpPr>
          <p:nvPr>
            <p:ph type="sldNum" sz="quarter" idx="11"/>
          </p:nvPr>
        </p:nvSpPr>
        <p:spPr/>
        <p:txBody>
          <a:bodyPr rtlCol="0"/>
          <a:lstStyle/>
          <a:p>
            <a:fld id="{4FAB73BC-B049-4115-A692-8D63A059BFB8}"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609600" y="274638"/>
            <a:ext cx="99568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98624D31-43A5-475A-80CF-332C9F6DCF35}" type="datetimeFigureOut">
              <a:rPr lang="en-US" smtClean="0"/>
              <a:pPr/>
              <a:t>5/26/2016</a:t>
            </a:fld>
            <a:endParaRPr lang="en-US" dirty="0"/>
          </a:p>
        </p:txBody>
      </p:sp>
      <p:sp>
        <p:nvSpPr>
          <p:cNvPr id="3" name="Footer Placeholder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4FAB73BC-B049-4115-A692-8D63A059BFB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128" r:id="rId1"/>
    <p:sldLayoutId id="2147484129" r:id="rId2"/>
    <p:sldLayoutId id="2147484130" r:id="rId3"/>
    <p:sldLayoutId id="2147484131" r:id="rId4"/>
    <p:sldLayoutId id="2147484132" r:id="rId5"/>
    <p:sldLayoutId id="2147484133" r:id="rId6"/>
    <p:sldLayoutId id="2147484134" r:id="rId7"/>
    <p:sldLayoutId id="2147484135" r:id="rId8"/>
    <p:sldLayoutId id="2147484136" r:id="rId9"/>
    <p:sldLayoutId id="2147484137" r:id="rId10"/>
    <p:sldLayoutId id="2147484138" r:id="rId11"/>
  </p:sldLayoutIdLst>
  <p:transition>
    <p:fade/>
  </p:transition>
  <p:timing>
    <p:tnLst>
      <p:par>
        <p:cT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58059" y="740764"/>
            <a:ext cx="8229600" cy="1894362"/>
          </a:xfrm>
        </p:spPr>
        <p:txBody>
          <a:bodyPr/>
          <a:lstStyle/>
          <a:p>
            <a:r>
              <a:rPr lang="en-US" sz="3600" dirty="0" smtClean="0">
                <a:latin typeface="Calibri" pitchFamily="34" charset="0"/>
                <a:cs typeface="Calibri" pitchFamily="34" charset="0"/>
              </a:rPr>
              <a:t>Dissertation on</a:t>
            </a:r>
            <a:r>
              <a:rPr lang="en-US" dirty="0" smtClean="0">
                <a:latin typeface="Calibri" pitchFamily="34" charset="0"/>
                <a:cs typeface="Calibri" pitchFamily="34" charset="0"/>
              </a:rPr>
              <a:t> </a:t>
            </a:r>
            <a:endParaRPr lang="en-US" dirty="0">
              <a:latin typeface="Calibri" pitchFamily="34" charset="0"/>
              <a:cs typeface="Calibri" pitchFamily="34" charset="0"/>
            </a:endParaRPr>
          </a:p>
        </p:txBody>
      </p:sp>
      <p:sp>
        <p:nvSpPr>
          <p:cNvPr id="3" name="Subtitle 2"/>
          <p:cNvSpPr>
            <a:spLocks noGrp="1"/>
          </p:cNvSpPr>
          <p:nvPr>
            <p:ph type="subTitle" idx="1"/>
          </p:nvPr>
        </p:nvSpPr>
        <p:spPr>
          <a:xfrm>
            <a:off x="2968052" y="2908092"/>
            <a:ext cx="8234597" cy="1473138"/>
          </a:xfrm>
        </p:spPr>
        <p:txBody>
          <a:bodyPr>
            <a:normAutofit/>
          </a:bodyPr>
          <a:lstStyle/>
          <a:p>
            <a:r>
              <a:rPr lang="en-US" b="1" dirty="0" smtClean="0">
                <a:latin typeface="Calibri" pitchFamily="34" charset="0"/>
                <a:cs typeface="Calibri" pitchFamily="34" charset="0"/>
              </a:rPr>
              <a:t>“</a:t>
            </a:r>
            <a:r>
              <a:rPr lang="en-US" sz="2400" b="1" dirty="0" smtClean="0">
                <a:latin typeface="Calibri" pitchFamily="34" charset="0"/>
                <a:cs typeface="Calibri" pitchFamily="34" charset="0"/>
              </a:rPr>
              <a:t>Importance </a:t>
            </a:r>
            <a:r>
              <a:rPr lang="en-US" sz="2400" b="1" dirty="0">
                <a:latin typeface="Calibri" pitchFamily="34" charset="0"/>
                <a:cs typeface="Calibri" pitchFamily="34" charset="0"/>
              </a:rPr>
              <a:t>of Patient Appointment Reminder System and </a:t>
            </a:r>
            <a:r>
              <a:rPr lang="en-US" sz="2400" b="1" dirty="0" smtClean="0">
                <a:latin typeface="Calibri" pitchFamily="34" charset="0"/>
                <a:cs typeface="Calibri" pitchFamily="34" charset="0"/>
              </a:rPr>
              <a:t>different </a:t>
            </a:r>
            <a:r>
              <a:rPr lang="en-US" sz="2400" b="1" dirty="0">
                <a:latin typeface="Calibri" pitchFamily="34" charset="0"/>
                <a:cs typeface="Calibri" pitchFamily="34" charset="0"/>
              </a:rPr>
              <a:t>ways of reminding patient to reduce no-show </a:t>
            </a:r>
            <a:r>
              <a:rPr lang="en-US" sz="2400" b="1" dirty="0" smtClean="0">
                <a:latin typeface="Calibri" pitchFamily="34" charset="0"/>
                <a:cs typeface="Calibri" pitchFamily="34" charset="0"/>
              </a:rPr>
              <a:t>rate</a:t>
            </a:r>
            <a:r>
              <a:rPr lang="en-US" b="1" dirty="0" smtClean="0">
                <a:latin typeface="Calibri" pitchFamily="34" charset="0"/>
                <a:cs typeface="Calibri" pitchFamily="34" charset="0"/>
              </a:rPr>
              <a:t>”</a:t>
            </a:r>
            <a:endParaRPr lang="en-US" dirty="0">
              <a:latin typeface="Calibri" pitchFamily="34" charset="0"/>
              <a:cs typeface="Calibri" pitchFamily="34" charset="0"/>
            </a:endParaRPr>
          </a:p>
        </p:txBody>
      </p:sp>
      <p:sp>
        <p:nvSpPr>
          <p:cNvPr id="4" name="TextBox 3"/>
          <p:cNvSpPr txBox="1"/>
          <p:nvPr/>
        </p:nvSpPr>
        <p:spPr>
          <a:xfrm>
            <a:off x="8018387" y="4193498"/>
            <a:ext cx="3778871" cy="1477328"/>
          </a:xfrm>
          <a:prstGeom prst="rect">
            <a:avLst/>
          </a:prstGeom>
          <a:noFill/>
        </p:spPr>
        <p:txBody>
          <a:bodyPr wrap="square" rtlCol="0">
            <a:spAutoFit/>
          </a:bodyPr>
          <a:lstStyle/>
          <a:p>
            <a:r>
              <a:rPr lang="en-US" dirty="0" smtClean="0">
                <a:latin typeface="Calibri" pitchFamily="34" charset="0"/>
                <a:cs typeface="Calibri" pitchFamily="34" charset="0"/>
              </a:rPr>
              <a:t>Presented by :</a:t>
            </a:r>
            <a:r>
              <a:rPr lang="en-US" dirty="0" err="1" smtClean="0">
                <a:latin typeface="Calibri" pitchFamily="34" charset="0"/>
                <a:cs typeface="Calibri" pitchFamily="34" charset="0"/>
              </a:rPr>
              <a:t>Mudita</a:t>
            </a:r>
            <a:r>
              <a:rPr lang="en-US" dirty="0" smtClean="0">
                <a:latin typeface="Calibri" pitchFamily="34" charset="0"/>
                <a:cs typeface="Calibri" pitchFamily="34" charset="0"/>
              </a:rPr>
              <a:t> Rawat</a:t>
            </a:r>
          </a:p>
          <a:p>
            <a:r>
              <a:rPr lang="en-US" dirty="0" smtClean="0">
                <a:latin typeface="Calibri" pitchFamily="34" charset="0"/>
                <a:cs typeface="Calibri" pitchFamily="34" charset="0"/>
              </a:rPr>
              <a:t>PG/14/037</a:t>
            </a:r>
          </a:p>
          <a:p>
            <a:r>
              <a:rPr lang="en-US" dirty="0" smtClean="0">
                <a:latin typeface="Calibri" pitchFamily="34" charset="0"/>
                <a:cs typeface="Calibri" pitchFamily="34" charset="0"/>
              </a:rPr>
              <a:t>Health IT</a:t>
            </a:r>
          </a:p>
          <a:p>
            <a:r>
              <a:rPr lang="en-US" dirty="0" smtClean="0">
                <a:latin typeface="Calibri" pitchFamily="34" charset="0"/>
                <a:cs typeface="Calibri" pitchFamily="34" charset="0"/>
              </a:rPr>
              <a:t>Guided by: Dr. </a:t>
            </a:r>
            <a:r>
              <a:rPr lang="en-US" dirty="0" err="1" smtClean="0">
                <a:latin typeface="Calibri" pitchFamily="34" charset="0"/>
                <a:cs typeface="Calibri" pitchFamily="34" charset="0"/>
              </a:rPr>
              <a:t>Nishikant</a:t>
            </a:r>
            <a:r>
              <a:rPr lang="en-US" dirty="0" smtClean="0">
                <a:latin typeface="Calibri" pitchFamily="34" charset="0"/>
                <a:cs typeface="Calibri" pitchFamily="34" charset="0"/>
              </a:rPr>
              <a:t> </a:t>
            </a:r>
            <a:r>
              <a:rPr lang="en-US" dirty="0" err="1" smtClean="0">
                <a:latin typeface="Calibri" pitchFamily="34" charset="0"/>
                <a:cs typeface="Calibri" pitchFamily="34" charset="0"/>
              </a:rPr>
              <a:t>Bele</a:t>
            </a:r>
            <a:endParaRPr lang="en-US" dirty="0" smtClean="0">
              <a:latin typeface="Calibri" pitchFamily="34" charset="0"/>
              <a:cs typeface="Calibri" pitchFamily="34" charset="0"/>
            </a:endParaRPr>
          </a:p>
          <a:p>
            <a:endParaRPr lang="en-US" dirty="0" smtClean="0"/>
          </a:p>
        </p:txBody>
      </p:sp>
    </p:spTree>
    <p:extLst>
      <p:ext uri="{BB962C8B-B14F-4D97-AF65-F5344CB8AC3E}">
        <p14:creationId xmlns:p14="http://schemas.microsoft.com/office/powerpoint/2010/main" xmlns="" val="738862721"/>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xmlns="" val="3808180754"/>
              </p:ext>
            </p:extLst>
          </p:nvPr>
        </p:nvGraphicFramePr>
        <p:xfrm>
          <a:off x="899774" y="875584"/>
          <a:ext cx="5414319" cy="29897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extLst>
              <p:ext uri="{D42A27DB-BD31-4B8C-83A1-F6EECF244321}">
                <p14:modId xmlns:p14="http://schemas.microsoft.com/office/powerpoint/2010/main" xmlns="" val="2589229529"/>
              </p:ext>
            </p:extLst>
          </p:nvPr>
        </p:nvGraphicFramePr>
        <p:xfrm>
          <a:off x="6376992" y="875583"/>
          <a:ext cx="5384681" cy="2989796"/>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222066" y="4636686"/>
            <a:ext cx="10969934" cy="646331"/>
          </a:xfrm>
          <a:prstGeom prst="rect">
            <a:avLst/>
          </a:prstGeom>
          <a:noFill/>
        </p:spPr>
        <p:txBody>
          <a:bodyPr wrap="square" rtlCol="0">
            <a:spAutoFit/>
          </a:bodyPr>
          <a:lstStyle/>
          <a:p>
            <a:r>
              <a:rPr lang="en-US" b="1" dirty="0" smtClean="0">
                <a:latin typeface="Calibri" pitchFamily="34" charset="0"/>
                <a:cs typeface="Calibri" pitchFamily="34" charset="0"/>
              </a:rPr>
              <a:t>Inference : </a:t>
            </a:r>
            <a:r>
              <a:rPr lang="en-US" dirty="0" smtClean="0">
                <a:latin typeface="Calibri" pitchFamily="34" charset="0"/>
                <a:cs typeface="Calibri" pitchFamily="34" charset="0"/>
              </a:rPr>
              <a:t>The above graph shows that the number of no shows after confirmation in much less than the number of no shows which are not confirmed. And this is constant throughout the year.</a:t>
            </a:r>
            <a:endParaRPr lang="en-US" dirty="0">
              <a:latin typeface="Calibri" pitchFamily="34" charset="0"/>
              <a:cs typeface="Calibri" pitchFamily="34" charset="0"/>
            </a:endParaRPr>
          </a:p>
        </p:txBody>
      </p:sp>
      <p:sp>
        <p:nvSpPr>
          <p:cNvPr id="7" name="Rectangle 6"/>
          <p:cNvSpPr/>
          <p:nvPr/>
        </p:nvSpPr>
        <p:spPr>
          <a:xfrm>
            <a:off x="919396" y="197743"/>
            <a:ext cx="5361483" cy="646331"/>
          </a:xfrm>
          <a:prstGeom prst="rect">
            <a:avLst/>
          </a:prstGeom>
        </p:spPr>
        <p:txBody>
          <a:bodyPr wrap="square">
            <a:spAutoFit/>
          </a:bodyPr>
          <a:lstStyle/>
          <a:p>
            <a:r>
              <a:rPr lang="en-US" dirty="0" smtClean="0">
                <a:latin typeface="Calibri" pitchFamily="34" charset="0"/>
                <a:cs typeface="Calibri" pitchFamily="34" charset="0"/>
              </a:rPr>
              <a:t>2.2.a .Represents percentage of no shows(confirmed and unconfirmed)</a:t>
            </a:r>
            <a:endParaRPr lang="en-US" dirty="0">
              <a:latin typeface="Calibri" pitchFamily="34" charset="0"/>
              <a:cs typeface="Calibri" pitchFamily="34" charset="0"/>
            </a:endParaRPr>
          </a:p>
        </p:txBody>
      </p:sp>
      <p:sp>
        <p:nvSpPr>
          <p:cNvPr id="23553" name="Rectangle 1"/>
          <p:cNvSpPr>
            <a:spLocks noChangeArrowheads="1"/>
          </p:cNvSpPr>
          <p:nvPr/>
        </p:nvSpPr>
        <p:spPr bwMode="auto">
          <a:xfrm>
            <a:off x="6355830" y="209862"/>
            <a:ext cx="5276537"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2.2.b Represents percentage of no shows {confirmed and unconfirmed</a:t>
            </a: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44101303"/>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9580" y="419725"/>
            <a:ext cx="9956800" cy="1143000"/>
          </a:xfrm>
        </p:spPr>
        <p:txBody>
          <a:bodyPr>
            <a:normAutofit fontScale="90000"/>
          </a:bodyPr>
          <a:lstStyle/>
          <a:p>
            <a:r>
              <a:rPr lang="en-US" sz="3600" dirty="0" smtClean="0">
                <a:latin typeface="Calibri" pitchFamily="34" charset="0"/>
                <a:cs typeface="Calibri" pitchFamily="34" charset="0"/>
              </a:rPr>
              <a:t>Reasons recorded by automated patient appointment reminder system</a:t>
            </a:r>
            <a:endParaRPr lang="en-US" sz="3600" dirty="0">
              <a:latin typeface="Calibri" pitchFamily="34" charset="0"/>
              <a:cs typeface="Calibri" pitchFamily="34" charset="0"/>
            </a:endParaRPr>
          </a:p>
        </p:txBody>
      </p:sp>
      <p:graphicFrame>
        <p:nvGraphicFramePr>
          <p:cNvPr id="3" name="Diagram 2"/>
          <p:cNvGraphicFramePr/>
          <p:nvPr>
            <p:extLst>
              <p:ext uri="{D42A27DB-BD31-4B8C-83A1-F6EECF244321}">
                <p14:modId xmlns:p14="http://schemas.microsoft.com/office/powerpoint/2010/main" xmlns="" val="4152781455"/>
              </p:ext>
            </p:extLst>
          </p:nvPr>
        </p:nvGraphicFramePr>
        <p:xfrm>
          <a:off x="2636107" y="1837038"/>
          <a:ext cx="6268995" cy="417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540618250"/>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21758" y="2162023"/>
            <a:ext cx="4044778" cy="3416320"/>
          </a:xfrm>
          <a:prstGeom prst="rect">
            <a:avLst/>
          </a:prstGeom>
          <a:noFill/>
        </p:spPr>
        <p:txBody>
          <a:bodyPr wrap="square" rtlCol="0">
            <a:spAutoFit/>
          </a:bodyPr>
          <a:lstStyle/>
          <a:p>
            <a:r>
              <a:rPr lang="en-US" b="1" dirty="0" smtClean="0">
                <a:latin typeface="Calibri" pitchFamily="34" charset="0"/>
                <a:cs typeface="Calibri" pitchFamily="34" charset="0"/>
              </a:rPr>
              <a:t>Inference : </a:t>
            </a:r>
            <a:r>
              <a:rPr lang="en-US" dirty="0" smtClean="0">
                <a:latin typeface="Calibri" pitchFamily="34" charset="0"/>
                <a:cs typeface="Calibri" pitchFamily="34" charset="0"/>
              </a:rPr>
              <a:t>This diagram shows the total number of calls made were 4400 by the automated call reminder.</a:t>
            </a:r>
          </a:p>
          <a:p>
            <a:pPr marL="285750" indent="-285750">
              <a:buFont typeface="Arial" panose="020B0604020202020204" pitchFamily="34" charset="0"/>
              <a:buChar char="•"/>
            </a:pPr>
            <a:r>
              <a:rPr lang="en-US" dirty="0" smtClean="0">
                <a:latin typeface="Calibri" pitchFamily="34" charset="0"/>
                <a:cs typeface="Calibri" pitchFamily="34" charset="0"/>
              </a:rPr>
              <a:t>Highest number of patients have not received the call.</a:t>
            </a:r>
          </a:p>
          <a:p>
            <a:pPr marL="285750" indent="-285750">
              <a:buFont typeface="Arial" panose="020B0604020202020204" pitchFamily="34" charset="0"/>
              <a:buChar char="•"/>
            </a:pPr>
            <a:r>
              <a:rPr lang="en-US" dirty="0" smtClean="0">
                <a:latin typeface="Calibri" pitchFamily="34" charset="0"/>
                <a:cs typeface="Calibri" pitchFamily="34" charset="0"/>
              </a:rPr>
              <a:t>Only 435 patients have confirmed the appointment.</a:t>
            </a:r>
          </a:p>
          <a:p>
            <a:pPr marL="285750" indent="-285750">
              <a:buFont typeface="Arial" panose="020B0604020202020204" pitchFamily="34" charset="0"/>
              <a:buChar char="•"/>
            </a:pPr>
            <a:r>
              <a:rPr lang="en-US" dirty="0" smtClean="0">
                <a:latin typeface="Calibri" pitchFamily="34" charset="0"/>
                <a:cs typeface="Calibri" pitchFamily="34" charset="0"/>
              </a:rPr>
              <a:t>By the automated call reminder system we could reach and remind only 1920 patients which is a very less number.</a:t>
            </a:r>
          </a:p>
          <a:p>
            <a:pPr marL="285750" indent="-285750">
              <a:buFont typeface="Arial" panose="020B0604020202020204" pitchFamily="34" charset="0"/>
              <a:buChar char="•"/>
            </a:pPr>
            <a:endParaRPr lang="en-US" dirty="0"/>
          </a:p>
        </p:txBody>
      </p:sp>
      <p:sp>
        <p:nvSpPr>
          <p:cNvPr id="5" name="Title 4"/>
          <p:cNvSpPr>
            <a:spLocks noGrp="1"/>
          </p:cNvSpPr>
          <p:nvPr>
            <p:ph type="title"/>
          </p:nvPr>
        </p:nvSpPr>
        <p:spPr>
          <a:xfrm>
            <a:off x="1159273" y="286603"/>
            <a:ext cx="10058400" cy="1450757"/>
          </a:xfrm>
        </p:spPr>
        <p:txBody>
          <a:bodyPr>
            <a:normAutofit/>
          </a:bodyPr>
          <a:lstStyle/>
          <a:p>
            <a:r>
              <a:rPr lang="en-US" sz="3600" dirty="0" smtClean="0">
                <a:latin typeface="Calibri" pitchFamily="34" charset="0"/>
                <a:cs typeface="Calibri" pitchFamily="34" charset="0"/>
              </a:rPr>
              <a:t>Reason for missed appointments documented by automated call reminder</a:t>
            </a:r>
            <a:endParaRPr lang="en-US" sz="3600" dirty="0">
              <a:latin typeface="Calibri" pitchFamily="34" charset="0"/>
              <a:cs typeface="Calibri"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xmlns="" val="814873857"/>
              </p:ext>
            </p:extLst>
          </p:nvPr>
        </p:nvGraphicFramePr>
        <p:xfrm>
          <a:off x="1159273" y="2576689"/>
          <a:ext cx="6007646" cy="3443415"/>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1144249" y="1891631"/>
            <a:ext cx="6096000" cy="646331"/>
          </a:xfrm>
          <a:prstGeom prst="rect">
            <a:avLst/>
          </a:prstGeom>
        </p:spPr>
        <p:txBody>
          <a:bodyPr>
            <a:spAutoFit/>
          </a:bodyPr>
          <a:lstStyle/>
          <a:p>
            <a:r>
              <a:rPr lang="en-US" dirty="0" smtClean="0">
                <a:latin typeface="Calibri" pitchFamily="34" charset="0"/>
                <a:cs typeface="Calibri" pitchFamily="34" charset="0"/>
              </a:rPr>
              <a:t>3.2.a Frequency of reason for missed appointments documented by automated call reminder</a:t>
            </a:r>
            <a:endParaRPr lang="en-US" dirty="0">
              <a:latin typeface="Calibri" pitchFamily="34" charset="0"/>
              <a:cs typeface="Calibri" pitchFamily="34" charset="0"/>
            </a:endParaRPr>
          </a:p>
        </p:txBody>
      </p:sp>
    </p:spTree>
    <p:extLst>
      <p:ext uri="{BB962C8B-B14F-4D97-AF65-F5344CB8AC3E}">
        <p14:creationId xmlns:p14="http://schemas.microsoft.com/office/powerpoint/2010/main" xmlns="" val="1808629312"/>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3" name="Chart 2"/>
          <p:cNvGraphicFramePr/>
          <p:nvPr>
            <p:extLst>
              <p:ext uri="{D42A27DB-BD31-4B8C-83A1-F6EECF244321}">
                <p14:modId xmlns:p14="http://schemas.microsoft.com/office/powerpoint/2010/main" xmlns="" val="4233159312"/>
              </p:ext>
            </p:extLst>
          </p:nvPr>
        </p:nvGraphicFramePr>
        <p:xfrm>
          <a:off x="556590" y="2001078"/>
          <a:ext cx="6288157" cy="4214191"/>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p:nvPr/>
        </p:nvSpPr>
        <p:spPr>
          <a:xfrm>
            <a:off x="7262191" y="1891869"/>
            <a:ext cx="4366591" cy="4661533"/>
          </a:xfrm>
          <a:prstGeom prst="rect">
            <a:avLst/>
          </a:prstGeom>
        </p:spPr>
        <p:txBody>
          <a:bodyPr wrap="square">
            <a:spAutoFit/>
          </a:bodyPr>
          <a:lstStyle/>
          <a:p>
            <a:pPr algn="just">
              <a:lnSpc>
                <a:spcPct val="115000"/>
              </a:lnSpc>
              <a:spcAft>
                <a:spcPts val="1000"/>
              </a:spcAft>
            </a:pPr>
            <a:r>
              <a:rPr lang="en-US" b="1" dirty="0" smtClean="0">
                <a:latin typeface="Calibri" pitchFamily="34" charset="0"/>
                <a:ea typeface="Calibri" panose="020F0502020204030204" pitchFamily="34" charset="0"/>
                <a:cs typeface="Calibri" pitchFamily="34" charset="0"/>
              </a:rPr>
              <a:t>Inference</a:t>
            </a:r>
            <a:r>
              <a:rPr lang="en-US" dirty="0" smtClean="0">
                <a:latin typeface="Calibri" pitchFamily="34" charset="0"/>
                <a:ea typeface="Calibri" panose="020F0502020204030204" pitchFamily="34" charset="0"/>
                <a:cs typeface="Calibri" pitchFamily="34" charset="0"/>
              </a:rPr>
              <a:t> :</a:t>
            </a:r>
          </a:p>
          <a:p>
            <a:pPr marL="342900" marR="0" lvl="0" indent="-342900" algn="just">
              <a:lnSpc>
                <a:spcPct val="115000"/>
              </a:lnSpc>
              <a:spcBef>
                <a:spcPts val="0"/>
              </a:spcBef>
              <a:spcAft>
                <a:spcPts val="0"/>
              </a:spcAft>
              <a:buFont typeface="Symbol" panose="05050102010706020507" pitchFamily="18" charset="2"/>
              <a:buChar char=""/>
            </a:pPr>
            <a:r>
              <a:rPr lang="en-US" dirty="0" smtClean="0">
                <a:latin typeface="Calibri" pitchFamily="34" charset="0"/>
                <a:ea typeface="Calibri" panose="020F0502020204030204" pitchFamily="34" charset="0"/>
                <a:cs typeface="Calibri" pitchFamily="34" charset="0"/>
              </a:rPr>
              <a:t>The diagram shows 40% of confirmation reminders were left to the answering machine.</a:t>
            </a:r>
          </a:p>
          <a:p>
            <a:pPr marL="342900" marR="0" lvl="0" indent="-342900" algn="just">
              <a:lnSpc>
                <a:spcPct val="115000"/>
              </a:lnSpc>
              <a:spcBef>
                <a:spcPts val="0"/>
              </a:spcBef>
              <a:spcAft>
                <a:spcPts val="0"/>
              </a:spcAft>
              <a:buFont typeface="Symbol" panose="05050102010706020507" pitchFamily="18" charset="2"/>
              <a:buChar char=""/>
            </a:pPr>
            <a:r>
              <a:rPr lang="en-US" dirty="0" smtClean="0">
                <a:latin typeface="Calibri" pitchFamily="34" charset="0"/>
                <a:ea typeface="Calibri" panose="020F0502020204030204" pitchFamily="34" charset="0"/>
                <a:cs typeface="Calibri" pitchFamily="34" charset="0"/>
              </a:rPr>
              <a:t>No reminders were sent for the appointment that turned out to be no shows.</a:t>
            </a:r>
          </a:p>
          <a:p>
            <a:pPr marL="342900" marR="0" lvl="0" indent="-342900" algn="just">
              <a:lnSpc>
                <a:spcPct val="115000"/>
              </a:lnSpc>
              <a:spcBef>
                <a:spcPts val="0"/>
              </a:spcBef>
              <a:spcAft>
                <a:spcPts val="0"/>
              </a:spcAft>
              <a:buFont typeface="Symbol" panose="05050102010706020507" pitchFamily="18" charset="2"/>
              <a:buChar char=""/>
            </a:pPr>
            <a:r>
              <a:rPr lang="en-US" dirty="0" smtClean="0">
                <a:latin typeface="Calibri" pitchFamily="34" charset="0"/>
                <a:ea typeface="Calibri" panose="020F0502020204030204" pitchFamily="34" charset="0"/>
                <a:cs typeface="Calibri" pitchFamily="34" charset="0"/>
              </a:rPr>
              <a:t>Confirmed appointment just turned to be 10%.</a:t>
            </a:r>
          </a:p>
          <a:p>
            <a:pPr marL="342900" marR="0" lvl="0" indent="-342900" algn="just">
              <a:lnSpc>
                <a:spcPct val="115000"/>
              </a:lnSpc>
              <a:spcBef>
                <a:spcPts val="0"/>
              </a:spcBef>
              <a:spcAft>
                <a:spcPts val="1000"/>
              </a:spcAft>
              <a:buFont typeface="Symbol" panose="05050102010706020507" pitchFamily="18" charset="2"/>
              <a:buChar char=""/>
            </a:pPr>
            <a:r>
              <a:rPr lang="en-US" dirty="0" smtClean="0">
                <a:latin typeface="Calibri" pitchFamily="34" charset="0"/>
                <a:ea typeface="Calibri" panose="020F0502020204030204" pitchFamily="34" charset="0"/>
                <a:cs typeface="Calibri" pitchFamily="34" charset="0"/>
              </a:rPr>
              <a:t>Rest all were because patient was either not approachable due to wrong number( 8 %) or because patient has not answered the call( 1%)/ hanged up the call(5%).</a:t>
            </a:r>
            <a:endParaRPr lang="en-US" dirty="0">
              <a:latin typeface="Calibri" pitchFamily="34" charset="0"/>
              <a:ea typeface="Calibri" panose="020F0502020204030204" pitchFamily="34" charset="0"/>
              <a:cs typeface="Calibri" pitchFamily="34" charset="0"/>
            </a:endParaRPr>
          </a:p>
        </p:txBody>
      </p:sp>
      <p:sp>
        <p:nvSpPr>
          <p:cNvPr id="20481" name="Rectangle 1"/>
          <p:cNvSpPr>
            <a:spLocks noChangeArrowheads="1"/>
          </p:cNvSpPr>
          <p:nvPr/>
        </p:nvSpPr>
        <p:spPr bwMode="auto">
          <a:xfrm>
            <a:off x="489679" y="1588957"/>
            <a:ext cx="10917836"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3.2.b Represents the percentage of reason documente</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a:t>
            </a:r>
            <a:endParaRPr kumimoji="0" lang="en-US" sz="1600" b="0" i="0" u="none" strike="noStrike" cap="none" normalizeH="0" baseline="0" dirty="0" smtClean="0">
              <a:ln>
                <a:noFill/>
              </a:ln>
              <a:solidFill>
                <a:schemeClr val="tx1"/>
              </a:solidFill>
              <a:effectLst/>
              <a:latin typeface="Calibri" pitchFamily="34" charset="0"/>
              <a:cs typeface="Arial" pitchFamily="34" charset="0"/>
            </a:endParaRPr>
          </a:p>
        </p:txBody>
      </p:sp>
    </p:spTree>
    <p:extLst>
      <p:ext uri="{BB962C8B-B14F-4D97-AF65-F5344CB8AC3E}">
        <p14:creationId xmlns:p14="http://schemas.microsoft.com/office/powerpoint/2010/main" xmlns="" val="1380389931"/>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smtClean="0">
                <a:latin typeface="Calibri" pitchFamily="34" charset="0"/>
                <a:cs typeface="Calibri" pitchFamily="34" charset="0"/>
              </a:rPr>
              <a:t>FINDINGS</a:t>
            </a:r>
            <a:endParaRPr lang="en-US" sz="3600" b="1" u="sng" dirty="0">
              <a:latin typeface="Calibri" pitchFamily="34" charset="0"/>
              <a:cs typeface="Calibri" pitchFamily="34" charset="0"/>
            </a:endParaRPr>
          </a:p>
        </p:txBody>
      </p:sp>
      <p:sp>
        <p:nvSpPr>
          <p:cNvPr id="3" name="Rectangle 2"/>
          <p:cNvSpPr/>
          <p:nvPr/>
        </p:nvSpPr>
        <p:spPr>
          <a:xfrm>
            <a:off x="853190" y="1562094"/>
            <a:ext cx="9498496" cy="5386090"/>
          </a:xfrm>
          <a:prstGeom prst="rect">
            <a:avLst/>
          </a:prstGeom>
        </p:spPr>
        <p:txBody>
          <a:bodyPr wrap="square">
            <a:spAutoFit/>
          </a:bodyPr>
          <a:lstStyle/>
          <a:p>
            <a:pPr marL="342900" marR="0" lvl="0" indent="-342900" algn="just">
              <a:lnSpc>
                <a:spcPct val="200000"/>
              </a:lnSpc>
              <a:spcBef>
                <a:spcPts val="0"/>
              </a:spcBef>
              <a:spcAft>
                <a:spcPts val="0"/>
              </a:spcAft>
              <a:buFont typeface="+mj-lt"/>
              <a:buAutoNum type="arabicPeriod"/>
            </a:pPr>
            <a:r>
              <a:rPr lang="en-US" dirty="0" smtClean="0">
                <a:effectLst/>
                <a:latin typeface="Calibri" pitchFamily="34" charset="0"/>
                <a:ea typeface="Calibri" panose="020F0502020204030204" pitchFamily="34" charset="0"/>
                <a:cs typeface="Calibri" pitchFamily="34" charset="0"/>
              </a:rPr>
              <a:t>No show appointment accounts for only 4% of the total appointment scheduled.</a:t>
            </a:r>
          </a:p>
          <a:p>
            <a:pPr marL="342900" marR="0" lvl="0" indent="-342900" algn="just">
              <a:lnSpc>
                <a:spcPct val="200000"/>
              </a:lnSpc>
              <a:spcBef>
                <a:spcPts val="0"/>
              </a:spcBef>
              <a:spcAft>
                <a:spcPts val="0"/>
              </a:spcAft>
              <a:buFont typeface="+mj-lt"/>
              <a:buAutoNum type="arabicPeriod"/>
            </a:pPr>
            <a:r>
              <a:rPr lang="en-US" dirty="0" smtClean="0">
                <a:effectLst/>
                <a:latin typeface="Calibri" pitchFamily="34" charset="0"/>
                <a:ea typeface="Calibri" panose="020F0502020204030204" pitchFamily="34" charset="0"/>
                <a:cs typeface="Calibri" pitchFamily="34" charset="0"/>
              </a:rPr>
              <a:t>It has been observed that confirmation has reduced the No shows as already Confirmed appointment accounts for 13% whereas not confirmed accounts for 87%.</a:t>
            </a:r>
          </a:p>
          <a:p>
            <a:pPr marL="342900" marR="0" lvl="0" indent="-342900" algn="just">
              <a:lnSpc>
                <a:spcPct val="200000"/>
              </a:lnSpc>
              <a:spcBef>
                <a:spcPts val="0"/>
              </a:spcBef>
              <a:spcAft>
                <a:spcPts val="1000"/>
              </a:spcAft>
              <a:buFont typeface="+mj-lt"/>
              <a:buAutoNum type="arabicPeriod"/>
            </a:pPr>
            <a:r>
              <a:rPr lang="en-US" dirty="0" smtClean="0">
                <a:effectLst/>
                <a:latin typeface="Calibri" pitchFamily="34" charset="0"/>
                <a:ea typeface="Calibri" panose="020F0502020204030204" pitchFamily="34" charset="0"/>
                <a:cs typeface="Calibri" pitchFamily="34" charset="0"/>
              </a:rPr>
              <a:t>Patients are being reminded of their appointment through automated call reminder system which has decreased the no shows to some extent. But   some patient could not be reached because of wrong number, not answering the call  ,hang up etc</a:t>
            </a:r>
            <a:r>
              <a:rPr lang="en-US" sz="1600" dirty="0" smtClean="0">
                <a:effectLst/>
                <a:latin typeface="Calibri" pitchFamily="34" charset="0"/>
                <a:ea typeface="Calibri" panose="020F0502020204030204" pitchFamily="34" charset="0"/>
                <a:cs typeface="Calibri" pitchFamily="34" charset="0"/>
              </a:rPr>
              <a:t>.</a:t>
            </a:r>
            <a:endParaRPr lang="en-US" sz="1600" dirty="0" smtClean="0">
              <a:latin typeface="Calibri" pitchFamily="34" charset="0"/>
              <a:cs typeface="Calibri" pitchFamily="34" charset="0"/>
            </a:endParaRPr>
          </a:p>
          <a:p>
            <a:pPr marR="0" lvl="0" algn="just">
              <a:lnSpc>
                <a:spcPct val="200000"/>
              </a:lnSpc>
              <a:spcBef>
                <a:spcPts val="0"/>
              </a:spcBef>
              <a:spcAft>
                <a:spcPts val="1000"/>
              </a:spcAft>
            </a:pP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200000"/>
              </a:lnSpc>
              <a:spcBef>
                <a:spcPts val="0"/>
              </a:spcBef>
              <a:spcAft>
                <a:spcPts val="1000"/>
              </a:spcAft>
              <a:buFont typeface="+mj-lt"/>
              <a:buAutoNum type="arabicPeriod"/>
            </a:pP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657016500"/>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0535" y="115310"/>
            <a:ext cx="10515600" cy="1325563"/>
          </a:xfrm>
        </p:spPr>
        <p:txBody>
          <a:bodyPr/>
          <a:lstStyle/>
          <a:p>
            <a:r>
              <a:rPr lang="en-US" sz="3600" b="1" u="sng" dirty="0" smtClean="0"/>
              <a:t/>
            </a:r>
            <a:br>
              <a:rPr lang="en-US" sz="3600" b="1" u="sng" dirty="0" smtClean="0"/>
            </a:br>
            <a:r>
              <a:rPr lang="en-US" sz="3600" b="1" u="sng" dirty="0" smtClean="0">
                <a:latin typeface="Calibri" pitchFamily="34" charset="0"/>
                <a:cs typeface="Calibri" pitchFamily="34" charset="0"/>
              </a:rPr>
              <a:t>CONCLUSION</a:t>
            </a:r>
            <a:endParaRPr lang="en-US" sz="3600" b="1" dirty="0">
              <a:latin typeface="Calibri" pitchFamily="34" charset="0"/>
              <a:cs typeface="Calibri" pitchFamily="34" charset="0"/>
            </a:endParaRPr>
          </a:p>
        </p:txBody>
      </p:sp>
      <p:sp>
        <p:nvSpPr>
          <p:cNvPr id="3" name="Rectangle 2"/>
          <p:cNvSpPr/>
          <p:nvPr/>
        </p:nvSpPr>
        <p:spPr>
          <a:xfrm>
            <a:off x="667886" y="1899469"/>
            <a:ext cx="9297002" cy="2984150"/>
          </a:xfrm>
          <a:prstGeom prst="rect">
            <a:avLst/>
          </a:prstGeom>
        </p:spPr>
        <p:txBody>
          <a:bodyPr wrap="square">
            <a:spAutoFit/>
          </a:bodyPr>
          <a:lstStyle/>
          <a:p>
            <a:pPr marL="342900" indent="-342900">
              <a:lnSpc>
                <a:spcPts val="1680"/>
              </a:lnSpc>
              <a:spcAft>
                <a:spcPts val="1125"/>
              </a:spcAft>
              <a:buFont typeface="Arial" panose="020B0604020202020204" pitchFamily="34" charset="0"/>
              <a:buChar char="•"/>
            </a:pPr>
            <a:r>
              <a:rPr lang="en-US" dirty="0" smtClean="0">
                <a:latin typeface="Calibri" pitchFamily="34" charset="0"/>
                <a:cs typeface="Calibri" pitchFamily="34" charset="0"/>
              </a:rPr>
              <a:t>Patient reminder system helps in reducing the no shows by reminding the patient about their appointments.</a:t>
            </a:r>
          </a:p>
          <a:p>
            <a:pPr marL="342900" indent="-342900">
              <a:lnSpc>
                <a:spcPts val="1680"/>
              </a:lnSpc>
              <a:spcAft>
                <a:spcPts val="1125"/>
              </a:spcAft>
              <a:buFont typeface="Arial" panose="020B0604020202020204" pitchFamily="34" charset="0"/>
              <a:buChar char="•"/>
            </a:pPr>
            <a:r>
              <a:rPr lang="en-US" dirty="0" smtClean="0">
                <a:latin typeface="Calibri" pitchFamily="34" charset="0"/>
                <a:cs typeface="Calibri" pitchFamily="34" charset="0"/>
              </a:rPr>
              <a:t>As no-shows are only 4% because of the automated call reminder used by the clinics and hospitals in USA.</a:t>
            </a:r>
          </a:p>
          <a:p>
            <a:pPr marL="342900" indent="-342900">
              <a:lnSpc>
                <a:spcPts val="1680"/>
              </a:lnSpc>
              <a:spcAft>
                <a:spcPts val="1125"/>
              </a:spcAft>
              <a:buFont typeface="Arial" panose="020B0604020202020204" pitchFamily="34" charset="0"/>
              <a:buChar char="•"/>
            </a:pPr>
            <a:r>
              <a:rPr lang="en-US" dirty="0" smtClean="0">
                <a:latin typeface="Calibri" pitchFamily="34" charset="0"/>
                <a:cs typeface="Calibri" pitchFamily="34" charset="0"/>
              </a:rPr>
              <a:t>Patient missing the appointments even leads to loss in the revenue and reducing just 1% to the total no shows can increase the revenue by approximately $200000 as mentioned by MGMA that each new visit can add $100 to the revenue.</a:t>
            </a:r>
          </a:p>
          <a:p>
            <a:pPr marL="342900" indent="-342900">
              <a:lnSpc>
                <a:spcPts val="1680"/>
              </a:lnSpc>
              <a:spcAft>
                <a:spcPts val="1125"/>
              </a:spcAft>
              <a:buFont typeface="Arial" panose="020B0604020202020204" pitchFamily="34" charset="0"/>
              <a:buChar char="•"/>
            </a:pPr>
            <a:r>
              <a:rPr lang="en-US" dirty="0" smtClean="0">
                <a:latin typeface="Calibri" pitchFamily="34" charset="0"/>
                <a:cs typeface="Calibri" pitchFamily="34" charset="0"/>
              </a:rPr>
              <a:t>Missed appointment even leads to</a:t>
            </a:r>
          </a:p>
          <a:p>
            <a:pPr>
              <a:lnSpc>
                <a:spcPts val="1680"/>
              </a:lnSpc>
              <a:spcAft>
                <a:spcPts val="1125"/>
              </a:spcAft>
            </a:pPr>
            <a:r>
              <a:rPr lang="en-US" dirty="0" smtClean="0">
                <a:latin typeface="Calibri" pitchFamily="34" charset="0"/>
                <a:cs typeface="Calibri" pitchFamily="34" charset="0"/>
              </a:rPr>
              <a:t>           Patient being less satisfied</a:t>
            </a:r>
          </a:p>
          <a:p>
            <a:pPr>
              <a:lnSpc>
                <a:spcPts val="1680"/>
              </a:lnSpc>
              <a:spcAft>
                <a:spcPts val="1125"/>
              </a:spcAft>
            </a:pPr>
            <a:r>
              <a:rPr lang="en-US" dirty="0" smtClean="0">
                <a:latin typeface="Calibri" pitchFamily="34" charset="0"/>
                <a:cs typeface="Calibri" pitchFamily="34" charset="0"/>
              </a:rPr>
              <a:t>           Valuable time loss of staff</a:t>
            </a:r>
          </a:p>
        </p:txBody>
      </p:sp>
    </p:spTree>
    <p:extLst>
      <p:ext uri="{BB962C8B-B14F-4D97-AF65-F5344CB8AC3E}">
        <p14:creationId xmlns:p14="http://schemas.microsoft.com/office/powerpoint/2010/main" xmlns="" val="1458243627"/>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
            </a:r>
            <a:br>
              <a:rPr lang="en-US" b="1" u="sng" dirty="0" smtClean="0"/>
            </a:br>
            <a:r>
              <a:rPr lang="en-US" sz="3600" b="1" u="sng" dirty="0" smtClean="0">
                <a:latin typeface="Calibri" pitchFamily="34" charset="0"/>
                <a:cs typeface="Calibri" pitchFamily="34" charset="0"/>
              </a:rPr>
              <a:t>RECOMMENDATION</a:t>
            </a:r>
            <a:endParaRPr lang="en-US" sz="3600" b="1" dirty="0">
              <a:latin typeface="Calibri" pitchFamily="34" charset="0"/>
              <a:cs typeface="Calibri" pitchFamily="34" charset="0"/>
            </a:endParaRPr>
          </a:p>
        </p:txBody>
      </p:sp>
      <p:sp>
        <p:nvSpPr>
          <p:cNvPr id="3" name="Rectangle 2"/>
          <p:cNvSpPr/>
          <p:nvPr/>
        </p:nvSpPr>
        <p:spPr>
          <a:xfrm>
            <a:off x="838200" y="1893328"/>
            <a:ext cx="10305081" cy="4218847"/>
          </a:xfrm>
          <a:prstGeom prst="rect">
            <a:avLst/>
          </a:prstGeom>
        </p:spPr>
        <p:txBody>
          <a:bodyPr wrap="square">
            <a:spAutoFit/>
          </a:bodyPr>
          <a:lstStyle/>
          <a:p>
            <a:pPr marL="285750" indent="-285750" algn="just">
              <a:lnSpc>
                <a:spcPct val="115000"/>
              </a:lnSpc>
              <a:spcAft>
                <a:spcPts val="1000"/>
              </a:spcAft>
              <a:buFont typeface="Arial" panose="020B0604020202020204" pitchFamily="34" charset="0"/>
              <a:buChar char="•"/>
            </a:pPr>
            <a:r>
              <a:rPr lang="en-US" dirty="0" smtClean="0">
                <a:latin typeface="Calibri" pitchFamily="34" charset="0"/>
                <a:ea typeface="Calibri" panose="020F0502020204030204" pitchFamily="34" charset="0"/>
                <a:cs typeface="Calibri" pitchFamily="34" charset="0"/>
              </a:rPr>
              <a:t>   Patient education</a:t>
            </a:r>
          </a:p>
          <a:p>
            <a:pPr algn="just">
              <a:lnSpc>
                <a:spcPct val="115000"/>
              </a:lnSpc>
              <a:spcAft>
                <a:spcPts val="1000"/>
              </a:spcAft>
            </a:pPr>
            <a:r>
              <a:rPr lang="en-US" dirty="0" smtClean="0">
                <a:latin typeface="Calibri" pitchFamily="34" charset="0"/>
                <a:ea typeface="Calibri" panose="020F0502020204030204" pitchFamily="34" charset="0"/>
                <a:cs typeface="Calibri" pitchFamily="34" charset="0"/>
              </a:rPr>
              <a:t>Patient can be educated at the time of scheduling an appointment about their health problems and effects of consulting a doctor by attending the appointment .</a:t>
            </a:r>
          </a:p>
          <a:p>
            <a:pPr marL="342900" indent="-342900" algn="just">
              <a:lnSpc>
                <a:spcPct val="115000"/>
              </a:lnSpc>
              <a:spcAft>
                <a:spcPts val="1000"/>
              </a:spcAft>
              <a:buFont typeface="Arial" panose="020B0604020202020204" pitchFamily="34" charset="0"/>
              <a:buChar char="•"/>
            </a:pPr>
            <a:r>
              <a:rPr lang="en-US" dirty="0">
                <a:latin typeface="Calibri" pitchFamily="34" charset="0"/>
                <a:ea typeface="Calibri" panose="020F0502020204030204" pitchFamily="34" charset="0"/>
                <a:cs typeface="Calibri" pitchFamily="34" charset="0"/>
              </a:rPr>
              <a:t>Patient portals </a:t>
            </a:r>
          </a:p>
          <a:p>
            <a:pPr algn="just">
              <a:lnSpc>
                <a:spcPct val="115000"/>
              </a:lnSpc>
              <a:spcAft>
                <a:spcPts val="1000"/>
              </a:spcAft>
            </a:pPr>
            <a:r>
              <a:rPr lang="en-US" dirty="0">
                <a:latin typeface="Calibri" pitchFamily="34" charset="0"/>
                <a:ea typeface="Calibri" panose="020F0502020204030204" pitchFamily="34" charset="0"/>
                <a:cs typeface="Calibri" pitchFamily="34" charset="0"/>
              </a:rPr>
              <a:t>As 8% was the patients with wrong number, patient portal can be made where the patient could log in and change his/her phone number details so that they can be reached easily.</a:t>
            </a:r>
            <a:endParaRPr lang="en-US" dirty="0" smtClean="0">
              <a:latin typeface="Calibri" pitchFamily="34" charset="0"/>
              <a:ea typeface="Calibri" panose="020F0502020204030204" pitchFamily="34" charset="0"/>
              <a:cs typeface="Calibri" pitchFamily="34" charset="0"/>
            </a:endParaRPr>
          </a:p>
          <a:p>
            <a:pPr marL="342900" indent="-342900" algn="just">
              <a:lnSpc>
                <a:spcPct val="115000"/>
              </a:lnSpc>
              <a:spcAft>
                <a:spcPts val="1000"/>
              </a:spcAft>
              <a:buFont typeface="Arial" panose="020B0604020202020204" pitchFamily="34" charset="0"/>
              <a:buChar char="•"/>
            </a:pPr>
            <a:r>
              <a:rPr lang="en-US" dirty="0" smtClean="0">
                <a:effectLst/>
                <a:latin typeface="Calibri" pitchFamily="34" charset="0"/>
                <a:ea typeface="Calibri" panose="020F0502020204030204" pitchFamily="34" charset="0"/>
                <a:cs typeface="Calibri" pitchFamily="34" charset="0"/>
              </a:rPr>
              <a:t>  Reminders</a:t>
            </a:r>
          </a:p>
          <a:p>
            <a:pPr algn="just">
              <a:lnSpc>
                <a:spcPct val="115000"/>
              </a:lnSpc>
              <a:spcAft>
                <a:spcPts val="1000"/>
              </a:spcAft>
            </a:pPr>
            <a:r>
              <a:rPr lang="en-US" dirty="0">
                <a:latin typeface="Calibri" pitchFamily="34" charset="0"/>
                <a:cs typeface="Calibri" pitchFamily="34" charset="0"/>
              </a:rPr>
              <a:t>The positive effect of patient reminders was clinically proven in a University of Pennsylvania School of Medicine study involving 80 patients, half of whom were reminded of their scheduled appointment the following day. The other half received no communication. The results revealed that there was a significant improvement in attendance rates among those who received a reminder call</a:t>
            </a:r>
            <a:r>
              <a:rPr lang="en-US" dirty="0" smtClean="0">
                <a:latin typeface="Calibri" pitchFamily="34" charset="0"/>
                <a:cs typeface="Calibri" pitchFamily="34" charset="0"/>
              </a:rPr>
              <a:t>.</a:t>
            </a:r>
            <a:r>
              <a:rPr lang="en-US" baseline="30000" dirty="0" smtClean="0">
                <a:latin typeface="Calibri" pitchFamily="34" charset="0"/>
                <a:cs typeface="Calibri" pitchFamily="34" charset="0"/>
              </a:rPr>
              <a:t>[4]</a:t>
            </a:r>
            <a:r>
              <a:rPr lang="en-US" dirty="0" smtClean="0">
                <a:latin typeface="Calibri" pitchFamily="34" charset="0"/>
                <a:ea typeface="Calibri" panose="020F0502020204030204" pitchFamily="34" charset="0"/>
                <a:cs typeface="Calibri" pitchFamily="34" charset="0"/>
              </a:rPr>
              <a:t> </a:t>
            </a:r>
            <a:endParaRPr lang="en-US" dirty="0" smtClean="0">
              <a:effectLst/>
              <a:latin typeface="Calibri" pitchFamily="34" charset="0"/>
              <a:ea typeface="Calibri" panose="020F0502020204030204" pitchFamily="34" charset="0"/>
              <a:cs typeface="Calibri" pitchFamily="34" charset="0"/>
            </a:endParaRPr>
          </a:p>
        </p:txBody>
      </p:sp>
      <p:sp>
        <p:nvSpPr>
          <p:cNvPr id="5" name="Rectangle 4"/>
          <p:cNvSpPr/>
          <p:nvPr/>
        </p:nvSpPr>
        <p:spPr>
          <a:xfrm>
            <a:off x="905673" y="3529255"/>
            <a:ext cx="237566" cy="369332"/>
          </a:xfrm>
          <a:prstGeom prst="rect">
            <a:avLst/>
          </a:prstGeom>
        </p:spPr>
        <p:txBody>
          <a:bodyPr wrap="none">
            <a:spAutoFit/>
          </a:bodyPr>
          <a:lstStyle/>
          <a:p>
            <a:r>
              <a:rPr lang="en-US" dirty="0" smtClean="0">
                <a:effectLst/>
                <a:latin typeface="Calibri" panose="020F0502020204030204" pitchFamily="34" charset="0"/>
                <a:ea typeface="Calibri" panose="020F0502020204030204" pitchFamily="34" charset="0"/>
                <a:cs typeface="Arial" panose="020B0604020202020204" pitchFamily="34" charset="0"/>
              </a:rPr>
              <a:t> </a:t>
            </a:r>
            <a:endParaRPr lang="en-US" dirty="0"/>
          </a:p>
        </p:txBody>
      </p:sp>
    </p:spTree>
    <p:extLst>
      <p:ext uri="{BB962C8B-B14F-4D97-AF65-F5344CB8AC3E}">
        <p14:creationId xmlns:p14="http://schemas.microsoft.com/office/powerpoint/2010/main" xmlns="" val="86249812"/>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9749" y="226627"/>
            <a:ext cx="10621505" cy="6670544"/>
          </a:xfrm>
          <a:prstGeom prst="rect">
            <a:avLst/>
          </a:prstGeom>
        </p:spPr>
        <p:txBody>
          <a:bodyPr wrap="square">
            <a:spAutoFit/>
          </a:bodyPr>
          <a:lstStyle/>
          <a:p>
            <a:pPr algn="just">
              <a:lnSpc>
                <a:spcPct val="115000"/>
              </a:lnSpc>
              <a:spcAft>
                <a:spcPts val="1000"/>
              </a:spcAft>
            </a:pPr>
            <a:r>
              <a:rPr lang="en-US" sz="1600" dirty="0">
                <a:latin typeface="Calibri" pitchFamily="34" charset="0"/>
                <a:cs typeface="Calibri" pitchFamily="34" charset="0"/>
              </a:rPr>
              <a:t>Reminders can be sent through:</a:t>
            </a:r>
          </a:p>
          <a:p>
            <a:pPr marL="342900" indent="-342900" algn="just">
              <a:lnSpc>
                <a:spcPct val="115000"/>
              </a:lnSpc>
              <a:spcAft>
                <a:spcPts val="1000"/>
              </a:spcAft>
              <a:buFont typeface="Wingdings" panose="05000000000000000000" pitchFamily="2" charset="2"/>
              <a:buChar char="q"/>
            </a:pPr>
            <a:r>
              <a:rPr lang="en-US" sz="1600" dirty="0">
                <a:latin typeface="Calibri" pitchFamily="34" charset="0"/>
                <a:cs typeface="Calibri" pitchFamily="34" charset="0"/>
              </a:rPr>
              <a:t>Messages: Text message can be sent to the patient with scheduled appointment. </a:t>
            </a:r>
            <a:endParaRPr lang="en-US" sz="1600" dirty="0" smtClean="0">
              <a:latin typeface="Calibri" pitchFamily="34" charset="0"/>
              <a:cs typeface="Calibri" pitchFamily="34" charset="0"/>
            </a:endParaRPr>
          </a:p>
          <a:p>
            <a:pPr marL="342900" indent="-342900" algn="just">
              <a:lnSpc>
                <a:spcPct val="115000"/>
              </a:lnSpc>
              <a:spcAft>
                <a:spcPts val="1000"/>
              </a:spcAft>
              <a:buFont typeface="Wingdings" panose="05000000000000000000" pitchFamily="2" charset="2"/>
              <a:buChar char="q"/>
            </a:pPr>
            <a:r>
              <a:rPr lang="en-US" sz="1600" dirty="0">
                <a:latin typeface="Calibri" pitchFamily="34" charset="0"/>
                <a:cs typeface="Calibri" pitchFamily="34" charset="0"/>
              </a:rPr>
              <a:t>E- mails: Emails can be sent to the patient </a:t>
            </a:r>
          </a:p>
          <a:p>
            <a:pPr marL="342900" indent="-342900" algn="just">
              <a:lnSpc>
                <a:spcPct val="115000"/>
              </a:lnSpc>
              <a:spcAft>
                <a:spcPts val="1000"/>
              </a:spcAft>
              <a:buFont typeface="Wingdings" panose="05000000000000000000" pitchFamily="2" charset="2"/>
              <a:buChar char="q"/>
            </a:pPr>
            <a:r>
              <a:rPr lang="en-US" sz="1600" dirty="0" smtClean="0">
                <a:latin typeface="Calibri" pitchFamily="34" charset="0"/>
                <a:cs typeface="Calibri" pitchFamily="34" charset="0"/>
              </a:rPr>
              <a:t>Apps can be build for the same where patient can login and notifications are sent to the patients about their scheduled appointment</a:t>
            </a:r>
            <a:endParaRPr lang="en-US" sz="1600" dirty="0">
              <a:latin typeface="Calibri" pitchFamily="34" charset="0"/>
              <a:cs typeface="Calibri" pitchFamily="34" charset="0"/>
            </a:endParaRPr>
          </a:p>
          <a:p>
            <a:pPr marL="457200" indent="-457200" algn="just">
              <a:lnSpc>
                <a:spcPct val="115000"/>
              </a:lnSpc>
              <a:spcAft>
                <a:spcPts val="1000"/>
              </a:spcAft>
              <a:buFont typeface="+mj-lt"/>
              <a:buAutoNum type="arabicParenR"/>
            </a:pPr>
            <a:r>
              <a:rPr lang="en-US" sz="1600" dirty="0">
                <a:latin typeface="Calibri" pitchFamily="34" charset="0"/>
                <a:cs typeface="Calibri" pitchFamily="34" charset="0"/>
              </a:rPr>
              <a:t>Body of the text </a:t>
            </a:r>
            <a:r>
              <a:rPr lang="en-US" sz="1600" dirty="0" smtClean="0">
                <a:latin typeface="Calibri" pitchFamily="34" charset="0"/>
                <a:cs typeface="Calibri" pitchFamily="34" charset="0"/>
              </a:rPr>
              <a:t>message/Email </a:t>
            </a:r>
            <a:r>
              <a:rPr lang="en-US" sz="1600" dirty="0">
                <a:latin typeface="Calibri" pitchFamily="34" charset="0"/>
                <a:cs typeface="Calibri" pitchFamily="34" charset="0"/>
              </a:rPr>
              <a:t>should start with Greetings for the day, followed by some lines on their health problem and its future complication followed by date and time of provider.</a:t>
            </a:r>
          </a:p>
          <a:p>
            <a:pPr marL="457200" indent="-457200" algn="just">
              <a:lnSpc>
                <a:spcPct val="115000"/>
              </a:lnSpc>
              <a:spcAft>
                <a:spcPts val="1000"/>
              </a:spcAft>
              <a:buFont typeface="+mj-lt"/>
              <a:buAutoNum type="arabicParenR"/>
            </a:pPr>
            <a:r>
              <a:rPr lang="en-US" sz="1600" dirty="0">
                <a:latin typeface="Calibri" pitchFamily="34" charset="0"/>
                <a:cs typeface="Calibri" pitchFamily="34" charset="0"/>
              </a:rPr>
              <a:t>We can also provide two links at the end of the text message so that the patient can confirm the appointment by clicking on the first link  and cancel the appointment by clicking on the second link.</a:t>
            </a:r>
          </a:p>
          <a:p>
            <a:pPr marL="457200" indent="-457200" algn="just">
              <a:lnSpc>
                <a:spcPct val="115000"/>
              </a:lnSpc>
              <a:spcAft>
                <a:spcPts val="1000"/>
              </a:spcAft>
              <a:buFont typeface="+mj-lt"/>
              <a:buAutoNum type="arabicParenR"/>
            </a:pPr>
            <a:r>
              <a:rPr lang="en-US" sz="1600" dirty="0">
                <a:latin typeface="Calibri" pitchFamily="34" charset="0"/>
                <a:cs typeface="Calibri" pitchFamily="34" charset="0"/>
              </a:rPr>
              <a:t>This will be convenient process for the patient to confirm or cancel the appointment</a:t>
            </a:r>
            <a:r>
              <a:rPr lang="en-US" sz="1600" dirty="0" smtClean="0">
                <a:latin typeface="Calibri" pitchFamily="34" charset="0"/>
                <a:cs typeface="Calibri" pitchFamily="34" charset="0"/>
              </a:rPr>
              <a:t>.</a:t>
            </a:r>
          </a:p>
          <a:p>
            <a:pPr marL="285750" indent="-285750" algn="just">
              <a:lnSpc>
                <a:spcPct val="115000"/>
              </a:lnSpc>
              <a:spcAft>
                <a:spcPts val="1000"/>
              </a:spcAft>
              <a:buFont typeface="Arial" panose="020B0604020202020204" pitchFamily="34" charset="0"/>
              <a:buChar char="•"/>
            </a:pPr>
            <a:r>
              <a:rPr lang="en-US" sz="1600" dirty="0" smtClean="0">
                <a:latin typeface="Calibri" pitchFamily="34" charset="0"/>
                <a:cs typeface="Calibri" pitchFamily="34" charset="0"/>
              </a:rPr>
              <a:t>The patients who are continuously not attending their appointments after scheduling for about 3 times , they should be identified by the scheduler by adding a icon or flag .So that next time when they schedule an appointment they should be given an appointment which is before the end of the day so that it does not affect the provider’s schedule.</a:t>
            </a:r>
          </a:p>
          <a:p>
            <a:pPr marL="285750" indent="-285750" algn="just">
              <a:lnSpc>
                <a:spcPct val="115000"/>
              </a:lnSpc>
              <a:spcAft>
                <a:spcPts val="1000"/>
              </a:spcAft>
              <a:buFont typeface="Arial" panose="020B0604020202020204" pitchFamily="34" charset="0"/>
              <a:buChar char="•"/>
            </a:pPr>
            <a:r>
              <a:rPr lang="en-US" sz="1600" dirty="0" smtClean="0">
                <a:latin typeface="Calibri" pitchFamily="34" charset="0"/>
                <a:cs typeface="Calibri" pitchFamily="34" charset="0"/>
              </a:rPr>
              <a:t>Patient who did not turn up for 5 or more times after scheduling an appointment must be asked to visit as a walk in.</a:t>
            </a:r>
          </a:p>
          <a:p>
            <a:pPr marL="285750" indent="-285750" algn="just">
              <a:lnSpc>
                <a:spcPct val="115000"/>
              </a:lnSpc>
              <a:spcAft>
                <a:spcPts val="1000"/>
              </a:spcAft>
              <a:buFont typeface="Arial" panose="020B0604020202020204" pitchFamily="34" charset="0"/>
              <a:buChar char="•"/>
            </a:pPr>
            <a:r>
              <a:rPr lang="en-US" sz="1600" dirty="0" smtClean="0">
                <a:latin typeface="Calibri" pitchFamily="34" charset="0"/>
                <a:cs typeface="Calibri" pitchFamily="34" charset="0"/>
              </a:rPr>
              <a:t>Waiting list should be maintained properly so that as soon as an appointment is cancelled , an appointment for the patient in waiting list can be scheduled.</a:t>
            </a:r>
          </a:p>
          <a:p>
            <a:pPr marL="285750" indent="-285750" algn="just">
              <a:lnSpc>
                <a:spcPct val="115000"/>
              </a:lnSpc>
              <a:spcAft>
                <a:spcPts val="1000"/>
              </a:spcAft>
              <a:buFont typeface="Arial" panose="020B0604020202020204" pitchFamily="34" charset="0"/>
              <a:buChar char="•"/>
            </a:pPr>
            <a:endParaRPr lang="en-US" dirty="0" smtClean="0">
              <a:latin typeface="Calibri" pitchFamily="34" charset="0"/>
              <a:cs typeface="Calibri" pitchFamily="34" charset="0"/>
            </a:endParaRPr>
          </a:p>
          <a:p>
            <a:pPr algn="just">
              <a:lnSpc>
                <a:spcPct val="115000"/>
              </a:lnSpc>
              <a:spcAft>
                <a:spcPts val="1000"/>
              </a:spcAft>
            </a:pPr>
            <a:endParaRPr lang="en-US" dirty="0">
              <a:latin typeface="Calibri" pitchFamily="34" charset="0"/>
              <a:cs typeface="Calibri" pitchFamily="34" charset="0"/>
            </a:endParaRPr>
          </a:p>
        </p:txBody>
      </p:sp>
    </p:spTree>
    <p:extLst>
      <p:ext uri="{BB962C8B-B14F-4D97-AF65-F5344CB8AC3E}">
        <p14:creationId xmlns:p14="http://schemas.microsoft.com/office/powerpoint/2010/main" xmlns="" val="666504195"/>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7022" y="1898427"/>
            <a:ext cx="10058400" cy="1450757"/>
          </a:xfrm>
        </p:spPr>
        <p:txBody>
          <a:bodyPr/>
          <a:lstStyle/>
          <a:p>
            <a:r>
              <a:rPr lang="en-US" dirty="0" smtClean="0"/>
              <a:t>                          </a:t>
            </a:r>
            <a:br>
              <a:rPr lang="en-US" dirty="0" smtClean="0"/>
            </a:br>
            <a:r>
              <a:rPr lang="en-US" dirty="0"/>
              <a:t> </a:t>
            </a:r>
            <a:r>
              <a:rPr lang="en-US" dirty="0" smtClean="0"/>
              <a:t>                                 </a:t>
            </a:r>
            <a:r>
              <a:rPr lang="en-US" sz="3600" b="1" u="sng" dirty="0" smtClean="0"/>
              <a:t>THANK YOU</a:t>
            </a:r>
            <a:endParaRPr lang="en-US" sz="3600" b="1" u="sng" dirty="0"/>
          </a:p>
        </p:txBody>
      </p:sp>
    </p:spTree>
    <p:extLst>
      <p:ext uri="{BB962C8B-B14F-4D97-AF65-F5344CB8AC3E}">
        <p14:creationId xmlns:p14="http://schemas.microsoft.com/office/powerpoint/2010/main" xmlns="" val="1422107955"/>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smtClean="0">
                <a:latin typeface="Calibri" pitchFamily="34" charset="0"/>
                <a:cs typeface="Calibri" pitchFamily="34" charset="0"/>
              </a:rPr>
              <a:t>CONTENT</a:t>
            </a:r>
            <a:endParaRPr lang="en-US" sz="3600" b="1" u="sng" dirty="0">
              <a:latin typeface="Calibri" pitchFamily="34" charset="0"/>
              <a:cs typeface="Calibri" pitchFamily="34" charset="0"/>
            </a:endParaRPr>
          </a:p>
        </p:txBody>
      </p:sp>
      <p:sp>
        <p:nvSpPr>
          <p:cNvPr id="3" name="Content Placeholder 2"/>
          <p:cNvSpPr>
            <a:spLocks noGrp="1"/>
          </p:cNvSpPr>
          <p:nvPr>
            <p:ph sz="quarter" idx="1"/>
          </p:nvPr>
        </p:nvSpPr>
        <p:spPr/>
        <p:txBody>
          <a:bodyPr>
            <a:normAutofit/>
          </a:bodyPr>
          <a:lstStyle/>
          <a:p>
            <a:r>
              <a:rPr lang="en-US" sz="1800" dirty="0" smtClean="0">
                <a:latin typeface="Calibri" pitchFamily="34" charset="0"/>
                <a:cs typeface="Calibri" pitchFamily="34" charset="0"/>
              </a:rPr>
              <a:t>Introduction</a:t>
            </a:r>
          </a:p>
          <a:p>
            <a:r>
              <a:rPr lang="en-US" sz="1800" dirty="0" smtClean="0">
                <a:latin typeface="Calibri" pitchFamily="34" charset="0"/>
                <a:cs typeface="Calibri" pitchFamily="34" charset="0"/>
              </a:rPr>
              <a:t>Objective</a:t>
            </a:r>
          </a:p>
          <a:p>
            <a:r>
              <a:rPr lang="en-US" sz="1800" dirty="0" smtClean="0">
                <a:latin typeface="Calibri" pitchFamily="34" charset="0"/>
                <a:cs typeface="Calibri" pitchFamily="34" charset="0"/>
              </a:rPr>
              <a:t>Research Methodology</a:t>
            </a:r>
          </a:p>
          <a:p>
            <a:r>
              <a:rPr lang="en-US" sz="1800" dirty="0" smtClean="0">
                <a:latin typeface="Calibri" pitchFamily="34" charset="0"/>
                <a:cs typeface="Calibri" pitchFamily="34" charset="0"/>
              </a:rPr>
              <a:t>Data Analysis</a:t>
            </a:r>
          </a:p>
          <a:p>
            <a:r>
              <a:rPr lang="en-US" sz="1800" dirty="0" smtClean="0">
                <a:latin typeface="Calibri" pitchFamily="34" charset="0"/>
                <a:cs typeface="Calibri" pitchFamily="34" charset="0"/>
              </a:rPr>
              <a:t>Findings</a:t>
            </a:r>
          </a:p>
          <a:p>
            <a:r>
              <a:rPr lang="en-US" sz="1800" dirty="0" smtClean="0">
                <a:latin typeface="Calibri" pitchFamily="34" charset="0"/>
                <a:cs typeface="Calibri" pitchFamily="34" charset="0"/>
              </a:rPr>
              <a:t>Recommendation</a:t>
            </a:r>
          </a:p>
          <a:p>
            <a:r>
              <a:rPr lang="en-US" sz="1800" dirty="0" smtClean="0">
                <a:latin typeface="Calibri" pitchFamily="34" charset="0"/>
                <a:cs typeface="Calibri" pitchFamily="34" charset="0"/>
              </a:rPr>
              <a:t>Conclusion</a:t>
            </a:r>
            <a:endParaRPr lang="en-US" sz="1800" dirty="0">
              <a:latin typeface="Calibri" pitchFamily="34" charset="0"/>
              <a:cs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4498" y="274638"/>
            <a:ext cx="9801902" cy="1029506"/>
          </a:xfrm>
        </p:spPr>
        <p:txBody>
          <a:bodyPr>
            <a:normAutofit/>
          </a:bodyPr>
          <a:lstStyle/>
          <a:p>
            <a:r>
              <a:rPr lang="en-US" sz="3600" b="1" u="sng" dirty="0" smtClean="0">
                <a:latin typeface="Calibri" pitchFamily="34" charset="0"/>
                <a:cs typeface="Calibri" pitchFamily="34" charset="0"/>
              </a:rPr>
              <a:t>INTRODUCTION (Background and Need)</a:t>
            </a:r>
            <a:endParaRPr lang="en-US" sz="3600" b="1" u="sng" dirty="0">
              <a:latin typeface="Calibri" pitchFamily="34" charset="0"/>
              <a:cs typeface="Calibri" pitchFamily="34" charset="0"/>
            </a:endParaRPr>
          </a:p>
        </p:txBody>
      </p:sp>
      <p:sp>
        <p:nvSpPr>
          <p:cNvPr id="3" name="Content Placeholder 2"/>
          <p:cNvSpPr>
            <a:spLocks noGrp="1"/>
          </p:cNvSpPr>
          <p:nvPr>
            <p:ph sz="quarter" idx="1"/>
          </p:nvPr>
        </p:nvSpPr>
        <p:spPr>
          <a:xfrm>
            <a:off x="549875" y="1364306"/>
            <a:ext cx="10515600" cy="4351338"/>
          </a:xfrm>
        </p:spPr>
        <p:txBody>
          <a:bodyPr>
            <a:noAutofit/>
          </a:bodyPr>
          <a:lstStyle/>
          <a:p>
            <a:r>
              <a:rPr lang="en-US" sz="1800" dirty="0">
                <a:latin typeface="Calibri" pitchFamily="34" charset="0"/>
                <a:cs typeface="Calibri" pitchFamily="34" charset="0"/>
              </a:rPr>
              <a:t>Non-attendance for appointments in health care results in wasted resources and disturbs the planned </a:t>
            </a:r>
            <a:r>
              <a:rPr lang="en-US" sz="1800" dirty="0" smtClean="0">
                <a:latin typeface="Calibri" pitchFamily="34" charset="0"/>
                <a:cs typeface="Calibri" pitchFamily="34" charset="0"/>
              </a:rPr>
              <a:t>work-schedules.</a:t>
            </a:r>
          </a:p>
          <a:p>
            <a:r>
              <a:rPr lang="en-US" sz="1800" dirty="0" smtClean="0">
                <a:latin typeface="Calibri" pitchFamily="34" charset="0"/>
                <a:cs typeface="Calibri" pitchFamily="34" charset="0"/>
              </a:rPr>
              <a:t>Cancellations </a:t>
            </a:r>
            <a:r>
              <a:rPr lang="en-US" sz="1800" dirty="0">
                <a:latin typeface="Calibri" pitchFamily="34" charset="0"/>
                <a:cs typeface="Calibri" pitchFamily="34" charset="0"/>
              </a:rPr>
              <a:t>and rescheduling of </a:t>
            </a:r>
            <a:r>
              <a:rPr lang="en-US" sz="1800" dirty="0" smtClean="0">
                <a:latin typeface="Calibri" pitchFamily="34" charset="0"/>
                <a:cs typeface="Calibri" pitchFamily="34" charset="0"/>
              </a:rPr>
              <a:t>appointments </a:t>
            </a:r>
            <a:r>
              <a:rPr lang="en-US" sz="1800" dirty="0">
                <a:latin typeface="Calibri" pitchFamily="34" charset="0"/>
                <a:cs typeface="Calibri" pitchFamily="34" charset="0"/>
              </a:rPr>
              <a:t>reduces the loss in overall efficiency for the health-care staff concerned. </a:t>
            </a:r>
            <a:endParaRPr lang="en-US" sz="1800" dirty="0" smtClean="0">
              <a:latin typeface="Calibri" pitchFamily="34" charset="0"/>
              <a:cs typeface="Calibri" pitchFamily="34" charset="0"/>
            </a:endParaRPr>
          </a:p>
          <a:p>
            <a:r>
              <a:rPr lang="en-US" sz="1800" dirty="0" smtClean="0">
                <a:latin typeface="Calibri" pitchFamily="34" charset="0"/>
                <a:cs typeface="Calibri" pitchFamily="34" charset="0"/>
              </a:rPr>
              <a:t>In </a:t>
            </a:r>
            <a:r>
              <a:rPr lang="en-US" sz="1800" dirty="0">
                <a:latin typeface="Calibri" pitchFamily="34" charset="0"/>
                <a:cs typeface="Calibri" pitchFamily="34" charset="0"/>
              </a:rPr>
              <a:t>hospitals, the problem of non-attendance can be met by a number of different strategies, such as overbooking the appointment list or sending some kind of reminder in advance of the </a:t>
            </a:r>
            <a:r>
              <a:rPr lang="en-US" sz="1800" dirty="0" smtClean="0">
                <a:latin typeface="Calibri" pitchFamily="34" charset="0"/>
                <a:cs typeface="Calibri" pitchFamily="34" charset="0"/>
              </a:rPr>
              <a:t>appointment. However</a:t>
            </a:r>
            <a:r>
              <a:rPr lang="en-US" sz="1800" dirty="0">
                <a:latin typeface="Calibri" pitchFamily="34" charset="0"/>
                <a:cs typeface="Calibri" pitchFamily="34" charset="0"/>
              </a:rPr>
              <a:t>, overbooking may not be considered an appropriate method in modern health-care delivery. On the other hand, reminders directly to the patient from a hospital are generally acceptable. </a:t>
            </a:r>
          </a:p>
          <a:p>
            <a:r>
              <a:rPr lang="en-US" sz="1800" dirty="0" smtClean="0">
                <a:latin typeface="Calibri" pitchFamily="34" charset="0"/>
                <a:cs typeface="Calibri" pitchFamily="34" charset="0"/>
              </a:rPr>
              <a:t>Ex.: </a:t>
            </a:r>
            <a:r>
              <a:rPr lang="en-US" sz="1800" dirty="0">
                <a:latin typeface="Calibri" pitchFamily="34" charset="0"/>
                <a:cs typeface="Calibri" pitchFamily="34" charset="0"/>
              </a:rPr>
              <a:t>telemedicine, since it is an application of technology to the health-care process which involves distance.</a:t>
            </a:r>
          </a:p>
          <a:p>
            <a:r>
              <a:rPr lang="en-US" sz="1800" dirty="0">
                <a:latin typeface="Calibri" pitchFamily="34" charset="0"/>
                <a:cs typeface="Calibri" pitchFamily="34" charset="0"/>
              </a:rPr>
              <a:t>It seems reasonable to expect that sending reminders would decrease the no-show rate at hospital appointments. However, there is little information about the magnitude of this effect and we are only aware of one previous review of the effect of reminders on non-attendance at hospital </a:t>
            </a:r>
            <a:r>
              <a:rPr lang="en-US" sz="1800" dirty="0" smtClean="0">
                <a:latin typeface="Calibri" pitchFamily="34" charset="0"/>
                <a:cs typeface="Calibri" pitchFamily="34" charset="0"/>
              </a:rPr>
              <a:t>appointments.</a:t>
            </a:r>
          </a:p>
          <a:p>
            <a:r>
              <a:rPr lang="en-US" sz="1800" dirty="0">
                <a:latin typeface="Calibri" pitchFamily="34" charset="0"/>
                <a:cs typeface="Calibri" pitchFamily="34" charset="0"/>
              </a:rPr>
              <a:t> If </a:t>
            </a:r>
            <a:r>
              <a:rPr lang="en-US" sz="1800" dirty="0" smtClean="0">
                <a:latin typeface="Calibri" pitchFamily="34" charset="0"/>
                <a:cs typeface="Calibri" pitchFamily="34" charset="0"/>
              </a:rPr>
              <a:t>patients could be given </a:t>
            </a:r>
            <a:r>
              <a:rPr lang="en-US" sz="1800" dirty="0">
                <a:latin typeface="Calibri" pitchFamily="34" charset="0"/>
                <a:cs typeface="Calibri" pitchFamily="34" charset="0"/>
              </a:rPr>
              <a:t>appointment reminders prior to their appointments, that would</a:t>
            </a:r>
            <a:r>
              <a:rPr lang="en-US" sz="1800" b="1" dirty="0">
                <a:latin typeface="Calibri" pitchFamily="34" charset="0"/>
                <a:cs typeface="Calibri" pitchFamily="34" charset="0"/>
              </a:rPr>
              <a:t> increase revenue</a:t>
            </a:r>
            <a:r>
              <a:rPr lang="en-US" sz="1800" dirty="0">
                <a:latin typeface="Calibri" pitchFamily="34" charset="0"/>
                <a:cs typeface="Calibri" pitchFamily="34" charset="0"/>
              </a:rPr>
              <a:t> </a:t>
            </a:r>
            <a:r>
              <a:rPr lang="en-US" sz="1800" dirty="0" smtClean="0">
                <a:latin typeface="Calibri" pitchFamily="34" charset="0"/>
                <a:cs typeface="Calibri" pitchFamily="34" charset="0"/>
              </a:rPr>
              <a:t>and </a:t>
            </a:r>
            <a:r>
              <a:rPr lang="en-US" sz="1800" b="1" dirty="0" smtClean="0">
                <a:latin typeface="Calibri" pitchFamily="34" charset="0"/>
                <a:cs typeface="Calibri" pitchFamily="34" charset="0"/>
              </a:rPr>
              <a:t>increase </a:t>
            </a:r>
            <a:r>
              <a:rPr lang="en-US" sz="1800" b="1" dirty="0">
                <a:latin typeface="Calibri" pitchFamily="34" charset="0"/>
                <a:cs typeface="Calibri" pitchFamily="34" charset="0"/>
              </a:rPr>
              <a:t>customer </a:t>
            </a:r>
            <a:r>
              <a:rPr lang="en-US" sz="1800" b="1" dirty="0" smtClean="0">
                <a:latin typeface="Calibri" pitchFamily="34" charset="0"/>
                <a:cs typeface="Calibri" pitchFamily="34" charset="0"/>
              </a:rPr>
              <a:t>satisfaction</a:t>
            </a:r>
            <a:r>
              <a:rPr lang="en-US" sz="1800" dirty="0" smtClean="0">
                <a:latin typeface="Calibri" pitchFamily="34" charset="0"/>
                <a:cs typeface="Calibri" pitchFamily="34" charset="0"/>
              </a:rPr>
              <a:t>.</a:t>
            </a:r>
          </a:p>
          <a:p>
            <a:r>
              <a:rPr lang="en-US" sz="1800" dirty="0" smtClean="0">
                <a:latin typeface="Calibri" pitchFamily="34" charset="0"/>
                <a:ea typeface="Times New Roman" panose="02020603050405020304" pitchFamily="18" charset="0"/>
                <a:cs typeface="Calibri" pitchFamily="34" charset="0"/>
              </a:rPr>
              <a:t>No-shows </a:t>
            </a:r>
            <a:r>
              <a:rPr lang="en-US" sz="1800" dirty="0">
                <a:latin typeface="Calibri" pitchFamily="34" charset="0"/>
                <a:ea typeface="Times New Roman" panose="02020603050405020304" pitchFamily="18" charset="0"/>
                <a:cs typeface="Calibri" pitchFamily="34" charset="0"/>
              </a:rPr>
              <a:t>and late cancellations cost the American healthcare system more than $150 billion per year, and individual practices between $100 and over $1,000 per appointment, depending on specialty and </a:t>
            </a:r>
            <a:r>
              <a:rPr lang="en-US" sz="1800" dirty="0" smtClean="0">
                <a:latin typeface="Calibri" pitchFamily="34" charset="0"/>
                <a:ea typeface="Times New Roman" panose="02020603050405020304" pitchFamily="18" charset="0"/>
                <a:cs typeface="Calibri" pitchFamily="34" charset="0"/>
              </a:rPr>
              <a:t>location.</a:t>
            </a:r>
            <a:endParaRPr lang="en-US" sz="1800" dirty="0">
              <a:latin typeface="Calibri" pitchFamily="34" charset="0"/>
              <a:cs typeface="Calibri" pitchFamily="34" charset="0"/>
            </a:endParaRPr>
          </a:p>
          <a:p>
            <a:pPr marL="0" indent="0">
              <a:buNone/>
            </a:pPr>
            <a:endParaRPr lang="en-US" sz="1600" b="1" dirty="0" smtClean="0">
              <a:latin typeface="Calibri" pitchFamily="34" charset="0"/>
              <a:cs typeface="Calibri" pitchFamily="34" charset="0"/>
            </a:endParaRPr>
          </a:p>
        </p:txBody>
      </p:sp>
    </p:spTree>
    <p:extLst>
      <p:ext uri="{BB962C8B-B14F-4D97-AF65-F5344CB8AC3E}">
        <p14:creationId xmlns:p14="http://schemas.microsoft.com/office/powerpoint/2010/main" xmlns="" val="29030268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508" y="274638"/>
            <a:ext cx="9816892" cy="1143000"/>
          </a:xfrm>
        </p:spPr>
        <p:txBody>
          <a:bodyPr>
            <a:normAutofit/>
          </a:bodyPr>
          <a:lstStyle/>
          <a:p>
            <a:r>
              <a:rPr lang="en-US" dirty="0">
                <a:latin typeface="Calibri" pitchFamily="34" charset="0"/>
                <a:cs typeface="Calibri" pitchFamily="34" charset="0"/>
              </a:rPr>
              <a:t/>
            </a:r>
            <a:br>
              <a:rPr lang="en-US" dirty="0">
                <a:latin typeface="Calibri" pitchFamily="34" charset="0"/>
                <a:cs typeface="Calibri" pitchFamily="34" charset="0"/>
              </a:rPr>
            </a:br>
            <a:r>
              <a:rPr lang="en-US" sz="3600" b="1" u="sng" dirty="0" smtClean="0">
                <a:latin typeface="Calibri" pitchFamily="34" charset="0"/>
                <a:cs typeface="Calibri" pitchFamily="34" charset="0"/>
              </a:rPr>
              <a:t>OBJECTIVES</a:t>
            </a:r>
            <a:endParaRPr lang="en-US" sz="3600" dirty="0">
              <a:latin typeface="Calibri" pitchFamily="34" charset="0"/>
              <a:cs typeface="Calibri" pitchFamily="34" charset="0"/>
            </a:endParaRPr>
          </a:p>
        </p:txBody>
      </p:sp>
      <p:sp>
        <p:nvSpPr>
          <p:cNvPr id="3" name="Rectangle 2"/>
          <p:cNvSpPr/>
          <p:nvPr/>
        </p:nvSpPr>
        <p:spPr>
          <a:xfrm>
            <a:off x="767975" y="1934052"/>
            <a:ext cx="10465904" cy="3010311"/>
          </a:xfrm>
          <a:prstGeom prst="rect">
            <a:avLst/>
          </a:prstGeom>
        </p:spPr>
        <p:txBody>
          <a:bodyPr wrap="square">
            <a:spAutoFit/>
          </a:bodyPr>
          <a:lstStyle/>
          <a:p>
            <a:pPr algn="just">
              <a:lnSpc>
                <a:spcPct val="115000"/>
              </a:lnSpc>
              <a:spcAft>
                <a:spcPts val="1000"/>
              </a:spcAft>
            </a:pPr>
            <a:r>
              <a:rPr lang="en-US" b="1" dirty="0" smtClean="0">
                <a:latin typeface="Calibri" pitchFamily="34" charset="0"/>
                <a:ea typeface="Calibri" panose="020F0502020204030204" pitchFamily="34" charset="0"/>
                <a:cs typeface="Calibri" pitchFamily="34" charset="0"/>
              </a:rPr>
              <a:t>GENERAL OBJECTIVES:</a:t>
            </a:r>
          </a:p>
          <a:p>
            <a:pPr marL="342900" marR="0" lvl="0" indent="-342900" algn="just">
              <a:lnSpc>
                <a:spcPct val="115000"/>
              </a:lnSpc>
              <a:spcBef>
                <a:spcPts val="0"/>
              </a:spcBef>
              <a:spcAft>
                <a:spcPts val="0"/>
              </a:spcAft>
              <a:buFont typeface="Symbol" panose="05050102010706020507" pitchFamily="18" charset="2"/>
              <a:buChar char=""/>
            </a:pPr>
            <a:r>
              <a:rPr lang="en-US" dirty="0" smtClean="0">
                <a:latin typeface="Calibri" pitchFamily="34" charset="0"/>
                <a:ea typeface="Calibri" panose="020F0502020204030204" pitchFamily="34" charset="0"/>
                <a:cs typeface="Calibri" pitchFamily="34" charset="0"/>
              </a:rPr>
              <a:t>To determine the effect of Patient appointment reminder system and different ways to improve it to reduce no shows appointments.</a:t>
            </a:r>
          </a:p>
          <a:p>
            <a:pPr marL="457200" marR="0" algn="just">
              <a:lnSpc>
                <a:spcPct val="115000"/>
              </a:lnSpc>
              <a:spcBef>
                <a:spcPts val="0"/>
              </a:spcBef>
              <a:spcAft>
                <a:spcPts val="1000"/>
              </a:spcAft>
            </a:pPr>
            <a:r>
              <a:rPr lang="en-US" dirty="0" smtClean="0">
                <a:latin typeface="Calibri" pitchFamily="34" charset="0"/>
                <a:ea typeface="Calibri" panose="020F0502020204030204" pitchFamily="34" charset="0"/>
                <a:cs typeface="Calibri" pitchFamily="34" charset="0"/>
              </a:rPr>
              <a:t> </a:t>
            </a:r>
          </a:p>
          <a:p>
            <a:pPr algn="just">
              <a:spcAft>
                <a:spcPts val="1000"/>
              </a:spcAft>
            </a:pPr>
            <a:r>
              <a:rPr lang="en-US" b="1" dirty="0" smtClean="0">
                <a:latin typeface="Calibri" pitchFamily="34" charset="0"/>
                <a:ea typeface="Calibri" panose="020F0502020204030204" pitchFamily="34" charset="0"/>
                <a:cs typeface="Calibri" pitchFamily="34" charset="0"/>
              </a:rPr>
              <a:t>SPECIFIC OBJECTIVES:</a:t>
            </a:r>
          </a:p>
          <a:p>
            <a:pPr marL="342900" marR="0" lvl="0" indent="-342900" algn="just">
              <a:spcBef>
                <a:spcPts val="0"/>
              </a:spcBef>
              <a:spcAft>
                <a:spcPts val="0"/>
              </a:spcAft>
              <a:buFont typeface="Symbol" panose="05050102010706020507" pitchFamily="18" charset="2"/>
              <a:buChar char=""/>
            </a:pPr>
            <a:r>
              <a:rPr lang="en-GB" dirty="0" smtClean="0">
                <a:latin typeface="Calibri" pitchFamily="34" charset="0"/>
                <a:ea typeface="Calibri" panose="020F0502020204030204" pitchFamily="34" charset="0"/>
                <a:cs typeface="Calibri" pitchFamily="34" charset="0"/>
              </a:rPr>
              <a:t>To determine the impact of patient appointment reminder.</a:t>
            </a:r>
            <a:endParaRPr lang="en-US" dirty="0" smtClean="0">
              <a:latin typeface="Calibri" pitchFamily="34" charset="0"/>
              <a:cs typeface="Calibri" pitchFamily="34" charset="0"/>
            </a:endParaRPr>
          </a:p>
          <a:p>
            <a:pPr marL="342900" marR="0" lvl="0" indent="-342900" algn="just">
              <a:spcBef>
                <a:spcPts val="0"/>
              </a:spcBef>
              <a:spcAft>
                <a:spcPts val="1000"/>
              </a:spcAft>
              <a:buFont typeface="Symbol" panose="05050102010706020507" pitchFamily="18" charset="2"/>
              <a:buChar char=""/>
            </a:pPr>
            <a:r>
              <a:rPr lang="en-US" dirty="0" smtClean="0">
                <a:latin typeface="Calibri" pitchFamily="34" charset="0"/>
                <a:ea typeface="Calibri" panose="020F0502020204030204" pitchFamily="34" charset="0"/>
                <a:cs typeface="Calibri" pitchFamily="34" charset="0"/>
              </a:rPr>
              <a:t>Recommend solutions for improving patient appointment reminder system.</a:t>
            </a:r>
          </a:p>
          <a:p>
            <a:pPr algn="just">
              <a:lnSpc>
                <a:spcPct val="115000"/>
              </a:lnSpc>
              <a:spcAft>
                <a:spcPts val="1000"/>
              </a:spcAft>
            </a:pPr>
            <a:r>
              <a:rPr lang="en-US" dirty="0" smtClean="0">
                <a:latin typeface="Calibri" pitchFamily="34" charset="0"/>
                <a:ea typeface="Calibri" panose="020F0502020204030204" pitchFamily="34" charset="0"/>
                <a:cs typeface="Calibri" pitchFamily="34" charset="0"/>
              </a:rPr>
              <a:t> </a:t>
            </a:r>
            <a:endParaRPr lang="en-US" dirty="0">
              <a:latin typeface="Calibri" pitchFamily="34" charset="0"/>
              <a:ea typeface="Calibri" panose="020F0502020204030204" pitchFamily="34" charset="0"/>
              <a:cs typeface="Calibri" pitchFamily="34" charset="0"/>
            </a:endParaRPr>
          </a:p>
        </p:txBody>
      </p:sp>
    </p:spTree>
    <p:extLst>
      <p:ext uri="{BB962C8B-B14F-4D97-AF65-F5344CB8AC3E}">
        <p14:creationId xmlns:p14="http://schemas.microsoft.com/office/powerpoint/2010/main" xmlns="" val="231943294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1375" y="0"/>
            <a:ext cx="10428215" cy="1325681"/>
          </a:xfrm>
        </p:spPr>
        <p:txBody>
          <a:bodyPr>
            <a:normAutofit/>
          </a:bodyPr>
          <a:lstStyle/>
          <a:p>
            <a:r>
              <a:rPr lang="en-US" sz="3600" b="1" u="sng" dirty="0">
                <a:latin typeface="Calibri" pitchFamily="34" charset="0"/>
                <a:cs typeface="Calibri" pitchFamily="34" charset="0"/>
              </a:rPr>
              <a:t>RESEARCH METHODOLOGY</a:t>
            </a:r>
            <a:r>
              <a:rPr lang="en-US" sz="3600" dirty="0">
                <a:latin typeface="Calibri" pitchFamily="34" charset="0"/>
                <a:cs typeface="Calibri" pitchFamily="34" charset="0"/>
              </a:rPr>
              <a:t/>
            </a:r>
            <a:br>
              <a:rPr lang="en-US" sz="3600" dirty="0">
                <a:latin typeface="Calibri" pitchFamily="34" charset="0"/>
                <a:cs typeface="Calibri" pitchFamily="34" charset="0"/>
              </a:rPr>
            </a:br>
            <a:endParaRPr lang="en-US" sz="3600" dirty="0">
              <a:latin typeface="Calibri" pitchFamily="34" charset="0"/>
              <a:cs typeface="Calibri" pitchFamily="34" charset="0"/>
            </a:endParaRPr>
          </a:p>
        </p:txBody>
      </p:sp>
      <p:sp>
        <p:nvSpPr>
          <p:cNvPr id="3" name="Rectangle 2"/>
          <p:cNvSpPr/>
          <p:nvPr/>
        </p:nvSpPr>
        <p:spPr>
          <a:xfrm>
            <a:off x="795784" y="853959"/>
            <a:ext cx="12324522" cy="5893921"/>
          </a:xfrm>
          <a:prstGeom prst="rect">
            <a:avLst/>
          </a:prstGeom>
        </p:spPr>
        <p:txBody>
          <a:bodyPr wrap="square">
            <a:spAutoFit/>
          </a:bodyPr>
          <a:lstStyle/>
          <a:p>
            <a:pPr algn="just">
              <a:spcAft>
                <a:spcPts val="1000"/>
              </a:spcAft>
            </a:pPr>
            <a:r>
              <a:rPr lang="en-US" b="1" dirty="0" smtClean="0">
                <a:effectLst/>
                <a:latin typeface="Calibri" pitchFamily="34" charset="0"/>
                <a:ea typeface="Calibri" panose="020F0502020204030204" pitchFamily="34" charset="0"/>
                <a:cs typeface="Calibri" pitchFamily="34" charset="0"/>
              </a:rPr>
              <a:t>Research Design</a:t>
            </a:r>
            <a:endParaRPr lang="en-US" dirty="0" smtClean="0">
              <a:effectLst/>
              <a:latin typeface="Calibri" pitchFamily="34" charset="0"/>
              <a:ea typeface="Calibri" panose="020F0502020204030204" pitchFamily="34" charset="0"/>
              <a:cs typeface="Calibri" pitchFamily="34" charset="0"/>
            </a:endParaRPr>
          </a:p>
          <a:p>
            <a:pPr marL="285750" indent="-285750" algn="just">
              <a:buFont typeface="Arial" panose="020B0604020202020204" pitchFamily="34" charset="0"/>
              <a:buChar char="•"/>
            </a:pPr>
            <a:r>
              <a:rPr lang="en-US" dirty="0" smtClean="0">
                <a:effectLst/>
                <a:latin typeface="Calibri" pitchFamily="34" charset="0"/>
                <a:ea typeface="Calibri" panose="020F0502020204030204" pitchFamily="34" charset="0"/>
                <a:cs typeface="Calibri" pitchFamily="34" charset="0"/>
              </a:rPr>
              <a:t>Type of Research: Descriptive Research</a:t>
            </a:r>
          </a:p>
          <a:p>
            <a:pPr algn="just"/>
            <a:r>
              <a:rPr lang="en-US" dirty="0" smtClean="0">
                <a:effectLst/>
                <a:latin typeface="Calibri" pitchFamily="34" charset="0"/>
                <a:ea typeface="Calibri" panose="020F0502020204030204" pitchFamily="34" charset="0"/>
                <a:cs typeface="Calibri" pitchFamily="34" charset="0"/>
              </a:rPr>
              <a:t> </a:t>
            </a:r>
          </a:p>
          <a:p>
            <a:pPr algn="just"/>
            <a:r>
              <a:rPr lang="en-US" b="1" dirty="0" smtClean="0">
                <a:effectLst/>
                <a:latin typeface="Calibri" pitchFamily="34" charset="0"/>
                <a:ea typeface="Calibri" panose="020F0502020204030204" pitchFamily="34" charset="0"/>
                <a:cs typeface="Calibri" pitchFamily="34" charset="0"/>
              </a:rPr>
              <a:t>Sample Design</a:t>
            </a:r>
            <a:endParaRPr lang="en-US" dirty="0" smtClean="0">
              <a:effectLst/>
              <a:latin typeface="Calibri" pitchFamily="34" charset="0"/>
              <a:ea typeface="Calibri" panose="020F0502020204030204" pitchFamily="34" charset="0"/>
              <a:cs typeface="Calibri" pitchFamily="34" charset="0"/>
            </a:endParaRPr>
          </a:p>
          <a:p>
            <a:pPr marL="342900" marR="0" lvl="0" indent="-342900" algn="just">
              <a:spcBef>
                <a:spcPts val="0"/>
              </a:spcBef>
              <a:spcAft>
                <a:spcPts val="0"/>
              </a:spcAft>
              <a:buFont typeface="Symbol" panose="05050102010706020507" pitchFamily="18" charset="2"/>
              <a:buChar char=""/>
            </a:pPr>
            <a:r>
              <a:rPr lang="en-US" dirty="0" smtClean="0">
                <a:effectLst/>
                <a:latin typeface="Calibri" pitchFamily="34" charset="0"/>
                <a:ea typeface="Calibri" panose="020F0502020204030204" pitchFamily="34" charset="0"/>
                <a:cs typeface="Calibri" pitchFamily="34" charset="0"/>
              </a:rPr>
              <a:t>Sample Unit: Appointments</a:t>
            </a:r>
          </a:p>
          <a:p>
            <a:pPr marL="342900" marR="0" lvl="0" indent="-342900" algn="just">
              <a:spcBef>
                <a:spcPts val="0"/>
              </a:spcBef>
              <a:spcAft>
                <a:spcPts val="0"/>
              </a:spcAft>
              <a:buFont typeface="Symbol" panose="05050102010706020507" pitchFamily="18" charset="2"/>
              <a:buChar char=""/>
            </a:pPr>
            <a:r>
              <a:rPr lang="en-US" dirty="0" smtClean="0">
                <a:latin typeface="Calibri" pitchFamily="34" charset="0"/>
                <a:ea typeface="Calibri" panose="020F0502020204030204" pitchFamily="34" charset="0"/>
                <a:cs typeface="Calibri" pitchFamily="34" charset="0"/>
              </a:rPr>
              <a:t>Sample Data : January,2015 to December,2015</a:t>
            </a:r>
            <a:endParaRPr lang="en-US" dirty="0" smtClean="0">
              <a:effectLst/>
              <a:latin typeface="Calibri" pitchFamily="34" charset="0"/>
              <a:ea typeface="Calibri" panose="020F0502020204030204" pitchFamily="34" charset="0"/>
              <a:cs typeface="Calibri" pitchFamily="34" charset="0"/>
            </a:endParaRPr>
          </a:p>
          <a:p>
            <a:pPr marL="342900" marR="0" lvl="0" indent="-342900" algn="just">
              <a:spcBef>
                <a:spcPts val="0"/>
              </a:spcBef>
              <a:spcAft>
                <a:spcPts val="1000"/>
              </a:spcAft>
              <a:buFont typeface="Symbol" panose="05050102010706020507" pitchFamily="18" charset="2"/>
              <a:buChar char=""/>
            </a:pPr>
            <a:r>
              <a:rPr lang="en-US" dirty="0" smtClean="0">
                <a:effectLst/>
                <a:latin typeface="Calibri" pitchFamily="34" charset="0"/>
                <a:ea typeface="Calibri" panose="020F0502020204030204" pitchFamily="34" charset="0"/>
                <a:cs typeface="Calibri" pitchFamily="34" charset="0"/>
              </a:rPr>
              <a:t>Sample Size: </a:t>
            </a:r>
            <a:r>
              <a:rPr lang="en-US" dirty="0">
                <a:latin typeface="Calibri" pitchFamily="34" charset="0"/>
                <a:cs typeface="Calibri" pitchFamily="34" charset="0"/>
              </a:rPr>
              <a:t>6819945 </a:t>
            </a:r>
            <a:endParaRPr lang="en-US" dirty="0" smtClean="0">
              <a:latin typeface="Calibri" pitchFamily="34" charset="0"/>
              <a:cs typeface="Calibri" pitchFamily="34" charset="0"/>
            </a:endParaRPr>
          </a:p>
          <a:p>
            <a:pPr marL="342900" marR="0" lvl="0" indent="-342900" algn="just">
              <a:spcBef>
                <a:spcPts val="0"/>
              </a:spcBef>
              <a:spcAft>
                <a:spcPts val="1000"/>
              </a:spcAft>
              <a:buFont typeface="Symbol" panose="05050102010706020507" pitchFamily="18" charset="2"/>
              <a:buChar char=""/>
            </a:pPr>
            <a:r>
              <a:rPr lang="en-US" dirty="0" smtClean="0">
                <a:effectLst/>
                <a:latin typeface="Calibri" pitchFamily="34" charset="0"/>
                <a:ea typeface="Calibri" panose="020F0502020204030204" pitchFamily="34" charset="0"/>
                <a:cs typeface="Calibri" pitchFamily="34" charset="0"/>
              </a:rPr>
              <a:t>Sampling Technique: Purposive Sampling</a:t>
            </a:r>
          </a:p>
          <a:p>
            <a:pPr marL="342900" marR="0" lvl="0" indent="-342900" algn="just">
              <a:spcBef>
                <a:spcPts val="0"/>
              </a:spcBef>
              <a:spcAft>
                <a:spcPts val="0"/>
              </a:spcAft>
              <a:buFont typeface="Symbol" panose="05050102010706020507" pitchFamily="18" charset="2"/>
              <a:buChar char=""/>
            </a:pPr>
            <a:r>
              <a:rPr lang="en-US" dirty="0" smtClean="0">
                <a:effectLst/>
                <a:latin typeface="Calibri" pitchFamily="34" charset="0"/>
                <a:ea typeface="Calibri" panose="020F0502020204030204" pitchFamily="34" charset="0"/>
                <a:cs typeface="Calibri" pitchFamily="34" charset="0"/>
              </a:rPr>
              <a:t>Sampling Area: Clinics and Hospitals across USA</a:t>
            </a:r>
          </a:p>
          <a:p>
            <a:pPr marL="342900" marR="0" lvl="0" indent="-342900" algn="just">
              <a:spcBef>
                <a:spcPts val="0"/>
              </a:spcBef>
              <a:spcAft>
                <a:spcPts val="0"/>
              </a:spcAft>
              <a:buFont typeface="Symbol" panose="05050102010706020507" pitchFamily="18" charset="2"/>
              <a:buChar char=""/>
            </a:pPr>
            <a:endParaRPr lang="en-US" dirty="0" smtClean="0">
              <a:effectLst/>
              <a:latin typeface="Calibri" pitchFamily="34" charset="0"/>
              <a:ea typeface="Calibri" panose="020F0502020204030204" pitchFamily="34" charset="0"/>
              <a:cs typeface="Calibri" pitchFamily="34" charset="0"/>
            </a:endParaRPr>
          </a:p>
          <a:p>
            <a:pPr algn="just"/>
            <a:r>
              <a:rPr lang="en-US" dirty="0" smtClean="0">
                <a:effectLst/>
                <a:latin typeface="Calibri" pitchFamily="34" charset="0"/>
                <a:ea typeface="Calibri" panose="020F0502020204030204" pitchFamily="34" charset="0"/>
                <a:cs typeface="Calibri" pitchFamily="34" charset="0"/>
              </a:rPr>
              <a:t> </a:t>
            </a:r>
            <a:r>
              <a:rPr lang="en-US" b="1" dirty="0" smtClean="0">
                <a:effectLst/>
                <a:latin typeface="Calibri" pitchFamily="34" charset="0"/>
                <a:ea typeface="Calibri" panose="020F0502020204030204" pitchFamily="34" charset="0"/>
                <a:cs typeface="Calibri" pitchFamily="34" charset="0"/>
              </a:rPr>
              <a:t>Data Collection</a:t>
            </a:r>
            <a:endParaRPr lang="en-US" dirty="0" smtClean="0">
              <a:effectLst/>
              <a:latin typeface="Calibri" pitchFamily="34" charset="0"/>
              <a:ea typeface="Calibri" panose="020F0502020204030204" pitchFamily="34" charset="0"/>
              <a:cs typeface="Calibri" pitchFamily="34" charset="0"/>
            </a:endParaRPr>
          </a:p>
          <a:p>
            <a:pPr marL="342900" marR="0" lvl="0" indent="-342900" algn="just">
              <a:spcBef>
                <a:spcPts val="0"/>
              </a:spcBef>
              <a:spcAft>
                <a:spcPts val="0"/>
              </a:spcAft>
              <a:buFont typeface="Symbol" panose="05050102010706020507" pitchFamily="18" charset="2"/>
              <a:buChar char=""/>
            </a:pPr>
            <a:r>
              <a:rPr lang="en-US" dirty="0" smtClean="0">
                <a:effectLst/>
                <a:latin typeface="Calibri" pitchFamily="34" charset="0"/>
                <a:ea typeface="Calibri" panose="020F0502020204030204" pitchFamily="34" charset="0"/>
                <a:cs typeface="Calibri" pitchFamily="34" charset="0"/>
              </a:rPr>
              <a:t> Source :Secondary Data: </a:t>
            </a:r>
          </a:p>
          <a:p>
            <a:pPr marL="800100" lvl="1" indent="-342900" algn="just">
              <a:buFont typeface="Wingdings" panose="05000000000000000000" pitchFamily="2" charset="2"/>
              <a:buChar char=""/>
            </a:pPr>
            <a:r>
              <a:rPr lang="en-US" dirty="0" smtClean="0">
                <a:effectLst/>
                <a:latin typeface="Calibri" pitchFamily="34" charset="0"/>
                <a:ea typeface="Calibri" panose="020F0502020204030204" pitchFamily="34" charset="0"/>
                <a:cs typeface="Calibri" pitchFamily="34" charset="0"/>
              </a:rPr>
              <a:t>Data was collected from the system database,</a:t>
            </a:r>
          </a:p>
          <a:p>
            <a:pPr marL="800100" lvl="1" indent="-342900" algn="just">
              <a:buFont typeface="Wingdings" panose="05000000000000000000" pitchFamily="2" charset="2"/>
              <a:buChar char=""/>
            </a:pPr>
            <a:r>
              <a:rPr lang="en-US" dirty="0" smtClean="0">
                <a:effectLst/>
                <a:latin typeface="Calibri" pitchFamily="34" charset="0"/>
                <a:ea typeface="Calibri" panose="020F0502020204030204" pitchFamily="34" charset="0"/>
                <a:cs typeface="Calibri" pitchFamily="34" charset="0"/>
              </a:rPr>
              <a:t>Available on Internet and journals. </a:t>
            </a:r>
          </a:p>
          <a:p>
            <a:pPr marL="342900" marR="0" lvl="0" indent="-342900" algn="just">
              <a:spcBef>
                <a:spcPts val="0"/>
              </a:spcBef>
              <a:spcAft>
                <a:spcPts val="0"/>
              </a:spcAft>
              <a:buFont typeface="Symbol" panose="05050102010706020507" pitchFamily="18" charset="2"/>
              <a:buChar char=""/>
            </a:pPr>
            <a:r>
              <a:rPr lang="en-US" dirty="0" smtClean="0">
                <a:effectLst/>
                <a:latin typeface="Calibri" pitchFamily="34" charset="0"/>
                <a:ea typeface="Calibri" panose="020F0502020204030204" pitchFamily="34" charset="0"/>
                <a:cs typeface="Calibri" pitchFamily="34" charset="0"/>
              </a:rPr>
              <a:t>Tools: The data was collected through report fetching tools , MS Excel</a:t>
            </a:r>
          </a:p>
          <a:p>
            <a:endParaRPr lang="en-US" dirty="0">
              <a:latin typeface="Calibri" pitchFamily="34" charset="0"/>
              <a:cs typeface="Calibri" pitchFamily="34" charset="0"/>
            </a:endParaRPr>
          </a:p>
          <a:p>
            <a:pPr marR="0" lvl="0" algn="just">
              <a:lnSpc>
                <a:spcPct val="150000"/>
              </a:lnSpc>
              <a:spcBef>
                <a:spcPts val="0"/>
              </a:spcBef>
              <a:spcAft>
                <a:spcPts val="0"/>
              </a:spcAft>
            </a:pPr>
            <a:endParaRPr lang="en-US" sz="1600" dirty="0" smtClean="0">
              <a:effectLst/>
              <a:ea typeface="Calibri" panose="020F0502020204030204" pitchFamily="34" charset="0"/>
              <a:cs typeface="Times New Roman" panose="02020603050405020304" pitchFamily="18" charset="0"/>
            </a:endParaRPr>
          </a:p>
          <a:p>
            <a:r>
              <a:rPr lang="en-US" sz="1600" dirty="0"/>
              <a:t> </a:t>
            </a:r>
          </a:p>
          <a:p>
            <a:pPr marL="450215" marR="0" algn="just">
              <a:lnSpc>
                <a:spcPct val="150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288175582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551" y="214677"/>
            <a:ext cx="9956800" cy="1143000"/>
          </a:xfrm>
        </p:spPr>
        <p:txBody>
          <a:bodyPr>
            <a:normAutofit/>
          </a:bodyPr>
          <a:lstStyle/>
          <a:p>
            <a:r>
              <a:rPr lang="en-US" sz="3600" b="1" u="sng" dirty="0" smtClean="0">
                <a:latin typeface="Calibri" pitchFamily="34" charset="0"/>
                <a:cs typeface="Calibri" pitchFamily="34" charset="0"/>
              </a:rPr>
              <a:t>DATA ANALYSIS</a:t>
            </a:r>
            <a:r>
              <a:rPr lang="en-US" b="1" dirty="0" smtClean="0">
                <a:latin typeface="Calibri" pitchFamily="34" charset="0"/>
                <a:cs typeface="Calibri" pitchFamily="34" charset="0"/>
              </a:rPr>
              <a:t/>
            </a:r>
            <a:br>
              <a:rPr lang="en-US" b="1" dirty="0" smtClean="0">
                <a:latin typeface="Calibri" pitchFamily="34" charset="0"/>
                <a:cs typeface="Calibri" pitchFamily="34" charset="0"/>
              </a:rPr>
            </a:br>
            <a:endParaRPr lang="en-US" b="1" dirty="0">
              <a:latin typeface="Calibri" pitchFamily="34" charset="0"/>
              <a:cs typeface="Calibri" pitchFamily="34" charset="0"/>
            </a:endParaRPr>
          </a:p>
        </p:txBody>
      </p:sp>
      <p:sp>
        <p:nvSpPr>
          <p:cNvPr id="5" name="Rectangle 4"/>
          <p:cNvSpPr/>
          <p:nvPr/>
        </p:nvSpPr>
        <p:spPr>
          <a:xfrm>
            <a:off x="7878419" y="1690688"/>
            <a:ext cx="3207024" cy="3693319"/>
          </a:xfrm>
          <a:prstGeom prst="rect">
            <a:avLst/>
          </a:prstGeom>
        </p:spPr>
        <p:txBody>
          <a:bodyPr wrap="square">
            <a:spAutoFit/>
          </a:bodyPr>
          <a:lstStyle/>
          <a:p>
            <a:r>
              <a:rPr lang="en-US" b="1" dirty="0" smtClean="0">
                <a:effectLst/>
                <a:latin typeface="Calibri" pitchFamily="34" charset="0"/>
                <a:ea typeface="Calibri" panose="020F0502020204030204" pitchFamily="34" charset="0"/>
                <a:cs typeface="Calibri" pitchFamily="34" charset="0"/>
              </a:rPr>
              <a:t>Inference</a:t>
            </a:r>
            <a:r>
              <a:rPr lang="en-US" dirty="0" smtClean="0">
                <a:effectLst/>
                <a:latin typeface="Calibri" pitchFamily="34" charset="0"/>
                <a:ea typeface="Calibri" panose="020F0502020204030204" pitchFamily="34" charset="0"/>
                <a:cs typeface="Calibri" pitchFamily="34" charset="0"/>
              </a:rPr>
              <a:t>: </a:t>
            </a:r>
          </a:p>
          <a:p>
            <a:pPr marL="285750" indent="-285750">
              <a:buFont typeface="Arial" panose="020B0604020202020204" pitchFamily="34" charset="0"/>
              <a:buChar char="•"/>
            </a:pPr>
            <a:r>
              <a:rPr lang="en-US" dirty="0" smtClean="0">
                <a:effectLst/>
                <a:latin typeface="Calibri" pitchFamily="34" charset="0"/>
                <a:ea typeface="Calibri" panose="020F0502020204030204" pitchFamily="34" charset="0"/>
                <a:cs typeface="Calibri" pitchFamily="34" charset="0"/>
              </a:rPr>
              <a:t>The analysis of the data of shows and no-shows patient nearly accounts for </a:t>
            </a:r>
            <a:r>
              <a:rPr lang="en-US" b="1" dirty="0" smtClean="0">
                <a:solidFill>
                  <a:srgbClr val="FF0000"/>
                </a:solidFill>
                <a:effectLst/>
                <a:latin typeface="Calibri" pitchFamily="34" charset="0"/>
                <a:ea typeface="Calibri" panose="020F0502020204030204" pitchFamily="34" charset="0"/>
                <a:cs typeface="Calibri" pitchFamily="34" charset="0"/>
              </a:rPr>
              <a:t>23.5</a:t>
            </a:r>
            <a:r>
              <a:rPr lang="en-US" dirty="0" smtClean="0">
                <a:effectLst/>
                <a:latin typeface="Calibri" pitchFamily="34" charset="0"/>
                <a:ea typeface="Calibri" panose="020F0502020204030204" pitchFamily="34" charset="0"/>
                <a:cs typeface="Calibri" pitchFamily="34" charset="0"/>
              </a:rPr>
              <a:t> times more than the no- show. </a:t>
            </a:r>
          </a:p>
          <a:p>
            <a:pPr marL="285750" indent="-285750">
              <a:buFont typeface="Arial" panose="020B0604020202020204" pitchFamily="34" charset="0"/>
              <a:buChar char="•"/>
            </a:pPr>
            <a:r>
              <a:rPr lang="en-US" dirty="0" smtClean="0">
                <a:effectLst/>
                <a:latin typeface="Calibri" pitchFamily="34" charset="0"/>
                <a:ea typeface="Calibri" panose="020F0502020204030204" pitchFamily="34" charset="0"/>
                <a:cs typeface="Calibri" pitchFamily="34" charset="0"/>
              </a:rPr>
              <a:t>A proper management effective reminder system not only increases the effectiveness of patient delivery but also increases the amount of patient satisfaction</a:t>
            </a:r>
            <a:r>
              <a:rPr lang="en-US" dirty="0">
                <a:latin typeface="Calibri" pitchFamily="34" charset="0"/>
                <a:ea typeface="Calibri" panose="020F0502020204030204" pitchFamily="34" charset="0"/>
                <a:cs typeface="Calibri" pitchFamily="34" charset="0"/>
              </a:rPr>
              <a:t>.</a:t>
            </a:r>
            <a:endParaRPr lang="en-US" dirty="0">
              <a:latin typeface="Calibri" pitchFamily="34" charset="0"/>
              <a:cs typeface="Calibri"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xmlns="" val="2193103291"/>
              </p:ext>
            </p:extLst>
          </p:nvPr>
        </p:nvGraphicFramePr>
        <p:xfrm>
          <a:off x="865109" y="1900551"/>
          <a:ext cx="6137188" cy="3725562"/>
        </p:xfrm>
        <a:graphic>
          <a:graphicData uri="http://schemas.openxmlformats.org/drawingml/2006/chart">
            <c:chart xmlns:c="http://schemas.openxmlformats.org/drawingml/2006/chart" xmlns:r="http://schemas.openxmlformats.org/officeDocument/2006/relationships" r:id="rId2"/>
          </a:graphicData>
        </a:graphic>
      </p:graphicFrame>
      <p:sp>
        <p:nvSpPr>
          <p:cNvPr id="27649" name="Rectangle 1"/>
          <p:cNvSpPr>
            <a:spLocks noChangeArrowheads="1"/>
          </p:cNvSpPr>
          <p:nvPr/>
        </p:nvSpPr>
        <p:spPr bwMode="auto">
          <a:xfrm>
            <a:off x="749507" y="1259173"/>
            <a:ext cx="6490741"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1.1 Represents the effect of patient appointment reminder system {</a:t>
            </a:r>
            <a:r>
              <a:rPr kumimoji="0" lang="en-US"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automated </a:t>
            </a:r>
            <a:r>
              <a:rPr kumimoji="0" lang="en-US"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call ) on total appointments</a:t>
            </a:r>
            <a:r>
              <a:rPr kumimoji="0" lang="en-US" sz="12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endParaRPr kumimoji="0" lang="en-US" sz="1800" b="0" i="0" u="none" strike="noStrike" cap="none" normalizeH="0" baseline="0" dirty="0" smtClean="0">
              <a:ln>
                <a:noFill/>
              </a:ln>
              <a:solidFill>
                <a:schemeClr val="tx1"/>
              </a:solidFill>
              <a:effectLst/>
              <a:latin typeface="Calibri" pitchFamily="34" charset="0"/>
              <a:cs typeface="Calibri" pitchFamily="34" charset="0"/>
            </a:endParaRPr>
          </a:p>
        </p:txBody>
      </p:sp>
    </p:spTree>
    <p:extLst>
      <p:ext uri="{BB962C8B-B14F-4D97-AF65-F5344CB8AC3E}">
        <p14:creationId xmlns:p14="http://schemas.microsoft.com/office/powerpoint/2010/main" xmlns="" val="337368053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3" name="Chart 2"/>
          <p:cNvGraphicFramePr/>
          <p:nvPr>
            <p:extLst>
              <p:ext uri="{D42A27DB-BD31-4B8C-83A1-F6EECF244321}">
                <p14:modId xmlns:p14="http://schemas.microsoft.com/office/powerpoint/2010/main" xmlns="" val="81127517"/>
              </p:ext>
            </p:extLst>
          </p:nvPr>
        </p:nvGraphicFramePr>
        <p:xfrm>
          <a:off x="1019433" y="2304714"/>
          <a:ext cx="5970104" cy="3521765"/>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7407964" y="2712853"/>
            <a:ext cx="3829879" cy="1666354"/>
          </a:xfrm>
          <a:prstGeom prst="rect">
            <a:avLst/>
          </a:prstGeom>
        </p:spPr>
        <p:txBody>
          <a:bodyPr wrap="square">
            <a:spAutoFit/>
          </a:bodyPr>
          <a:lstStyle/>
          <a:p>
            <a:pPr algn="just">
              <a:lnSpc>
                <a:spcPct val="115000"/>
              </a:lnSpc>
              <a:spcAft>
                <a:spcPts val="1000"/>
              </a:spcAft>
            </a:pPr>
            <a:r>
              <a:rPr lang="en-US" dirty="0" smtClean="0">
                <a:effectLst/>
                <a:latin typeface="Calibri" pitchFamily="34" charset="0"/>
                <a:ea typeface="Calibri" panose="020F0502020204030204" pitchFamily="34" charset="0"/>
                <a:cs typeface="Calibri" pitchFamily="34" charset="0"/>
              </a:rPr>
              <a:t>The automated call reminder system has facilitated the patient turnover to 96% and with only 4% of </a:t>
            </a:r>
            <a:r>
              <a:rPr lang="en-US" dirty="0" smtClean="0">
                <a:latin typeface="Calibri" pitchFamily="34" charset="0"/>
                <a:ea typeface="Calibri" panose="020F0502020204030204" pitchFamily="34" charset="0"/>
                <a:cs typeface="Calibri" pitchFamily="34" charset="0"/>
              </a:rPr>
              <a:t>no-shows</a:t>
            </a:r>
            <a:r>
              <a:rPr lang="en-US" dirty="0" smtClean="0">
                <a:effectLst/>
                <a:latin typeface="Calibri" pitchFamily="34" charset="0"/>
                <a:ea typeface="Calibri" panose="020F0502020204030204" pitchFamily="34" charset="0"/>
                <a:cs typeface="Calibri" pitchFamily="34" charset="0"/>
              </a:rPr>
              <a:t>  increasing the effectiveness of the patient appointment base.</a:t>
            </a:r>
            <a:endParaRPr lang="en-US" dirty="0">
              <a:effectLst/>
              <a:latin typeface="Calibri" pitchFamily="34" charset="0"/>
              <a:ea typeface="Calibri" panose="020F0502020204030204" pitchFamily="34" charset="0"/>
              <a:cs typeface="Calibri" pitchFamily="34" charset="0"/>
            </a:endParaRPr>
          </a:p>
        </p:txBody>
      </p:sp>
      <p:sp>
        <p:nvSpPr>
          <p:cNvPr id="6" name="Rectangle 5"/>
          <p:cNvSpPr/>
          <p:nvPr/>
        </p:nvSpPr>
        <p:spPr>
          <a:xfrm>
            <a:off x="7431543" y="2217879"/>
            <a:ext cx="1224994" cy="369332"/>
          </a:xfrm>
          <a:prstGeom prst="rect">
            <a:avLst/>
          </a:prstGeom>
        </p:spPr>
        <p:txBody>
          <a:bodyPr wrap="square">
            <a:spAutoFit/>
          </a:bodyPr>
          <a:lstStyle/>
          <a:p>
            <a:r>
              <a:rPr lang="en-US" b="1" dirty="0" smtClean="0">
                <a:effectLst/>
                <a:latin typeface="Calibri" pitchFamily="34" charset="0"/>
                <a:ea typeface="Calibri" panose="020F0502020204030204" pitchFamily="34" charset="0"/>
                <a:cs typeface="Calibri" pitchFamily="34" charset="0"/>
              </a:rPr>
              <a:t>Inference</a:t>
            </a:r>
            <a:r>
              <a:rPr lang="en-US" dirty="0" smtClean="0">
                <a:effectLst/>
                <a:latin typeface="Calibri" pitchFamily="34" charset="0"/>
                <a:ea typeface="Calibri" panose="020F0502020204030204" pitchFamily="34" charset="0"/>
                <a:cs typeface="Calibri" pitchFamily="34" charset="0"/>
              </a:rPr>
              <a:t>: </a:t>
            </a:r>
          </a:p>
        </p:txBody>
      </p:sp>
      <p:sp>
        <p:nvSpPr>
          <p:cNvPr id="26625" name="Rectangle 1"/>
          <p:cNvSpPr>
            <a:spLocks noChangeArrowheads="1"/>
          </p:cNvSpPr>
          <p:nvPr/>
        </p:nvSpPr>
        <p:spPr bwMode="auto">
          <a:xfrm>
            <a:off x="1049311" y="1626115"/>
            <a:ext cx="8604354"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1.2 Represents the percentage of Shows and no shows </a:t>
            </a:r>
            <a:r>
              <a:rPr kumimoji="0" lang="en-US"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because </a:t>
            </a:r>
            <a:r>
              <a:rPr kumimoji="0" lang="en-US"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of the presence of automated call reminder syst</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em</a:t>
            </a:r>
            <a:endParaRPr kumimoji="0" lang="en-US" sz="1600" b="0" i="0" u="none" strike="noStrike" cap="none" normalizeH="0" baseline="0" dirty="0" smtClean="0">
              <a:ln>
                <a:noFill/>
              </a:ln>
              <a:solidFill>
                <a:schemeClr val="tx1"/>
              </a:solidFill>
              <a:effectLst/>
              <a:latin typeface="Calibri" pitchFamily="34" charset="0"/>
              <a:cs typeface="Calibri" pitchFamily="34" charset="0"/>
            </a:endParaRPr>
          </a:p>
        </p:txBody>
      </p:sp>
    </p:spTree>
    <p:extLst>
      <p:ext uri="{BB962C8B-B14F-4D97-AF65-F5344CB8AC3E}">
        <p14:creationId xmlns:p14="http://schemas.microsoft.com/office/powerpoint/2010/main" xmlns="" val="1457401433"/>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5" name="Rectangle 4"/>
          <p:cNvSpPr/>
          <p:nvPr/>
        </p:nvSpPr>
        <p:spPr>
          <a:xfrm>
            <a:off x="8177665" y="2169515"/>
            <a:ext cx="2551043" cy="2750240"/>
          </a:xfrm>
          <a:prstGeom prst="rect">
            <a:avLst/>
          </a:prstGeom>
        </p:spPr>
        <p:txBody>
          <a:bodyPr wrap="square">
            <a:spAutoFit/>
          </a:bodyPr>
          <a:lstStyle/>
          <a:p>
            <a:pPr marL="457200" marR="0" algn="just">
              <a:lnSpc>
                <a:spcPct val="115000"/>
              </a:lnSpc>
              <a:spcBef>
                <a:spcPts val="0"/>
              </a:spcBef>
              <a:spcAft>
                <a:spcPts val="1000"/>
              </a:spcAft>
            </a:pPr>
            <a:r>
              <a:rPr lang="en-US" b="1" dirty="0" smtClean="0">
                <a:effectLst/>
                <a:latin typeface="Calibri" pitchFamily="34" charset="0"/>
                <a:ea typeface="Calibri" panose="020F0502020204030204" pitchFamily="34" charset="0"/>
                <a:cs typeface="Calibri" pitchFamily="34" charset="0"/>
              </a:rPr>
              <a:t>Inference :</a:t>
            </a:r>
          </a:p>
          <a:p>
            <a:pPr marL="457200" algn="just">
              <a:lnSpc>
                <a:spcPct val="115000"/>
              </a:lnSpc>
              <a:spcAft>
                <a:spcPts val="1000"/>
              </a:spcAft>
            </a:pPr>
            <a:r>
              <a:rPr lang="en-US" dirty="0" smtClean="0">
                <a:effectLst/>
                <a:latin typeface="Calibri" pitchFamily="34" charset="0"/>
                <a:ea typeface="Calibri" panose="020F0502020204030204" pitchFamily="34" charset="0"/>
                <a:cs typeface="Calibri" pitchFamily="34" charset="0"/>
              </a:rPr>
              <a:t>The diagram shows that the patient who has not confirmed are significantly high than those who had confirmed</a:t>
            </a:r>
            <a:r>
              <a:rPr lang="en-US" sz="1600" dirty="0" smtClean="0">
                <a:effectLst/>
                <a:latin typeface="Calibri" pitchFamily="34" charset="0"/>
                <a:ea typeface="Calibri" panose="020F0502020204030204" pitchFamily="34" charset="0"/>
                <a:cs typeface="Calibri" pitchFamily="34" charset="0"/>
              </a:rPr>
              <a:t>.</a:t>
            </a:r>
            <a:endParaRPr lang="en-US" sz="1600" dirty="0">
              <a:effectLst/>
              <a:latin typeface="Calibri" pitchFamily="34" charset="0"/>
              <a:ea typeface="Calibri" panose="020F0502020204030204" pitchFamily="34" charset="0"/>
              <a:cs typeface="Calibri"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xmlns="" val="3082239202"/>
              </p:ext>
            </p:extLst>
          </p:nvPr>
        </p:nvGraphicFramePr>
        <p:xfrm>
          <a:off x="1235676" y="2239435"/>
          <a:ext cx="6005383" cy="3494100"/>
        </p:xfrm>
        <a:graphic>
          <a:graphicData uri="http://schemas.openxmlformats.org/drawingml/2006/chart">
            <c:chart xmlns:c="http://schemas.openxmlformats.org/drawingml/2006/chart" xmlns:r="http://schemas.openxmlformats.org/officeDocument/2006/relationships" r:id="rId2"/>
          </a:graphicData>
        </a:graphic>
      </p:graphicFrame>
      <p:sp>
        <p:nvSpPr>
          <p:cNvPr id="25601" name="Rectangle 1"/>
          <p:cNvSpPr>
            <a:spLocks noChangeArrowheads="1"/>
          </p:cNvSpPr>
          <p:nvPr/>
        </p:nvSpPr>
        <p:spPr bwMode="auto">
          <a:xfrm>
            <a:off x="569626" y="1648919"/>
            <a:ext cx="6760564"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2.1.a Represents the effect of confirmation status on no-shows (Q1 and Q2</a:t>
            </a:r>
            <a:r>
              <a:rPr kumimoji="0" lang="en-US" sz="12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endParaRPr kumimoji="0" lang="en-US" sz="1800" b="0" i="0" u="none" strike="noStrike" cap="none" normalizeH="0" baseline="0" dirty="0" smtClean="0">
              <a:ln>
                <a:noFill/>
              </a:ln>
              <a:solidFill>
                <a:schemeClr val="tx1"/>
              </a:solidFill>
              <a:effectLst/>
              <a:latin typeface="Calibri" pitchFamily="34" charset="0"/>
              <a:cs typeface="Calibri" pitchFamily="34" charset="0"/>
            </a:endParaRPr>
          </a:p>
        </p:txBody>
      </p:sp>
    </p:spTree>
    <p:extLst>
      <p:ext uri="{BB962C8B-B14F-4D97-AF65-F5344CB8AC3E}">
        <p14:creationId xmlns:p14="http://schemas.microsoft.com/office/powerpoint/2010/main" xmlns="" val="275600404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5" name="Rectangle 4"/>
          <p:cNvSpPr/>
          <p:nvPr/>
        </p:nvSpPr>
        <p:spPr>
          <a:xfrm>
            <a:off x="6990522" y="2331755"/>
            <a:ext cx="4187686" cy="4799775"/>
          </a:xfrm>
          <a:prstGeom prst="rect">
            <a:avLst/>
          </a:prstGeom>
        </p:spPr>
        <p:txBody>
          <a:bodyPr wrap="square">
            <a:spAutoFit/>
          </a:bodyPr>
          <a:lstStyle/>
          <a:p>
            <a:pPr marL="457200" marR="0" algn="just">
              <a:lnSpc>
                <a:spcPct val="115000"/>
              </a:lnSpc>
              <a:spcBef>
                <a:spcPts val="0"/>
              </a:spcBef>
              <a:spcAft>
                <a:spcPts val="0"/>
              </a:spcAft>
            </a:pPr>
            <a:r>
              <a:rPr lang="en-US" b="1" dirty="0" smtClean="0">
                <a:effectLst/>
                <a:latin typeface="Calibri" pitchFamily="34" charset="0"/>
                <a:ea typeface="Calibri" panose="020F0502020204030204" pitchFamily="34" charset="0"/>
                <a:cs typeface="Calibri" pitchFamily="34" charset="0"/>
              </a:rPr>
              <a:t>Inference : </a:t>
            </a:r>
          </a:p>
          <a:p>
            <a:pPr marL="457200" marR="0" algn="just">
              <a:lnSpc>
                <a:spcPct val="115000"/>
              </a:lnSpc>
              <a:spcBef>
                <a:spcPts val="0"/>
              </a:spcBef>
              <a:spcAft>
                <a:spcPts val="0"/>
              </a:spcAft>
            </a:pPr>
            <a:r>
              <a:rPr lang="en-US" dirty="0" smtClean="0">
                <a:effectLst/>
                <a:latin typeface="Calibri" pitchFamily="34" charset="0"/>
                <a:ea typeface="Calibri" panose="020F0502020204030204" pitchFamily="34" charset="0"/>
                <a:cs typeface="Calibri" pitchFamily="34" charset="0"/>
              </a:rPr>
              <a:t>The diagram represents that no shows are largely found on the patient who did not confirm the appointments.</a:t>
            </a:r>
          </a:p>
          <a:p>
            <a:pPr marL="457200" marR="0" algn="just">
              <a:lnSpc>
                <a:spcPct val="115000"/>
              </a:lnSpc>
              <a:spcBef>
                <a:spcPts val="0"/>
              </a:spcBef>
              <a:spcAft>
                <a:spcPts val="0"/>
              </a:spcAft>
            </a:pPr>
            <a:r>
              <a:rPr lang="en-US" dirty="0" smtClean="0">
                <a:effectLst/>
                <a:latin typeface="Calibri" pitchFamily="34" charset="0"/>
                <a:ea typeface="Calibri" panose="020F0502020204030204" pitchFamily="34" charset="0"/>
                <a:cs typeface="Calibri" pitchFamily="34" charset="0"/>
              </a:rPr>
              <a:t> </a:t>
            </a:r>
          </a:p>
          <a:p>
            <a:pPr marL="742950" marR="0" indent="-285750" algn="just">
              <a:lnSpc>
                <a:spcPct val="115000"/>
              </a:lnSpc>
              <a:spcBef>
                <a:spcPts val="0"/>
              </a:spcBef>
              <a:spcAft>
                <a:spcPts val="0"/>
              </a:spcAft>
              <a:buFont typeface="Arial" panose="020B0604020202020204" pitchFamily="34" charset="0"/>
              <a:buChar char="•"/>
            </a:pPr>
            <a:r>
              <a:rPr lang="en-US" dirty="0" smtClean="0">
                <a:effectLst/>
                <a:latin typeface="Calibri" pitchFamily="34" charset="0"/>
                <a:ea typeface="Calibri" panose="020F0502020204030204" pitchFamily="34" charset="0"/>
                <a:cs typeface="Calibri" pitchFamily="34" charset="0"/>
              </a:rPr>
              <a:t>On comparing diagram 2.1 and diagram 2.2 it is observed that no shows were highest in the month of march and </a:t>
            </a:r>
            <a:r>
              <a:rPr lang="en-US" dirty="0" err="1">
                <a:latin typeface="Calibri" pitchFamily="34" charset="0"/>
                <a:ea typeface="Calibri" panose="020F0502020204030204" pitchFamily="34" charset="0"/>
                <a:cs typeface="Calibri" pitchFamily="34" charset="0"/>
              </a:rPr>
              <a:t>o</a:t>
            </a:r>
            <a:r>
              <a:rPr lang="en-US" dirty="0" err="1" smtClean="0">
                <a:effectLst/>
                <a:latin typeface="Calibri" pitchFamily="34" charset="0"/>
                <a:ea typeface="Calibri" panose="020F0502020204030204" pitchFamily="34" charset="0"/>
                <a:cs typeface="Calibri" pitchFamily="34" charset="0"/>
              </a:rPr>
              <a:t>ctober</a:t>
            </a:r>
            <a:r>
              <a:rPr lang="en-US" dirty="0" smtClean="0">
                <a:effectLst/>
                <a:latin typeface="Calibri" pitchFamily="34" charset="0"/>
                <a:ea typeface="Calibri" panose="020F0502020204030204" pitchFamily="34" charset="0"/>
                <a:cs typeface="Calibri" pitchFamily="34" charset="0"/>
              </a:rPr>
              <a:t> i.e.; 27908 and 27381.</a:t>
            </a:r>
          </a:p>
          <a:p>
            <a:pPr marL="742950" marR="0" indent="-285750" algn="just">
              <a:lnSpc>
                <a:spcPct val="115000"/>
              </a:lnSpc>
              <a:spcBef>
                <a:spcPts val="0"/>
              </a:spcBef>
              <a:spcAft>
                <a:spcPts val="0"/>
              </a:spcAft>
              <a:buFont typeface="Arial" panose="020B0604020202020204" pitchFamily="34" charset="0"/>
              <a:buChar char="•"/>
            </a:pPr>
            <a:r>
              <a:rPr lang="en-US" dirty="0" smtClean="0">
                <a:latin typeface="Calibri" pitchFamily="34" charset="0"/>
                <a:ea typeface="Calibri" panose="020F0502020204030204" pitchFamily="34" charset="0"/>
                <a:cs typeface="Calibri" pitchFamily="34" charset="0"/>
              </a:rPr>
              <a:t>But its almost constant throughout the year.</a:t>
            </a:r>
            <a:endParaRPr lang="en-US" dirty="0" smtClean="0">
              <a:effectLst/>
              <a:latin typeface="Calibri" pitchFamily="34" charset="0"/>
              <a:ea typeface="Calibri" panose="020F0502020204030204" pitchFamily="34" charset="0"/>
              <a:cs typeface="Calibri" pitchFamily="34" charset="0"/>
            </a:endParaRPr>
          </a:p>
          <a:p>
            <a:pPr marL="742950" marR="0" indent="-285750" algn="just">
              <a:lnSpc>
                <a:spcPct val="115000"/>
              </a:lnSpc>
              <a:spcBef>
                <a:spcPts val="0"/>
              </a:spcBef>
              <a:spcAft>
                <a:spcPts val="0"/>
              </a:spcAft>
              <a:buFont typeface="Arial" panose="020B0604020202020204" pitchFamily="34" charset="0"/>
              <a:buChar char="•"/>
            </a:pPr>
            <a:endParaRPr lang="en-US" sz="1600" dirty="0" smtClean="0">
              <a:effectLst/>
              <a:latin typeface="Calibri" pitchFamily="34" charset="0"/>
              <a:ea typeface="Calibri" panose="020F0502020204030204" pitchFamily="34" charset="0"/>
              <a:cs typeface="Calibri" pitchFamily="34" charset="0"/>
            </a:endParaRPr>
          </a:p>
          <a:p>
            <a:pPr marL="457200" marR="0" algn="just">
              <a:lnSpc>
                <a:spcPct val="115000"/>
              </a:lnSpc>
              <a:spcBef>
                <a:spcPts val="0"/>
              </a:spcBef>
              <a:spcAft>
                <a:spcPts val="1000"/>
              </a:spcAft>
            </a:pPr>
            <a:r>
              <a:rPr lang="en-US" sz="1600" dirty="0" smtClean="0">
                <a:effectLst/>
                <a:latin typeface="Calibri" pitchFamily="34" charset="0"/>
                <a:ea typeface="Calibri" panose="020F0502020204030204" pitchFamily="34" charset="0"/>
                <a:cs typeface="Calibri" pitchFamily="34" charset="0"/>
              </a:rPr>
              <a:t> </a:t>
            </a:r>
            <a:endParaRPr lang="en-US" sz="1600" dirty="0">
              <a:effectLst/>
              <a:latin typeface="Calibri" pitchFamily="34" charset="0"/>
              <a:ea typeface="Calibri" panose="020F0502020204030204" pitchFamily="34" charset="0"/>
              <a:cs typeface="Calibri"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xmlns="" val="4017104334"/>
              </p:ext>
            </p:extLst>
          </p:nvPr>
        </p:nvGraphicFramePr>
        <p:xfrm>
          <a:off x="1140939" y="2331755"/>
          <a:ext cx="5696465" cy="3327639"/>
        </p:xfrm>
        <a:graphic>
          <a:graphicData uri="http://schemas.openxmlformats.org/drawingml/2006/chart">
            <c:chart xmlns:c="http://schemas.openxmlformats.org/drawingml/2006/chart" xmlns:r="http://schemas.openxmlformats.org/officeDocument/2006/relationships" r:id="rId2"/>
          </a:graphicData>
        </a:graphic>
      </p:graphicFrame>
      <p:sp>
        <p:nvSpPr>
          <p:cNvPr id="24577" name="Rectangle 1"/>
          <p:cNvSpPr>
            <a:spLocks noChangeArrowheads="1"/>
          </p:cNvSpPr>
          <p:nvPr/>
        </p:nvSpPr>
        <p:spPr bwMode="auto">
          <a:xfrm>
            <a:off x="809469" y="1918741"/>
            <a:ext cx="10313233"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2.1.b Represents effect of confirmation status on no- shows (Q3 and Q4</a:t>
            </a:r>
            <a:r>
              <a:rPr kumimoji="0" lang="en-US" sz="12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endParaRPr kumimoji="0" lang="en-US" sz="1800" b="0" i="0" u="none" strike="noStrike" cap="none" normalizeH="0" baseline="0" dirty="0" smtClean="0">
              <a:ln>
                <a:noFill/>
              </a:ln>
              <a:solidFill>
                <a:schemeClr val="tx1"/>
              </a:solidFill>
              <a:effectLst/>
              <a:latin typeface="Calibri" pitchFamily="34" charset="0"/>
              <a:cs typeface="Calibri" pitchFamily="34" charset="0"/>
            </a:endParaRPr>
          </a:p>
        </p:txBody>
      </p:sp>
    </p:spTree>
    <p:extLst>
      <p:ext uri="{BB962C8B-B14F-4D97-AF65-F5344CB8AC3E}">
        <p14:creationId xmlns:p14="http://schemas.microsoft.com/office/powerpoint/2010/main" xmlns="" val="3127261456"/>
      </p:ext>
    </p:extLst>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3607</TotalTime>
  <Words>1252</Words>
  <Application>Microsoft Office PowerPoint</Application>
  <PresentationFormat>Custom</PresentationFormat>
  <Paragraphs>138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Oriel</vt:lpstr>
      <vt:lpstr>Dissertation on </vt:lpstr>
      <vt:lpstr>CONTENT</vt:lpstr>
      <vt:lpstr>INTRODUCTION (Background and Need)</vt:lpstr>
      <vt:lpstr> OBJECTIVES</vt:lpstr>
      <vt:lpstr>RESEARCH METHODOLOGY </vt:lpstr>
      <vt:lpstr>DATA ANALYSIS </vt:lpstr>
      <vt:lpstr>Slide 7</vt:lpstr>
      <vt:lpstr>Slide 8</vt:lpstr>
      <vt:lpstr>Slide 9</vt:lpstr>
      <vt:lpstr>Slide 10</vt:lpstr>
      <vt:lpstr>Reasons recorded by automated patient appointment reminder system</vt:lpstr>
      <vt:lpstr>Reason for missed appointments documented by automated call reminder</vt:lpstr>
      <vt:lpstr>Slide 13</vt:lpstr>
      <vt:lpstr>FINDINGS</vt:lpstr>
      <vt:lpstr> CONCLUSION</vt:lpstr>
      <vt:lpstr> RECOMMENDATION</vt:lpstr>
      <vt:lpstr>Slide 17</vt:lpstr>
      <vt:lpstr>                                                             THANK YOU</vt:lpstr>
    </vt:vector>
  </TitlesOfParts>
  <Company>Deloitte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dc:title>
  <dc:creator>Arlikatti, Akanksha Anil</dc:creator>
  <cp:lastModifiedBy>hp-pc</cp:lastModifiedBy>
  <cp:revision>73</cp:revision>
  <dcterms:created xsi:type="dcterms:W3CDTF">2016-04-19T10:56:22Z</dcterms:created>
  <dcterms:modified xsi:type="dcterms:W3CDTF">2016-05-26T16:17:42Z</dcterms:modified>
</cp:coreProperties>
</file>