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970" r:id="rId4"/>
  </p:sldMasterIdLst>
  <p:notesMasterIdLst>
    <p:notesMasterId r:id="rId27"/>
  </p:notesMasterIdLst>
  <p:handoutMasterIdLst>
    <p:handoutMasterId r:id="rId28"/>
  </p:handoutMasterIdLst>
  <p:sldIdLst>
    <p:sldId id="681" r:id="rId5"/>
    <p:sldId id="696" r:id="rId6"/>
    <p:sldId id="700" r:id="rId7"/>
    <p:sldId id="724" r:id="rId8"/>
    <p:sldId id="701" r:id="rId9"/>
    <p:sldId id="722" r:id="rId10"/>
    <p:sldId id="705" r:id="rId11"/>
    <p:sldId id="714" r:id="rId12"/>
    <p:sldId id="717" r:id="rId13"/>
    <p:sldId id="707" r:id="rId14"/>
    <p:sldId id="719" r:id="rId15"/>
    <p:sldId id="708" r:id="rId16"/>
    <p:sldId id="720" r:id="rId17"/>
    <p:sldId id="718" r:id="rId18"/>
    <p:sldId id="721" r:id="rId19"/>
    <p:sldId id="709" r:id="rId20"/>
    <p:sldId id="711" r:id="rId21"/>
    <p:sldId id="716" r:id="rId22"/>
    <p:sldId id="712" r:id="rId23"/>
    <p:sldId id="713" r:id="rId24"/>
    <p:sldId id="723" r:id="rId25"/>
    <p:sldId id="695" r:id="rId26"/>
  </p:sldIdLst>
  <p:sldSz cx="9144000" cy="5143500" type="screen16x9"/>
  <p:notesSz cx="7023100" cy="9309100"/>
  <p:embeddedFontLst>
    <p:embeddedFont>
      <p:font typeface="Gill Sans MT" panose="020B0502020104020203" pitchFamily="34" charset="0"/>
      <p:regular r:id="rId29"/>
      <p:bold r:id="rId30"/>
      <p:italic r:id="rId31"/>
      <p:boldItalic r:id="rId32"/>
    </p:embeddedFont>
    <p:embeddedFont>
      <p:font typeface="Wingdings 2" panose="05020102010507070707" pitchFamily="18" charset="2"/>
      <p:regular r:id="rId3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4">
          <p15:clr>
            <a:srgbClr val="A4A3A4"/>
          </p15:clr>
        </p15:guide>
        <p15:guide id="2" orient="horz" pos="448">
          <p15:clr>
            <a:srgbClr val="A4A3A4"/>
          </p15:clr>
        </p15:guide>
        <p15:guide id="3" orient="horz" pos="2957">
          <p15:clr>
            <a:srgbClr val="A4A3A4"/>
          </p15:clr>
        </p15:guide>
        <p15:guide id="4" orient="horz" pos="308">
          <p15:clr>
            <a:srgbClr val="A4A3A4"/>
          </p15:clr>
        </p15:guide>
        <p15:guide id="5" orient="horz" pos="3178">
          <p15:clr>
            <a:srgbClr val="A4A3A4"/>
          </p15:clr>
        </p15:guide>
        <p15:guide id="6" orient="horz" pos="924">
          <p15:clr>
            <a:srgbClr val="A4A3A4"/>
          </p15:clr>
        </p15:guide>
        <p15:guide id="7" orient="horz" pos="1623">
          <p15:clr>
            <a:srgbClr val="A4A3A4"/>
          </p15:clr>
        </p15:guide>
        <p15:guide id="8" pos="3881">
          <p15:clr>
            <a:srgbClr val="A4A3A4"/>
          </p15:clr>
        </p15:guide>
        <p15:guide id="9" pos="2220">
          <p15:clr>
            <a:srgbClr val="A4A3A4"/>
          </p15:clr>
        </p15:guide>
        <p15:guide id="10" pos="230">
          <p15:clr>
            <a:srgbClr val="A4A3A4"/>
          </p15:clr>
        </p15:guide>
        <p15:guide id="11" pos="5488">
          <p15:clr>
            <a:srgbClr val="A4A3A4"/>
          </p15:clr>
        </p15:guide>
        <p15:guide id="12" pos="2309">
          <p15:clr>
            <a:srgbClr val="A4A3A4"/>
          </p15:clr>
        </p15:guide>
      </p15:sldGuideLst>
    </p:ext>
    <p:ext uri="{2D200454-40CA-4A62-9FC3-DE9A4176ACB9}">
      <p15:notesGuideLst xmlns:p15="http://schemas.microsoft.com/office/powerpoint/2012/main">
        <p15:guide id="1" orient="horz" pos="2938">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erri Sharp" initials="TS" lastIdx="13" clrIdx="0"/>
  <p:cmAuthor id="1" name="Sherwin Tolentino" initials="ST" lastIdx="2" clrIdx="1"/>
  <p:cmAuthor id="2" name="Pallavi Khare" initials="PK" lastIdx="6"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AF00"/>
    <a:srgbClr val="EAE2CD"/>
    <a:srgbClr val="F2EDDE"/>
    <a:srgbClr val="EDD4CD"/>
    <a:srgbClr val="FF0000"/>
    <a:srgbClr val="3086AB"/>
    <a:srgbClr val="CC3300"/>
    <a:srgbClr val="EFEDEE"/>
    <a:srgbClr val="F1EFEC"/>
    <a:srgbClr val="CFCA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1" autoAdjust="0"/>
    <p:restoredTop sz="94849" autoAdjust="0"/>
  </p:normalViewPr>
  <p:slideViewPr>
    <p:cSldViewPr snapToGrid="0" showGuides="1">
      <p:cViewPr varScale="1">
        <p:scale>
          <a:sx n="93" d="100"/>
          <a:sy n="93" d="100"/>
        </p:scale>
        <p:origin x="936" y="78"/>
      </p:cViewPr>
      <p:guideLst>
        <p:guide orient="horz" pos="624"/>
        <p:guide orient="horz" pos="448"/>
        <p:guide orient="horz" pos="2957"/>
        <p:guide orient="horz" pos="308"/>
        <p:guide orient="horz" pos="3178"/>
        <p:guide orient="horz" pos="924"/>
        <p:guide orient="horz" pos="1623"/>
        <p:guide pos="3881"/>
        <p:guide pos="2220"/>
        <p:guide pos="230"/>
        <p:guide pos="5488"/>
        <p:guide pos="2309"/>
      </p:guideLst>
    </p:cSldViewPr>
  </p:slid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53" d="100"/>
          <a:sy n="53" d="100"/>
        </p:scale>
        <p:origin x="2814" y="84"/>
      </p:cViewPr>
      <p:guideLst>
        <p:guide orient="horz" pos="2938"/>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5.fntdata"/><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1.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4.fntdata"/><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font" Target="fonts/font2.fntdata"/><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file:///G:\Out%20Of%20C\Work\Book1.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G:\Out%20Of%20C\Work\Book1.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G:\Out%20Of%20C\Work\Book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Out%20Of%20C\Work\Book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Out%20Of%20C\Work\Book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G:\Out%20Of%20C\Work\Book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G:\Out%20Of%20C\Work\Book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G:\Desktop\Updated%20Dissertation\Book1.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G:\Out%20Of%20C\Work\Book1.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G:\Out%20Of%20C\Work\Book1.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IN" sz="1200" dirty="0"/>
              <a:t>Facilities Available at the VHND Sites</a:t>
            </a:r>
          </a:p>
        </c:rich>
      </c:tx>
      <c:layout>
        <c:manualLayout>
          <c:xMode val="edge"/>
          <c:yMode val="edge"/>
          <c:x val="0.12894287911098296"/>
          <c:y val="0"/>
        </c:manualLayout>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4455475674236374E-2"/>
          <c:y val="0.11117109266161354"/>
          <c:w val="0.9546749591083723"/>
          <c:h val="0.75435716554310406"/>
        </c:manualLayout>
      </c:layout>
      <c:barChart>
        <c:barDir val="col"/>
        <c:grouping val="clustered"/>
        <c:varyColors val="0"/>
        <c:ser>
          <c:idx val="0"/>
          <c:order val="0"/>
          <c:tx>
            <c:strRef>
              <c:f>Available!$D$1</c:f>
              <c:strCache>
                <c:ptCount val="1"/>
                <c:pt idx="0">
                  <c:v>YES %</c:v>
                </c:pt>
              </c:strCache>
            </c:strRef>
          </c:tx>
          <c:spPr>
            <a:solidFill>
              <a:srgbClr val="92D050"/>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1"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Available!$A$2:$A$7</c:f>
              <c:strCache>
                <c:ptCount val="6"/>
                <c:pt idx="0">
                  <c:v>Electricity</c:v>
                </c:pt>
                <c:pt idx="1">
                  <c:v>Safe Drinking Water</c:v>
                </c:pt>
                <c:pt idx="2">
                  <c:v>Toilet</c:v>
                </c:pt>
                <c:pt idx="3">
                  <c:v>Toilet with Running water</c:v>
                </c:pt>
                <c:pt idx="4">
                  <c:v>Proper Sitting Arrangement</c:v>
                </c:pt>
                <c:pt idx="5">
                  <c:v>Privacy for ANC</c:v>
                </c:pt>
              </c:strCache>
            </c:strRef>
          </c:cat>
          <c:val>
            <c:numRef>
              <c:f>Available!$D$2:$D$7</c:f>
              <c:numCache>
                <c:formatCode>0</c:formatCode>
                <c:ptCount val="6"/>
                <c:pt idx="0">
                  <c:v>25</c:v>
                </c:pt>
                <c:pt idx="1">
                  <c:v>17.647058823529413</c:v>
                </c:pt>
                <c:pt idx="2">
                  <c:v>33.333333333333329</c:v>
                </c:pt>
                <c:pt idx="3">
                  <c:v>11.111111111111111</c:v>
                </c:pt>
                <c:pt idx="4">
                  <c:v>42.857142857142854</c:v>
                </c:pt>
                <c:pt idx="5">
                  <c:v>17.647058823529413</c:v>
                </c:pt>
              </c:numCache>
            </c:numRef>
          </c:val>
        </c:ser>
        <c:ser>
          <c:idx val="1"/>
          <c:order val="1"/>
          <c:tx>
            <c:strRef>
              <c:f>Available!$E$1</c:f>
              <c:strCache>
                <c:ptCount val="1"/>
                <c:pt idx="0">
                  <c:v>NO %</c:v>
                </c:pt>
              </c:strCache>
            </c:strRef>
          </c:tx>
          <c:spPr>
            <a:solidFill>
              <a:schemeClr val="accent4">
                <a:lumMod val="75000"/>
              </a:schemeClr>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1"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Available!$A$2:$A$7</c:f>
              <c:strCache>
                <c:ptCount val="6"/>
                <c:pt idx="0">
                  <c:v>Electricity</c:v>
                </c:pt>
                <c:pt idx="1">
                  <c:v>Safe Drinking Water</c:v>
                </c:pt>
                <c:pt idx="2">
                  <c:v>Toilet</c:v>
                </c:pt>
                <c:pt idx="3">
                  <c:v>Toilet with Running water</c:v>
                </c:pt>
                <c:pt idx="4">
                  <c:v>Proper Sitting Arrangement</c:v>
                </c:pt>
                <c:pt idx="5">
                  <c:v>Privacy for ANC</c:v>
                </c:pt>
              </c:strCache>
            </c:strRef>
          </c:cat>
          <c:val>
            <c:numRef>
              <c:f>Available!$E$2:$E$7</c:f>
              <c:numCache>
                <c:formatCode>0</c:formatCode>
                <c:ptCount val="6"/>
                <c:pt idx="0">
                  <c:v>75</c:v>
                </c:pt>
                <c:pt idx="1">
                  <c:v>82.35294117647058</c:v>
                </c:pt>
                <c:pt idx="2">
                  <c:v>66.666666666666671</c:v>
                </c:pt>
                <c:pt idx="3">
                  <c:v>88.888888888888886</c:v>
                </c:pt>
                <c:pt idx="4">
                  <c:v>57.142857142857146</c:v>
                </c:pt>
                <c:pt idx="5">
                  <c:v>82.35294117647058</c:v>
                </c:pt>
              </c:numCache>
            </c:numRef>
          </c:val>
        </c:ser>
        <c:dLbls>
          <c:dLblPos val="outEnd"/>
          <c:showLegendKey val="0"/>
          <c:showVal val="1"/>
          <c:showCatName val="0"/>
          <c:showSerName val="0"/>
          <c:showPercent val="0"/>
          <c:showBubbleSize val="0"/>
        </c:dLbls>
        <c:gapWidth val="444"/>
        <c:overlap val="-90"/>
        <c:axId val="2039031104"/>
        <c:axId val="2039033280"/>
      </c:barChart>
      <c:catAx>
        <c:axId val="20390311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2039033280"/>
        <c:crosses val="autoZero"/>
        <c:auto val="1"/>
        <c:lblAlgn val="ctr"/>
        <c:lblOffset val="100"/>
        <c:noMultiLvlLbl val="0"/>
      </c:catAx>
      <c:valAx>
        <c:axId val="2039033280"/>
        <c:scaling>
          <c:orientation val="minMax"/>
        </c:scaling>
        <c:delete val="1"/>
        <c:axPos val="l"/>
        <c:numFmt formatCode="0" sourceLinked="1"/>
        <c:majorTickMark val="none"/>
        <c:minorTickMark val="none"/>
        <c:tickLblPos val="nextTo"/>
        <c:crossAx val="2039031104"/>
        <c:crosses val="autoZero"/>
        <c:crossBetween val="between"/>
      </c:valAx>
      <c:spPr>
        <a:noFill/>
        <a:ln>
          <a:solidFill>
            <a:schemeClr val="accent1"/>
          </a:solidFill>
        </a:ln>
        <a:effectLst/>
      </c:spPr>
    </c:plotArea>
    <c:legend>
      <c:legendPos val="t"/>
      <c:layout>
        <c:manualLayout>
          <c:xMode val="edge"/>
          <c:yMode val="edge"/>
          <c:x val="0.63487043390209619"/>
          <c:y val="2.6637065864917361E-2"/>
          <c:w val="0.34059988627081156"/>
          <c:h val="4.972809355273857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Skills of ANM</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Sheet10!$K$5</c:f>
              <c:strCache>
                <c:ptCount val="1"/>
                <c:pt idx="0">
                  <c:v>YES%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Sheet10!$H$6:$H$11</c:f>
              <c:strCache>
                <c:ptCount val="6"/>
                <c:pt idx="1">
                  <c:v>ANM has Skill to Measure BP</c:v>
                </c:pt>
                <c:pt idx="2">
                  <c:v>ANM has Skill to Measure HB</c:v>
                </c:pt>
                <c:pt idx="3">
                  <c:v>ANM has Skill to Measure to use Fetoscope</c:v>
                </c:pt>
                <c:pt idx="4">
                  <c:v>ANM has Skill to Perform Urine Test</c:v>
                </c:pt>
                <c:pt idx="5">
                  <c:v>ANM has Skill to Administer Vaccine</c:v>
                </c:pt>
              </c:strCache>
            </c:strRef>
          </c:cat>
          <c:val>
            <c:numRef>
              <c:f>Sheet10!$K$6:$K$11</c:f>
              <c:numCache>
                <c:formatCode>General</c:formatCode>
                <c:ptCount val="6"/>
                <c:pt idx="1">
                  <c:v>80</c:v>
                </c:pt>
                <c:pt idx="2">
                  <c:v>75</c:v>
                </c:pt>
                <c:pt idx="3">
                  <c:v>80</c:v>
                </c:pt>
                <c:pt idx="4">
                  <c:v>45</c:v>
                </c:pt>
                <c:pt idx="5">
                  <c:v>90</c:v>
                </c:pt>
              </c:numCache>
            </c:numRef>
          </c:val>
        </c:ser>
        <c:ser>
          <c:idx val="1"/>
          <c:order val="1"/>
          <c:tx>
            <c:strRef>
              <c:f>Sheet10!$L$5</c:f>
              <c:strCache>
                <c:ptCount val="1"/>
                <c:pt idx="0">
                  <c:v>NO%</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Sheet10!$H$6:$H$11</c:f>
              <c:strCache>
                <c:ptCount val="6"/>
                <c:pt idx="1">
                  <c:v>ANM has Skill to Measure BP</c:v>
                </c:pt>
                <c:pt idx="2">
                  <c:v>ANM has Skill to Measure HB</c:v>
                </c:pt>
                <c:pt idx="3">
                  <c:v>ANM has Skill to Measure to use Fetoscope</c:v>
                </c:pt>
                <c:pt idx="4">
                  <c:v>ANM has Skill to Perform Urine Test</c:v>
                </c:pt>
                <c:pt idx="5">
                  <c:v>ANM has Skill to Administer Vaccine</c:v>
                </c:pt>
              </c:strCache>
            </c:strRef>
          </c:cat>
          <c:val>
            <c:numRef>
              <c:f>Sheet10!$L$6:$L$11</c:f>
              <c:numCache>
                <c:formatCode>General</c:formatCode>
                <c:ptCount val="6"/>
                <c:pt idx="1">
                  <c:v>20</c:v>
                </c:pt>
                <c:pt idx="2">
                  <c:v>25</c:v>
                </c:pt>
                <c:pt idx="3">
                  <c:v>20</c:v>
                </c:pt>
                <c:pt idx="4">
                  <c:v>55.000000000000007</c:v>
                </c:pt>
                <c:pt idx="5">
                  <c:v>10</c:v>
                </c:pt>
              </c:numCache>
            </c:numRef>
          </c:val>
        </c:ser>
        <c:dLbls>
          <c:showLegendKey val="0"/>
          <c:showVal val="0"/>
          <c:showCatName val="0"/>
          <c:showSerName val="0"/>
          <c:showPercent val="0"/>
          <c:showBubbleSize val="0"/>
        </c:dLbls>
        <c:gapWidth val="150"/>
        <c:axId val="187511008"/>
        <c:axId val="187506112"/>
      </c:barChart>
      <c:catAx>
        <c:axId val="187511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87506112"/>
        <c:crosses val="autoZero"/>
        <c:auto val="1"/>
        <c:lblAlgn val="ctr"/>
        <c:lblOffset val="100"/>
        <c:noMultiLvlLbl val="0"/>
      </c:catAx>
      <c:valAx>
        <c:axId val="187506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75110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dirty="0"/>
              <a:t>       </a:t>
            </a:r>
            <a:r>
              <a:rPr lang="en-IN" sz="2000" b="1" dirty="0"/>
              <a:t>Presence of Frontline Workers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Sheet2!$H$6</c:f>
              <c:strCache>
                <c:ptCount val="1"/>
                <c:pt idx="0">
                  <c:v>YES%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Sheet2!$E$7:$E$10</c:f>
              <c:strCache>
                <c:ptCount val="4"/>
                <c:pt idx="1">
                  <c:v>ANM</c:v>
                </c:pt>
                <c:pt idx="2">
                  <c:v>AWW</c:v>
                </c:pt>
                <c:pt idx="3">
                  <c:v>ASHA</c:v>
                </c:pt>
              </c:strCache>
            </c:strRef>
          </c:cat>
          <c:val>
            <c:numRef>
              <c:f>Sheet2!$H$7:$H$10</c:f>
              <c:numCache>
                <c:formatCode>General</c:formatCode>
                <c:ptCount val="4"/>
                <c:pt idx="1">
                  <c:v>90</c:v>
                </c:pt>
                <c:pt idx="2">
                  <c:v>50</c:v>
                </c:pt>
                <c:pt idx="3">
                  <c:v>85</c:v>
                </c:pt>
              </c:numCache>
            </c:numRef>
          </c:val>
        </c:ser>
        <c:ser>
          <c:idx val="1"/>
          <c:order val="1"/>
          <c:tx>
            <c:strRef>
              <c:f>Sheet2!$I$6</c:f>
              <c:strCache>
                <c:ptCount val="1"/>
                <c:pt idx="0">
                  <c:v>NO%</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Sheet2!$E$7:$E$10</c:f>
              <c:strCache>
                <c:ptCount val="4"/>
                <c:pt idx="1">
                  <c:v>ANM</c:v>
                </c:pt>
                <c:pt idx="2">
                  <c:v>AWW</c:v>
                </c:pt>
                <c:pt idx="3">
                  <c:v>ASHA</c:v>
                </c:pt>
              </c:strCache>
            </c:strRef>
          </c:cat>
          <c:val>
            <c:numRef>
              <c:f>Sheet2!$I$7:$I$10</c:f>
              <c:numCache>
                <c:formatCode>General</c:formatCode>
                <c:ptCount val="4"/>
                <c:pt idx="1">
                  <c:v>10</c:v>
                </c:pt>
                <c:pt idx="2">
                  <c:v>50</c:v>
                </c:pt>
                <c:pt idx="3">
                  <c:v>15</c:v>
                </c:pt>
              </c:numCache>
            </c:numRef>
          </c:val>
        </c:ser>
        <c:dLbls>
          <c:showLegendKey val="0"/>
          <c:showVal val="0"/>
          <c:showCatName val="0"/>
          <c:showSerName val="0"/>
          <c:showPercent val="0"/>
          <c:showBubbleSize val="0"/>
        </c:dLbls>
        <c:gapWidth val="150"/>
        <c:axId val="2039036544"/>
        <c:axId val="2039037088"/>
      </c:barChart>
      <c:catAx>
        <c:axId val="2039036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39037088"/>
        <c:crosses val="autoZero"/>
        <c:auto val="1"/>
        <c:lblAlgn val="ctr"/>
        <c:lblOffset val="100"/>
        <c:noMultiLvlLbl val="0"/>
      </c:catAx>
      <c:valAx>
        <c:axId val="2039037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39036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   Counselling Services Available at the VHND Sites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Sheet3!$H$7</c:f>
              <c:strCache>
                <c:ptCount val="1"/>
                <c:pt idx="0">
                  <c:v>YES%</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Sheet3!$E$8:$E$11</c:f>
              <c:strCache>
                <c:ptCount val="4"/>
                <c:pt idx="0">
                  <c:v>Counselling for Pregnant Women</c:v>
                </c:pt>
                <c:pt idx="1">
                  <c:v>Counselling for Children</c:v>
                </c:pt>
                <c:pt idx="2">
                  <c:v>Counselling for Breast feeding</c:v>
                </c:pt>
                <c:pt idx="3">
                  <c:v>Counselling for Adolescent about Nutrition &amp; Hygiene</c:v>
                </c:pt>
              </c:strCache>
            </c:strRef>
          </c:cat>
          <c:val>
            <c:numRef>
              <c:f>Sheet3!$H$8:$H$11</c:f>
              <c:numCache>
                <c:formatCode>General</c:formatCode>
                <c:ptCount val="4"/>
                <c:pt idx="0">
                  <c:v>55.000000000000007</c:v>
                </c:pt>
                <c:pt idx="1">
                  <c:v>35</c:v>
                </c:pt>
                <c:pt idx="2">
                  <c:v>50</c:v>
                </c:pt>
                <c:pt idx="3">
                  <c:v>5</c:v>
                </c:pt>
              </c:numCache>
            </c:numRef>
          </c:val>
        </c:ser>
        <c:ser>
          <c:idx val="1"/>
          <c:order val="1"/>
          <c:tx>
            <c:strRef>
              <c:f>Sheet3!$I$7</c:f>
              <c:strCache>
                <c:ptCount val="1"/>
                <c:pt idx="0">
                  <c:v>NO%</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Sheet3!$E$8:$E$11</c:f>
              <c:strCache>
                <c:ptCount val="4"/>
                <c:pt idx="0">
                  <c:v>Counselling for Pregnant Women</c:v>
                </c:pt>
                <c:pt idx="1">
                  <c:v>Counselling for Children</c:v>
                </c:pt>
                <c:pt idx="2">
                  <c:v>Counselling for Breast feeding</c:v>
                </c:pt>
                <c:pt idx="3">
                  <c:v>Counselling for Adolescent about Nutrition &amp; Hygiene</c:v>
                </c:pt>
              </c:strCache>
            </c:strRef>
          </c:cat>
          <c:val>
            <c:numRef>
              <c:f>Sheet3!$I$8:$I$11</c:f>
              <c:numCache>
                <c:formatCode>General</c:formatCode>
                <c:ptCount val="4"/>
                <c:pt idx="0">
                  <c:v>45</c:v>
                </c:pt>
                <c:pt idx="1">
                  <c:v>65</c:v>
                </c:pt>
                <c:pt idx="2">
                  <c:v>50</c:v>
                </c:pt>
                <c:pt idx="3">
                  <c:v>95</c:v>
                </c:pt>
              </c:numCache>
            </c:numRef>
          </c:val>
        </c:ser>
        <c:dLbls>
          <c:showLegendKey val="0"/>
          <c:showVal val="0"/>
          <c:showCatName val="0"/>
          <c:showSerName val="0"/>
          <c:showPercent val="0"/>
          <c:showBubbleSize val="0"/>
        </c:dLbls>
        <c:gapWidth val="150"/>
        <c:axId val="2039038720"/>
        <c:axId val="2039040352"/>
      </c:barChart>
      <c:catAx>
        <c:axId val="2039038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2039040352"/>
        <c:crosses val="autoZero"/>
        <c:auto val="1"/>
        <c:lblAlgn val="ctr"/>
        <c:lblOffset val="100"/>
        <c:noMultiLvlLbl val="0"/>
      </c:catAx>
      <c:valAx>
        <c:axId val="20390403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39038720"/>
        <c:crosses val="autoZero"/>
        <c:crossBetween val="between"/>
      </c:valAx>
      <c:spPr>
        <a:noFill/>
        <a:ln>
          <a:noFill/>
        </a:ln>
        <a:effectLst/>
      </c:spPr>
    </c:plotArea>
    <c:legend>
      <c:legendPos val="b"/>
      <c:layout>
        <c:manualLayout>
          <c:xMode val="edge"/>
          <c:yMode val="edge"/>
          <c:x val="0.39616153100567508"/>
          <c:y val="0.88355762840058349"/>
          <c:w val="0.21675025660443861"/>
          <c:h val="9.516742083378100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1800" b="1" dirty="0"/>
              <a:t>Availability of </a:t>
            </a:r>
            <a:r>
              <a:rPr lang="en-IN" sz="1800" b="1" dirty="0" smtClean="0"/>
              <a:t>Take</a:t>
            </a:r>
            <a:r>
              <a:rPr lang="en-IN" sz="1800" b="1" baseline="0" dirty="0" smtClean="0"/>
              <a:t> Home Ration</a:t>
            </a:r>
            <a:endParaRPr lang="en-IN" sz="18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Sheet4!$J$5</c:f>
              <c:strCache>
                <c:ptCount val="1"/>
                <c:pt idx="0">
                  <c:v>YES%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Sheet4!$G$6:$G$8</c:f>
              <c:strCache>
                <c:ptCount val="3"/>
                <c:pt idx="1">
                  <c:v>THR Available</c:v>
                </c:pt>
                <c:pt idx="2">
                  <c:v>THR Distributed</c:v>
                </c:pt>
              </c:strCache>
            </c:strRef>
          </c:cat>
          <c:val>
            <c:numRef>
              <c:f>Sheet4!$J$6:$J$8</c:f>
              <c:numCache>
                <c:formatCode>General</c:formatCode>
                <c:ptCount val="3"/>
                <c:pt idx="1">
                  <c:v>45</c:v>
                </c:pt>
                <c:pt idx="2">
                  <c:v>40</c:v>
                </c:pt>
              </c:numCache>
            </c:numRef>
          </c:val>
        </c:ser>
        <c:ser>
          <c:idx val="1"/>
          <c:order val="1"/>
          <c:tx>
            <c:strRef>
              <c:f>Sheet4!$K$5</c:f>
              <c:strCache>
                <c:ptCount val="1"/>
                <c:pt idx="0">
                  <c:v>NO%</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Sheet4!$G$6:$G$8</c:f>
              <c:strCache>
                <c:ptCount val="3"/>
                <c:pt idx="1">
                  <c:v>THR Available</c:v>
                </c:pt>
                <c:pt idx="2">
                  <c:v>THR Distributed</c:v>
                </c:pt>
              </c:strCache>
            </c:strRef>
          </c:cat>
          <c:val>
            <c:numRef>
              <c:f>Sheet4!$K$6:$K$8</c:f>
              <c:numCache>
                <c:formatCode>General</c:formatCode>
                <c:ptCount val="3"/>
                <c:pt idx="1">
                  <c:v>55.000000000000007</c:v>
                </c:pt>
                <c:pt idx="2">
                  <c:v>60</c:v>
                </c:pt>
              </c:numCache>
            </c:numRef>
          </c:val>
        </c:ser>
        <c:dLbls>
          <c:showLegendKey val="0"/>
          <c:showVal val="0"/>
          <c:showCatName val="0"/>
          <c:showSerName val="0"/>
          <c:showPercent val="0"/>
          <c:showBubbleSize val="0"/>
        </c:dLbls>
        <c:gapWidth val="150"/>
        <c:overlap val="100"/>
        <c:axId val="186472896"/>
        <c:axId val="186477248"/>
      </c:barChart>
      <c:catAx>
        <c:axId val="186472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6477248"/>
        <c:crosses val="autoZero"/>
        <c:auto val="1"/>
        <c:lblAlgn val="ctr"/>
        <c:lblOffset val="100"/>
        <c:noMultiLvlLbl val="0"/>
      </c:catAx>
      <c:valAx>
        <c:axId val="1864772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64728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Utilization of Equipment’s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Sheet6!$I$7</c:f>
              <c:strCache>
                <c:ptCount val="1"/>
                <c:pt idx="0">
                  <c:v>YES%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Sheet6!$F$8:$F$18</c:f>
              <c:strCache>
                <c:ptCount val="11"/>
                <c:pt idx="1">
                  <c:v>Weighing Machine(Adult)</c:v>
                </c:pt>
                <c:pt idx="2">
                  <c:v>Weighing Machine(Children)</c:v>
                </c:pt>
                <c:pt idx="3">
                  <c:v>Weighing Machine(Infant)</c:v>
                </c:pt>
                <c:pt idx="4">
                  <c:v>Examination table</c:v>
                </c:pt>
                <c:pt idx="5">
                  <c:v>Uri stick</c:v>
                </c:pt>
                <c:pt idx="6">
                  <c:v>Nischay Kits</c:v>
                </c:pt>
                <c:pt idx="7">
                  <c:v>HB Meter</c:v>
                </c:pt>
                <c:pt idx="8">
                  <c:v>Stethoscope</c:v>
                </c:pt>
                <c:pt idx="9">
                  <c:v>BP Instrument</c:v>
                </c:pt>
                <c:pt idx="10">
                  <c:v>Fetoscope</c:v>
                </c:pt>
              </c:strCache>
            </c:strRef>
          </c:cat>
          <c:val>
            <c:numRef>
              <c:f>Sheet6!$I$8:$I$18</c:f>
              <c:numCache>
                <c:formatCode>General</c:formatCode>
                <c:ptCount val="11"/>
                <c:pt idx="1">
                  <c:v>60</c:v>
                </c:pt>
                <c:pt idx="2">
                  <c:v>35</c:v>
                </c:pt>
                <c:pt idx="3">
                  <c:v>0</c:v>
                </c:pt>
                <c:pt idx="4">
                  <c:v>10</c:v>
                </c:pt>
                <c:pt idx="5">
                  <c:v>30</c:v>
                </c:pt>
                <c:pt idx="6">
                  <c:v>35</c:v>
                </c:pt>
                <c:pt idx="7">
                  <c:v>65</c:v>
                </c:pt>
                <c:pt idx="8">
                  <c:v>45</c:v>
                </c:pt>
                <c:pt idx="9">
                  <c:v>75</c:v>
                </c:pt>
                <c:pt idx="10">
                  <c:v>5</c:v>
                </c:pt>
              </c:numCache>
            </c:numRef>
          </c:val>
        </c:ser>
        <c:ser>
          <c:idx val="1"/>
          <c:order val="1"/>
          <c:tx>
            <c:strRef>
              <c:f>Sheet6!$J$7</c:f>
              <c:strCache>
                <c:ptCount val="1"/>
                <c:pt idx="0">
                  <c:v>NO%</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Sheet6!$F$8:$F$18</c:f>
              <c:strCache>
                <c:ptCount val="11"/>
                <c:pt idx="1">
                  <c:v>Weighing Machine(Adult)</c:v>
                </c:pt>
                <c:pt idx="2">
                  <c:v>Weighing Machine(Children)</c:v>
                </c:pt>
                <c:pt idx="3">
                  <c:v>Weighing Machine(Infant)</c:v>
                </c:pt>
                <c:pt idx="4">
                  <c:v>Examination table</c:v>
                </c:pt>
                <c:pt idx="5">
                  <c:v>Uri stick</c:v>
                </c:pt>
                <c:pt idx="6">
                  <c:v>Nischay Kits</c:v>
                </c:pt>
                <c:pt idx="7">
                  <c:v>HB Meter</c:v>
                </c:pt>
                <c:pt idx="8">
                  <c:v>Stethoscope</c:v>
                </c:pt>
                <c:pt idx="9">
                  <c:v>BP Instrument</c:v>
                </c:pt>
                <c:pt idx="10">
                  <c:v>Fetoscope</c:v>
                </c:pt>
              </c:strCache>
            </c:strRef>
          </c:cat>
          <c:val>
            <c:numRef>
              <c:f>Sheet6!$J$8:$J$18</c:f>
              <c:numCache>
                <c:formatCode>General</c:formatCode>
                <c:ptCount val="11"/>
                <c:pt idx="1">
                  <c:v>40</c:v>
                </c:pt>
                <c:pt idx="2">
                  <c:v>65</c:v>
                </c:pt>
                <c:pt idx="3">
                  <c:v>100</c:v>
                </c:pt>
                <c:pt idx="4">
                  <c:v>90</c:v>
                </c:pt>
                <c:pt idx="5">
                  <c:v>70</c:v>
                </c:pt>
                <c:pt idx="6">
                  <c:v>65</c:v>
                </c:pt>
                <c:pt idx="7">
                  <c:v>35</c:v>
                </c:pt>
                <c:pt idx="8">
                  <c:v>55.000000000000007</c:v>
                </c:pt>
                <c:pt idx="9">
                  <c:v>25</c:v>
                </c:pt>
                <c:pt idx="10">
                  <c:v>95</c:v>
                </c:pt>
              </c:numCache>
            </c:numRef>
          </c:val>
        </c:ser>
        <c:dLbls>
          <c:showLegendKey val="0"/>
          <c:showVal val="0"/>
          <c:showCatName val="0"/>
          <c:showSerName val="0"/>
          <c:showPercent val="0"/>
          <c:showBubbleSize val="0"/>
        </c:dLbls>
        <c:gapWidth val="150"/>
        <c:overlap val="100"/>
        <c:axId val="186473984"/>
        <c:axId val="186478880"/>
      </c:barChart>
      <c:catAx>
        <c:axId val="186473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6478880"/>
        <c:crosses val="autoZero"/>
        <c:auto val="1"/>
        <c:lblAlgn val="ctr"/>
        <c:lblOffset val="100"/>
        <c:noMultiLvlLbl val="0"/>
      </c:catAx>
      <c:valAx>
        <c:axId val="186478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6473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Availability of Equipment’s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Sheet5!$M$6</c:f>
              <c:strCache>
                <c:ptCount val="1"/>
                <c:pt idx="0">
                  <c:v>YES%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Sheet5!$L$7:$L$18</c:f>
              <c:strCache>
                <c:ptCount val="12"/>
                <c:pt idx="1">
                  <c:v>Weighing Machine</c:v>
                </c:pt>
                <c:pt idx="2">
                  <c:v>(Adult)</c:v>
                </c:pt>
                <c:pt idx="3">
                  <c:v>Weighing Machine(Children)</c:v>
                </c:pt>
                <c:pt idx="4">
                  <c:v>Weighing Machine(Infant)</c:v>
                </c:pt>
                <c:pt idx="5">
                  <c:v>Examination table</c:v>
                </c:pt>
                <c:pt idx="6">
                  <c:v>Uri stick</c:v>
                </c:pt>
                <c:pt idx="7">
                  <c:v>Nischay Kits</c:v>
                </c:pt>
                <c:pt idx="8">
                  <c:v>HB Meter</c:v>
                </c:pt>
                <c:pt idx="9">
                  <c:v>Stethoscope</c:v>
                </c:pt>
                <c:pt idx="10">
                  <c:v>BP Instrument</c:v>
                </c:pt>
                <c:pt idx="11">
                  <c:v>Fetoscope</c:v>
                </c:pt>
              </c:strCache>
            </c:strRef>
          </c:cat>
          <c:val>
            <c:numRef>
              <c:f>Sheet5!$M$7:$M$18</c:f>
              <c:numCache>
                <c:formatCode>General</c:formatCode>
                <c:ptCount val="12"/>
                <c:pt idx="1">
                  <c:v>80</c:v>
                </c:pt>
                <c:pt idx="3">
                  <c:v>55.000000000000007</c:v>
                </c:pt>
                <c:pt idx="4">
                  <c:v>5</c:v>
                </c:pt>
                <c:pt idx="5">
                  <c:v>40</c:v>
                </c:pt>
                <c:pt idx="6">
                  <c:v>60</c:v>
                </c:pt>
                <c:pt idx="7">
                  <c:v>70</c:v>
                </c:pt>
                <c:pt idx="8">
                  <c:v>80</c:v>
                </c:pt>
                <c:pt idx="9">
                  <c:v>75</c:v>
                </c:pt>
                <c:pt idx="10">
                  <c:v>90</c:v>
                </c:pt>
                <c:pt idx="11">
                  <c:v>40</c:v>
                </c:pt>
              </c:numCache>
            </c:numRef>
          </c:val>
        </c:ser>
        <c:ser>
          <c:idx val="1"/>
          <c:order val="1"/>
          <c:tx>
            <c:strRef>
              <c:f>Sheet5!$N$6</c:f>
              <c:strCache>
                <c:ptCount val="1"/>
                <c:pt idx="0">
                  <c:v>NO%</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Sheet5!$L$7:$L$18</c:f>
              <c:strCache>
                <c:ptCount val="12"/>
                <c:pt idx="1">
                  <c:v>Weighing Machine</c:v>
                </c:pt>
                <c:pt idx="2">
                  <c:v>(Adult)</c:v>
                </c:pt>
                <c:pt idx="3">
                  <c:v>Weighing Machine(Children)</c:v>
                </c:pt>
                <c:pt idx="4">
                  <c:v>Weighing Machine(Infant)</c:v>
                </c:pt>
                <c:pt idx="5">
                  <c:v>Examination table</c:v>
                </c:pt>
                <c:pt idx="6">
                  <c:v>Uri stick</c:v>
                </c:pt>
                <c:pt idx="7">
                  <c:v>Nischay Kits</c:v>
                </c:pt>
                <c:pt idx="8">
                  <c:v>HB Meter</c:v>
                </c:pt>
                <c:pt idx="9">
                  <c:v>Stethoscope</c:v>
                </c:pt>
                <c:pt idx="10">
                  <c:v>BP Instrument</c:v>
                </c:pt>
                <c:pt idx="11">
                  <c:v>Fetoscope</c:v>
                </c:pt>
              </c:strCache>
            </c:strRef>
          </c:cat>
          <c:val>
            <c:numRef>
              <c:f>Sheet5!$N$7:$N$18</c:f>
              <c:numCache>
                <c:formatCode>General</c:formatCode>
                <c:ptCount val="12"/>
                <c:pt idx="1">
                  <c:v>20</c:v>
                </c:pt>
                <c:pt idx="3">
                  <c:v>45</c:v>
                </c:pt>
                <c:pt idx="4">
                  <c:v>95</c:v>
                </c:pt>
                <c:pt idx="5">
                  <c:v>60</c:v>
                </c:pt>
                <c:pt idx="6">
                  <c:v>40</c:v>
                </c:pt>
                <c:pt idx="7">
                  <c:v>30</c:v>
                </c:pt>
                <c:pt idx="8">
                  <c:v>20</c:v>
                </c:pt>
                <c:pt idx="9">
                  <c:v>25</c:v>
                </c:pt>
                <c:pt idx="10">
                  <c:v>10</c:v>
                </c:pt>
                <c:pt idx="11">
                  <c:v>60</c:v>
                </c:pt>
              </c:numCache>
            </c:numRef>
          </c:val>
        </c:ser>
        <c:dLbls>
          <c:showLegendKey val="0"/>
          <c:showVal val="0"/>
          <c:showCatName val="0"/>
          <c:showSerName val="0"/>
          <c:showPercent val="0"/>
          <c:showBubbleSize val="0"/>
        </c:dLbls>
        <c:gapWidth val="150"/>
        <c:axId val="186475072"/>
        <c:axId val="186477792"/>
      </c:barChart>
      <c:catAx>
        <c:axId val="18647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6477792"/>
        <c:crosses val="autoZero"/>
        <c:auto val="1"/>
        <c:lblAlgn val="ctr"/>
        <c:lblOffset val="100"/>
        <c:noMultiLvlLbl val="0"/>
      </c:catAx>
      <c:valAx>
        <c:axId val="1864777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6475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   Availability of Drugs at VHND Sites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Sheet7!$I$5</c:f>
              <c:strCache>
                <c:ptCount val="1"/>
                <c:pt idx="0">
                  <c:v>YES%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Sheet7!$F$6:$F$22</c:f>
              <c:strCache>
                <c:ptCount val="17"/>
                <c:pt idx="1">
                  <c:v>OCP</c:v>
                </c:pt>
                <c:pt idx="2">
                  <c:v>Condoms</c:v>
                </c:pt>
                <c:pt idx="3">
                  <c:v>IFA for Adults</c:v>
                </c:pt>
                <c:pt idx="4">
                  <c:v>IFA for Children</c:v>
                </c:pt>
                <c:pt idx="5">
                  <c:v>Iron Syrups</c:v>
                </c:pt>
                <c:pt idx="6">
                  <c:v>ORS</c:v>
                </c:pt>
                <c:pt idx="7">
                  <c:v>Zinc Tab</c:v>
                </c:pt>
                <c:pt idx="8">
                  <c:v>VIT A TAB</c:v>
                </c:pt>
                <c:pt idx="9">
                  <c:v>Cloroquine</c:v>
                </c:pt>
                <c:pt idx="10">
                  <c:v>Albendazole</c:v>
                </c:pt>
                <c:pt idx="11">
                  <c:v>Paracetamol</c:v>
                </c:pt>
                <c:pt idx="12">
                  <c:v>Calcium Citrate</c:v>
                </c:pt>
                <c:pt idx="13">
                  <c:v>Methylcobalamin</c:v>
                </c:pt>
                <c:pt idx="14">
                  <c:v>Cloroquine IE Ointment</c:v>
                </c:pt>
                <c:pt idx="15">
                  <c:v>Cotton Bandage</c:v>
                </c:pt>
                <c:pt idx="16">
                  <c:v>Cotton Swab</c:v>
                </c:pt>
              </c:strCache>
            </c:strRef>
          </c:cat>
          <c:val>
            <c:numRef>
              <c:f>Sheet7!$I$6:$I$22</c:f>
              <c:numCache>
                <c:formatCode>General</c:formatCode>
                <c:ptCount val="17"/>
                <c:pt idx="1">
                  <c:v>35</c:v>
                </c:pt>
                <c:pt idx="2">
                  <c:v>60</c:v>
                </c:pt>
                <c:pt idx="3">
                  <c:v>80</c:v>
                </c:pt>
                <c:pt idx="4">
                  <c:v>50</c:v>
                </c:pt>
                <c:pt idx="5">
                  <c:v>85</c:v>
                </c:pt>
                <c:pt idx="6">
                  <c:v>90</c:v>
                </c:pt>
                <c:pt idx="7">
                  <c:v>80</c:v>
                </c:pt>
                <c:pt idx="8">
                  <c:v>70</c:v>
                </c:pt>
                <c:pt idx="9">
                  <c:v>65</c:v>
                </c:pt>
                <c:pt idx="10">
                  <c:v>75</c:v>
                </c:pt>
                <c:pt idx="11">
                  <c:v>90</c:v>
                </c:pt>
                <c:pt idx="12">
                  <c:v>75</c:v>
                </c:pt>
                <c:pt idx="13">
                  <c:v>15</c:v>
                </c:pt>
                <c:pt idx="14">
                  <c:v>30</c:v>
                </c:pt>
                <c:pt idx="15">
                  <c:v>40</c:v>
                </c:pt>
                <c:pt idx="16">
                  <c:v>70</c:v>
                </c:pt>
              </c:numCache>
            </c:numRef>
          </c:val>
        </c:ser>
        <c:ser>
          <c:idx val="1"/>
          <c:order val="1"/>
          <c:tx>
            <c:strRef>
              <c:f>Sheet7!$J$5</c:f>
              <c:strCache>
                <c:ptCount val="1"/>
                <c:pt idx="0">
                  <c:v>NO%</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Sheet7!$F$6:$F$22</c:f>
              <c:strCache>
                <c:ptCount val="17"/>
                <c:pt idx="1">
                  <c:v>OCP</c:v>
                </c:pt>
                <c:pt idx="2">
                  <c:v>Condoms</c:v>
                </c:pt>
                <c:pt idx="3">
                  <c:v>IFA for Adults</c:v>
                </c:pt>
                <c:pt idx="4">
                  <c:v>IFA for Children</c:v>
                </c:pt>
                <c:pt idx="5">
                  <c:v>Iron Syrups</c:v>
                </c:pt>
                <c:pt idx="6">
                  <c:v>ORS</c:v>
                </c:pt>
                <c:pt idx="7">
                  <c:v>Zinc Tab</c:v>
                </c:pt>
                <c:pt idx="8">
                  <c:v>VIT A TAB</c:v>
                </c:pt>
                <c:pt idx="9">
                  <c:v>Cloroquine</c:v>
                </c:pt>
                <c:pt idx="10">
                  <c:v>Albendazole</c:v>
                </c:pt>
                <c:pt idx="11">
                  <c:v>Paracetamol</c:v>
                </c:pt>
                <c:pt idx="12">
                  <c:v>Calcium Citrate</c:v>
                </c:pt>
                <c:pt idx="13">
                  <c:v>Methylcobalamin</c:v>
                </c:pt>
                <c:pt idx="14">
                  <c:v>Cloroquine IE Ointment</c:v>
                </c:pt>
                <c:pt idx="15">
                  <c:v>Cotton Bandage</c:v>
                </c:pt>
                <c:pt idx="16">
                  <c:v>Cotton Swab</c:v>
                </c:pt>
              </c:strCache>
            </c:strRef>
          </c:cat>
          <c:val>
            <c:numRef>
              <c:f>Sheet7!$J$6:$J$22</c:f>
              <c:numCache>
                <c:formatCode>General</c:formatCode>
                <c:ptCount val="17"/>
                <c:pt idx="1">
                  <c:v>65</c:v>
                </c:pt>
                <c:pt idx="2">
                  <c:v>40</c:v>
                </c:pt>
                <c:pt idx="3">
                  <c:v>20</c:v>
                </c:pt>
                <c:pt idx="4">
                  <c:v>50</c:v>
                </c:pt>
                <c:pt idx="5">
                  <c:v>15</c:v>
                </c:pt>
                <c:pt idx="6">
                  <c:v>10</c:v>
                </c:pt>
                <c:pt idx="7">
                  <c:v>20</c:v>
                </c:pt>
                <c:pt idx="8">
                  <c:v>30</c:v>
                </c:pt>
                <c:pt idx="9">
                  <c:v>35</c:v>
                </c:pt>
                <c:pt idx="10">
                  <c:v>25</c:v>
                </c:pt>
                <c:pt idx="11">
                  <c:v>10</c:v>
                </c:pt>
                <c:pt idx="12">
                  <c:v>25</c:v>
                </c:pt>
                <c:pt idx="13">
                  <c:v>85</c:v>
                </c:pt>
                <c:pt idx="14">
                  <c:v>70</c:v>
                </c:pt>
                <c:pt idx="15">
                  <c:v>60</c:v>
                </c:pt>
                <c:pt idx="16">
                  <c:v>30</c:v>
                </c:pt>
              </c:numCache>
            </c:numRef>
          </c:val>
        </c:ser>
        <c:dLbls>
          <c:showLegendKey val="0"/>
          <c:showVal val="0"/>
          <c:showCatName val="0"/>
          <c:showSerName val="0"/>
          <c:showPercent val="0"/>
          <c:showBubbleSize val="0"/>
        </c:dLbls>
        <c:gapWidth val="150"/>
        <c:overlap val="100"/>
        <c:axId val="186479968"/>
        <c:axId val="187512096"/>
      </c:barChart>
      <c:catAx>
        <c:axId val="186479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7512096"/>
        <c:crosses val="autoZero"/>
        <c:auto val="1"/>
        <c:lblAlgn val="ctr"/>
        <c:lblOffset val="100"/>
        <c:noMultiLvlLbl val="0"/>
      </c:catAx>
      <c:valAx>
        <c:axId val="1875120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6479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dirty="0"/>
              <a:t>  </a:t>
            </a:r>
            <a:r>
              <a:rPr lang="en-IN" sz="2000" b="1" dirty="0"/>
              <a:t>Availability of Vaccines at VHND sites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Sheet8!$I$5</c:f>
              <c:strCache>
                <c:ptCount val="1"/>
                <c:pt idx="0">
                  <c:v>YES%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Sheet8!$F$6:$F$12</c:f>
              <c:strCache>
                <c:ptCount val="7"/>
                <c:pt idx="1">
                  <c:v>BCG</c:v>
                </c:pt>
                <c:pt idx="2">
                  <c:v>DPT</c:v>
                </c:pt>
                <c:pt idx="3">
                  <c:v>Polio vaccine</c:v>
                </c:pt>
                <c:pt idx="4">
                  <c:v>Measles Vaccine</c:v>
                </c:pt>
                <c:pt idx="5">
                  <c:v>HEP B Vaccine</c:v>
                </c:pt>
                <c:pt idx="6">
                  <c:v>TT</c:v>
                </c:pt>
              </c:strCache>
            </c:strRef>
          </c:cat>
          <c:val>
            <c:numRef>
              <c:f>Sheet8!$I$6:$I$12</c:f>
              <c:numCache>
                <c:formatCode>General</c:formatCode>
                <c:ptCount val="7"/>
                <c:pt idx="1">
                  <c:v>20</c:v>
                </c:pt>
                <c:pt idx="2">
                  <c:v>85</c:v>
                </c:pt>
                <c:pt idx="3">
                  <c:v>85</c:v>
                </c:pt>
                <c:pt idx="4">
                  <c:v>80</c:v>
                </c:pt>
                <c:pt idx="5">
                  <c:v>60</c:v>
                </c:pt>
                <c:pt idx="6">
                  <c:v>90</c:v>
                </c:pt>
              </c:numCache>
            </c:numRef>
          </c:val>
        </c:ser>
        <c:ser>
          <c:idx val="1"/>
          <c:order val="1"/>
          <c:tx>
            <c:strRef>
              <c:f>Sheet8!$J$5</c:f>
              <c:strCache>
                <c:ptCount val="1"/>
                <c:pt idx="0">
                  <c:v>NO%</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Sheet8!$F$6:$F$12</c:f>
              <c:strCache>
                <c:ptCount val="7"/>
                <c:pt idx="1">
                  <c:v>BCG</c:v>
                </c:pt>
                <c:pt idx="2">
                  <c:v>DPT</c:v>
                </c:pt>
                <c:pt idx="3">
                  <c:v>Polio vaccine</c:v>
                </c:pt>
                <c:pt idx="4">
                  <c:v>Measles Vaccine</c:v>
                </c:pt>
                <c:pt idx="5">
                  <c:v>HEP B Vaccine</c:v>
                </c:pt>
                <c:pt idx="6">
                  <c:v>TT</c:v>
                </c:pt>
              </c:strCache>
            </c:strRef>
          </c:cat>
          <c:val>
            <c:numRef>
              <c:f>Sheet8!$J$6:$J$12</c:f>
              <c:numCache>
                <c:formatCode>General</c:formatCode>
                <c:ptCount val="7"/>
                <c:pt idx="1">
                  <c:v>80</c:v>
                </c:pt>
                <c:pt idx="2">
                  <c:v>15</c:v>
                </c:pt>
                <c:pt idx="3">
                  <c:v>15</c:v>
                </c:pt>
                <c:pt idx="4">
                  <c:v>20</c:v>
                </c:pt>
                <c:pt idx="5">
                  <c:v>40</c:v>
                </c:pt>
                <c:pt idx="6">
                  <c:v>10</c:v>
                </c:pt>
              </c:numCache>
            </c:numRef>
          </c:val>
        </c:ser>
        <c:dLbls>
          <c:showLegendKey val="0"/>
          <c:showVal val="0"/>
          <c:showCatName val="0"/>
          <c:showSerName val="0"/>
          <c:showPercent val="0"/>
          <c:showBubbleSize val="0"/>
        </c:dLbls>
        <c:gapWidth val="150"/>
        <c:axId val="187506656"/>
        <c:axId val="187503936"/>
      </c:barChart>
      <c:catAx>
        <c:axId val="187506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87503936"/>
        <c:crosses val="autoZero"/>
        <c:auto val="1"/>
        <c:lblAlgn val="ctr"/>
        <c:lblOffset val="100"/>
        <c:noMultiLvlLbl val="0"/>
      </c:catAx>
      <c:valAx>
        <c:axId val="187503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7506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r>
              <a:rPr lang="en-IN" dirty="0"/>
              <a:t>   </a:t>
            </a:r>
            <a:r>
              <a:rPr lang="en-IN" b="1" dirty="0"/>
              <a:t>Availability of Records &amp; Registers</a:t>
            </a:r>
          </a:p>
        </c:rich>
      </c:tx>
      <c:overlay val="0"/>
      <c:spPr>
        <a:noFill/>
        <a:ln>
          <a:noFill/>
        </a:ln>
        <a:effectLst/>
      </c:spPr>
      <c:txPr>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Sheet9!$I$5</c:f>
              <c:strCache>
                <c:ptCount val="1"/>
                <c:pt idx="0">
                  <c:v>YES%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Sheet9!$F$6:$F$12</c:f>
              <c:strCache>
                <c:ptCount val="7"/>
                <c:pt idx="1">
                  <c:v>Due List Manual</c:v>
                </c:pt>
                <c:pt idx="2">
                  <c:v>MCP Card</c:v>
                </c:pt>
                <c:pt idx="3">
                  <c:v>MCTS Tracking Form</c:v>
                </c:pt>
                <c:pt idx="4">
                  <c:v>Refer Register</c:v>
                </c:pt>
                <c:pt idx="5">
                  <c:v>Gram Swasthya Register</c:v>
                </c:pt>
                <c:pt idx="6">
                  <c:v>Counselling Material</c:v>
                </c:pt>
              </c:strCache>
            </c:strRef>
          </c:cat>
          <c:val>
            <c:numRef>
              <c:f>Sheet9!$I$6:$I$12</c:f>
              <c:numCache>
                <c:formatCode>General</c:formatCode>
                <c:ptCount val="7"/>
                <c:pt idx="1">
                  <c:v>35</c:v>
                </c:pt>
                <c:pt idx="2">
                  <c:v>75</c:v>
                </c:pt>
                <c:pt idx="3">
                  <c:v>45</c:v>
                </c:pt>
                <c:pt idx="4">
                  <c:v>5</c:v>
                </c:pt>
                <c:pt idx="5">
                  <c:v>45</c:v>
                </c:pt>
                <c:pt idx="6">
                  <c:v>10</c:v>
                </c:pt>
              </c:numCache>
            </c:numRef>
          </c:val>
        </c:ser>
        <c:ser>
          <c:idx val="1"/>
          <c:order val="1"/>
          <c:tx>
            <c:strRef>
              <c:f>Sheet9!$J$5</c:f>
              <c:strCache>
                <c:ptCount val="1"/>
                <c:pt idx="0">
                  <c:v>NO%</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Sheet9!$F$6:$F$12</c:f>
              <c:strCache>
                <c:ptCount val="7"/>
                <c:pt idx="1">
                  <c:v>Due List Manual</c:v>
                </c:pt>
                <c:pt idx="2">
                  <c:v>MCP Card</c:v>
                </c:pt>
                <c:pt idx="3">
                  <c:v>MCTS Tracking Form</c:v>
                </c:pt>
                <c:pt idx="4">
                  <c:v>Refer Register</c:v>
                </c:pt>
                <c:pt idx="5">
                  <c:v>Gram Swasthya Register</c:v>
                </c:pt>
                <c:pt idx="6">
                  <c:v>Counselling Material</c:v>
                </c:pt>
              </c:strCache>
            </c:strRef>
          </c:cat>
          <c:val>
            <c:numRef>
              <c:f>Sheet9!$J$6:$J$12</c:f>
              <c:numCache>
                <c:formatCode>General</c:formatCode>
                <c:ptCount val="7"/>
                <c:pt idx="1">
                  <c:v>65</c:v>
                </c:pt>
                <c:pt idx="2">
                  <c:v>25</c:v>
                </c:pt>
                <c:pt idx="3">
                  <c:v>55.000000000000007</c:v>
                </c:pt>
                <c:pt idx="4">
                  <c:v>95</c:v>
                </c:pt>
                <c:pt idx="5">
                  <c:v>55.000000000000007</c:v>
                </c:pt>
                <c:pt idx="6">
                  <c:v>90</c:v>
                </c:pt>
              </c:numCache>
            </c:numRef>
          </c:val>
        </c:ser>
        <c:dLbls>
          <c:showLegendKey val="0"/>
          <c:showVal val="0"/>
          <c:showCatName val="0"/>
          <c:showSerName val="0"/>
          <c:showPercent val="0"/>
          <c:showBubbleSize val="0"/>
        </c:dLbls>
        <c:gapWidth val="150"/>
        <c:axId val="187514816"/>
        <c:axId val="187513728"/>
      </c:barChart>
      <c:catAx>
        <c:axId val="187514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cap="none" spc="0" normalizeH="0" baseline="0">
                <a:solidFill>
                  <a:schemeClr val="tx1">
                    <a:lumMod val="65000"/>
                    <a:lumOff val="35000"/>
                  </a:schemeClr>
                </a:solidFill>
                <a:latin typeface="+mn-lt"/>
                <a:ea typeface="+mn-ea"/>
                <a:cs typeface="+mn-cs"/>
              </a:defRPr>
            </a:pPr>
            <a:endParaRPr lang="en-US"/>
          </a:p>
        </c:txPr>
        <c:crossAx val="187513728"/>
        <c:crosses val="autoZero"/>
        <c:auto val="1"/>
        <c:lblAlgn val="ctr"/>
        <c:lblOffset val="100"/>
        <c:noMultiLvlLbl val="0"/>
      </c:catAx>
      <c:valAx>
        <c:axId val="187513728"/>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751481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9.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06">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78132" y="8641080"/>
            <a:ext cx="2622218" cy="465455"/>
          </a:xfrm>
          <a:prstGeom prst="rect">
            <a:avLst/>
          </a:prstGeom>
        </p:spPr>
        <p:txBody>
          <a:bodyPr vert="horz" lIns="93324" tIns="46662" rIns="93324" bIns="46662" rtlCol="0" anchor="b"/>
          <a:lstStyle>
            <a:lvl1pPr algn="r">
              <a:defRPr sz="1200"/>
            </a:lvl1pPr>
          </a:lstStyle>
          <a:p>
            <a:fld id="{D56DA0AC-102B-4398-8E7E-B2C936C1DD76}" type="slidenum">
              <a:rPr lang="en-US" sz="900" smtClean="0">
                <a:latin typeface="Arial" panose="020B0604020202020204" pitchFamily="34" charset="0"/>
                <a:cs typeface="Arial" panose="020B0604020202020204" pitchFamily="34" charset="0"/>
              </a:rPr>
              <a:t>‹#›</a:t>
            </a:fld>
            <a:endParaRPr lang="en-US" sz="900" dirty="0">
              <a:latin typeface="Arial" panose="020B0604020202020204" pitchFamily="34" charset="0"/>
              <a:cs typeface="Arial" panose="020B0604020202020204" pitchFamily="34" charset="0"/>
            </a:endParaRPr>
          </a:p>
        </p:txBody>
      </p:sp>
      <p:sp>
        <p:nvSpPr>
          <p:cNvPr id="11" name="Header Placeholder 16"/>
          <p:cNvSpPr>
            <a:spLocks noGrp="1"/>
          </p:cNvSpPr>
          <p:nvPr>
            <p:ph type="hdr" sz="quarter"/>
          </p:nvPr>
        </p:nvSpPr>
        <p:spPr>
          <a:xfrm>
            <a:off x="484632" y="182880"/>
            <a:ext cx="2558606" cy="465138"/>
          </a:xfrm>
          <a:prstGeom prst="rect">
            <a:avLst/>
          </a:prstGeom>
        </p:spPr>
        <p:txBody>
          <a:bodyPr vert="horz" lIns="91440" tIns="45720" rIns="91440" bIns="45720" rtlCol="0"/>
          <a:lstStyle>
            <a:lvl1pPr algn="l">
              <a:defRPr sz="1200"/>
            </a:lvl1pPr>
          </a:lstStyle>
          <a:p>
            <a:endParaRPr lang="en-US" sz="900" dirty="0">
              <a:latin typeface="Arial" panose="020B0604020202020204" pitchFamily="34" charset="0"/>
              <a:cs typeface="Arial" panose="020B0604020202020204" pitchFamily="34" charset="0"/>
            </a:endParaRPr>
          </a:p>
        </p:txBody>
      </p:sp>
      <p:sp>
        <p:nvSpPr>
          <p:cNvPr id="12" name="Date Placeholder 17"/>
          <p:cNvSpPr>
            <a:spLocks noGrp="1"/>
          </p:cNvSpPr>
          <p:nvPr>
            <p:ph type="dt" sz="quarter" idx="1"/>
          </p:nvPr>
        </p:nvSpPr>
        <p:spPr>
          <a:xfrm>
            <a:off x="4005707" y="182880"/>
            <a:ext cx="2558606" cy="465138"/>
          </a:xfrm>
          <a:prstGeom prst="rect">
            <a:avLst/>
          </a:prstGeom>
        </p:spPr>
        <p:txBody>
          <a:bodyPr vert="horz" lIns="91440" tIns="45720" rIns="91440" bIns="45720" rtlCol="0"/>
          <a:lstStyle>
            <a:lvl1pPr algn="r">
              <a:defRPr sz="1200"/>
            </a:lvl1pPr>
          </a:lstStyle>
          <a:p>
            <a:fld id="{97049F91-F630-4ED4-8671-44E613DA70EF}" type="datetimeFigureOut">
              <a:rPr lang="en-US" sz="900" smtClean="0">
                <a:latin typeface="Arial" panose="020B0604020202020204" pitchFamily="34" charset="0"/>
                <a:cs typeface="Arial" panose="020B0604020202020204" pitchFamily="34" charset="0"/>
              </a:rPr>
              <a:t>5/19/2016</a:t>
            </a:fld>
            <a:endParaRPr lang="en-US"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295799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409113" y="4421823"/>
            <a:ext cx="6245786" cy="4189095"/>
          </a:xfrm>
          <a:prstGeom prst="rect">
            <a:avLst/>
          </a:prstGeom>
        </p:spPr>
        <p:txBody>
          <a:bodyPr vert="horz" lIns="0" tIns="0" rIns="0" bIns="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Header Placeholder 16"/>
          <p:cNvSpPr>
            <a:spLocks noGrp="1"/>
          </p:cNvSpPr>
          <p:nvPr>
            <p:ph type="hdr" sz="quarter"/>
          </p:nvPr>
        </p:nvSpPr>
        <p:spPr>
          <a:xfrm>
            <a:off x="429768" y="182880"/>
            <a:ext cx="2613470" cy="465138"/>
          </a:xfrm>
          <a:prstGeom prst="rect">
            <a:avLst/>
          </a:prstGeom>
        </p:spPr>
        <p:txBody>
          <a:bodyPr vert="horz" lIns="91440" tIns="45720" rIns="91440" bIns="45720" rtlCol="0"/>
          <a:lstStyle>
            <a:lvl1pPr algn="l">
              <a:defRPr sz="1200"/>
            </a:lvl1pPr>
          </a:lstStyle>
          <a:p>
            <a:endParaRPr lang="en-US" sz="900" dirty="0">
              <a:latin typeface="Arial" panose="020B0604020202020204" pitchFamily="34" charset="0"/>
              <a:cs typeface="Arial" panose="020B0604020202020204" pitchFamily="34" charset="0"/>
            </a:endParaRPr>
          </a:p>
        </p:txBody>
      </p:sp>
      <p:sp>
        <p:nvSpPr>
          <p:cNvPr id="9" name="Date Placeholder 17"/>
          <p:cNvSpPr>
            <a:spLocks noGrp="1"/>
          </p:cNvSpPr>
          <p:nvPr>
            <p:ph type="dt" sz="quarter" idx="1"/>
          </p:nvPr>
        </p:nvSpPr>
        <p:spPr>
          <a:xfrm>
            <a:off x="4005707" y="182880"/>
            <a:ext cx="2558606" cy="465138"/>
          </a:xfrm>
          <a:prstGeom prst="rect">
            <a:avLst/>
          </a:prstGeom>
        </p:spPr>
        <p:txBody>
          <a:bodyPr vert="horz" lIns="91440" tIns="45720" rIns="91440" bIns="45720" rtlCol="0"/>
          <a:lstStyle>
            <a:lvl1pPr algn="r">
              <a:defRPr sz="1200"/>
            </a:lvl1pPr>
          </a:lstStyle>
          <a:p>
            <a:fld id="{97049F91-F630-4ED4-8671-44E613DA70EF}" type="datetimeFigureOut">
              <a:rPr lang="en-US" sz="900" smtClean="0">
                <a:latin typeface="Arial" panose="020B0604020202020204" pitchFamily="34" charset="0"/>
                <a:cs typeface="Arial" panose="020B0604020202020204" pitchFamily="34" charset="0"/>
              </a:rPr>
              <a:t>5/19/2016</a:t>
            </a:fld>
            <a:endParaRPr lang="en-US" sz="900" dirty="0">
              <a:latin typeface="Arial" panose="020B0604020202020204" pitchFamily="34" charset="0"/>
              <a:cs typeface="Arial" panose="020B0604020202020204" pitchFamily="34" charset="0"/>
            </a:endParaRPr>
          </a:p>
        </p:txBody>
      </p:sp>
      <p:sp>
        <p:nvSpPr>
          <p:cNvPr id="10" name="Slide Number Placeholder 9"/>
          <p:cNvSpPr>
            <a:spLocks noGrp="1"/>
          </p:cNvSpPr>
          <p:nvPr>
            <p:ph type="sldNum" sz="quarter" idx="5"/>
          </p:nvPr>
        </p:nvSpPr>
        <p:spPr>
          <a:xfrm>
            <a:off x="3612515" y="8641207"/>
            <a:ext cx="3043238" cy="465138"/>
          </a:xfrm>
          <a:prstGeom prst="rect">
            <a:avLst/>
          </a:prstGeom>
        </p:spPr>
        <p:txBody>
          <a:bodyPr vert="horz" lIns="91440" tIns="45720" rIns="91440" bIns="45720" rtlCol="0" anchor="b"/>
          <a:lstStyle>
            <a:lvl1pPr algn="r">
              <a:defRPr sz="900">
                <a:latin typeface="Arial" panose="020B0604020202020204" pitchFamily="34" charset="0"/>
                <a:cs typeface="Arial" panose="020B0604020202020204" pitchFamily="34" charset="0"/>
              </a:defRPr>
            </a:lvl1pPr>
          </a:lstStyle>
          <a:p>
            <a:fld id="{9CA5C9E8-9674-4350-989A-CBF182CF309F}" type="slidenum">
              <a:rPr lang="en-US" smtClean="0"/>
              <a:pPr/>
              <a:t>‹#›</a:t>
            </a:fld>
            <a:endParaRPr lang="en-US" dirty="0"/>
          </a:p>
        </p:txBody>
      </p:sp>
    </p:spTree>
    <p:extLst>
      <p:ext uri="{BB962C8B-B14F-4D97-AF65-F5344CB8AC3E}">
        <p14:creationId xmlns:p14="http://schemas.microsoft.com/office/powerpoint/2010/main" val="3500595082"/>
      </p:ext>
    </p:extLst>
  </p:cSld>
  <p:clrMap bg1="lt1" tx1="dk1" bg2="lt2" tx2="dk2" accent1="accent1" accent2="accent2" accent3="accent3" accent4="accent4" accent5="accent5" accent6="accent6" hlink="hlink" folHlink="folHlink"/>
  <p:hf hdr="0" dt="0"/>
  <p:notesStyle>
    <a:lvl1pPr marL="0" indent="0" algn="l" defTabSz="914400" rtl="0" eaLnBrk="1" latinLnBrk="0" hangingPunct="1">
      <a:spcAft>
        <a:spcPts val="600"/>
      </a:spcAft>
      <a:defRPr sz="900" kern="1200">
        <a:solidFill>
          <a:schemeClr val="tx1"/>
        </a:solidFill>
        <a:latin typeface="Arial" pitchFamily="34" charset="0"/>
        <a:ea typeface="+mn-ea"/>
        <a:cs typeface="Arial" pitchFamily="34" charset="0"/>
      </a:defRPr>
    </a:lvl1pPr>
    <a:lvl2pPr marL="457200" algn="l" defTabSz="914400" rtl="0" eaLnBrk="1" latinLnBrk="0" hangingPunct="1">
      <a:spcAft>
        <a:spcPts val="600"/>
      </a:spcAft>
      <a:defRPr sz="900" kern="1200">
        <a:solidFill>
          <a:schemeClr val="tx1"/>
        </a:solidFill>
        <a:latin typeface="Arial" pitchFamily="34" charset="0"/>
        <a:ea typeface="+mn-ea"/>
        <a:cs typeface="Arial" pitchFamily="34" charset="0"/>
      </a:defRPr>
    </a:lvl2pPr>
    <a:lvl3pPr marL="914400" algn="l" defTabSz="914400" rtl="0" eaLnBrk="1" latinLnBrk="0" hangingPunct="1">
      <a:spcAft>
        <a:spcPts val="600"/>
      </a:spcAft>
      <a:defRPr sz="900" kern="1200">
        <a:solidFill>
          <a:schemeClr val="tx1"/>
        </a:solidFill>
        <a:latin typeface="Arial" pitchFamily="34" charset="0"/>
        <a:ea typeface="+mn-ea"/>
        <a:cs typeface="Arial" pitchFamily="34" charset="0"/>
      </a:defRPr>
    </a:lvl3pPr>
    <a:lvl4pPr marL="1371600" algn="l" defTabSz="914400" rtl="0" eaLnBrk="1" latinLnBrk="0" hangingPunct="1">
      <a:spcAft>
        <a:spcPts val="600"/>
      </a:spcAft>
      <a:defRPr sz="900" kern="1200">
        <a:solidFill>
          <a:schemeClr val="tx1"/>
        </a:solidFill>
        <a:latin typeface="Arial" pitchFamily="34" charset="0"/>
        <a:ea typeface="+mn-ea"/>
        <a:cs typeface="Arial" pitchFamily="34" charset="0"/>
      </a:defRPr>
    </a:lvl4pPr>
    <a:lvl5pPr marL="1828800" algn="l" defTabSz="914400" rtl="0" eaLnBrk="1" latinLnBrk="0" hangingPunct="1">
      <a:spcAft>
        <a:spcPts val="600"/>
      </a:spcAft>
      <a:defRPr sz="9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11" Type="http://schemas.openxmlformats.org/officeDocument/2006/relationships/image" Target="../media/image10.jpg"/><Relationship Id="rId5" Type="http://schemas.openxmlformats.org/officeDocument/2006/relationships/image" Target="../media/image4.jpeg"/><Relationship Id="rId15" Type="http://schemas.openxmlformats.org/officeDocument/2006/relationships/image" Target="../media/image13.jpe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jpeg"/><Relationship Id="rId14" Type="http://schemas.openxmlformats.org/officeDocument/2006/relationships/hyperlink" Target="http://www.snmup.in/Index.aspx" TargetMode="Externa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6081" y="1914378"/>
            <a:ext cx="8245162" cy="845538"/>
          </a:xfrm>
          <a:effectLst/>
        </p:spPr>
        <p:txBody>
          <a:bodyPr anchor="b">
            <a:normAutofit/>
          </a:bodyPr>
          <a:lstStyle>
            <a:lvl1pPr algn="ctr">
              <a:defRPr sz="2400">
                <a:solidFill>
                  <a:schemeClr val="accent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16082" y="2766282"/>
            <a:ext cx="8245160" cy="386567"/>
          </a:xfrm>
        </p:spPr>
        <p:txBody>
          <a:bodyPr anchor="t">
            <a:normAutofit/>
          </a:bodyPr>
          <a:lstStyle>
            <a:lvl1pPr marL="0" indent="0" algn="ctr">
              <a:buNone/>
              <a:defRPr sz="1400" cap="all">
                <a:solidFill>
                  <a:schemeClr val="accent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Click to edit Master subtitle style</a:t>
            </a:r>
            <a:endParaRPr lang="en-US" dirty="0"/>
          </a:p>
        </p:txBody>
      </p:sp>
      <p:grpSp>
        <p:nvGrpSpPr>
          <p:cNvPr id="6" name="Group 5"/>
          <p:cNvGrpSpPr/>
          <p:nvPr userDrawn="1"/>
        </p:nvGrpSpPr>
        <p:grpSpPr>
          <a:xfrm>
            <a:off x="368190" y="3511694"/>
            <a:ext cx="8341387" cy="1525146"/>
            <a:chOff x="368190" y="3511694"/>
            <a:chExt cx="8341387" cy="1525146"/>
          </a:xfrm>
        </p:grpSpPr>
        <p:grpSp>
          <p:nvGrpSpPr>
            <p:cNvPr id="47" name="Group 46"/>
            <p:cNvGrpSpPr/>
            <p:nvPr userDrawn="1"/>
          </p:nvGrpSpPr>
          <p:grpSpPr>
            <a:xfrm>
              <a:off x="3402952" y="3511694"/>
              <a:ext cx="2338097" cy="775979"/>
              <a:chOff x="3212782" y="3511694"/>
              <a:chExt cx="2338097" cy="775979"/>
            </a:xfrm>
          </p:grpSpPr>
          <p:pic>
            <p:nvPicPr>
              <p:cNvPr id="40" name="Picture 39" descr="http://findlogo.net/images/U/university%20of%20manitoba%20176%20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12782" y="3511694"/>
                <a:ext cx="1188720" cy="775979"/>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40"/>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l="-1" r="5269"/>
              <a:stretch/>
            </p:blipFill>
            <p:spPr bwMode="auto">
              <a:xfrm>
                <a:off x="4819359" y="3638234"/>
                <a:ext cx="731520" cy="5228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4" name="Group 3"/>
            <p:cNvGrpSpPr/>
            <p:nvPr userDrawn="1"/>
          </p:nvGrpSpPr>
          <p:grpSpPr>
            <a:xfrm>
              <a:off x="368190" y="4396760"/>
              <a:ext cx="8341387" cy="640080"/>
              <a:chOff x="368190" y="4396760"/>
              <a:chExt cx="8341387" cy="640080"/>
            </a:xfrm>
          </p:grpSpPr>
          <p:pic>
            <p:nvPicPr>
              <p:cNvPr id="32" name="Picture 31" descr="http://upload.wikimedia.org/wikipedia/en/c/c2/EngenderHealth_Logo_color.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272362" y="4412000"/>
                <a:ext cx="9144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2" descr="https://encrypted-tbn3.gstatic.com/images?q=tbn:ANd9GcRCtggIFqvOHP_xcrjzJYqnxg4-NrsmzntW4R-3fL6OxxYwc3Pt"/>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68190" y="4478797"/>
                <a:ext cx="666409" cy="47600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33" descr="http://i.ytimg.com/i/X5SxF7d2ojimihzVojSgfA/mq1.jpg?v=c595d1"/>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2424525" y="4396760"/>
                <a:ext cx="853440" cy="64008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34" descr="http://image6.buzzintown.com/files/venue/upload_12000/upload_original/395258-king-georges-medical-universitykgmu.jp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515728" y="4408190"/>
                <a:ext cx="822960" cy="617220"/>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35"/>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002934" y="4484086"/>
                <a:ext cx="1371600" cy="465429"/>
              </a:xfrm>
              <a:prstGeom prst="rect">
                <a:avLst/>
              </a:prstGeom>
            </p:spPr>
          </p:pic>
          <p:pic>
            <p:nvPicPr>
              <p:cNvPr id="37" name="Picture 4" descr="C:\Users\salila290\Desktop\imagesCA08DJC8.jpg"/>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7612297" y="4479056"/>
                <a:ext cx="1097280" cy="47548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5" descr="C:\Users\PRANAV~1\AppData\Local\Temp\notesF3B52A\~b967725.TMP"/>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4576451" y="4479056"/>
                <a:ext cx="1188720" cy="475488"/>
              </a:xfrm>
              <a:prstGeom prst="rect">
                <a:avLst/>
              </a:prstGeom>
              <a:noFill/>
              <a:extLst>
                <a:ext uri="{909E8E84-426E-40DD-AFC4-6F175D3DCCD1}">
                  <a14:hiddenFill xmlns:a14="http://schemas.microsoft.com/office/drawing/2010/main">
                    <a:solidFill>
                      <a:srgbClr val="FFFFFF"/>
                    </a:solidFill>
                  </a14:hiddenFill>
                </a:ext>
              </a:extLst>
            </p:spPr>
          </p:pic>
        </p:grpSp>
      </p:grpSp>
      <p:cxnSp>
        <p:nvCxnSpPr>
          <p:cNvPr id="42" name="Straight Connector 41"/>
          <p:cNvCxnSpPr/>
          <p:nvPr userDrawn="1"/>
        </p:nvCxnSpPr>
        <p:spPr>
          <a:xfrm>
            <a:off x="365125" y="3551873"/>
            <a:ext cx="834707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4" name="Title 1"/>
          <p:cNvSpPr txBox="1">
            <a:spLocks/>
          </p:cNvSpPr>
          <p:nvPr userDrawn="1"/>
        </p:nvSpPr>
        <p:spPr>
          <a:xfrm>
            <a:off x="416081" y="1283902"/>
            <a:ext cx="8245161" cy="616252"/>
          </a:xfrm>
          <a:prstGeom prst="rect">
            <a:avLst/>
          </a:prstGeom>
        </p:spPr>
        <p:txBody>
          <a:bodyPr vert="horz" lIns="91440" tIns="45720" rIns="91440" bIns="45720" rtlCol="0" anchor="b">
            <a:normAutofit/>
          </a:bodyPr>
          <a:lstStyle>
            <a:lvl1pPr algn="l" defTabSz="342900" rtl="0" eaLnBrk="1" latinLnBrk="0" hangingPunct="1">
              <a:spcBef>
                <a:spcPct val="0"/>
              </a:spcBef>
              <a:buNone/>
              <a:defRPr sz="21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1600" dirty="0" smtClean="0">
                <a:solidFill>
                  <a:schemeClr val="accent3">
                    <a:lumMod val="50000"/>
                  </a:schemeClr>
                </a:solidFill>
              </a:rPr>
              <a:t>Uttar Pradesh</a:t>
            </a:r>
            <a:br>
              <a:rPr lang="en-US" sz="1600" dirty="0" smtClean="0">
                <a:solidFill>
                  <a:schemeClr val="accent3">
                    <a:lumMod val="50000"/>
                  </a:schemeClr>
                </a:solidFill>
              </a:rPr>
            </a:br>
            <a:r>
              <a:rPr lang="en-US" sz="1600" dirty="0" smtClean="0">
                <a:solidFill>
                  <a:schemeClr val="accent3">
                    <a:lumMod val="50000"/>
                  </a:schemeClr>
                </a:solidFill>
              </a:rPr>
              <a:t>technical Support unit</a:t>
            </a:r>
            <a:endParaRPr lang="en-US" sz="1600" dirty="0">
              <a:solidFill>
                <a:schemeClr val="accent3">
                  <a:lumMod val="50000"/>
                </a:schemeClr>
              </a:solidFill>
            </a:endParaRPr>
          </a:p>
        </p:txBody>
      </p:sp>
      <p:sp>
        <p:nvSpPr>
          <p:cNvPr id="50" name="Text Placeholder 49"/>
          <p:cNvSpPr>
            <a:spLocks noGrp="1"/>
          </p:cNvSpPr>
          <p:nvPr userDrawn="1">
            <p:ph type="body" sz="quarter" idx="10" hasCustomPrompt="1"/>
          </p:nvPr>
        </p:nvSpPr>
        <p:spPr>
          <a:xfrm>
            <a:off x="416081" y="3181393"/>
            <a:ext cx="8245475" cy="319087"/>
          </a:xfrm>
        </p:spPr>
        <p:txBody>
          <a:bodyPr/>
          <a:lstStyle>
            <a:lvl1pPr marL="0" indent="0">
              <a:buNone/>
              <a:defRPr baseline="0">
                <a:solidFill>
                  <a:srgbClr val="E6AF00"/>
                </a:solidFill>
              </a:defRPr>
            </a:lvl1pPr>
          </a:lstStyle>
          <a:p>
            <a:pPr lvl="0"/>
            <a:r>
              <a:rPr lang="en-US" dirty="0" smtClean="0"/>
              <a:t>Click to Edit Date</a:t>
            </a:r>
            <a:endParaRPr lang="en-US" dirty="0"/>
          </a:p>
        </p:txBody>
      </p:sp>
      <p:grpSp>
        <p:nvGrpSpPr>
          <p:cNvPr id="16" name="Group 15"/>
          <p:cNvGrpSpPr/>
          <p:nvPr userDrawn="1"/>
        </p:nvGrpSpPr>
        <p:grpSpPr>
          <a:xfrm>
            <a:off x="365125" y="280833"/>
            <a:ext cx="8344452" cy="982980"/>
            <a:chOff x="365125" y="280833"/>
            <a:chExt cx="8344452" cy="982980"/>
          </a:xfrm>
        </p:grpSpPr>
        <p:pic>
          <p:nvPicPr>
            <p:cNvPr id="26" name="Picture 2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599300" y="367305"/>
              <a:ext cx="1110277" cy="822960"/>
            </a:xfrm>
            <a:prstGeom prst="rect">
              <a:avLst/>
            </a:prstGeom>
          </p:spPr>
        </p:pic>
        <p:pic>
          <p:nvPicPr>
            <p:cNvPr id="27" name="Picture 26"/>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267181" y="319608"/>
              <a:ext cx="914400" cy="914400"/>
            </a:xfrm>
            <a:prstGeom prst="rect">
              <a:avLst/>
            </a:prstGeom>
          </p:spPr>
        </p:pic>
        <p:pic>
          <p:nvPicPr>
            <p:cNvPr id="28"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00773" y="316188"/>
              <a:ext cx="914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2" descr="http://www.snmup.in/MediaGallery/biglogo-new.jpg">
              <a:hlinkClick r:id="rId14"/>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365125" y="280833"/>
              <a:ext cx="914400" cy="98298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868648122"/>
      </p:ext>
    </p:extLst>
  </p:cSld>
  <p:clrMapOvr>
    <a:masterClrMapping/>
  </p:clrMapOvr>
  <p:timing>
    <p:tnLst>
      <p:par>
        <p:cTn id="1" dur="indefinite" restart="never" nodeType="tmRoot"/>
      </p:par>
    </p:tnLst>
  </p:timing>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435894" y="526617"/>
            <a:ext cx="8272212" cy="760350"/>
          </a:xfrm>
        </p:spPr>
        <p:txBody>
          <a:bodyPr/>
          <a:lstStyle>
            <a:lvl1pPr>
              <a:defRPr>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685B54-C1AC-4315-B6A9-896AA018EEA4}"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7C509-FEEF-45D3-B896-7C07814C0C13}" type="slidenum">
              <a:rPr lang="en-US" smtClean="0"/>
              <a:pPr/>
              <a:t>‹#›</a:t>
            </a:fld>
            <a:endParaRPr lang="en-US" dirty="0"/>
          </a:p>
        </p:txBody>
      </p:sp>
      <p:pic>
        <p:nvPicPr>
          <p:cNvPr id="10" name="Picture 2" descr="C:\Users\pranavks802\My Projects\BMGF\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09984" y="4245316"/>
            <a:ext cx="760814" cy="898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7091807"/>
      </p:ext>
    </p:extLst>
  </p:cSld>
  <p:clrMapOvr>
    <a:masterClrMapping/>
  </p:clrMapOvr>
  <p:timing>
    <p:tnLst>
      <p:par>
        <p:cTn id="1" dur="indefinite" restart="never" nodeType="tmRoot"/>
      </p:par>
    </p:tnLst>
  </p:timing>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2" descr="C:\Users\pranavks802\My Projects\BMGF\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432" y="4245316"/>
            <a:ext cx="760814" cy="89818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a:spLocks noChangeAspect="1"/>
          </p:cNvSpPr>
          <p:nvPr/>
        </p:nvSpPr>
        <p:spPr>
          <a:xfrm>
            <a:off x="6629401" y="449794"/>
            <a:ext cx="2180113" cy="436271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1" y="506795"/>
            <a:ext cx="1503123" cy="388730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81193" y="506795"/>
            <a:ext cx="5922209" cy="3887305"/>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745255" y="4467103"/>
            <a:ext cx="996106" cy="273844"/>
          </a:xfrm>
        </p:spPr>
        <p:txBody>
          <a:bodyPr/>
          <a:lstStyle>
            <a:lvl1pPr>
              <a:defRPr>
                <a:solidFill>
                  <a:schemeClr val="accent1">
                    <a:lumMod val="75000"/>
                    <a:lumOff val="25000"/>
                  </a:schemeClr>
                </a:solidFill>
              </a:defRPr>
            </a:lvl1pPr>
          </a:lstStyle>
          <a:p>
            <a:fld id="{52685B54-C1AC-4315-B6A9-896AA018EEA4}" type="datetimeFigureOut">
              <a:rPr lang="en-US" smtClean="0"/>
              <a:t>5/19/2016</a:t>
            </a:fld>
            <a:endParaRPr lang="en-US"/>
          </a:p>
        </p:txBody>
      </p:sp>
      <p:sp>
        <p:nvSpPr>
          <p:cNvPr id="5" name="Footer Placeholder 4"/>
          <p:cNvSpPr>
            <a:spLocks noGrp="1"/>
          </p:cNvSpPr>
          <p:nvPr>
            <p:ph type="ftr" sz="quarter" idx="11"/>
          </p:nvPr>
        </p:nvSpPr>
        <p:spPr>
          <a:xfrm>
            <a:off x="683289" y="4463859"/>
            <a:ext cx="5820114" cy="273844"/>
          </a:xfrm>
        </p:spPr>
        <p:txBody>
          <a:bodyPr/>
          <a:lstStyle/>
          <a:p>
            <a:endParaRPr lang="en-US" dirty="0"/>
          </a:p>
        </p:txBody>
      </p:sp>
      <p:sp>
        <p:nvSpPr>
          <p:cNvPr id="6" name="Slide Number Placeholder 5"/>
          <p:cNvSpPr>
            <a:spLocks noGrp="1"/>
          </p:cNvSpPr>
          <p:nvPr>
            <p:ph type="sldNum" sz="quarter" idx="12"/>
          </p:nvPr>
        </p:nvSpPr>
        <p:spPr>
          <a:xfrm>
            <a:off x="7834962" y="4467103"/>
            <a:ext cx="434831" cy="273844"/>
          </a:xfrm>
        </p:spPr>
        <p:txBody>
          <a:bodyPr/>
          <a:lstStyle>
            <a:lvl1pPr>
              <a:defRPr>
                <a:solidFill>
                  <a:schemeClr val="accent1">
                    <a:lumMod val="75000"/>
                    <a:lumOff val="25000"/>
                  </a:schemeClr>
                </a:solidFill>
              </a:defRPr>
            </a:lvl1pPr>
          </a:lstStyle>
          <a:p>
            <a:fld id="{D3F7C509-FEEF-45D3-B896-7C07814C0C13}" type="slidenum">
              <a:rPr lang="en-US" smtClean="0"/>
              <a:pPr/>
              <a:t>‹#›</a:t>
            </a:fld>
            <a:endParaRPr lang="en-US" dirty="0"/>
          </a:p>
        </p:txBody>
      </p:sp>
    </p:spTree>
    <p:extLst>
      <p:ext uri="{BB962C8B-B14F-4D97-AF65-F5344CB8AC3E}">
        <p14:creationId xmlns:p14="http://schemas.microsoft.com/office/powerpoint/2010/main" val="1683826437"/>
      </p:ext>
    </p:extLst>
  </p:cSld>
  <p:clrMapOvr>
    <a:masterClrMapping/>
  </p:clrMapOvr>
  <p:timing>
    <p:tnLst>
      <p:par>
        <p:cTn id="1" dur="indefinite" restart="never" nodeType="tmRoot"/>
      </p:par>
    </p:tnLst>
  </p:timing>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 Text Only">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5126" y="1864704"/>
            <a:ext cx="8347074" cy="711809"/>
          </a:xfrm>
          <a:prstGeom prst="rect">
            <a:avLst/>
          </a:prstGeom>
        </p:spPr>
        <p:txBody>
          <a:bodyPr anchor="ctr"/>
          <a:lstStyle>
            <a:lvl1pPr>
              <a:lnSpc>
                <a:spcPts val="2300"/>
              </a:lnSpc>
              <a:defRPr sz="2300" b="0" baseline="0">
                <a:solidFill>
                  <a:schemeClr val="accent1"/>
                </a:solidFill>
              </a:defRPr>
            </a:lvl1pPr>
          </a:lstStyle>
          <a:p>
            <a:r>
              <a:rPr lang="en-US" dirty="0" smtClean="0"/>
              <a:t>INSERT MAIN TITLE HERE – UP TO 2 FULL-WIDTH LINES (ALL CAPS)</a:t>
            </a:r>
            <a:endParaRPr lang="en-US" dirty="0"/>
          </a:p>
        </p:txBody>
      </p:sp>
      <p:sp>
        <p:nvSpPr>
          <p:cNvPr id="3" name="Subtitle 2"/>
          <p:cNvSpPr>
            <a:spLocks noGrp="1"/>
          </p:cNvSpPr>
          <p:nvPr>
            <p:ph type="subTitle" idx="1" hasCustomPrompt="1"/>
          </p:nvPr>
        </p:nvSpPr>
        <p:spPr>
          <a:xfrm>
            <a:off x="365125" y="2626207"/>
            <a:ext cx="8347075" cy="440164"/>
          </a:xfrm>
        </p:spPr>
        <p:txBody>
          <a:bodyPr anchor="ctr"/>
          <a:lstStyle>
            <a:lvl1pPr marL="0" indent="0" algn="l">
              <a:spcBef>
                <a:spcPts val="0"/>
              </a:spcBef>
              <a:buNone/>
              <a:defRPr sz="1400" b="0" baseline="0">
                <a:solidFill>
                  <a:schemeClr val="accent4">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Insert Sub-Title Here – Up To 2 Lines (Initial Caps)</a:t>
            </a:r>
            <a:endParaRPr lang="en-US" dirty="0"/>
          </a:p>
        </p:txBody>
      </p:sp>
      <p:sp>
        <p:nvSpPr>
          <p:cNvPr id="7" name="Text Placeholder 5"/>
          <p:cNvSpPr>
            <a:spLocks noGrp="1"/>
          </p:cNvSpPr>
          <p:nvPr>
            <p:ph type="body" sz="quarter" idx="14" hasCustomPrompt="1"/>
          </p:nvPr>
        </p:nvSpPr>
        <p:spPr>
          <a:xfrm>
            <a:off x="365126" y="4059936"/>
            <a:ext cx="6678770" cy="760868"/>
          </a:xfrm>
        </p:spPr>
        <p:txBody>
          <a:bodyPr/>
          <a:lstStyle>
            <a:lvl1pPr marL="1588" indent="0">
              <a:lnSpc>
                <a:spcPts val="1700"/>
              </a:lnSpc>
              <a:spcBef>
                <a:spcPts val="0"/>
              </a:spcBef>
              <a:buNone/>
              <a:defRPr sz="1200">
                <a:solidFill>
                  <a:schemeClr val="accent6">
                    <a:lumMod val="50000"/>
                    <a:lumOff val="50000"/>
                  </a:schemeClr>
                </a:solidFill>
              </a:defRPr>
            </a:lvl1pPr>
            <a:lvl2pPr marL="1588" indent="0">
              <a:lnSpc>
                <a:spcPts val="1700"/>
              </a:lnSpc>
              <a:spcBef>
                <a:spcPts val="0"/>
              </a:spcBef>
              <a:buFont typeface="Arial" panose="020B0604020202020204" pitchFamily="34" charset="0"/>
              <a:buNone/>
              <a:defRPr sz="1200">
                <a:solidFill>
                  <a:schemeClr val="bg1"/>
                </a:solidFill>
              </a:defRPr>
            </a:lvl2pPr>
            <a:lvl3pPr marL="1588" indent="0">
              <a:lnSpc>
                <a:spcPts val="1700"/>
              </a:lnSpc>
              <a:spcBef>
                <a:spcPts val="0"/>
              </a:spcBef>
              <a:buNone/>
              <a:defRPr sz="1200">
                <a:solidFill>
                  <a:schemeClr val="accent6">
                    <a:lumMod val="50000"/>
                    <a:lumOff val="50000"/>
                  </a:schemeClr>
                </a:solidFill>
              </a:defRPr>
            </a:lvl3pPr>
            <a:lvl4pPr marL="1588" indent="0">
              <a:lnSpc>
                <a:spcPts val="1700"/>
              </a:lnSpc>
              <a:spcBef>
                <a:spcPts val="0"/>
              </a:spcBef>
              <a:buNone/>
              <a:defRPr sz="1200">
                <a:solidFill>
                  <a:schemeClr val="bg1"/>
                </a:solidFill>
              </a:defRPr>
            </a:lvl4pPr>
            <a:lvl5pPr marL="1588" indent="0">
              <a:lnSpc>
                <a:spcPts val="1700"/>
              </a:lnSpc>
              <a:spcBef>
                <a:spcPts val="0"/>
              </a:spcBef>
              <a:buNone/>
              <a:defRPr sz="1200">
                <a:solidFill>
                  <a:schemeClr val="accent6">
                    <a:lumMod val="50000"/>
                    <a:lumOff val="50000"/>
                  </a:schemeClr>
                </a:solidFill>
              </a:defRPr>
            </a:lvl5pPr>
          </a:lstStyle>
          <a:p>
            <a:pPr lvl="0"/>
            <a:r>
              <a:rPr lang="en-US" smtClean="0"/>
              <a:t>Presenter Name 1</a:t>
            </a:r>
          </a:p>
          <a:p>
            <a:pPr lvl="2"/>
            <a:r>
              <a:rPr lang="en-US" smtClean="0"/>
              <a:t>Presenter Name 2</a:t>
            </a:r>
          </a:p>
          <a:p>
            <a:pPr lvl="4"/>
            <a:r>
              <a:rPr lang="en-US" smtClean="0"/>
              <a:t>Presenter Name 3</a:t>
            </a:r>
            <a:endParaRPr lang="en-US"/>
          </a:p>
        </p:txBody>
      </p:sp>
      <p:sp>
        <p:nvSpPr>
          <p:cNvPr id="9" name="Date Placeholder 3"/>
          <p:cNvSpPr>
            <a:spLocks noGrp="1"/>
          </p:cNvSpPr>
          <p:nvPr>
            <p:ph type="dt" sz="half" idx="2"/>
          </p:nvPr>
        </p:nvSpPr>
        <p:spPr>
          <a:xfrm>
            <a:off x="365126" y="3493008"/>
            <a:ext cx="6678770" cy="274637"/>
          </a:xfrm>
          <a:prstGeom prst="rect">
            <a:avLst/>
          </a:prstGeom>
        </p:spPr>
        <p:txBody>
          <a:bodyPr vert="horz" lIns="0" tIns="0" rIns="0" bIns="0" rtlCol="0" anchor="ctr"/>
          <a:lstStyle>
            <a:lvl1pPr algn="l">
              <a:defRPr sz="1200">
                <a:solidFill>
                  <a:schemeClr val="accent6">
                    <a:lumMod val="50000"/>
                    <a:lumOff val="50000"/>
                  </a:schemeClr>
                </a:solidFill>
                <a:latin typeface="Arial" panose="020B0604020202020204" pitchFamily="34" charset="0"/>
                <a:cs typeface="Arial" panose="020B0604020202020204" pitchFamily="34" charset="0"/>
              </a:defRPr>
            </a:lvl1pPr>
          </a:lstStyle>
          <a:p>
            <a:endParaRPr lang="en-US" dirty="0">
              <a:solidFill>
                <a:srgbClr val="000000">
                  <a:lumMod val="50000"/>
                  <a:lumOff val="50000"/>
                </a:srgbClr>
              </a:solidFill>
            </a:endParaRPr>
          </a:p>
        </p:txBody>
      </p:sp>
      <p:cxnSp>
        <p:nvCxnSpPr>
          <p:cNvPr id="11" name="Straight Connector 10"/>
          <p:cNvCxnSpPr/>
          <p:nvPr userDrawn="1"/>
        </p:nvCxnSpPr>
        <p:spPr>
          <a:xfrm>
            <a:off x="365125" y="3461441"/>
            <a:ext cx="834707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7685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6F064-7BC3-4948-A2DA-21EACB657425}" type="datetimeFigureOut">
              <a:rPr lang="en-IN" smtClean="0"/>
              <a:t>19-05-2016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D5A2439-150C-4338-ABA8-FD634452D28E}" type="slidenum">
              <a:rPr lang="en-IN" smtClean="0"/>
              <a:t>‹#›</a:t>
            </a:fld>
            <a:endParaRPr lang="en-IN"/>
          </a:p>
        </p:txBody>
      </p:sp>
    </p:spTree>
    <p:extLst>
      <p:ext uri="{BB962C8B-B14F-4D97-AF65-F5344CB8AC3E}">
        <p14:creationId xmlns:p14="http://schemas.microsoft.com/office/powerpoint/2010/main" val="3458011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9" name="Picture 2" descr="C:\Users\pranavks802\My Projects\BMGF\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09984" y="4245316"/>
            <a:ext cx="760814" cy="89818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35894" y="526617"/>
            <a:ext cx="8272212" cy="760350"/>
          </a:xfrm>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35895" y="1635373"/>
            <a:ext cx="8272211" cy="27587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685B54-C1AC-4315-B6A9-896AA018EEA4}"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18726" y="4467103"/>
            <a:ext cx="391262" cy="273844"/>
          </a:xfrm>
        </p:spPr>
        <p:txBody>
          <a:bodyPr/>
          <a:lstStyle/>
          <a:p>
            <a:fld id="{D3F7C509-FEEF-45D3-B896-7C07814C0C13}" type="slidenum">
              <a:rPr lang="en-US" smtClean="0"/>
              <a:pPr/>
              <a:t>‹#›</a:t>
            </a:fld>
            <a:endParaRPr lang="en-US" dirty="0"/>
          </a:p>
        </p:txBody>
      </p:sp>
    </p:spTree>
    <p:extLst>
      <p:ext uri="{BB962C8B-B14F-4D97-AF65-F5344CB8AC3E}">
        <p14:creationId xmlns:p14="http://schemas.microsoft.com/office/powerpoint/2010/main" val="2305692659"/>
      </p:ext>
    </p:extLst>
  </p:cSld>
  <p:clrMapOvr>
    <a:masterClrMapping/>
  </p:clrMapOvr>
  <p:timing>
    <p:tnLst>
      <p:par>
        <p:cTn id="1" dur="indefinite" restart="never" nodeType="tmRoot"/>
      </p:par>
    </p:tnLst>
  </p:timing>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335863" y="3856481"/>
            <a:ext cx="8468145" cy="9441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282933"/>
            <a:ext cx="8272211" cy="1123130"/>
          </a:xfrm>
        </p:spPr>
        <p:txBody>
          <a:bodyPr anchor="b">
            <a:normAutofit/>
          </a:bodyPr>
          <a:lstStyle>
            <a:lvl1pPr algn="l">
              <a:defRPr sz="2700" b="0" cap="all">
                <a:solidFill>
                  <a:schemeClr val="accent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35895" y="3406063"/>
            <a:ext cx="8272211" cy="450417"/>
          </a:xfrm>
        </p:spPr>
        <p:txBody>
          <a:bodyPr anchor="t">
            <a:normAutofit/>
          </a:bodyPr>
          <a:lstStyle>
            <a:lvl1pPr marL="0" indent="0" algn="l">
              <a:buNone/>
              <a:defRPr sz="1350" cap="all">
                <a:solidFill>
                  <a:schemeClr val="accent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2685B54-C1AC-4315-B6A9-896AA018EEA4}" type="datetimeFigureOut">
              <a:rPr lang="en-US" smtClean="0"/>
              <a:t>5/19/2016</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3F7C509-FEEF-45D3-B896-7C07814C0C13}" type="slidenum">
              <a:rPr lang="en-US" smtClean="0"/>
              <a:pPr/>
              <a:t>‹#›</a:t>
            </a:fld>
            <a:endParaRPr lang="en-US" dirty="0"/>
          </a:p>
        </p:txBody>
      </p:sp>
    </p:spTree>
    <p:extLst>
      <p:ext uri="{BB962C8B-B14F-4D97-AF65-F5344CB8AC3E}">
        <p14:creationId xmlns:p14="http://schemas.microsoft.com/office/powerpoint/2010/main" val="618751134"/>
      </p:ext>
    </p:extLst>
  </p:cSld>
  <p:clrMapOvr>
    <a:masterClrMapping/>
  </p:clrMapOvr>
  <p:timing>
    <p:tnLst>
      <p:par>
        <p:cTn id="1" dur="indefinite" restart="never" nodeType="tmRoot"/>
      </p:par>
    </p:tnLst>
  </p:timing>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5" y="547244"/>
            <a:ext cx="8272212" cy="741249"/>
          </a:xfrm>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35895" y="1671003"/>
            <a:ext cx="4066793" cy="2724785"/>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1313" y="1671003"/>
            <a:ext cx="4066794" cy="2724785"/>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685B54-C1AC-4315-B6A9-896AA018EEA4}"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7C509-FEEF-45D3-B896-7C07814C0C13}" type="slidenum">
              <a:rPr lang="en-US" smtClean="0"/>
              <a:pPr/>
              <a:t>‹#›</a:t>
            </a:fld>
            <a:endParaRPr lang="en-US" dirty="0"/>
          </a:p>
        </p:txBody>
      </p:sp>
      <p:pic>
        <p:nvPicPr>
          <p:cNvPr id="9" name="Picture 2" descr="C:\Users\pranavks802\My Projects\BMGF\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09984" y="4245316"/>
            <a:ext cx="760814" cy="898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067976"/>
      </p:ext>
    </p:extLst>
  </p:cSld>
  <p:clrMapOvr>
    <a:masterClrMapping/>
  </p:clrMapOvr>
  <p:timing>
    <p:tnLst>
      <p:par>
        <p:cTn id="1" dur="indefinite" restart="never" nodeType="tmRoot"/>
      </p:par>
    </p:tnLst>
  </p:timing>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435895" y="547244"/>
            <a:ext cx="8272212" cy="741249"/>
          </a:xfrm>
        </p:spPr>
        <p:txBody>
          <a:bodyPr/>
          <a:lstStyle>
            <a:lvl1pPr>
              <a:defRPr>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5415" y="1688169"/>
            <a:ext cx="3815306" cy="402004"/>
          </a:xfrm>
        </p:spPr>
        <p:txBody>
          <a:bodyPr anchor="b">
            <a:noAutofit/>
          </a:bodyPr>
          <a:lstStyle>
            <a:lvl1pPr marL="0" indent="0">
              <a:buNone/>
              <a:defRPr sz="1650" b="0">
                <a:solidFill>
                  <a:schemeClr val="accent2">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435896" y="2194540"/>
            <a:ext cx="4044825" cy="220124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92802" y="1688169"/>
            <a:ext cx="3815305" cy="415030"/>
          </a:xfrm>
        </p:spPr>
        <p:txBody>
          <a:bodyPr anchor="b">
            <a:noAutofit/>
          </a:bodyPr>
          <a:lstStyle>
            <a:lvl1pPr marL="0" indent="0">
              <a:buNone/>
              <a:defRPr sz="1650" b="0">
                <a:solidFill>
                  <a:schemeClr val="accent2">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63282" y="2194540"/>
            <a:ext cx="4044825" cy="220124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685B54-C1AC-4315-B6A9-896AA018EEA4}" type="datetimeFigureOut">
              <a:rPr lang="en-US" smtClean="0"/>
              <a:t>5/19/2016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F7C509-FEEF-45D3-B896-7C07814C0C13}" type="slidenum">
              <a:rPr lang="en-US" smtClean="0"/>
              <a:pPr/>
              <a:t>‹#›</a:t>
            </a:fld>
            <a:endParaRPr lang="en-US" dirty="0"/>
          </a:p>
        </p:txBody>
      </p:sp>
      <p:pic>
        <p:nvPicPr>
          <p:cNvPr id="13" name="Picture 2" descr="C:\Users\pranavks802\My Projects\BMGF\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09984" y="4245316"/>
            <a:ext cx="760814" cy="898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260252"/>
      </p:ext>
    </p:extLst>
  </p:cSld>
  <p:clrMapOvr>
    <a:masterClrMapping/>
  </p:clrMapOvr>
  <p:timing>
    <p:tnLst>
      <p:par>
        <p:cTn id="1" dur="indefinite" restart="never" nodeType="tmRoot"/>
      </p:par>
    </p:tnLst>
  </p:timing>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2685B54-C1AC-4315-B6A9-896AA018EEA4}" type="datetimeFigureOut">
              <a:rPr lang="en-US" smtClean="0"/>
              <a:t>5/19/2016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F7C509-FEEF-45D3-B896-7C07814C0C13}" type="slidenum">
              <a:rPr lang="en-US" smtClean="0"/>
              <a:pPr/>
              <a:t>‹#›</a:t>
            </a:fld>
            <a:endParaRPr lang="en-US" dirty="0"/>
          </a:p>
        </p:txBody>
      </p:sp>
      <p:sp>
        <p:nvSpPr>
          <p:cNvPr id="8" name="Title 1"/>
          <p:cNvSpPr>
            <a:spLocks noGrp="1"/>
          </p:cNvSpPr>
          <p:nvPr>
            <p:ph type="title"/>
          </p:nvPr>
        </p:nvSpPr>
        <p:spPr>
          <a:xfrm>
            <a:off x="431921" y="547244"/>
            <a:ext cx="8272212" cy="741249"/>
          </a:xfrm>
        </p:spPr>
        <p:txBody>
          <a:bodyPr/>
          <a:lstStyle>
            <a:lvl1pPr>
              <a:defRPr>
                <a:solidFill>
                  <a:schemeClr val="tx1"/>
                </a:solidFill>
              </a:defRPr>
            </a:lvl1pPr>
          </a:lstStyle>
          <a:p>
            <a:r>
              <a:rPr lang="en-US" dirty="0" smtClean="0"/>
              <a:t>Click to edit Master title style</a:t>
            </a:r>
            <a:endParaRPr lang="en-US" dirty="0"/>
          </a:p>
        </p:txBody>
      </p:sp>
      <p:pic>
        <p:nvPicPr>
          <p:cNvPr id="9" name="Picture 2" descr="C:\Users\pranavks802\My Projects\BMGF\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09984" y="4245316"/>
            <a:ext cx="760814" cy="898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9682034"/>
      </p:ext>
    </p:extLst>
  </p:cSld>
  <p:clrMapOvr>
    <a:masterClrMapping/>
  </p:clrMapOvr>
  <p:timing>
    <p:tnLst>
      <p:par>
        <p:cTn id="1" dur="indefinite" restart="never" nodeType="tmRoot"/>
      </p:par>
    </p:tnLst>
  </p:timing>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685B54-C1AC-4315-B6A9-896AA018EEA4}" type="datetimeFigureOut">
              <a:rPr lang="en-US" smtClean="0"/>
              <a:t>5/19/2016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F7C509-FEEF-45D3-B896-7C07814C0C13}" type="slidenum">
              <a:rPr lang="en-US" smtClean="0"/>
              <a:pPr/>
              <a:t>‹#›</a:t>
            </a:fld>
            <a:endParaRPr lang="en-US" dirty="0"/>
          </a:p>
        </p:txBody>
      </p:sp>
      <p:sp>
        <p:nvSpPr>
          <p:cNvPr id="6" name="Title 1"/>
          <p:cNvSpPr>
            <a:spLocks noGrp="1"/>
          </p:cNvSpPr>
          <p:nvPr>
            <p:ph type="title"/>
          </p:nvPr>
        </p:nvSpPr>
        <p:spPr>
          <a:xfrm>
            <a:off x="431921" y="547244"/>
            <a:ext cx="8272212" cy="741249"/>
          </a:xfrm>
        </p:spPr>
        <p:txBody>
          <a:bodyPr/>
          <a:lstStyle>
            <a:lvl1pPr>
              <a:defRPr>
                <a:solidFill>
                  <a:schemeClr val="tx1"/>
                </a:solidFill>
              </a:defRPr>
            </a:lvl1pPr>
          </a:lstStyle>
          <a:p>
            <a:r>
              <a:rPr lang="en-US" dirty="0" smtClean="0"/>
              <a:t>Click to edit Master title style</a:t>
            </a:r>
            <a:endParaRPr lang="en-US" dirty="0"/>
          </a:p>
        </p:txBody>
      </p:sp>
      <p:pic>
        <p:nvPicPr>
          <p:cNvPr id="8" name="Picture 2" descr="C:\Users\pranavks802\My Projects\BMGF\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09984" y="4245316"/>
            <a:ext cx="760814" cy="898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329698"/>
      </p:ext>
    </p:extLst>
  </p:cSld>
  <p:clrMapOvr>
    <a:masterClrMapping/>
  </p:clrMapOvr>
  <p:timing>
    <p:tnLst>
      <p:par>
        <p:cTn id="1" dur="indefinite" restart="never" nodeType="tmRoot"/>
      </p:par>
    </p:tnLst>
  </p:timing>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335863" y="3856480"/>
            <a:ext cx="8473650" cy="9560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4" y="3946722"/>
            <a:ext cx="3682084" cy="517136"/>
          </a:xfrm>
        </p:spPr>
        <p:txBody>
          <a:bodyPr anchor="ctr"/>
          <a:lstStyle>
            <a:lvl1pPr algn="l">
              <a:defRPr sz="15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35862" y="450900"/>
            <a:ext cx="8469630" cy="3153600"/>
          </a:xfrm>
        </p:spPr>
        <p:txBody>
          <a:bodyPr anchor="ctr">
            <a:normAutofit/>
          </a:bodyPr>
          <a:lstStyle>
            <a:lvl1pPr>
              <a:defRPr sz="1500">
                <a:solidFill>
                  <a:schemeClr val="tx2"/>
                </a:solidFill>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1050">
                <a:solidFill>
                  <a:schemeClr val="tx2"/>
                </a:solidFill>
              </a:defRPr>
            </a:lvl5pPr>
            <a:lvl6pPr>
              <a:defRPr sz="1050">
                <a:solidFill>
                  <a:schemeClr val="tx2"/>
                </a:solidFill>
              </a:defRPr>
            </a:lvl6pPr>
            <a:lvl7pPr>
              <a:defRPr sz="1050">
                <a:solidFill>
                  <a:schemeClr val="tx2"/>
                </a:solidFill>
              </a:defRPr>
            </a:lvl7pPr>
            <a:lvl8pPr>
              <a:defRPr sz="1050">
                <a:solidFill>
                  <a:schemeClr val="tx2"/>
                </a:solidFill>
              </a:defRPr>
            </a:lvl8pPr>
            <a:lvl9pPr>
              <a:defRPr sz="105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305618" y="3946723"/>
            <a:ext cx="4402490" cy="517136"/>
          </a:xfrm>
        </p:spPr>
        <p:txBody>
          <a:bodyPr anchor="ctr">
            <a:normAutofit/>
          </a:bodyPr>
          <a:lstStyle>
            <a:lvl1pPr marL="0" indent="0" algn="r">
              <a:buNone/>
              <a:defRPr sz="825">
                <a:solidFill>
                  <a:schemeClr val="bg1"/>
                </a:solidFill>
              </a:defRPr>
            </a:lvl1pPr>
            <a:lvl2pPr marL="342900" indent="0">
              <a:buNone/>
              <a:defRPr sz="825"/>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2685B54-C1AC-4315-B6A9-896AA018EEA4}" type="datetimeFigureOut">
              <a:rPr lang="en-US" smtClean="0"/>
              <a:t>5/19/2016</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3F7C509-FEEF-45D3-B896-7C07814C0C13}" type="slidenum">
              <a:rPr lang="en-US" smtClean="0"/>
              <a:pPr/>
              <a:t>‹#›</a:t>
            </a:fld>
            <a:endParaRPr lang="en-US" dirty="0"/>
          </a:p>
        </p:txBody>
      </p:sp>
    </p:spTree>
    <p:extLst>
      <p:ext uri="{BB962C8B-B14F-4D97-AF65-F5344CB8AC3E}">
        <p14:creationId xmlns:p14="http://schemas.microsoft.com/office/powerpoint/2010/main" val="1483750693"/>
      </p:ext>
    </p:extLst>
  </p:cSld>
  <p:clrMapOvr>
    <a:masterClrMapping/>
  </p:clrMapOvr>
  <p:timing>
    <p:tnLst>
      <p:par>
        <p:cTn id="1" dur="indefinite" restart="never" nodeType="tmRoot"/>
      </p:par>
    </p:tnLst>
  </p:timing>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5895" y="3520042"/>
            <a:ext cx="8272212" cy="425054"/>
          </a:xfrm>
        </p:spPr>
        <p:txBody>
          <a:bodyPr anchor="b">
            <a:normAutofit/>
          </a:bodyPr>
          <a:lstStyle>
            <a:lvl1pPr algn="l">
              <a:defRPr sz="18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35863" y="449794"/>
            <a:ext cx="8468144" cy="266793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4" name="Text Placeholder 3"/>
          <p:cNvSpPr>
            <a:spLocks noGrp="1"/>
          </p:cNvSpPr>
          <p:nvPr>
            <p:ph type="body" sz="half" idx="2"/>
          </p:nvPr>
        </p:nvSpPr>
        <p:spPr>
          <a:xfrm>
            <a:off x="435894" y="3945096"/>
            <a:ext cx="8272213" cy="449003"/>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685B54-C1AC-4315-B6A9-896AA018EEA4}"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F7C509-FEEF-45D3-B896-7C07814C0C13}" type="slidenum">
              <a:rPr lang="en-US" smtClean="0"/>
              <a:pPr/>
              <a:t>‹#›</a:t>
            </a:fld>
            <a:endParaRPr lang="en-US" dirty="0"/>
          </a:p>
        </p:txBody>
      </p:sp>
      <p:pic>
        <p:nvPicPr>
          <p:cNvPr id="10" name="Picture 2" descr="C:\Users\pranavks802\My Projects\BMGF\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09984" y="4245316"/>
            <a:ext cx="760814" cy="898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222635"/>
      </p:ext>
    </p:extLst>
  </p:cSld>
  <p:clrMapOvr>
    <a:masterClrMapping/>
  </p:clrMapOvr>
  <p:timing>
    <p:tnLst>
      <p:par>
        <p:cTn id="1" dur="indefinite" restart="never" nodeType="tmRoot"/>
      </p:par>
    </p:tnLst>
  </p:timing>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528843"/>
            <a:ext cx="8272212" cy="892166"/>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35894" y="1752002"/>
            <a:ext cx="8272212" cy="2642096"/>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04464" y="4467103"/>
            <a:ext cx="2133599" cy="273844"/>
          </a:xfrm>
          <a:prstGeom prst="rect">
            <a:avLst/>
          </a:prstGeom>
        </p:spPr>
        <p:txBody>
          <a:bodyPr vert="horz" lIns="91440" tIns="45720" rIns="91440" bIns="45720" rtlCol="0" anchor="ctr"/>
          <a:lstStyle>
            <a:lvl1pPr algn="r">
              <a:defRPr sz="675">
                <a:solidFill>
                  <a:schemeClr val="accent2"/>
                </a:solidFill>
              </a:defRPr>
            </a:lvl1pPr>
          </a:lstStyle>
          <a:p>
            <a:fld id="{B61BEF0D-F0BB-DE4B-95CE-6DB70DBA9567}" type="datetimeFigureOut">
              <a:rPr lang="en-US" smtClean="0"/>
              <a:pPr/>
              <a:t>5/19/2016</a:t>
            </a:fld>
            <a:endParaRPr lang="en-US" dirty="0"/>
          </a:p>
        </p:txBody>
      </p:sp>
      <p:sp>
        <p:nvSpPr>
          <p:cNvPr id="5" name="Footer Placeholder 4"/>
          <p:cNvSpPr>
            <a:spLocks noGrp="1"/>
          </p:cNvSpPr>
          <p:nvPr>
            <p:ph type="ftr" sz="quarter" idx="3"/>
          </p:nvPr>
        </p:nvSpPr>
        <p:spPr>
          <a:xfrm>
            <a:off x="432080" y="4463859"/>
            <a:ext cx="5191722" cy="273844"/>
          </a:xfrm>
          <a:prstGeom prst="rect">
            <a:avLst/>
          </a:prstGeom>
        </p:spPr>
        <p:txBody>
          <a:bodyPr vert="horz" lIns="91440" tIns="45720" rIns="91440" bIns="45720" rtlCol="0" anchor="ctr"/>
          <a:lstStyle>
            <a:lvl1pPr algn="l">
              <a:defRPr sz="675"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918726" y="4467103"/>
            <a:ext cx="401310" cy="273844"/>
          </a:xfrm>
          <a:prstGeom prst="rect">
            <a:avLst/>
          </a:prstGeom>
        </p:spPr>
        <p:txBody>
          <a:bodyPr vert="horz" lIns="91440" tIns="45720" rIns="91440" bIns="45720" rtlCol="0" anchor="ctr"/>
          <a:lstStyle>
            <a:lvl1pPr algn="r">
              <a:defRPr sz="675">
                <a:solidFill>
                  <a:schemeClr val="accent2"/>
                </a:solidFill>
              </a:defRPr>
            </a:lvl1pPr>
          </a:lstStyle>
          <a:p>
            <a:fld id="{D3F7C509-FEEF-45D3-B896-7C07814C0C13}" type="slidenum">
              <a:rPr lang="en-US" smtClean="0"/>
              <a:pPr/>
              <a:t>‹#›</a:t>
            </a:fld>
            <a:endParaRPr lang="en-US" dirty="0"/>
          </a:p>
        </p:txBody>
      </p:sp>
      <p:sp>
        <p:nvSpPr>
          <p:cNvPr id="9" name="Rectangle 8"/>
          <p:cNvSpPr/>
          <p:nvPr/>
        </p:nvSpPr>
        <p:spPr>
          <a:xfrm>
            <a:off x="334901" y="342900"/>
            <a:ext cx="2777490" cy="712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6031610" y="340232"/>
            <a:ext cx="2777490" cy="7391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181373" y="342900"/>
            <a:ext cx="2777490" cy="6858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84098562"/>
      </p:ext>
    </p:extLst>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 id="2147483984" r:id="rId12"/>
    <p:sldLayoutId id="2147483985"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dt="0"/>
  <p:txStyles>
    <p:titleStyle>
      <a:lvl1pPr algn="l" defTabSz="342900" rtl="0" eaLnBrk="1" latinLnBrk="0" hangingPunct="1">
        <a:spcBef>
          <a:spcPct val="0"/>
        </a:spcBef>
        <a:buNone/>
        <a:defRPr sz="21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9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350" kern="1200">
          <a:solidFill>
            <a:schemeClr val="tx2"/>
          </a:solidFill>
          <a:latin typeface="+mn-lt"/>
          <a:ea typeface="+mn-ea"/>
          <a:cs typeface="+mn-cs"/>
        </a:defRPr>
      </a:lvl1pPr>
      <a:lvl2pPr marL="472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2pPr>
      <a:lvl3pPr marL="675000" indent="-202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050" kern="1200">
          <a:solidFill>
            <a:schemeClr val="tx2"/>
          </a:solidFill>
          <a:latin typeface="+mn-lt"/>
          <a:ea typeface="+mn-ea"/>
          <a:cs typeface="+mn-cs"/>
        </a:defRPr>
      </a:lvl3pPr>
      <a:lvl4pPr marL="93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4pPr>
      <a:lvl5pPr marL="120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5pPr>
      <a:lvl6pPr marL="142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6pPr>
      <a:lvl7pPr marL="165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7pPr>
      <a:lvl8pPr marL="187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8pPr>
      <a:lvl9pPr marL="210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file:///G:\Out%20Of%20C\Guidelines%20VHND.pdf" TargetMode="External"/><Relationship Id="rId2" Type="http://schemas.openxmlformats.org/officeDocument/2006/relationships/hyperlink" Target="file:///G:\Out%20Of%20C\Handbook_for_Members_of_VHSNC-English.pdf" TargetMode="External"/><Relationship Id="rId1" Type="http://schemas.openxmlformats.org/officeDocument/2006/relationships/slideLayout" Target="../slideLayouts/slideLayout2.xml"/><Relationship Id="rId6" Type="http://schemas.openxmlformats.org/officeDocument/2006/relationships/hyperlink" Target="http://www.ncbi.nlm.nih.gov/pmc/articles/PMC4408710/" TargetMode="External"/><Relationship Id="rId5" Type="http://schemas.openxmlformats.org/officeDocument/2006/relationships/hyperlink" Target="file:///G:\Out%20Of%20C\nrhm.gov.in\communitisation\village-health-nutrition-day.html" TargetMode="External"/><Relationship Id="rId4" Type="http://schemas.openxmlformats.org/officeDocument/2006/relationships/hyperlink" Target="file:///G:\Out%20Of%20C\DO_VHSNC_Declaration_to_Gram_Sabha.pdf"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6081" y="2547991"/>
            <a:ext cx="8245162" cy="952489"/>
          </a:xfrm>
        </p:spPr>
        <p:txBody>
          <a:bodyPr>
            <a:normAutofit fontScale="90000"/>
          </a:bodyPr>
          <a:lstStyle/>
          <a:p>
            <a:r>
              <a:rPr lang="en-IN" dirty="0" smtClean="0"/>
              <a:t>A </a:t>
            </a:r>
            <a:r>
              <a:rPr lang="en-IN" dirty="0"/>
              <a:t>Study on Gap Analysis of Village Health and Nutrition Day in Kannauj </a:t>
            </a:r>
            <a:r>
              <a:rPr lang="en-IN" dirty="0" smtClean="0"/>
              <a:t>District(UP)</a:t>
            </a:r>
            <a:r>
              <a:rPr lang="en-US" dirty="0" smtClean="0"/>
              <a:t/>
            </a:r>
            <a:br>
              <a:rPr lang="en-US" dirty="0" smtClean="0"/>
            </a:br>
            <a:r>
              <a:rPr lang="en-US" dirty="0" smtClean="0"/>
              <a:t/>
            </a:r>
            <a:br>
              <a:rPr lang="en-US" dirty="0" smtClean="0"/>
            </a:br>
            <a:r>
              <a:rPr lang="en-US" sz="1600" b="1" dirty="0" smtClean="0">
                <a:latin typeface="Times New Roman" panose="02020603050405020304" pitchFamily="18" charset="0"/>
                <a:cs typeface="Times New Roman" panose="02020603050405020304" pitchFamily="18" charset="0"/>
              </a:rPr>
              <a:t>Presented by </a:t>
            </a:r>
            <a:r>
              <a:rPr lang="en-US" sz="1600" b="1" cap="none" dirty="0" smtClean="0">
                <a:latin typeface="Times New Roman" panose="02020603050405020304" pitchFamily="18" charset="0"/>
                <a:cs typeface="Times New Roman" panose="02020603050405020304" pitchFamily="18" charset="0"/>
              </a:rPr>
              <a:t>:  Dr </a:t>
            </a:r>
            <a:r>
              <a:rPr lang="en-US" sz="1600" b="1" cap="none" dirty="0">
                <a:latin typeface="Times New Roman" panose="02020603050405020304" pitchFamily="18" charset="0"/>
                <a:cs typeface="Times New Roman" panose="02020603050405020304" pitchFamily="18" charset="0"/>
              </a:rPr>
              <a:t>A</a:t>
            </a:r>
            <a:r>
              <a:rPr lang="en-US" sz="1600" b="1" cap="none" dirty="0" smtClean="0">
                <a:latin typeface="Times New Roman" panose="02020603050405020304" pitchFamily="18" charset="0"/>
                <a:cs typeface="Times New Roman" panose="02020603050405020304" pitchFamily="18" charset="0"/>
              </a:rPr>
              <a:t>nkit Sharma (PT)</a:t>
            </a:r>
            <a:br>
              <a:rPr lang="en-US" sz="1600" b="1" cap="none" dirty="0" smtClean="0">
                <a:latin typeface="Times New Roman" panose="02020603050405020304" pitchFamily="18" charset="0"/>
                <a:cs typeface="Times New Roman" panose="02020603050405020304" pitchFamily="18" charset="0"/>
              </a:rPr>
            </a:br>
            <a:r>
              <a:rPr lang="en-US" sz="1600" b="1" cap="none" dirty="0" smtClean="0">
                <a:latin typeface="Times New Roman" panose="02020603050405020304" pitchFamily="18" charset="0"/>
                <a:cs typeface="Times New Roman" panose="02020603050405020304" pitchFamily="18" charset="0"/>
              </a:rPr>
              <a:t>              UNDER THE GUIDANCE OF : Dr Anandhi Ramachandran </a:t>
            </a:r>
            <a:endParaRPr lang="en-US" sz="1600" b="1" cap="none" dirty="0">
              <a:latin typeface="Times New Roman" panose="02020603050405020304" pitchFamily="18" charset="0"/>
              <a:cs typeface="Times New Roman" panose="02020603050405020304" pitchFamily="18" charset="0"/>
            </a:endParaRPr>
          </a:p>
        </p:txBody>
      </p:sp>
      <p:sp>
        <p:nvSpPr>
          <p:cNvPr id="4" name="Text Placeholder 3"/>
          <p:cNvSpPr>
            <a:spLocks noGrp="1"/>
          </p:cNvSpPr>
          <p:nvPr>
            <p:ph type="body" sz="quarter" idx="10"/>
          </p:nvPr>
        </p:nvSpPr>
        <p:spPr>
          <a:xfrm>
            <a:off x="251694" y="3181393"/>
            <a:ext cx="8245475" cy="319087"/>
          </a:xfrm>
        </p:spPr>
        <p:txBody>
          <a:bodyPr/>
          <a:lstStyle/>
          <a:p>
            <a:r>
              <a:rPr lang="en-US" dirty="0" smtClean="0"/>
              <a:t>Date 18.05.2016      </a:t>
            </a:r>
            <a:endParaRPr lang="en-US" dirty="0"/>
          </a:p>
        </p:txBody>
      </p:sp>
    </p:spTree>
    <p:extLst>
      <p:ext uri="{BB962C8B-B14F-4D97-AF65-F5344CB8AC3E}">
        <p14:creationId xmlns:p14="http://schemas.microsoft.com/office/powerpoint/2010/main" val="39065909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655395530"/>
              </p:ext>
            </p:extLst>
          </p:nvPr>
        </p:nvGraphicFramePr>
        <p:xfrm>
          <a:off x="1376737" y="688369"/>
          <a:ext cx="5190280" cy="41816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64783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IN" dirty="0"/>
          </a:p>
        </p:txBody>
      </p:sp>
      <p:sp>
        <p:nvSpPr>
          <p:cNvPr id="3" name="Content Placeholder 2"/>
          <p:cNvSpPr>
            <a:spLocks noGrp="1"/>
          </p:cNvSpPr>
          <p:nvPr>
            <p:ph idx="1"/>
          </p:nvPr>
        </p:nvSpPr>
        <p:spPr/>
        <p:txBody>
          <a:bodyPr/>
          <a:lstStyle/>
          <a:p>
            <a:r>
              <a:rPr lang="en-IN" dirty="0" smtClean="0"/>
              <a:t>   </a:t>
            </a:r>
            <a:endParaRPr lang="en-IN"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D3F7C509-FEEF-45D3-B896-7C07814C0C13}" type="slidenum">
              <a:rPr lang="en-US" smtClean="0"/>
              <a:pPr/>
              <a:t>11</a:t>
            </a:fld>
            <a:endParaRPr lang="en-US" dirty="0"/>
          </a:p>
        </p:txBody>
      </p:sp>
      <p:graphicFrame>
        <p:nvGraphicFramePr>
          <p:cNvPr id="6" name="Chart 5"/>
          <p:cNvGraphicFramePr/>
          <p:nvPr>
            <p:extLst>
              <p:ext uri="{D42A27DB-BD31-4B8C-83A1-F6EECF244321}">
                <p14:modId xmlns:p14="http://schemas.microsoft.com/office/powerpoint/2010/main" val="2477921034"/>
              </p:ext>
            </p:extLst>
          </p:nvPr>
        </p:nvGraphicFramePr>
        <p:xfrm>
          <a:off x="309966" y="712922"/>
          <a:ext cx="8398140" cy="37509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9925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sz="half" idx="1"/>
            <p:extLst>
              <p:ext uri="{D42A27DB-BD31-4B8C-83A1-F6EECF244321}">
                <p14:modId xmlns:p14="http://schemas.microsoft.com/office/powerpoint/2010/main" val="2473200889"/>
              </p:ext>
            </p:extLst>
          </p:nvPr>
        </p:nvGraphicFramePr>
        <p:xfrm>
          <a:off x="269055" y="470900"/>
          <a:ext cx="8146525" cy="44803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82924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extLst>
              <p:ext uri="{D42A27DB-BD31-4B8C-83A1-F6EECF244321}">
                <p14:modId xmlns:p14="http://schemas.microsoft.com/office/powerpoint/2010/main" val="2783750788"/>
              </p:ext>
            </p:extLst>
          </p:nvPr>
        </p:nvGraphicFramePr>
        <p:xfrm>
          <a:off x="0" y="509534"/>
          <a:ext cx="4175803" cy="45339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3"/>
          <p:cNvGraphicFramePr>
            <a:graphicFrameLocks noGrp="1"/>
          </p:cNvGraphicFramePr>
          <p:nvPr>
            <p:ph sz="half" idx="2"/>
            <p:extLst>
              <p:ext uri="{D42A27DB-BD31-4B8C-83A1-F6EECF244321}">
                <p14:modId xmlns:p14="http://schemas.microsoft.com/office/powerpoint/2010/main" val="1745701592"/>
              </p:ext>
            </p:extLst>
          </p:nvPr>
        </p:nvGraphicFramePr>
        <p:xfrm>
          <a:off x="4249005" y="519808"/>
          <a:ext cx="4699785" cy="45339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13634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IN"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D3F7C509-FEEF-45D3-B896-7C07814C0C13}" type="slidenum">
              <a:rPr lang="en-US" smtClean="0"/>
              <a:pPr/>
              <a:t>14</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96170585"/>
              </p:ext>
            </p:extLst>
          </p:nvPr>
        </p:nvGraphicFramePr>
        <p:xfrm>
          <a:off x="436563" y="750013"/>
          <a:ext cx="8270875" cy="38219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89292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D3F7C509-FEEF-45D3-B896-7C07814C0C13}" type="slidenum">
              <a:rPr lang="en-US" smtClean="0"/>
              <a:pPr/>
              <a:t>15</a:t>
            </a:fld>
            <a:endParaRPr lang="en-US" dirty="0"/>
          </a:p>
        </p:txBody>
      </p:sp>
      <p:sp>
        <p:nvSpPr>
          <p:cNvPr id="4" name="Title 3"/>
          <p:cNvSpPr>
            <a:spLocks noGrp="1"/>
          </p:cNvSpPr>
          <p:nvPr>
            <p:ph type="title"/>
          </p:nvPr>
        </p:nvSpPr>
        <p:spPr/>
        <p:txBody>
          <a:bodyPr/>
          <a:lstStyle/>
          <a:p>
            <a:r>
              <a:rPr lang="en-IN" dirty="0" smtClean="0"/>
              <a:t>   </a:t>
            </a:r>
            <a:endParaRPr lang="en-IN" dirty="0"/>
          </a:p>
        </p:txBody>
      </p:sp>
      <p:graphicFrame>
        <p:nvGraphicFramePr>
          <p:cNvPr id="5" name="Content Placeholder 3"/>
          <p:cNvGraphicFramePr>
            <a:graphicFrameLocks/>
          </p:cNvGraphicFramePr>
          <p:nvPr>
            <p:extLst>
              <p:ext uri="{D42A27DB-BD31-4B8C-83A1-F6EECF244321}">
                <p14:modId xmlns:p14="http://schemas.microsoft.com/office/powerpoint/2010/main" val="3750348586"/>
              </p:ext>
            </p:extLst>
          </p:nvPr>
        </p:nvGraphicFramePr>
        <p:xfrm>
          <a:off x="294468" y="438356"/>
          <a:ext cx="8409665" cy="42993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2020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3"/>
          <p:cNvGraphicFramePr>
            <a:graphicFrameLocks noGrp="1"/>
          </p:cNvGraphicFramePr>
          <p:nvPr>
            <p:ph sz="half" idx="2"/>
            <p:extLst>
              <p:ext uri="{D42A27DB-BD31-4B8C-83A1-F6EECF244321}">
                <p14:modId xmlns:p14="http://schemas.microsoft.com/office/powerpoint/2010/main" val="3887815938"/>
              </p:ext>
            </p:extLst>
          </p:nvPr>
        </p:nvGraphicFramePr>
        <p:xfrm>
          <a:off x="339048" y="557106"/>
          <a:ext cx="8332342" cy="38386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83564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sz="half" idx="1"/>
            <p:extLst>
              <p:ext uri="{D42A27DB-BD31-4B8C-83A1-F6EECF244321}">
                <p14:modId xmlns:p14="http://schemas.microsoft.com/office/powerpoint/2010/main" val="1582948895"/>
              </p:ext>
            </p:extLst>
          </p:nvPr>
        </p:nvGraphicFramePr>
        <p:xfrm>
          <a:off x="136131" y="497763"/>
          <a:ext cx="8682405" cy="4299347"/>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p:cNvSpPr>
            <a:spLocks noGrp="1"/>
          </p:cNvSpPr>
          <p:nvPr>
            <p:ph sz="half" idx="2"/>
          </p:nvPr>
        </p:nvSpPr>
        <p:spPr/>
        <p:txBody>
          <a:bodyPr/>
          <a:lstStyle/>
          <a:p>
            <a:pPr marL="0" indent="0">
              <a:buNone/>
            </a:pPr>
            <a:r>
              <a:rPr lang="en-IN" dirty="0" smtClean="0"/>
              <a:t>   </a:t>
            </a:r>
            <a:endParaRPr lang="en-IN" dirty="0"/>
          </a:p>
        </p:txBody>
      </p:sp>
    </p:spTree>
    <p:extLst>
      <p:ext uri="{BB962C8B-B14F-4D97-AF65-F5344CB8AC3E}">
        <p14:creationId xmlns:p14="http://schemas.microsoft.com/office/powerpoint/2010/main" val="31130269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IN" dirty="0"/>
          </a:p>
        </p:txBody>
      </p:sp>
      <p:sp>
        <p:nvSpPr>
          <p:cNvPr id="3" name="Content Placeholder 2"/>
          <p:cNvSpPr>
            <a:spLocks noGrp="1"/>
          </p:cNvSpPr>
          <p:nvPr>
            <p:ph sz="half" idx="1"/>
          </p:nvPr>
        </p:nvSpPr>
        <p:spPr>
          <a:xfrm>
            <a:off x="435895" y="770563"/>
            <a:ext cx="4066793" cy="3625226"/>
          </a:xfrm>
        </p:spPr>
        <p:txBody>
          <a:bodyPr/>
          <a:lstStyle/>
          <a:p>
            <a:r>
              <a:rPr lang="en-IN" dirty="0" smtClean="0"/>
              <a:t>STRENGTH OF THE STUDY</a:t>
            </a:r>
          </a:p>
          <a:p>
            <a:pPr marL="0" indent="0">
              <a:buNone/>
            </a:pPr>
            <a:r>
              <a:rPr lang="en-IN" dirty="0" smtClean="0"/>
              <a:t>Inclusion of community perspective was an important domain of the study.</a:t>
            </a:r>
            <a:endParaRPr lang="en-IN" dirty="0"/>
          </a:p>
        </p:txBody>
      </p:sp>
      <p:sp>
        <p:nvSpPr>
          <p:cNvPr id="4" name="Content Placeholder 3"/>
          <p:cNvSpPr>
            <a:spLocks noGrp="1"/>
          </p:cNvSpPr>
          <p:nvPr>
            <p:ph sz="half" idx="2"/>
          </p:nvPr>
        </p:nvSpPr>
        <p:spPr>
          <a:xfrm>
            <a:off x="4641313" y="893852"/>
            <a:ext cx="4066794" cy="3501937"/>
          </a:xfrm>
        </p:spPr>
        <p:txBody>
          <a:bodyPr/>
          <a:lstStyle/>
          <a:p>
            <a:endParaRPr lang="en-IN" dirty="0" smtClean="0"/>
          </a:p>
          <a:p>
            <a:r>
              <a:rPr lang="en-IN" dirty="0" smtClean="0"/>
              <a:t>LIMITATIONS OF THE STUDY</a:t>
            </a:r>
          </a:p>
          <a:p>
            <a:pPr marL="0" indent="0">
              <a:buNone/>
            </a:pPr>
            <a:r>
              <a:rPr lang="en-IN" dirty="0"/>
              <a:t>This study was done in very small and focused area.</a:t>
            </a:r>
          </a:p>
          <a:p>
            <a:endParaRPr lang="en-IN" dirty="0"/>
          </a:p>
          <a:p>
            <a:endParaRPr lang="en-IN"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D3F7C509-FEEF-45D3-B896-7C07814C0C13}" type="slidenum">
              <a:rPr lang="en-US" smtClean="0"/>
              <a:pPr/>
              <a:t>18</a:t>
            </a:fld>
            <a:endParaRPr lang="en-US" dirty="0"/>
          </a:p>
        </p:txBody>
      </p:sp>
    </p:spTree>
    <p:extLst>
      <p:ext uri="{BB962C8B-B14F-4D97-AF65-F5344CB8AC3E}">
        <p14:creationId xmlns:p14="http://schemas.microsoft.com/office/powerpoint/2010/main" val="4240628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976" y="554804"/>
            <a:ext cx="6447501" cy="546312"/>
          </a:xfrm>
        </p:spPr>
        <p:style>
          <a:lnRef idx="2">
            <a:schemeClr val="accent1"/>
          </a:lnRef>
          <a:fillRef idx="1">
            <a:schemeClr val="lt1"/>
          </a:fillRef>
          <a:effectRef idx="0">
            <a:schemeClr val="accent1"/>
          </a:effectRef>
          <a:fontRef idx="minor">
            <a:schemeClr val="dk1"/>
          </a:fontRef>
        </p:style>
        <p:txBody>
          <a:bodyPr>
            <a:normAutofit/>
          </a:bodyPr>
          <a:lstStyle/>
          <a:p>
            <a:r>
              <a:rPr lang="en-IN" sz="2000" b="1" dirty="0" smtClean="0">
                <a:latin typeface="Times New Roman" panose="02020603050405020304" pitchFamily="18" charset="0"/>
                <a:cs typeface="Times New Roman" panose="02020603050405020304" pitchFamily="18" charset="0"/>
              </a:rPr>
              <a:t>Conclusion</a:t>
            </a:r>
            <a:endParaRPr lang="en-IN"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63976" y="1265503"/>
            <a:ext cx="8440977" cy="3029095"/>
          </a:xfrm>
        </p:spPr>
        <p:style>
          <a:lnRef idx="2">
            <a:schemeClr val="accent1"/>
          </a:lnRef>
          <a:fillRef idx="1">
            <a:schemeClr val="lt1"/>
          </a:fillRef>
          <a:effectRef idx="0">
            <a:schemeClr val="accent1"/>
          </a:effectRef>
          <a:fontRef idx="minor">
            <a:schemeClr val="dk1"/>
          </a:fontRef>
        </p:style>
        <p:txBody>
          <a:bodyPr>
            <a:normAutofit/>
          </a:bodyPr>
          <a:lstStyle/>
          <a:p>
            <a:pPr algn="just"/>
            <a:r>
              <a:rPr lang="en-IN" sz="1400" dirty="0">
                <a:latin typeface="Times New Roman" panose="02020603050405020304" pitchFamily="18" charset="0"/>
                <a:cs typeface="Times New Roman" panose="02020603050405020304" pitchFamily="18" charset="0"/>
              </a:rPr>
              <a:t>It is very clearly evident from the results that the services available at VHNDs is very poor and needs immediate attention. </a:t>
            </a:r>
            <a:endParaRPr lang="en-IN" sz="1400" dirty="0" smtClean="0">
              <a:latin typeface="Times New Roman" panose="02020603050405020304" pitchFamily="18" charset="0"/>
              <a:cs typeface="Times New Roman" panose="02020603050405020304" pitchFamily="18" charset="0"/>
            </a:endParaRPr>
          </a:p>
          <a:p>
            <a:pPr algn="just"/>
            <a:r>
              <a:rPr lang="en-IN" sz="1400" dirty="0" smtClean="0">
                <a:latin typeface="Times New Roman" panose="02020603050405020304" pitchFamily="18" charset="0"/>
                <a:cs typeface="Times New Roman" panose="02020603050405020304" pitchFamily="18" charset="0"/>
              </a:rPr>
              <a:t>The </a:t>
            </a:r>
            <a:r>
              <a:rPr lang="en-IN" sz="1400" dirty="0">
                <a:latin typeface="Times New Roman" panose="02020603050405020304" pitchFamily="18" charset="0"/>
                <a:cs typeface="Times New Roman" panose="02020603050405020304" pitchFamily="18" charset="0"/>
              </a:rPr>
              <a:t>infrastructure is very poor and </a:t>
            </a:r>
            <a:r>
              <a:rPr lang="en-IN" sz="1400" dirty="0" smtClean="0">
                <a:latin typeface="Times New Roman" panose="02020603050405020304" pitchFamily="18" charset="0"/>
                <a:cs typeface="Times New Roman" panose="02020603050405020304" pitchFamily="18" charset="0"/>
              </a:rPr>
              <a:t>mostly sites </a:t>
            </a:r>
            <a:r>
              <a:rPr lang="en-IN" sz="1400" dirty="0">
                <a:latin typeface="Times New Roman" panose="02020603050405020304" pitchFamily="18" charset="0"/>
                <a:cs typeface="Times New Roman" panose="02020603050405020304" pitchFamily="18" charset="0"/>
              </a:rPr>
              <a:t>do not have basic facilities like electricity, toilet, and drinking water. </a:t>
            </a:r>
            <a:endParaRPr lang="en-IN" sz="1400" dirty="0" smtClean="0">
              <a:latin typeface="Times New Roman" panose="02020603050405020304" pitchFamily="18" charset="0"/>
              <a:cs typeface="Times New Roman" panose="02020603050405020304" pitchFamily="18" charset="0"/>
            </a:endParaRPr>
          </a:p>
          <a:p>
            <a:pPr algn="just"/>
            <a:r>
              <a:rPr lang="en-IN" sz="1400" dirty="0" smtClean="0">
                <a:latin typeface="Times New Roman" panose="02020603050405020304" pitchFamily="18" charset="0"/>
                <a:cs typeface="Times New Roman" panose="02020603050405020304" pitchFamily="18" charset="0"/>
              </a:rPr>
              <a:t>Counselling </a:t>
            </a:r>
            <a:r>
              <a:rPr lang="en-IN" sz="1400" dirty="0">
                <a:latin typeface="Times New Roman" panose="02020603050405020304" pitchFamily="18" charset="0"/>
                <a:cs typeface="Times New Roman" panose="02020603050405020304" pitchFamily="18" charset="0"/>
              </a:rPr>
              <a:t>is rarely done. The drugs and equipment’s are not sufficiently available at many VHND sites and if available then the utilization is very poor</a:t>
            </a:r>
            <a:r>
              <a:rPr lang="en-IN" sz="1400" dirty="0" smtClean="0">
                <a:latin typeface="Times New Roman" panose="02020603050405020304" pitchFamily="18" charset="0"/>
                <a:cs typeface="Times New Roman" panose="02020603050405020304" pitchFamily="18" charset="0"/>
              </a:rPr>
              <a:t>.</a:t>
            </a:r>
          </a:p>
          <a:p>
            <a:pPr algn="just"/>
            <a:r>
              <a:rPr lang="en-IN" sz="1400" dirty="0" smtClean="0">
                <a:latin typeface="Times New Roman" panose="02020603050405020304" pitchFamily="18" charset="0"/>
                <a:cs typeface="Times New Roman" panose="02020603050405020304" pitchFamily="18" charset="0"/>
              </a:rPr>
              <a:t> </a:t>
            </a:r>
            <a:r>
              <a:rPr lang="en-IN" sz="1400" dirty="0">
                <a:latin typeface="Times New Roman" panose="02020603050405020304" pitchFamily="18" charset="0"/>
                <a:cs typeface="Times New Roman" panose="02020603050405020304" pitchFamily="18" charset="0"/>
              </a:rPr>
              <a:t>The frontline workers do not have proper skills to deliver the services. Services relate to immunization are in focus and other services are kept aside. </a:t>
            </a:r>
            <a:endParaRPr lang="en-IN" sz="1400" dirty="0" smtClean="0">
              <a:latin typeface="Times New Roman" panose="02020603050405020304" pitchFamily="18" charset="0"/>
              <a:cs typeface="Times New Roman" panose="02020603050405020304" pitchFamily="18" charset="0"/>
            </a:endParaRPr>
          </a:p>
          <a:p>
            <a:pPr algn="just"/>
            <a:r>
              <a:rPr lang="en-IN" sz="1400" dirty="0" smtClean="0">
                <a:latin typeface="Times New Roman" panose="02020603050405020304" pitchFamily="18" charset="0"/>
                <a:cs typeface="Times New Roman" panose="02020603050405020304" pitchFamily="18" charset="0"/>
              </a:rPr>
              <a:t>Overall </a:t>
            </a:r>
            <a:r>
              <a:rPr lang="en-IN" sz="1400" dirty="0">
                <a:latin typeface="Times New Roman" panose="02020603050405020304" pitchFamily="18" charset="0"/>
                <a:cs typeface="Times New Roman" panose="02020603050405020304" pitchFamily="18" charset="0"/>
              </a:rPr>
              <a:t>there is a huge gap in the service delivery at VHNDs as 70 </a:t>
            </a:r>
            <a:r>
              <a:rPr lang="en-IN" sz="1400" dirty="0" smtClean="0">
                <a:latin typeface="Times New Roman" panose="02020603050405020304" pitchFamily="18" charset="0"/>
                <a:cs typeface="Times New Roman" panose="02020603050405020304" pitchFamily="18" charset="0"/>
              </a:rPr>
              <a:t>percent </a:t>
            </a:r>
            <a:r>
              <a:rPr lang="en-IN" sz="1400" dirty="0">
                <a:latin typeface="Times New Roman" panose="02020603050405020304" pitchFamily="18" charset="0"/>
                <a:cs typeface="Times New Roman" panose="02020603050405020304" pitchFamily="18" charset="0"/>
              </a:rPr>
              <a:t>of the VHND sites fall under poor </a:t>
            </a:r>
            <a:r>
              <a:rPr lang="en-IN" sz="1400" dirty="0" smtClean="0">
                <a:latin typeface="Times New Roman" panose="02020603050405020304" pitchFamily="18" charset="0"/>
                <a:cs typeface="Times New Roman" panose="02020603050405020304" pitchFamily="18" charset="0"/>
              </a:rPr>
              <a:t>performing, 30 </a:t>
            </a:r>
            <a:r>
              <a:rPr lang="en-IN" sz="1400" dirty="0">
                <a:latin typeface="Times New Roman" panose="02020603050405020304" pitchFamily="18" charset="0"/>
                <a:cs typeface="Times New Roman" panose="02020603050405020304" pitchFamily="18" charset="0"/>
              </a:rPr>
              <a:t>percent fall under satisfactory performing category and zero percent fall under the good performing category. </a:t>
            </a:r>
          </a:p>
        </p:txBody>
      </p:sp>
    </p:spTree>
    <p:extLst>
      <p:ext uri="{BB962C8B-B14F-4D97-AF65-F5344CB8AC3E}">
        <p14:creationId xmlns:p14="http://schemas.microsoft.com/office/powerpoint/2010/main" val="1904670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895" y="547245"/>
            <a:ext cx="8272212" cy="452216"/>
          </a:xfrm>
        </p:spPr>
        <p:txBody>
          <a:bodyPr>
            <a:noAutofit/>
          </a:bodyPr>
          <a:lstStyle/>
          <a:p>
            <a:r>
              <a:rPr lang="en-US" sz="2400" dirty="0" smtClean="0">
                <a:latin typeface="Times New Roman" panose="02020603050405020304" pitchFamily="18" charset="0"/>
                <a:cs typeface="Times New Roman" panose="02020603050405020304" pitchFamily="18" charset="0"/>
              </a:rPr>
              <a:t>Kannauj District Map</a:t>
            </a:r>
            <a:endParaRPr lang="en-US" sz="2400" dirty="0">
              <a:latin typeface="Times New Roman" panose="02020603050405020304" pitchFamily="18" charset="0"/>
              <a:cs typeface="Times New Roman" panose="02020603050405020304" pitchFamily="18" charset="0"/>
            </a:endParaRPr>
          </a:p>
        </p:txBody>
      </p:sp>
      <p:pic>
        <p:nvPicPr>
          <p:cNvPr id="1026" name="Image1" descr="D:\Separate file\Desktop\kannauj.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256" y="1012603"/>
            <a:ext cx="7777538" cy="400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61200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248" y="585626"/>
            <a:ext cx="6450244" cy="523983"/>
          </a:xfrm>
        </p:spPr>
        <p:style>
          <a:lnRef idx="2">
            <a:schemeClr val="accent1"/>
          </a:lnRef>
          <a:fillRef idx="1">
            <a:schemeClr val="lt1"/>
          </a:fillRef>
          <a:effectRef idx="0">
            <a:schemeClr val="accent1"/>
          </a:effectRef>
          <a:fontRef idx="minor">
            <a:schemeClr val="dk1"/>
          </a:fontRef>
        </p:style>
        <p:txBody>
          <a:bodyPr>
            <a:normAutofit/>
          </a:bodyPr>
          <a:lstStyle/>
          <a:p>
            <a:r>
              <a:rPr lang="en-IN" sz="2000" b="1" dirty="0" smtClean="0">
                <a:latin typeface="Times New Roman" panose="02020603050405020304" pitchFamily="18" charset="0"/>
                <a:cs typeface="Times New Roman" panose="02020603050405020304" pitchFamily="18" charset="0"/>
              </a:rPr>
              <a:t>Recommendations </a:t>
            </a:r>
            <a:endParaRPr lang="en-IN"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51247" y="1297301"/>
            <a:ext cx="8453705" cy="3017846"/>
          </a:xfrm>
        </p:spPr>
        <p:style>
          <a:lnRef idx="2">
            <a:schemeClr val="accent1"/>
          </a:lnRef>
          <a:fillRef idx="1">
            <a:schemeClr val="lt1"/>
          </a:fillRef>
          <a:effectRef idx="0">
            <a:schemeClr val="accent1"/>
          </a:effectRef>
          <a:fontRef idx="minor">
            <a:schemeClr val="dk1"/>
          </a:fontRef>
        </p:style>
        <p:txBody>
          <a:bodyPr>
            <a:normAutofit lnSpcReduction="10000"/>
          </a:bodyPr>
          <a:lstStyle/>
          <a:p>
            <a:pPr lvl="0" algn="just"/>
            <a:r>
              <a:rPr lang="en-IN" sz="1400" dirty="0">
                <a:latin typeface="Times New Roman" panose="02020603050405020304" pitchFamily="18" charset="0"/>
                <a:cs typeface="Times New Roman" panose="02020603050405020304" pitchFamily="18" charset="0"/>
              </a:rPr>
              <a:t>Supportive supervision and on the spot </a:t>
            </a:r>
            <a:r>
              <a:rPr lang="en-IN" sz="1400" dirty="0" smtClean="0">
                <a:latin typeface="Times New Roman" panose="02020603050405020304" pitchFamily="18" charset="0"/>
                <a:cs typeface="Times New Roman" panose="02020603050405020304" pitchFamily="18" charset="0"/>
              </a:rPr>
              <a:t>demonstration </a:t>
            </a:r>
            <a:r>
              <a:rPr lang="en-IN" sz="1400" dirty="0">
                <a:latin typeface="Times New Roman" panose="02020603050405020304" pitchFamily="18" charset="0"/>
                <a:cs typeface="Times New Roman" panose="02020603050405020304" pitchFamily="18" charset="0"/>
              </a:rPr>
              <a:t>at VHND sessions.</a:t>
            </a:r>
          </a:p>
          <a:p>
            <a:pPr lvl="0" algn="just"/>
            <a:r>
              <a:rPr lang="en-IN" sz="1400" dirty="0">
                <a:latin typeface="Times New Roman" panose="02020603050405020304" pitchFamily="18" charset="0"/>
                <a:cs typeface="Times New Roman" panose="02020603050405020304" pitchFamily="18" charset="0"/>
              </a:rPr>
              <a:t>Capacity building of frontline workers and frequent training of the same.</a:t>
            </a:r>
          </a:p>
          <a:p>
            <a:pPr lvl="0" algn="just"/>
            <a:r>
              <a:rPr lang="en-IN" sz="1400" dirty="0">
                <a:latin typeface="Times New Roman" panose="02020603050405020304" pitchFamily="18" charset="0"/>
                <a:cs typeface="Times New Roman" panose="02020603050405020304" pitchFamily="18" charset="0"/>
              </a:rPr>
              <a:t>Proper planning and implementation of </a:t>
            </a:r>
            <a:r>
              <a:rPr lang="en-IN" sz="1400" dirty="0" smtClean="0">
                <a:latin typeface="Times New Roman" panose="02020603050405020304" pitchFamily="18" charset="0"/>
                <a:cs typeface="Times New Roman" panose="02020603050405020304" pitchFamily="18" charset="0"/>
              </a:rPr>
              <a:t>VHNDs and share schedule among frontline workers.</a:t>
            </a:r>
            <a:endParaRPr lang="en-IN" sz="1400" dirty="0">
              <a:latin typeface="Times New Roman" panose="02020603050405020304" pitchFamily="18" charset="0"/>
              <a:cs typeface="Times New Roman" panose="02020603050405020304" pitchFamily="18" charset="0"/>
            </a:endParaRPr>
          </a:p>
          <a:p>
            <a:pPr lvl="0" algn="just"/>
            <a:r>
              <a:rPr lang="en-IN" sz="1400" dirty="0">
                <a:latin typeface="Times New Roman" panose="02020603050405020304" pitchFamily="18" charset="0"/>
                <a:cs typeface="Times New Roman" panose="02020603050405020304" pitchFamily="18" charset="0"/>
              </a:rPr>
              <a:t>Strengthening monitoring and supervision of VHNDs.</a:t>
            </a:r>
          </a:p>
          <a:p>
            <a:pPr lvl="0" algn="just"/>
            <a:r>
              <a:rPr lang="en-IN" sz="1400" dirty="0">
                <a:latin typeface="Times New Roman" panose="02020603050405020304" pitchFamily="18" charset="0"/>
                <a:cs typeface="Times New Roman" panose="02020603050405020304" pitchFamily="18" charset="0"/>
              </a:rPr>
              <a:t>Community awareness and proper IEC should also be done to encourage health seeking behaviour among the masses.</a:t>
            </a:r>
          </a:p>
          <a:p>
            <a:pPr lvl="0" algn="just"/>
            <a:r>
              <a:rPr lang="en-IN" sz="1400" dirty="0" smtClean="0">
                <a:latin typeface="Times New Roman" panose="02020603050405020304" pitchFamily="18" charset="0"/>
                <a:cs typeface="Times New Roman" panose="02020603050405020304" pitchFamily="18" charset="0"/>
              </a:rPr>
              <a:t>Motivate </a:t>
            </a:r>
            <a:r>
              <a:rPr lang="en-IN" sz="1400" dirty="0">
                <a:latin typeface="Times New Roman" panose="02020603050405020304" pitchFamily="18" charset="0"/>
                <a:cs typeface="Times New Roman" panose="02020603050405020304" pitchFamily="18" charset="0"/>
              </a:rPr>
              <a:t>the workers to perform better by introducing an award for the best VHND site (Model VHND</a:t>
            </a:r>
            <a:r>
              <a:rPr lang="en-IN" sz="1400" dirty="0" smtClean="0">
                <a:latin typeface="Times New Roman" panose="02020603050405020304" pitchFamily="18" charset="0"/>
                <a:cs typeface="Times New Roman" panose="02020603050405020304" pitchFamily="18" charset="0"/>
              </a:rPr>
              <a:t>).</a:t>
            </a:r>
            <a:endParaRPr lang="en-IN" sz="1400" dirty="0">
              <a:latin typeface="Times New Roman" panose="02020603050405020304" pitchFamily="18" charset="0"/>
              <a:cs typeface="Times New Roman" panose="02020603050405020304" pitchFamily="18" charset="0"/>
            </a:endParaRPr>
          </a:p>
          <a:p>
            <a:pPr lvl="0" algn="just"/>
            <a:r>
              <a:rPr lang="en-IN" sz="1400" dirty="0">
                <a:latin typeface="Times New Roman" panose="02020603050405020304" pitchFamily="18" charset="0"/>
                <a:cs typeface="Times New Roman" panose="02020603050405020304" pitchFamily="18" charset="0"/>
              </a:rPr>
              <a:t>Cluster meetings should be properly </a:t>
            </a:r>
            <a:r>
              <a:rPr lang="en-IN" sz="1400" dirty="0" smtClean="0">
                <a:latin typeface="Times New Roman" panose="02020603050405020304" pitchFamily="18" charset="0"/>
                <a:cs typeface="Times New Roman" panose="02020603050405020304" pitchFamily="18" charset="0"/>
              </a:rPr>
              <a:t>arrange.</a:t>
            </a:r>
            <a:endParaRPr lang="en-IN" sz="1400" dirty="0">
              <a:latin typeface="Times New Roman" panose="02020603050405020304" pitchFamily="18" charset="0"/>
              <a:cs typeface="Times New Roman" panose="02020603050405020304" pitchFamily="18" charset="0"/>
            </a:endParaRPr>
          </a:p>
          <a:p>
            <a:pPr lvl="0" algn="just"/>
            <a:r>
              <a:rPr lang="en-IN" sz="1400" dirty="0">
                <a:latin typeface="Times New Roman" panose="02020603050405020304" pitchFamily="18" charset="0"/>
                <a:cs typeface="Times New Roman" panose="02020603050405020304" pitchFamily="18" charset="0"/>
              </a:rPr>
              <a:t>AAA meeting platform should be properly utilize, it will help to develop the coordination between ASHA, Anganwadi worker and ANM. So main </a:t>
            </a:r>
            <a:r>
              <a:rPr lang="en-IN" sz="1400" dirty="0" smtClean="0">
                <a:latin typeface="Times New Roman" panose="02020603050405020304" pitchFamily="18" charset="0"/>
                <a:cs typeface="Times New Roman" panose="02020603050405020304" pitchFamily="18" charset="0"/>
              </a:rPr>
              <a:t>motto </a:t>
            </a:r>
            <a:r>
              <a:rPr lang="en-IN" sz="1400" dirty="0">
                <a:latin typeface="Times New Roman" panose="02020603050405020304" pitchFamily="18" charset="0"/>
                <a:cs typeface="Times New Roman" panose="02020603050405020304" pitchFamily="18" charset="0"/>
              </a:rPr>
              <a:t>behind VHND will be fulfilled.   </a:t>
            </a:r>
          </a:p>
          <a:p>
            <a:pPr algn="just"/>
            <a:endParaRPr lang="en-IN"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11074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894" y="526617"/>
            <a:ext cx="8272212" cy="305590"/>
          </a:xfrm>
        </p:spPr>
        <p:txBody>
          <a:bodyPr>
            <a:noAutofit/>
          </a:bodyPr>
          <a:lstStyle/>
          <a:p>
            <a:r>
              <a:rPr lang="en-IN" sz="2000" b="1" dirty="0">
                <a:latin typeface="Times New Roman" panose="02020603050405020304" pitchFamily="18" charset="0"/>
                <a:cs typeface="Times New Roman" panose="02020603050405020304" pitchFamily="18" charset="0"/>
              </a:rPr>
              <a:t>Bibliography</a:t>
            </a:r>
            <a:endParaRPr lang="en-IN"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28773" y="708917"/>
            <a:ext cx="8379333" cy="4356243"/>
          </a:xfrm>
        </p:spPr>
        <p:txBody>
          <a:bodyPr>
            <a:normAutofit/>
          </a:bodyPr>
          <a:lstStyle/>
          <a:p>
            <a:pPr lvl="0"/>
            <a:r>
              <a:rPr lang="en-IN" dirty="0"/>
              <a:t>Handbook for Members of VHSNC, (Last accessed on 3</a:t>
            </a:r>
            <a:r>
              <a:rPr lang="en-IN" dirty="0" smtClean="0"/>
              <a:t>0th Apri</a:t>
            </a:r>
            <a:r>
              <a:rPr lang="en-IN" dirty="0"/>
              <a:t>l</a:t>
            </a:r>
            <a:r>
              <a:rPr lang="en-IN" dirty="0" smtClean="0"/>
              <a:t> </a:t>
            </a:r>
            <a:r>
              <a:rPr lang="en-IN" dirty="0"/>
              <a:t>2016</a:t>
            </a:r>
            <a:r>
              <a:rPr lang="en-IN" dirty="0" smtClean="0"/>
              <a:t>), Sample </a:t>
            </a:r>
            <a:r>
              <a:rPr lang="en-IN" dirty="0"/>
              <a:t>References can be found at: [</a:t>
            </a:r>
            <a:r>
              <a:rPr lang="en-IN" u="sng" dirty="0">
                <a:hlinkClick r:id="rId2"/>
              </a:rPr>
              <a:t>nrhm.gov.in/.../village-health-sanitation-nutrition-committee.html</a:t>
            </a:r>
            <a:r>
              <a:rPr lang="en-IN" dirty="0" smtClean="0"/>
              <a:t>]</a:t>
            </a:r>
            <a:endParaRPr lang="en-IN" dirty="0"/>
          </a:p>
          <a:p>
            <a:pPr lvl="0"/>
            <a:r>
              <a:rPr lang="en-IN" dirty="0"/>
              <a:t>VHND Guidelines by Government of India, (Last accessed on </a:t>
            </a:r>
            <a:r>
              <a:rPr lang="en-IN" dirty="0" smtClean="0"/>
              <a:t>30th April </a:t>
            </a:r>
            <a:r>
              <a:rPr lang="en-IN" dirty="0"/>
              <a:t>2016), Sample References can be found at: [</a:t>
            </a:r>
            <a:r>
              <a:rPr lang="en-IN" u="sng" dirty="0">
                <a:hlinkClick r:id="rId3"/>
              </a:rPr>
              <a:t>nrhm.gov.in/</a:t>
            </a:r>
            <a:r>
              <a:rPr lang="en-IN" u="sng" dirty="0" err="1">
                <a:hlinkClick r:id="rId3"/>
              </a:rPr>
              <a:t>communitisation</a:t>
            </a:r>
            <a:r>
              <a:rPr lang="en-IN" u="sng" dirty="0">
                <a:hlinkClick r:id="rId3"/>
              </a:rPr>
              <a:t>/village-health-nutrition-day.htm</a:t>
            </a:r>
            <a:r>
              <a:rPr lang="en-IN" dirty="0" smtClean="0"/>
              <a:t>].</a:t>
            </a:r>
            <a:endParaRPr lang="en-IN" dirty="0"/>
          </a:p>
          <a:p>
            <a:pPr lvl="0"/>
            <a:r>
              <a:rPr lang="en-IN" dirty="0"/>
              <a:t>VHND Assessment, </a:t>
            </a:r>
            <a:r>
              <a:rPr lang="en-IN" dirty="0" smtClean="0"/>
              <a:t>Sample </a:t>
            </a:r>
            <a:r>
              <a:rPr lang="en-IN" dirty="0"/>
              <a:t>References can be found at: (</a:t>
            </a:r>
            <a:r>
              <a:rPr lang="en-IN" u="sng" dirty="0">
                <a:hlinkClick r:id="rId4"/>
              </a:rPr>
              <a:t>nrhm.gov.in/</a:t>
            </a:r>
            <a:r>
              <a:rPr lang="en-IN" u="sng" dirty="0" err="1">
                <a:hlinkClick r:id="rId4"/>
              </a:rPr>
              <a:t>communitisation</a:t>
            </a:r>
            <a:r>
              <a:rPr lang="en-IN" u="sng" dirty="0">
                <a:hlinkClick r:id="rId4"/>
              </a:rPr>
              <a:t>/village-health-nutrition-day.html</a:t>
            </a:r>
            <a:r>
              <a:rPr lang="en-IN" dirty="0" smtClean="0"/>
              <a:t>)</a:t>
            </a:r>
            <a:endParaRPr lang="en-IN" dirty="0"/>
          </a:p>
          <a:p>
            <a:pPr lvl="0"/>
            <a:r>
              <a:rPr lang="en-IN" dirty="0"/>
              <a:t>VHND Operational Guidelines, (Last accessed on </a:t>
            </a:r>
            <a:r>
              <a:rPr lang="en-IN" dirty="0" smtClean="0"/>
              <a:t>30th April </a:t>
            </a:r>
            <a:r>
              <a:rPr lang="en-IN" dirty="0"/>
              <a:t>2016).  </a:t>
            </a:r>
            <a:r>
              <a:rPr lang="en-IN" dirty="0" smtClean="0"/>
              <a:t>Sample </a:t>
            </a:r>
            <a:r>
              <a:rPr lang="en-IN" dirty="0"/>
              <a:t>References can be found at: </a:t>
            </a:r>
            <a:r>
              <a:rPr lang="en-IN" dirty="0" smtClean="0"/>
              <a:t>[</a:t>
            </a:r>
            <a:r>
              <a:rPr lang="en-IN" u="sng" dirty="0">
                <a:hlinkClick r:id="rId5"/>
              </a:rPr>
              <a:t>nrhm.gov.in/</a:t>
            </a:r>
            <a:r>
              <a:rPr lang="en-IN" u="sng" dirty="0" err="1">
                <a:hlinkClick r:id="rId5"/>
              </a:rPr>
              <a:t>communitisation</a:t>
            </a:r>
            <a:r>
              <a:rPr lang="en-IN" u="sng" dirty="0">
                <a:hlinkClick r:id="rId5"/>
              </a:rPr>
              <a:t>/village-health-nutrition-day.html</a:t>
            </a:r>
            <a:r>
              <a:rPr lang="en-IN" dirty="0" smtClean="0"/>
              <a:t>].</a:t>
            </a:r>
            <a:r>
              <a:rPr lang="en-IN" dirty="0"/>
              <a:t> </a:t>
            </a:r>
          </a:p>
          <a:p>
            <a:pPr lvl="0"/>
            <a:r>
              <a:rPr lang="en-IN" dirty="0"/>
              <a:t>Service Package for VHND, (Last accessed on 20th </a:t>
            </a:r>
            <a:r>
              <a:rPr lang="en-IN" dirty="0" smtClean="0"/>
              <a:t>April </a:t>
            </a:r>
            <a:r>
              <a:rPr lang="en-IN" dirty="0"/>
              <a:t>2016), Sample References can be found at</a:t>
            </a:r>
            <a:r>
              <a:rPr lang="en-IN" dirty="0" smtClean="0"/>
              <a:t>: </a:t>
            </a:r>
            <a:r>
              <a:rPr lang="en-IN" dirty="0"/>
              <a:t> </a:t>
            </a:r>
            <a:r>
              <a:rPr lang="en-IN" dirty="0" smtClean="0"/>
              <a:t>[</a:t>
            </a:r>
            <a:r>
              <a:rPr lang="en-IN" u="sng" dirty="0">
                <a:hlinkClick r:id="rId6"/>
              </a:rPr>
              <a:t>http://www.ncbi.nlm.nih.gov/pmc/articles/PMC4408710</a:t>
            </a:r>
            <a:r>
              <a:rPr lang="en-IN" u="sng" dirty="0" smtClean="0">
                <a:hlinkClick r:id="rId6"/>
              </a:rPr>
              <a:t>/</a:t>
            </a:r>
            <a:r>
              <a:rPr lang="en-IN" dirty="0" smtClean="0"/>
              <a:t>]</a:t>
            </a:r>
          </a:p>
          <a:p>
            <a:pPr lvl="0"/>
            <a:r>
              <a:rPr lang="en-IN" dirty="0" err="1"/>
              <a:t>Vartika</a:t>
            </a:r>
            <a:r>
              <a:rPr lang="en-IN" dirty="0"/>
              <a:t> </a:t>
            </a:r>
            <a:r>
              <a:rPr lang="en-IN" dirty="0" err="1" smtClean="0"/>
              <a:t>Saxena</a:t>
            </a:r>
            <a:r>
              <a:rPr lang="en-IN" dirty="0" smtClean="0"/>
              <a:t>, </a:t>
            </a:r>
            <a:r>
              <a:rPr lang="en-IN" dirty="0" err="1"/>
              <a:t>Praveer</a:t>
            </a:r>
            <a:r>
              <a:rPr lang="en-IN" dirty="0"/>
              <a:t> Kumar et al. </a:t>
            </a:r>
            <a:r>
              <a:rPr lang="en-IN" dirty="0" smtClean="0"/>
              <a:t> Availability </a:t>
            </a:r>
            <a:r>
              <a:rPr lang="en-IN" dirty="0"/>
              <a:t>of Village Health and Nutrition Day services in </a:t>
            </a:r>
            <a:r>
              <a:rPr lang="en-IN" dirty="0" err="1"/>
              <a:t>Uttarakhand</a:t>
            </a:r>
            <a:r>
              <a:rPr lang="en-IN" dirty="0"/>
              <a:t>, </a:t>
            </a:r>
            <a:r>
              <a:rPr lang="en-IN" dirty="0" smtClean="0"/>
              <a:t>India,   J </a:t>
            </a:r>
            <a:r>
              <a:rPr lang="en-IN" dirty="0" err="1" smtClean="0"/>
              <a:t>FamilyMed</a:t>
            </a:r>
            <a:r>
              <a:rPr lang="en-IN" dirty="0" smtClean="0"/>
              <a:t> Prim Care. 2015 Apr – Jun; 4(2): 251-256.</a:t>
            </a:r>
          </a:p>
          <a:p>
            <a:r>
              <a:rPr lang="en-IN" dirty="0" smtClean="0"/>
              <a:t>Sandeep K. </a:t>
            </a:r>
            <a:r>
              <a:rPr lang="en-IN" dirty="0" err="1" smtClean="0"/>
              <a:t>Panigrahi</a:t>
            </a:r>
            <a:r>
              <a:rPr lang="en-IN" dirty="0" smtClean="0"/>
              <a:t>, </a:t>
            </a:r>
            <a:r>
              <a:rPr lang="en-IN" dirty="0" err="1" smtClean="0"/>
              <a:t>Bijayeeni</a:t>
            </a:r>
            <a:r>
              <a:rPr lang="en-IN" dirty="0" smtClean="0"/>
              <a:t> </a:t>
            </a:r>
            <a:r>
              <a:rPr lang="en-IN" dirty="0" err="1" smtClean="0"/>
              <a:t>Mohapatra</a:t>
            </a:r>
            <a:r>
              <a:rPr lang="en-IN" dirty="0" smtClean="0"/>
              <a:t> et al.  Awareness, perception and practice of stakeholders in India regarding Village Health and Nutrition Day,  </a:t>
            </a:r>
            <a:r>
              <a:rPr lang="en-IN" dirty="0"/>
              <a:t>J </a:t>
            </a:r>
            <a:r>
              <a:rPr lang="en-IN" dirty="0" err="1"/>
              <a:t>FamilyMed</a:t>
            </a:r>
            <a:r>
              <a:rPr lang="en-IN" dirty="0"/>
              <a:t> Prim Care. 2015 Apr – Jun; 4(2): </a:t>
            </a:r>
            <a:r>
              <a:rPr lang="en-IN" dirty="0" smtClean="0"/>
              <a:t>244-250.</a:t>
            </a:r>
            <a:endParaRPr lang="en-IN" dirty="0"/>
          </a:p>
          <a:p>
            <a:pPr lvl="0"/>
            <a:endParaRPr lang="en-IN" dirty="0"/>
          </a:p>
        </p:txBody>
      </p:sp>
      <p:sp>
        <p:nvSpPr>
          <p:cNvPr id="5" name="Slide Number Placeholder 4"/>
          <p:cNvSpPr>
            <a:spLocks noGrp="1"/>
          </p:cNvSpPr>
          <p:nvPr>
            <p:ph type="sldNum" sz="quarter" idx="12"/>
          </p:nvPr>
        </p:nvSpPr>
        <p:spPr/>
        <p:txBody>
          <a:bodyPr/>
          <a:lstStyle/>
          <a:p>
            <a:fld id="{D3F7C509-FEEF-45D3-B896-7C07814C0C13}" type="slidenum">
              <a:rPr lang="en-US" smtClean="0"/>
              <a:pPr/>
              <a:t>21</a:t>
            </a:fld>
            <a:endParaRPr lang="en-US" dirty="0"/>
          </a:p>
        </p:txBody>
      </p:sp>
    </p:spTree>
    <p:extLst>
      <p:ext uri="{BB962C8B-B14F-4D97-AF65-F5344CB8AC3E}">
        <p14:creationId xmlns:p14="http://schemas.microsoft.com/office/powerpoint/2010/main" val="2323932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396415" y="2165757"/>
            <a:ext cx="8347074" cy="711809"/>
          </a:xfrm>
          <a:prstGeom prst="rect">
            <a:avLst/>
          </a:prstGeom>
        </p:spPr>
        <p:txBody>
          <a:bodyPr vert="horz" lIns="91440" tIns="45720" rIns="91440" bIns="45720" rtlCol="0" anchor="ctr">
            <a:normAutofit/>
          </a:bodyPr>
          <a:lstStyle>
            <a:lvl1pPr algn="l" defTabSz="342900" rtl="0" eaLnBrk="1" latinLnBrk="0" hangingPunct="1">
              <a:lnSpc>
                <a:spcPts val="2300"/>
              </a:lnSpc>
              <a:spcBef>
                <a:spcPct val="0"/>
              </a:spcBef>
              <a:buNone/>
              <a:defRPr sz="2300" b="0" kern="1200" cap="all" baseline="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US" sz="3200" dirty="0">
              <a:solidFill>
                <a:schemeClr val="accent1">
                  <a:lumMod val="75000"/>
                </a:schemeClr>
              </a:solidFill>
            </a:endParaRPr>
          </a:p>
        </p:txBody>
      </p:sp>
      <p:sp>
        <p:nvSpPr>
          <p:cNvPr id="4" name="Subtitle 2"/>
          <p:cNvSpPr txBox="1">
            <a:spLocks/>
          </p:cNvSpPr>
          <p:nvPr/>
        </p:nvSpPr>
        <p:spPr>
          <a:xfrm>
            <a:off x="396415" y="3553505"/>
            <a:ext cx="3457128" cy="1552575"/>
          </a:xfrm>
          <a:prstGeom prst="rect">
            <a:avLst/>
          </a:prstGeom>
        </p:spPr>
        <p:txBody>
          <a:bodyPr vert="horz" lIns="91440" tIns="45720" rIns="91440" bIns="45720" rtlCol="0" anchor="ctr">
            <a:normAutofit/>
          </a:bodyPr>
          <a:lstStyle>
            <a:lvl1pPr marL="0" indent="0" algn="l" defTabSz="342900" rtl="0" eaLnBrk="1" latinLnBrk="0" hangingPunct="1">
              <a:spcBef>
                <a:spcPts val="0"/>
              </a:spcBef>
              <a:spcAft>
                <a:spcPts val="450"/>
              </a:spcAft>
              <a:buClr>
                <a:schemeClr val="accent2"/>
              </a:buClr>
              <a:buSzPct val="92000"/>
              <a:buFont typeface="Wingdings 2" panose="05020102010507070707" pitchFamily="18" charset="2"/>
              <a:buNone/>
              <a:defRPr sz="1400" b="0" kern="1200">
                <a:solidFill>
                  <a:schemeClr val="accent4"/>
                </a:solidFill>
                <a:latin typeface="+mn-lt"/>
                <a:ea typeface="+mn-ea"/>
                <a:cs typeface="+mn-cs"/>
              </a:defRPr>
            </a:lvl1pPr>
            <a:lvl2pPr marL="457200" indent="0" algn="ctr" defTabSz="342900" rtl="0" eaLnBrk="1" latinLnBrk="0" hangingPunct="1">
              <a:spcBef>
                <a:spcPct val="20000"/>
              </a:spcBef>
              <a:spcAft>
                <a:spcPts val="45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2pPr>
            <a:lvl3pPr marL="914400" indent="0" algn="ctr" defTabSz="342900" rtl="0" eaLnBrk="1" latinLnBrk="0" hangingPunct="1">
              <a:spcBef>
                <a:spcPct val="20000"/>
              </a:spcBef>
              <a:spcAft>
                <a:spcPts val="450"/>
              </a:spcAft>
              <a:buClr>
                <a:schemeClr val="accent2"/>
              </a:buClr>
              <a:buSzPct val="92000"/>
              <a:buFont typeface="Wingdings 2" panose="05020102010507070707" pitchFamily="18" charset="2"/>
              <a:buNone/>
              <a:defRPr sz="1050" kern="1200">
                <a:solidFill>
                  <a:schemeClr val="tx1">
                    <a:tint val="75000"/>
                  </a:schemeClr>
                </a:solidFill>
                <a:latin typeface="+mn-lt"/>
                <a:ea typeface="+mn-ea"/>
                <a:cs typeface="+mn-cs"/>
              </a:defRPr>
            </a:lvl3pPr>
            <a:lvl4pPr marL="1371600" indent="0" algn="ctr" defTabSz="342900" rtl="0" eaLnBrk="1" latinLnBrk="0" hangingPunct="1">
              <a:spcBef>
                <a:spcPct val="20000"/>
              </a:spcBef>
              <a:spcAft>
                <a:spcPts val="450"/>
              </a:spcAft>
              <a:buClr>
                <a:schemeClr val="accent2"/>
              </a:buClr>
              <a:buSzPct val="92000"/>
              <a:buFont typeface="Wingdings 2" panose="05020102010507070707" pitchFamily="18" charset="2"/>
              <a:buNone/>
              <a:defRPr sz="900" kern="1200">
                <a:solidFill>
                  <a:schemeClr val="tx1">
                    <a:tint val="75000"/>
                  </a:schemeClr>
                </a:solidFill>
                <a:latin typeface="+mn-lt"/>
                <a:ea typeface="+mn-ea"/>
                <a:cs typeface="+mn-cs"/>
              </a:defRPr>
            </a:lvl4pPr>
            <a:lvl5pPr marL="1828800" indent="0" algn="ctr" defTabSz="342900" rtl="0" eaLnBrk="1" latinLnBrk="0" hangingPunct="1">
              <a:spcBef>
                <a:spcPct val="20000"/>
              </a:spcBef>
              <a:spcAft>
                <a:spcPts val="450"/>
              </a:spcAft>
              <a:buClr>
                <a:schemeClr val="accent2"/>
              </a:buClr>
              <a:buSzPct val="92000"/>
              <a:buFont typeface="Wingdings 2" panose="05020102010507070707" pitchFamily="18" charset="2"/>
              <a:buNone/>
              <a:defRPr sz="900" kern="1200">
                <a:solidFill>
                  <a:schemeClr val="tx1">
                    <a:tint val="75000"/>
                  </a:schemeClr>
                </a:solidFill>
                <a:latin typeface="+mn-lt"/>
                <a:ea typeface="+mn-ea"/>
                <a:cs typeface="+mn-cs"/>
              </a:defRPr>
            </a:lvl5pPr>
            <a:lvl6pPr marL="2286000" indent="0" algn="ctr" defTabSz="342900" rtl="0" eaLnBrk="1" latinLnBrk="0" hangingPunct="1">
              <a:spcBef>
                <a:spcPct val="20000"/>
              </a:spcBef>
              <a:spcAft>
                <a:spcPts val="450"/>
              </a:spcAft>
              <a:buClr>
                <a:schemeClr val="accent2"/>
              </a:buClr>
              <a:buSzPct val="92000"/>
              <a:buFont typeface="Wingdings 2" panose="05020102010507070707" pitchFamily="18" charset="2"/>
              <a:buNone/>
              <a:defRPr sz="900" kern="1200">
                <a:solidFill>
                  <a:schemeClr val="tx1">
                    <a:tint val="75000"/>
                  </a:schemeClr>
                </a:solidFill>
                <a:latin typeface="+mn-lt"/>
                <a:ea typeface="+mn-ea"/>
                <a:cs typeface="+mn-cs"/>
              </a:defRPr>
            </a:lvl6pPr>
            <a:lvl7pPr marL="2743200" indent="0" algn="ctr" defTabSz="342900" rtl="0" eaLnBrk="1" latinLnBrk="0" hangingPunct="1">
              <a:spcBef>
                <a:spcPct val="20000"/>
              </a:spcBef>
              <a:spcAft>
                <a:spcPts val="450"/>
              </a:spcAft>
              <a:buClr>
                <a:schemeClr val="accent2"/>
              </a:buClr>
              <a:buSzPct val="92000"/>
              <a:buFont typeface="Wingdings 2" panose="05020102010507070707" pitchFamily="18" charset="2"/>
              <a:buNone/>
              <a:defRPr sz="900" kern="1200">
                <a:solidFill>
                  <a:schemeClr val="tx1">
                    <a:tint val="75000"/>
                  </a:schemeClr>
                </a:solidFill>
                <a:latin typeface="+mn-lt"/>
                <a:ea typeface="+mn-ea"/>
                <a:cs typeface="+mn-cs"/>
              </a:defRPr>
            </a:lvl7pPr>
            <a:lvl8pPr marL="3200400" indent="0" algn="ctr" defTabSz="342900" rtl="0" eaLnBrk="1" latinLnBrk="0" hangingPunct="1">
              <a:spcBef>
                <a:spcPct val="20000"/>
              </a:spcBef>
              <a:spcAft>
                <a:spcPts val="450"/>
              </a:spcAft>
              <a:buClr>
                <a:schemeClr val="accent2"/>
              </a:buClr>
              <a:buSzPct val="92000"/>
              <a:buFont typeface="Wingdings 2" panose="05020102010507070707" pitchFamily="18" charset="2"/>
              <a:buNone/>
              <a:defRPr sz="900" kern="1200">
                <a:solidFill>
                  <a:schemeClr val="tx1">
                    <a:tint val="75000"/>
                  </a:schemeClr>
                </a:solidFill>
                <a:latin typeface="+mn-lt"/>
                <a:ea typeface="+mn-ea"/>
                <a:cs typeface="+mn-cs"/>
              </a:defRPr>
            </a:lvl8pPr>
            <a:lvl9pPr marL="3657600" indent="0" algn="ctr" defTabSz="342900" rtl="0" eaLnBrk="1" latinLnBrk="0" hangingPunct="1">
              <a:spcBef>
                <a:spcPct val="20000"/>
              </a:spcBef>
              <a:spcAft>
                <a:spcPts val="450"/>
              </a:spcAft>
              <a:buClr>
                <a:schemeClr val="accent2"/>
              </a:buClr>
              <a:buSzPct val="92000"/>
              <a:buFont typeface="Wingdings 2" panose="05020102010507070707" pitchFamily="18" charset="2"/>
              <a:buNone/>
              <a:defRPr sz="900" kern="1200">
                <a:solidFill>
                  <a:schemeClr val="tx1">
                    <a:tint val="75000"/>
                  </a:schemeClr>
                </a:solidFill>
                <a:latin typeface="+mn-lt"/>
                <a:ea typeface="+mn-ea"/>
                <a:cs typeface="+mn-cs"/>
              </a:defRPr>
            </a:lvl9pPr>
          </a:lstStyle>
          <a:p>
            <a:r>
              <a:rPr lang="en-IN" sz="1200" b="1" dirty="0" smtClean="0">
                <a:solidFill>
                  <a:schemeClr val="accent2">
                    <a:lumMod val="75000"/>
                  </a:schemeClr>
                </a:solidFill>
              </a:rPr>
              <a:t>Address:</a:t>
            </a:r>
          </a:p>
          <a:p>
            <a:r>
              <a:rPr lang="en-IN" sz="1200" dirty="0" smtClean="0">
                <a:solidFill>
                  <a:schemeClr val="tx2"/>
                </a:solidFill>
              </a:rPr>
              <a:t>UP-TSU Office,</a:t>
            </a:r>
          </a:p>
          <a:p>
            <a:r>
              <a:rPr lang="en-IN" sz="1200" dirty="0" smtClean="0">
                <a:solidFill>
                  <a:schemeClr val="tx2"/>
                </a:solidFill>
              </a:rPr>
              <a:t>No. 404, 4</a:t>
            </a:r>
            <a:r>
              <a:rPr lang="en-IN" sz="1200" baseline="30000" dirty="0" smtClean="0">
                <a:solidFill>
                  <a:schemeClr val="tx2"/>
                </a:solidFill>
              </a:rPr>
              <a:t>th</a:t>
            </a:r>
            <a:r>
              <a:rPr lang="en-IN" sz="1200" dirty="0" smtClean="0">
                <a:solidFill>
                  <a:schemeClr val="tx2"/>
                </a:solidFill>
              </a:rPr>
              <a:t> Floor &amp; 505, 5</a:t>
            </a:r>
            <a:r>
              <a:rPr lang="en-IN" sz="1200" baseline="30000" dirty="0" smtClean="0">
                <a:solidFill>
                  <a:schemeClr val="tx2"/>
                </a:solidFill>
              </a:rPr>
              <a:t>th</a:t>
            </a:r>
            <a:r>
              <a:rPr lang="en-IN" sz="1200" dirty="0" smtClean="0">
                <a:solidFill>
                  <a:schemeClr val="tx2"/>
                </a:solidFill>
              </a:rPr>
              <a:t> Floor,</a:t>
            </a:r>
          </a:p>
          <a:p>
            <a:r>
              <a:rPr lang="en-IN" sz="1200" dirty="0" smtClean="0">
                <a:solidFill>
                  <a:schemeClr val="tx2"/>
                </a:solidFill>
              </a:rPr>
              <a:t>No. 20-A, </a:t>
            </a:r>
            <a:r>
              <a:rPr lang="en-IN" sz="1200" dirty="0" err="1" smtClean="0">
                <a:solidFill>
                  <a:schemeClr val="tx2"/>
                </a:solidFill>
              </a:rPr>
              <a:t>Ratan</a:t>
            </a:r>
            <a:r>
              <a:rPr lang="en-IN" sz="1200" dirty="0" smtClean="0">
                <a:solidFill>
                  <a:schemeClr val="tx2"/>
                </a:solidFill>
              </a:rPr>
              <a:t> Square,</a:t>
            </a:r>
          </a:p>
          <a:p>
            <a:r>
              <a:rPr lang="en-IN" sz="1200" dirty="0" err="1" smtClean="0">
                <a:solidFill>
                  <a:schemeClr val="tx2"/>
                </a:solidFill>
              </a:rPr>
              <a:t>Vidhan</a:t>
            </a:r>
            <a:r>
              <a:rPr lang="en-IN" sz="1200" dirty="0" smtClean="0">
                <a:solidFill>
                  <a:schemeClr val="tx2"/>
                </a:solidFill>
              </a:rPr>
              <a:t> Sabha Marg, Lucknow – 226001</a:t>
            </a:r>
          </a:p>
          <a:p>
            <a:r>
              <a:rPr lang="en-IN" sz="1200" dirty="0" smtClean="0">
                <a:solidFill>
                  <a:schemeClr val="tx2"/>
                </a:solidFill>
              </a:rPr>
              <a:t>Uttar Pradesh</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2473" y="3553505"/>
            <a:ext cx="1571625"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ubtitle 1"/>
          <p:cNvSpPr>
            <a:spLocks noGrp="1"/>
          </p:cNvSpPr>
          <p:nvPr>
            <p:ph type="subTitle" idx="1"/>
          </p:nvPr>
        </p:nvSpPr>
        <p:spPr>
          <a:xfrm>
            <a:off x="1171971" y="1144913"/>
            <a:ext cx="7001446" cy="924607"/>
          </a:xfrm>
        </p:spPr>
        <p:txBody>
          <a:bodyPr>
            <a:noAutofit/>
          </a:bodyPr>
          <a:lstStyle/>
          <a:p>
            <a:pPr algn="ctr"/>
            <a:r>
              <a:rPr lang="en-IN" sz="4400" dirty="0" smtClean="0">
                <a:solidFill>
                  <a:schemeClr val="accent1"/>
                </a:solidFill>
              </a:rPr>
              <a:t>Thank You</a:t>
            </a:r>
            <a:endParaRPr lang="en-IN" sz="4400" dirty="0">
              <a:solidFill>
                <a:schemeClr val="accent1"/>
              </a:solidFill>
            </a:endParaRPr>
          </a:p>
        </p:txBody>
      </p:sp>
      <p:sp>
        <p:nvSpPr>
          <p:cNvPr id="6" name="Text Placeholder 4"/>
          <p:cNvSpPr>
            <a:spLocks noGrp="1"/>
          </p:cNvSpPr>
          <p:nvPr>
            <p:ph type="body" sz="quarter" idx="4294967295"/>
          </p:nvPr>
        </p:nvSpPr>
        <p:spPr>
          <a:xfrm>
            <a:off x="365125" y="3019718"/>
            <a:ext cx="8347075" cy="341313"/>
          </a:xfrm>
          <a:prstGeom prst="rect">
            <a:avLst/>
          </a:prstGeom>
        </p:spPr>
        <p:txBody>
          <a:bodyPr/>
          <a:lstStyle/>
          <a:p>
            <a:pPr marL="0" indent="0">
              <a:buNone/>
            </a:pPr>
            <a:r>
              <a:rPr lang="en-US" dirty="0" smtClean="0">
                <a:solidFill>
                  <a:srgbClr val="E6AF00"/>
                </a:solidFill>
              </a:rPr>
              <a:t>Email: ankit.sharma@ihat.in </a:t>
            </a:r>
            <a:endParaRPr lang="en-US" dirty="0">
              <a:solidFill>
                <a:srgbClr val="E6AF00"/>
              </a:solidFill>
            </a:endParaRPr>
          </a:p>
        </p:txBody>
      </p:sp>
    </p:spTree>
    <p:extLst>
      <p:ext uri="{BB962C8B-B14F-4D97-AF65-F5344CB8AC3E}">
        <p14:creationId xmlns:p14="http://schemas.microsoft.com/office/powerpoint/2010/main" val="1650094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894" y="526617"/>
            <a:ext cx="8272212" cy="398057"/>
          </a:xfrm>
        </p:spPr>
        <p:txBody>
          <a:bodyPr>
            <a:noAutofit/>
          </a:bodyPr>
          <a:lstStyle/>
          <a:p>
            <a:r>
              <a:rPr lang="en-IN" sz="2000" b="1" dirty="0" smtClean="0">
                <a:latin typeface="Times New Roman" panose="02020603050405020304" pitchFamily="18" charset="0"/>
                <a:cs typeface="Times New Roman" panose="02020603050405020304" pitchFamily="18" charset="0"/>
              </a:rPr>
              <a:t>Introduction</a:t>
            </a:r>
            <a:endParaRPr lang="en-IN"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0960" y="924674"/>
            <a:ext cx="8553993" cy="4140486"/>
          </a:xfrm>
        </p:spPr>
        <p:txBody>
          <a:bodyPr>
            <a:normAutofit/>
          </a:bodyPr>
          <a:lstStyle/>
          <a:p>
            <a:pPr algn="just">
              <a:lnSpc>
                <a:spcPct val="150000"/>
              </a:lnSpc>
            </a:pPr>
            <a:r>
              <a:rPr lang="en-IN" sz="1400" dirty="0">
                <a:latin typeface="Times New Roman" panose="02020603050405020304" pitchFamily="18" charset="0"/>
                <a:cs typeface="Times New Roman" panose="02020603050405020304" pitchFamily="18" charset="0"/>
              </a:rPr>
              <a:t>Village Health and Nutrition Days (VHNDs) are a major initiative under the </a:t>
            </a:r>
            <a:r>
              <a:rPr lang="en-IN" sz="1400" dirty="0" smtClean="0">
                <a:latin typeface="Times New Roman" panose="02020603050405020304" pitchFamily="18" charset="0"/>
                <a:cs typeface="Times New Roman" panose="02020603050405020304" pitchFamily="18" charset="0"/>
              </a:rPr>
              <a:t>National </a:t>
            </a:r>
            <a:r>
              <a:rPr lang="en-IN" sz="1400" dirty="0">
                <a:latin typeface="Times New Roman" panose="02020603050405020304" pitchFamily="18" charset="0"/>
                <a:cs typeface="Times New Roman" panose="02020603050405020304" pitchFamily="18" charset="0"/>
              </a:rPr>
              <a:t>Health Mission (</a:t>
            </a:r>
            <a:r>
              <a:rPr lang="en-IN" sz="1400" dirty="0" smtClean="0">
                <a:latin typeface="Times New Roman" panose="02020603050405020304" pitchFamily="18" charset="0"/>
                <a:cs typeface="Times New Roman" panose="02020603050405020304" pitchFamily="18" charset="0"/>
              </a:rPr>
              <a:t>NHM</a:t>
            </a:r>
            <a:r>
              <a:rPr lang="en-IN" sz="1400" dirty="0">
                <a:latin typeface="Times New Roman" panose="02020603050405020304" pitchFamily="18" charset="0"/>
                <a:cs typeface="Times New Roman" panose="02020603050405020304" pitchFamily="18" charset="0"/>
              </a:rPr>
              <a:t>) to improve access to m</a:t>
            </a:r>
            <a:r>
              <a:rPr lang="en-IN" sz="1400" dirty="0" smtClean="0">
                <a:latin typeface="Times New Roman" panose="02020603050405020304" pitchFamily="18" charset="0"/>
                <a:cs typeface="Times New Roman" panose="02020603050405020304" pitchFamily="18" charset="0"/>
              </a:rPr>
              <a:t>aternal</a:t>
            </a:r>
            <a:r>
              <a:rPr lang="en-IN" sz="1400" dirty="0">
                <a:latin typeface="Times New Roman" panose="02020603050405020304" pitchFamily="18" charset="0"/>
                <a:cs typeface="Times New Roman" panose="02020603050405020304" pitchFamily="18" charset="0"/>
              </a:rPr>
              <a:t>, new-born, child health and nutrition (MNCHN) services at the village level. </a:t>
            </a:r>
          </a:p>
          <a:p>
            <a:pPr algn="just">
              <a:lnSpc>
                <a:spcPct val="150000"/>
              </a:lnSpc>
            </a:pPr>
            <a:r>
              <a:rPr lang="en-IN" sz="1400" dirty="0">
                <a:latin typeface="Times New Roman" panose="02020603050405020304" pitchFamily="18" charset="0"/>
                <a:cs typeface="Times New Roman" panose="02020603050405020304" pitchFamily="18" charset="0"/>
              </a:rPr>
              <a:t>Under the programme, the primary </a:t>
            </a:r>
            <a:r>
              <a:rPr lang="en-IN" sz="1400" dirty="0" smtClean="0">
                <a:latin typeface="Times New Roman" panose="02020603050405020304" pitchFamily="18" charset="0"/>
                <a:cs typeface="Times New Roman" panose="02020603050405020304" pitchFamily="18" charset="0"/>
              </a:rPr>
              <a:t>beneficiaries </a:t>
            </a:r>
            <a:r>
              <a:rPr lang="en-IN" sz="1400" dirty="0">
                <a:latin typeface="Times New Roman" panose="02020603050405020304" pitchFamily="18" charset="0"/>
                <a:cs typeface="Times New Roman" panose="02020603050405020304" pitchFamily="18" charset="0"/>
              </a:rPr>
              <a:t>are pregnant women, lactating mothers, children below five years and adolescent girls. </a:t>
            </a:r>
          </a:p>
          <a:p>
            <a:pPr algn="just">
              <a:lnSpc>
                <a:spcPct val="150000"/>
              </a:lnSpc>
            </a:pPr>
            <a:r>
              <a:rPr lang="en-IN" sz="1400" dirty="0">
                <a:latin typeface="Times New Roman" panose="02020603050405020304" pitchFamily="18" charset="0"/>
                <a:cs typeface="Times New Roman" panose="02020603050405020304" pitchFamily="18" charset="0"/>
              </a:rPr>
              <a:t>The programme would be organized </a:t>
            </a:r>
            <a:r>
              <a:rPr lang="en-IN" sz="1400" dirty="0" smtClean="0">
                <a:latin typeface="Times New Roman" panose="02020603050405020304" pitchFamily="18" charset="0"/>
                <a:cs typeface="Times New Roman" panose="02020603050405020304" pitchFamily="18" charset="0"/>
              </a:rPr>
              <a:t>for 8 times in </a:t>
            </a:r>
            <a:r>
              <a:rPr lang="en-IN" sz="1400" dirty="0">
                <a:latin typeface="Times New Roman" panose="02020603050405020304" pitchFamily="18" charset="0"/>
                <a:cs typeface="Times New Roman" panose="02020603050405020304" pitchFamily="18" charset="0"/>
              </a:rPr>
              <a:t>a month </a:t>
            </a:r>
            <a:r>
              <a:rPr lang="en-IN" sz="1400" dirty="0" smtClean="0">
                <a:latin typeface="Times New Roman" panose="02020603050405020304" pitchFamily="18" charset="0"/>
                <a:cs typeface="Times New Roman" panose="02020603050405020304" pitchFamily="18" charset="0"/>
              </a:rPr>
              <a:t>at Sub/Anganwadi Centre</a:t>
            </a:r>
            <a:r>
              <a:rPr lang="en-IN" sz="1400" dirty="0">
                <a:latin typeface="Times New Roman" panose="02020603050405020304" pitchFamily="18" charset="0"/>
                <a:cs typeface="Times New Roman" panose="02020603050405020304" pitchFamily="18" charset="0"/>
              </a:rPr>
              <a:t>, Someone’s residence  on a fixed day basis (either Wednesday or Saturday) with joint efforts of </a:t>
            </a:r>
            <a:r>
              <a:rPr lang="en-IN" sz="1400" dirty="0" smtClean="0">
                <a:latin typeface="Times New Roman" panose="02020603050405020304" pitchFamily="18" charset="0"/>
                <a:cs typeface="Times New Roman" panose="02020603050405020304" pitchFamily="18" charset="0"/>
              </a:rPr>
              <a:t>ANM, AWW </a:t>
            </a:r>
            <a:r>
              <a:rPr lang="en-IN" sz="1400" dirty="0">
                <a:latin typeface="Times New Roman" panose="02020603050405020304" pitchFamily="18" charset="0"/>
                <a:cs typeface="Times New Roman" panose="02020603050405020304" pitchFamily="18" charset="0"/>
              </a:rPr>
              <a:t>and </a:t>
            </a:r>
            <a:r>
              <a:rPr lang="en-IN" sz="1400" dirty="0" smtClean="0">
                <a:latin typeface="Times New Roman" panose="02020603050405020304" pitchFamily="18" charset="0"/>
                <a:cs typeface="Times New Roman" panose="02020603050405020304" pitchFamily="18" charset="0"/>
              </a:rPr>
              <a:t>ASHA.</a:t>
            </a:r>
            <a:endParaRPr lang="en-IN" sz="1400" dirty="0">
              <a:latin typeface="Times New Roman" panose="02020603050405020304" pitchFamily="18" charset="0"/>
              <a:cs typeface="Times New Roman" panose="02020603050405020304" pitchFamily="18" charset="0"/>
            </a:endParaRPr>
          </a:p>
          <a:p>
            <a:pPr algn="just">
              <a:lnSpc>
                <a:spcPct val="150000"/>
              </a:lnSpc>
            </a:pPr>
            <a:r>
              <a:rPr lang="en-IN" sz="1400" dirty="0" smtClean="0">
                <a:latin typeface="Times New Roman" panose="02020603050405020304" pitchFamily="18" charset="0"/>
                <a:cs typeface="Times New Roman" panose="02020603050405020304" pitchFamily="18" charset="0"/>
              </a:rPr>
              <a:t>Basic </a:t>
            </a:r>
            <a:r>
              <a:rPr lang="en-IN" sz="1400" dirty="0">
                <a:latin typeface="Times New Roman" panose="02020603050405020304" pitchFamily="18" charset="0"/>
                <a:cs typeface="Times New Roman" panose="02020603050405020304" pitchFamily="18" charset="0"/>
              </a:rPr>
              <a:t>components of primary healthcare services, including early registration, </a:t>
            </a:r>
            <a:r>
              <a:rPr lang="en-IN" sz="1400" dirty="0" smtClean="0">
                <a:latin typeface="Times New Roman" panose="02020603050405020304" pitchFamily="18" charset="0"/>
                <a:cs typeface="Times New Roman" panose="02020603050405020304" pitchFamily="18" charset="0"/>
              </a:rPr>
              <a:t>counselling </a:t>
            </a:r>
            <a:r>
              <a:rPr lang="en-IN" sz="1400" dirty="0">
                <a:latin typeface="Times New Roman" panose="02020603050405020304" pitchFamily="18" charset="0"/>
                <a:cs typeface="Times New Roman" panose="02020603050405020304" pitchFamily="18" charset="0"/>
              </a:rPr>
              <a:t>on early breastfeeding, identification and referral of high risk cases of children and pregnant women, as well as basic ANC and PNC care will be provided at community level in order to address the essential requirements of pregnancy, delivery, referral, childhood illnesses and adolescent health.</a:t>
            </a:r>
          </a:p>
          <a:p>
            <a:pPr algn="just">
              <a:lnSpc>
                <a:spcPct val="150000"/>
              </a:lnSpc>
            </a:pPr>
            <a:endParaRPr lang="en-IN"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D3F7C509-FEEF-45D3-B896-7C07814C0C13}" type="slidenum">
              <a:rPr lang="en-US" smtClean="0"/>
              <a:pPr/>
              <a:t>3</a:t>
            </a:fld>
            <a:endParaRPr lang="en-US" dirty="0"/>
          </a:p>
        </p:txBody>
      </p:sp>
    </p:spTree>
    <p:extLst>
      <p:ext uri="{BB962C8B-B14F-4D97-AF65-F5344CB8AC3E}">
        <p14:creationId xmlns:p14="http://schemas.microsoft.com/office/powerpoint/2010/main" val="1429208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153" y="526617"/>
            <a:ext cx="8272212" cy="511073"/>
          </a:xfrm>
        </p:spPr>
        <p:txBody>
          <a:bodyPr>
            <a:normAutofit/>
          </a:bodyPr>
          <a:lstStyle/>
          <a:p>
            <a:r>
              <a:rPr lang="en-IN" sz="2000" b="1" dirty="0" smtClean="0">
                <a:latin typeface="Times New Roman" panose="02020603050405020304" pitchFamily="18" charset="0"/>
                <a:cs typeface="Times New Roman" panose="02020603050405020304" pitchFamily="18" charset="0"/>
              </a:rPr>
              <a:t>Service package for vhnd</a:t>
            </a:r>
            <a:endParaRPr lang="en-IN"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32080" y="1415549"/>
            <a:ext cx="8272211" cy="3185232"/>
          </a:xfrm>
        </p:spPr>
        <p:txBody>
          <a:bodyPr>
            <a:normAutofit/>
          </a:bodyPr>
          <a:lstStyle/>
          <a:p>
            <a:r>
              <a:rPr lang="en-IN" sz="1400" dirty="0">
                <a:latin typeface="Times New Roman" panose="02020603050405020304" pitchFamily="18" charset="0"/>
                <a:cs typeface="Times New Roman" panose="02020603050405020304" pitchFamily="18" charset="0"/>
              </a:rPr>
              <a:t>Maternal Health</a:t>
            </a:r>
          </a:p>
          <a:p>
            <a:r>
              <a:rPr lang="en-IN" sz="1400" dirty="0">
                <a:latin typeface="Times New Roman" panose="02020603050405020304" pitchFamily="18" charset="0"/>
                <a:cs typeface="Times New Roman" panose="02020603050405020304" pitchFamily="18" charset="0"/>
              </a:rPr>
              <a:t>Child Health</a:t>
            </a:r>
          </a:p>
          <a:p>
            <a:r>
              <a:rPr lang="en-IN" sz="1400" dirty="0">
                <a:latin typeface="Times New Roman" panose="02020603050405020304" pitchFamily="18" charset="0"/>
                <a:cs typeface="Times New Roman" panose="02020603050405020304" pitchFamily="18" charset="0"/>
              </a:rPr>
              <a:t>Family </a:t>
            </a:r>
            <a:r>
              <a:rPr lang="en-IN" sz="1400" dirty="0" smtClean="0">
                <a:latin typeface="Times New Roman" panose="02020603050405020304" pitchFamily="18" charset="0"/>
                <a:cs typeface="Times New Roman" panose="02020603050405020304" pitchFamily="18" charset="0"/>
              </a:rPr>
              <a:t>Planning</a:t>
            </a:r>
          </a:p>
          <a:p>
            <a:r>
              <a:rPr lang="en-IN" sz="1400" dirty="0" smtClean="0">
                <a:latin typeface="Times New Roman" panose="02020603050405020304" pitchFamily="18" charset="0"/>
                <a:cs typeface="Times New Roman" panose="02020603050405020304" pitchFamily="18" charset="0"/>
              </a:rPr>
              <a:t>Nutrition</a:t>
            </a:r>
            <a:endParaRPr lang="en-IN" sz="1400" dirty="0">
              <a:latin typeface="Times New Roman" panose="02020603050405020304" pitchFamily="18" charset="0"/>
              <a:cs typeface="Times New Roman" panose="02020603050405020304" pitchFamily="18" charset="0"/>
            </a:endParaRPr>
          </a:p>
          <a:p>
            <a:r>
              <a:rPr lang="en-IN" sz="1400" dirty="0">
                <a:latin typeface="Times New Roman" panose="02020603050405020304" pitchFamily="18" charset="0"/>
                <a:cs typeface="Times New Roman" panose="02020603050405020304" pitchFamily="18" charset="0"/>
              </a:rPr>
              <a:t>Reproductive Tract Infections and Sexually Transmitted </a:t>
            </a:r>
            <a:r>
              <a:rPr lang="en-IN" sz="1400" dirty="0" smtClean="0">
                <a:latin typeface="Times New Roman" panose="02020603050405020304" pitchFamily="18" charset="0"/>
                <a:cs typeface="Times New Roman" panose="02020603050405020304" pitchFamily="18" charset="0"/>
              </a:rPr>
              <a:t>Infection</a:t>
            </a:r>
          </a:p>
          <a:p>
            <a:r>
              <a:rPr lang="en-IN" sz="1400" dirty="0" smtClean="0">
                <a:latin typeface="Times New Roman" panose="02020603050405020304" pitchFamily="18" charset="0"/>
                <a:cs typeface="Times New Roman" panose="02020603050405020304" pitchFamily="18" charset="0"/>
              </a:rPr>
              <a:t>Sanitation</a:t>
            </a:r>
            <a:endParaRPr lang="en-IN" sz="1400" dirty="0">
              <a:latin typeface="Times New Roman" panose="02020603050405020304" pitchFamily="18" charset="0"/>
              <a:cs typeface="Times New Roman" panose="02020603050405020304" pitchFamily="18" charset="0"/>
            </a:endParaRPr>
          </a:p>
          <a:p>
            <a:r>
              <a:rPr lang="en-IN" sz="1400" dirty="0">
                <a:latin typeface="Times New Roman" panose="02020603050405020304" pitchFamily="18" charset="0"/>
                <a:cs typeface="Times New Roman" panose="02020603050405020304" pitchFamily="18" charset="0"/>
              </a:rPr>
              <a:t>Communicable </a:t>
            </a:r>
            <a:r>
              <a:rPr lang="en-IN" sz="1400" dirty="0" smtClean="0">
                <a:latin typeface="Times New Roman" panose="02020603050405020304" pitchFamily="18" charset="0"/>
                <a:cs typeface="Times New Roman" panose="02020603050405020304" pitchFamily="18" charset="0"/>
              </a:rPr>
              <a:t>Diseases</a:t>
            </a:r>
          </a:p>
          <a:p>
            <a:r>
              <a:rPr lang="en-IN" sz="1400" dirty="0" smtClean="0">
                <a:latin typeface="Times New Roman" panose="02020603050405020304" pitchFamily="18" charset="0"/>
                <a:cs typeface="Times New Roman" panose="02020603050405020304" pitchFamily="18" charset="0"/>
              </a:rPr>
              <a:t>Gender</a:t>
            </a:r>
          </a:p>
          <a:p>
            <a:r>
              <a:rPr lang="en-IN" sz="1400" dirty="0" smtClean="0">
                <a:latin typeface="Times New Roman" panose="02020603050405020304" pitchFamily="18" charset="0"/>
                <a:cs typeface="Times New Roman" panose="02020603050405020304" pitchFamily="18" charset="0"/>
              </a:rPr>
              <a:t>Health Promotion</a:t>
            </a:r>
            <a:endParaRPr lang="en-IN" sz="1400" dirty="0">
              <a:latin typeface="Times New Roman" panose="02020603050405020304" pitchFamily="18" charset="0"/>
              <a:cs typeface="Times New Roman" panose="02020603050405020304" pitchFamily="18" charset="0"/>
            </a:endParaRPr>
          </a:p>
          <a:p>
            <a:endParaRPr lang="en-IN" sz="1400" dirty="0">
              <a:latin typeface="Times New Roman" panose="02020603050405020304" pitchFamily="18" charset="0"/>
              <a:cs typeface="Times New Roman" panose="02020603050405020304" pitchFamily="18" charset="0"/>
            </a:endParaRPr>
          </a:p>
          <a:p>
            <a:endParaRPr lang="en-IN" sz="1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D3F7C509-FEEF-45D3-B896-7C07814C0C13}" type="slidenum">
              <a:rPr lang="en-US" smtClean="0"/>
              <a:pPr/>
              <a:t>4</a:t>
            </a:fld>
            <a:endParaRPr lang="en-US" dirty="0"/>
          </a:p>
        </p:txBody>
      </p:sp>
    </p:spTree>
    <p:extLst>
      <p:ext uri="{BB962C8B-B14F-4D97-AF65-F5344CB8AC3E}">
        <p14:creationId xmlns:p14="http://schemas.microsoft.com/office/powerpoint/2010/main" val="4104603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894" y="526618"/>
            <a:ext cx="8272212" cy="439154"/>
          </a:xfrm>
        </p:spPr>
        <p:txBody>
          <a:bodyPr>
            <a:normAutofit/>
          </a:bodyPr>
          <a:lstStyle/>
          <a:p>
            <a:r>
              <a:rPr lang="en-IN" sz="2000" b="1" dirty="0" smtClean="0">
                <a:latin typeface="Times New Roman" panose="02020603050405020304" pitchFamily="18" charset="0"/>
                <a:cs typeface="Times New Roman" panose="02020603050405020304" pitchFamily="18" charset="0"/>
              </a:rPr>
              <a:t>Rationale of the study</a:t>
            </a:r>
            <a:endParaRPr lang="en-IN"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35895" y="1160981"/>
            <a:ext cx="8272211" cy="3233120"/>
          </a:xfrm>
        </p:spPr>
        <p:txBody>
          <a:bodyPr>
            <a:normAutofit/>
          </a:bodyPr>
          <a:lstStyle/>
          <a:p>
            <a:pPr algn="just"/>
            <a:r>
              <a:rPr lang="en-IN" sz="1400" dirty="0">
                <a:latin typeface="Times New Roman" panose="02020603050405020304" pitchFamily="18" charset="0"/>
                <a:cs typeface="Times New Roman" panose="02020603050405020304" pitchFamily="18" charset="0"/>
              </a:rPr>
              <a:t>Village Health and Nutrition Day is an initiative taken under </a:t>
            </a:r>
            <a:r>
              <a:rPr lang="en-IN" sz="1400" dirty="0" smtClean="0">
                <a:latin typeface="Times New Roman" panose="02020603050405020304" pitchFamily="18" charset="0"/>
                <a:cs typeface="Times New Roman" panose="02020603050405020304" pitchFamily="18" charset="0"/>
              </a:rPr>
              <a:t>NHM</a:t>
            </a:r>
            <a:r>
              <a:rPr lang="en-IN" sz="1400" dirty="0">
                <a:latin typeface="Times New Roman" panose="02020603050405020304" pitchFamily="18" charset="0"/>
                <a:cs typeface="Times New Roman" panose="02020603050405020304" pitchFamily="18" charset="0"/>
              </a:rPr>
              <a:t>, with a prime motto to deliver basic health services to the last person in the community</a:t>
            </a:r>
            <a:r>
              <a:rPr lang="en-IN" sz="1400" dirty="0" smtClean="0">
                <a:latin typeface="Times New Roman" panose="02020603050405020304" pitchFamily="18" charset="0"/>
                <a:cs typeface="Times New Roman" panose="02020603050405020304" pitchFamily="18" charset="0"/>
              </a:rPr>
              <a:t>.</a:t>
            </a:r>
          </a:p>
          <a:p>
            <a:pPr algn="just"/>
            <a:endParaRPr lang="en-IN" sz="1400" dirty="0">
              <a:latin typeface="Times New Roman" panose="02020603050405020304" pitchFamily="18" charset="0"/>
              <a:cs typeface="Times New Roman" panose="02020603050405020304" pitchFamily="18" charset="0"/>
            </a:endParaRPr>
          </a:p>
          <a:p>
            <a:pPr algn="just"/>
            <a:endParaRPr lang="en-IN" sz="1400" dirty="0">
              <a:latin typeface="Times New Roman" panose="02020603050405020304" pitchFamily="18" charset="0"/>
              <a:cs typeface="Times New Roman" panose="02020603050405020304" pitchFamily="18" charset="0"/>
            </a:endParaRPr>
          </a:p>
          <a:p>
            <a:pPr algn="just"/>
            <a:r>
              <a:rPr lang="en-IN" sz="1400" dirty="0">
                <a:latin typeface="Times New Roman" panose="02020603050405020304" pitchFamily="18" charset="0"/>
                <a:cs typeface="Times New Roman" panose="02020603050405020304" pitchFamily="18" charset="0"/>
              </a:rPr>
              <a:t> The data shows that health service provision has fairly improved but the aim of the program is yet to be achieved. This signifies that there are gaps in the service delivery at VHNDs.</a:t>
            </a:r>
          </a:p>
          <a:p>
            <a:pPr algn="just"/>
            <a:endParaRPr lang="en-IN" sz="1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D3F7C509-FEEF-45D3-B896-7C07814C0C13}" type="slidenum">
              <a:rPr lang="en-US" smtClean="0"/>
              <a:pPr/>
              <a:t>5</a:t>
            </a:fld>
            <a:endParaRPr lang="en-US" dirty="0"/>
          </a:p>
        </p:txBody>
      </p:sp>
    </p:spTree>
    <p:extLst>
      <p:ext uri="{BB962C8B-B14F-4D97-AF65-F5344CB8AC3E}">
        <p14:creationId xmlns:p14="http://schemas.microsoft.com/office/powerpoint/2010/main" val="3980897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880" y="482885"/>
            <a:ext cx="8272212" cy="400694"/>
          </a:xfrm>
        </p:spPr>
        <p:txBody>
          <a:bodyPr>
            <a:normAutofit/>
          </a:bodyPr>
          <a:lstStyle/>
          <a:p>
            <a:r>
              <a:rPr lang="en-IN" sz="2000" b="1" dirty="0" smtClean="0">
                <a:latin typeface="Times New Roman" panose="02020603050405020304" pitchFamily="18" charset="0"/>
                <a:cs typeface="Times New Roman" panose="02020603050405020304" pitchFamily="18" charset="0"/>
              </a:rPr>
              <a:t>Objectives of the study</a:t>
            </a:r>
            <a:endParaRPr lang="en-IN"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322880" y="1540634"/>
            <a:ext cx="3201156" cy="3060147"/>
          </a:xfrm>
        </p:spPr>
        <p:txBody>
          <a:bodyPr>
            <a:normAutofit/>
          </a:bodyPr>
          <a:lstStyle/>
          <a:p>
            <a:pPr marL="0" indent="0" algn="just">
              <a:buNone/>
            </a:pPr>
            <a:r>
              <a:rPr lang="en-IN" sz="1400" b="1" dirty="0" smtClean="0"/>
              <a:t>GENERAL</a:t>
            </a:r>
          </a:p>
          <a:p>
            <a:pPr algn="just"/>
            <a:r>
              <a:rPr lang="en-IN" sz="1200" dirty="0" smtClean="0">
                <a:latin typeface="Times New Roman" panose="02020603050405020304" pitchFamily="18" charset="0"/>
                <a:cs typeface="Times New Roman" panose="02020603050405020304" pitchFamily="18" charset="0"/>
              </a:rPr>
              <a:t>To </a:t>
            </a:r>
            <a:r>
              <a:rPr lang="en-IN" sz="1200" dirty="0">
                <a:latin typeface="Times New Roman" panose="02020603050405020304" pitchFamily="18" charset="0"/>
                <a:cs typeface="Times New Roman" panose="02020603050405020304" pitchFamily="18" charset="0"/>
              </a:rPr>
              <a:t>identify the gaps in the services provided in the VHND sessions and to assess availability of health, nutrition and sanitation services, required instruments/equipment and medicines at VHND sites with client satisfaction from the VHND services. </a:t>
            </a:r>
            <a:endParaRPr lang="en-IN" sz="1200" dirty="0" smtClean="0">
              <a:latin typeface="Times New Roman" panose="02020603050405020304" pitchFamily="18" charset="0"/>
              <a:cs typeface="Times New Roman" panose="02020603050405020304" pitchFamily="18" charset="0"/>
            </a:endParaRPr>
          </a:p>
          <a:p>
            <a:pPr algn="just"/>
            <a:endParaRPr lang="en-IN" dirty="0"/>
          </a:p>
          <a:p>
            <a:pPr algn="just"/>
            <a:r>
              <a:rPr lang="en-IN" sz="1400" b="1" dirty="0" smtClean="0">
                <a:latin typeface="Times New Roman" panose="02020603050405020304" pitchFamily="18" charset="0"/>
                <a:cs typeface="Times New Roman" panose="02020603050405020304" pitchFamily="18" charset="0"/>
              </a:rPr>
              <a:t>Research </a:t>
            </a:r>
            <a:r>
              <a:rPr lang="en-IN" sz="1400" b="1" dirty="0">
                <a:latin typeface="Times New Roman" panose="02020603050405020304" pitchFamily="18" charset="0"/>
                <a:cs typeface="Times New Roman" panose="02020603050405020304" pitchFamily="18" charset="0"/>
              </a:rPr>
              <a:t>Question</a:t>
            </a:r>
            <a:endParaRPr lang="en-IN" sz="1400" dirty="0">
              <a:latin typeface="Times New Roman" panose="02020603050405020304" pitchFamily="18" charset="0"/>
              <a:cs typeface="Times New Roman" panose="02020603050405020304" pitchFamily="18" charset="0"/>
            </a:endParaRPr>
          </a:p>
          <a:p>
            <a:pPr marL="0" lvl="0" indent="0" algn="just">
              <a:buNone/>
            </a:pPr>
            <a:r>
              <a:rPr lang="en-IN" sz="1200" dirty="0">
                <a:latin typeface="Times New Roman" panose="02020603050405020304" pitchFamily="18" charset="0"/>
                <a:cs typeface="Times New Roman" panose="02020603050405020304" pitchFamily="18" charset="0"/>
              </a:rPr>
              <a:t>What are the gaps at the Village Health Nutrition Day </a:t>
            </a:r>
            <a:r>
              <a:rPr lang="en-IN" sz="1200" dirty="0" smtClean="0">
                <a:latin typeface="Times New Roman" panose="02020603050405020304" pitchFamily="18" charset="0"/>
                <a:cs typeface="Times New Roman" panose="02020603050405020304" pitchFamily="18" charset="0"/>
              </a:rPr>
              <a:t>services at </a:t>
            </a:r>
            <a:r>
              <a:rPr lang="en-IN" sz="1200" dirty="0">
                <a:latin typeface="Times New Roman" panose="02020603050405020304" pitchFamily="18" charset="0"/>
                <a:cs typeface="Times New Roman" panose="02020603050405020304" pitchFamily="18" charset="0"/>
              </a:rPr>
              <a:t>every village level?</a:t>
            </a:r>
          </a:p>
          <a:p>
            <a:pPr algn="just"/>
            <a:endParaRPr lang="en-IN" dirty="0" smtClean="0"/>
          </a:p>
          <a:p>
            <a:pPr algn="just"/>
            <a:endParaRPr lang="en-IN" dirty="0"/>
          </a:p>
          <a:p>
            <a:pPr algn="just"/>
            <a:endParaRPr lang="en-IN" dirty="0"/>
          </a:p>
        </p:txBody>
      </p:sp>
      <p:sp>
        <p:nvSpPr>
          <p:cNvPr id="4" name="Content Placeholder 3"/>
          <p:cNvSpPr>
            <a:spLocks noGrp="1"/>
          </p:cNvSpPr>
          <p:nvPr>
            <p:ph sz="half" idx="2"/>
          </p:nvPr>
        </p:nvSpPr>
        <p:spPr>
          <a:xfrm>
            <a:off x="3688422" y="951651"/>
            <a:ext cx="5019685" cy="3959396"/>
          </a:xfrm>
        </p:spPr>
        <p:txBody>
          <a:bodyPr>
            <a:normAutofit/>
          </a:bodyPr>
          <a:lstStyle/>
          <a:p>
            <a:pPr marL="0" indent="0" algn="just">
              <a:buNone/>
            </a:pPr>
            <a:r>
              <a:rPr lang="en-IN" sz="1400" b="1" dirty="0" smtClean="0"/>
              <a:t>SPECIFIC</a:t>
            </a:r>
            <a:endParaRPr lang="en-IN" sz="1400" b="1" dirty="0"/>
          </a:p>
          <a:p>
            <a:pPr algn="just"/>
            <a:r>
              <a:rPr lang="en-IN" sz="1200" dirty="0" smtClean="0">
                <a:latin typeface="Times New Roman" panose="02020603050405020304" pitchFamily="18" charset="0"/>
                <a:cs typeface="Times New Roman" panose="02020603050405020304" pitchFamily="18" charset="0"/>
              </a:rPr>
              <a:t>To </a:t>
            </a:r>
            <a:r>
              <a:rPr lang="en-IN" sz="1200" dirty="0">
                <a:latin typeface="Times New Roman" panose="02020603050405020304" pitchFamily="18" charset="0"/>
                <a:cs typeface="Times New Roman" panose="02020603050405020304" pitchFamily="18" charset="0"/>
              </a:rPr>
              <a:t>identify the facilities available at VHND sites.</a:t>
            </a:r>
          </a:p>
          <a:p>
            <a:pPr algn="just"/>
            <a:r>
              <a:rPr lang="en-IN" sz="1200" dirty="0">
                <a:latin typeface="Times New Roman" panose="02020603050405020304" pitchFamily="18" charset="0"/>
                <a:cs typeface="Times New Roman" panose="02020603050405020304" pitchFamily="18" charset="0"/>
              </a:rPr>
              <a:t>To find out the presence of frontline workers.</a:t>
            </a:r>
          </a:p>
          <a:p>
            <a:pPr algn="just"/>
            <a:r>
              <a:rPr lang="en-IN" sz="1200" dirty="0">
                <a:latin typeface="Times New Roman" panose="02020603050405020304" pitchFamily="18" charset="0"/>
                <a:cs typeface="Times New Roman" panose="02020603050405020304" pitchFamily="18" charset="0"/>
              </a:rPr>
              <a:t>To understand the counselling services available at VHND sites.</a:t>
            </a:r>
          </a:p>
          <a:p>
            <a:pPr algn="just"/>
            <a:r>
              <a:rPr lang="en-IN" sz="1200" dirty="0">
                <a:latin typeface="Times New Roman" panose="02020603050405020304" pitchFamily="18" charset="0"/>
                <a:cs typeface="Times New Roman" panose="02020603050405020304" pitchFamily="18" charset="0"/>
              </a:rPr>
              <a:t>To get the status of availability of food and THR at the VHND sites. </a:t>
            </a:r>
          </a:p>
          <a:p>
            <a:pPr algn="just"/>
            <a:r>
              <a:rPr lang="en-IN" sz="1200" dirty="0">
                <a:latin typeface="Times New Roman" panose="02020603050405020304" pitchFamily="18" charset="0"/>
                <a:cs typeface="Times New Roman" panose="02020603050405020304" pitchFamily="18" charset="0"/>
              </a:rPr>
              <a:t>To identify the availability of equipment’s and there utilization status at the VHND sites </a:t>
            </a:r>
          </a:p>
          <a:p>
            <a:pPr algn="just"/>
            <a:r>
              <a:rPr lang="en-IN" sz="1200" dirty="0">
                <a:latin typeface="Times New Roman" panose="02020603050405020304" pitchFamily="18" charset="0"/>
                <a:cs typeface="Times New Roman" panose="02020603050405020304" pitchFamily="18" charset="0"/>
              </a:rPr>
              <a:t>To find out the availability of drugs at VHND sites</a:t>
            </a:r>
          </a:p>
          <a:p>
            <a:pPr algn="just"/>
            <a:r>
              <a:rPr lang="en-IN" sz="1200" dirty="0">
                <a:latin typeface="Times New Roman" panose="02020603050405020304" pitchFamily="18" charset="0"/>
                <a:cs typeface="Times New Roman" panose="02020603050405020304" pitchFamily="18" charset="0"/>
              </a:rPr>
              <a:t>To check the status of availability of vaccines at VHND sites </a:t>
            </a:r>
          </a:p>
          <a:p>
            <a:pPr algn="just"/>
            <a:r>
              <a:rPr lang="en-IN" sz="1200" dirty="0">
                <a:latin typeface="Times New Roman" panose="02020603050405020304" pitchFamily="18" charset="0"/>
                <a:cs typeface="Times New Roman" panose="02020603050405020304" pitchFamily="18" charset="0"/>
              </a:rPr>
              <a:t>To understand the data collection &amp; maintenance of the data at VHND sites</a:t>
            </a:r>
          </a:p>
          <a:p>
            <a:pPr marL="0" indent="0" algn="just">
              <a:buNone/>
            </a:pPr>
            <a:endParaRPr lang="en-IN"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D3F7C509-FEEF-45D3-B896-7C07814C0C13}" type="slidenum">
              <a:rPr lang="en-US" smtClean="0"/>
              <a:pPr/>
              <a:t>6</a:t>
            </a:fld>
            <a:endParaRPr lang="en-US" dirty="0"/>
          </a:p>
        </p:txBody>
      </p:sp>
    </p:spTree>
    <p:extLst>
      <p:ext uri="{BB962C8B-B14F-4D97-AF65-F5344CB8AC3E}">
        <p14:creationId xmlns:p14="http://schemas.microsoft.com/office/powerpoint/2010/main" val="1288834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894" y="526617"/>
            <a:ext cx="8272212" cy="367235"/>
          </a:xfrm>
        </p:spPr>
        <p:txBody>
          <a:bodyPr>
            <a:noAutofit/>
          </a:bodyPr>
          <a:lstStyle/>
          <a:p>
            <a:r>
              <a:rPr lang="en-IN" sz="2000" b="1" dirty="0" smtClean="0">
                <a:latin typeface="Times New Roman" panose="02020603050405020304" pitchFamily="18" charset="0"/>
                <a:cs typeface="Times New Roman" panose="02020603050405020304" pitchFamily="18" charset="0"/>
              </a:rPr>
              <a:t>Research Methodology</a:t>
            </a:r>
            <a:endParaRPr lang="en-IN"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36307" y="1664413"/>
            <a:ext cx="8907694" cy="3400746"/>
          </a:xfrm>
        </p:spPr>
        <p:txBody>
          <a:bodyPr>
            <a:noAutofit/>
          </a:bodyPr>
          <a:lstStyle/>
          <a:p>
            <a:pPr lvl="0" algn="just"/>
            <a:r>
              <a:rPr lang="en-IN" sz="1400" b="1" dirty="0">
                <a:latin typeface="Times New Roman" panose="02020603050405020304" pitchFamily="18" charset="0"/>
                <a:cs typeface="Times New Roman" panose="02020603050405020304" pitchFamily="18" charset="0"/>
              </a:rPr>
              <a:t>Study Type- </a:t>
            </a:r>
            <a:r>
              <a:rPr lang="en-IN" sz="1400" dirty="0">
                <a:latin typeface="Times New Roman" panose="02020603050405020304" pitchFamily="18" charset="0"/>
                <a:cs typeface="Times New Roman" panose="02020603050405020304" pitchFamily="18" charset="0"/>
              </a:rPr>
              <a:t>Cross Sectional Study</a:t>
            </a:r>
          </a:p>
          <a:p>
            <a:pPr lvl="0" algn="just"/>
            <a:r>
              <a:rPr lang="en-IN" sz="1400" b="1" dirty="0">
                <a:latin typeface="Times New Roman" panose="02020603050405020304" pitchFamily="18" charset="0"/>
                <a:cs typeface="Times New Roman" panose="02020603050405020304" pitchFamily="18" charset="0"/>
              </a:rPr>
              <a:t>Study Area- </a:t>
            </a:r>
            <a:r>
              <a:rPr lang="en-IN" sz="1400" dirty="0">
                <a:latin typeface="Times New Roman" panose="02020603050405020304" pitchFamily="18" charset="0"/>
                <a:cs typeface="Times New Roman" panose="02020603050405020304" pitchFamily="18" charset="0"/>
              </a:rPr>
              <a:t>The study is conducted at Kannauj District (Uttar Pradesh) with a sample size of 20 VHND sites.</a:t>
            </a:r>
          </a:p>
          <a:p>
            <a:pPr lvl="0" algn="just"/>
            <a:r>
              <a:rPr lang="en-IN" sz="1400" b="1" dirty="0">
                <a:latin typeface="Times New Roman" panose="02020603050405020304" pitchFamily="18" charset="0"/>
                <a:cs typeface="Times New Roman" panose="02020603050405020304" pitchFamily="18" charset="0"/>
              </a:rPr>
              <a:t>Study Period- </a:t>
            </a:r>
            <a:r>
              <a:rPr lang="en-IN" sz="1400" dirty="0">
                <a:latin typeface="Times New Roman" panose="02020603050405020304" pitchFamily="18" charset="0"/>
                <a:cs typeface="Times New Roman" panose="02020603050405020304" pitchFamily="18" charset="0"/>
              </a:rPr>
              <a:t>3 </a:t>
            </a:r>
            <a:r>
              <a:rPr lang="en-IN" sz="1400" dirty="0" smtClean="0">
                <a:latin typeface="Times New Roman" panose="02020603050405020304" pitchFamily="18" charset="0"/>
                <a:cs typeface="Times New Roman" panose="02020603050405020304" pitchFamily="18" charset="0"/>
              </a:rPr>
              <a:t>months</a:t>
            </a:r>
            <a:endParaRPr lang="en-IN" sz="1400" dirty="0">
              <a:latin typeface="Times New Roman" panose="02020603050405020304" pitchFamily="18" charset="0"/>
              <a:cs typeface="Times New Roman" panose="02020603050405020304" pitchFamily="18" charset="0"/>
            </a:endParaRPr>
          </a:p>
          <a:p>
            <a:pPr lvl="0" algn="just"/>
            <a:r>
              <a:rPr lang="en-IN" sz="1400" b="1" dirty="0">
                <a:latin typeface="Times New Roman" panose="02020603050405020304" pitchFamily="18" charset="0"/>
                <a:cs typeface="Times New Roman" panose="02020603050405020304" pitchFamily="18" charset="0"/>
              </a:rPr>
              <a:t>Study </a:t>
            </a:r>
            <a:r>
              <a:rPr lang="en-IN" sz="1400" b="1" dirty="0" smtClean="0">
                <a:latin typeface="Times New Roman" panose="02020603050405020304" pitchFamily="18" charset="0"/>
                <a:cs typeface="Times New Roman" panose="02020603050405020304" pitchFamily="18" charset="0"/>
              </a:rPr>
              <a:t>Respondents- </a:t>
            </a:r>
            <a:r>
              <a:rPr lang="en-IN" sz="1400" dirty="0" smtClean="0">
                <a:latin typeface="Times New Roman" panose="02020603050405020304" pitchFamily="18" charset="0"/>
                <a:cs typeface="Times New Roman" panose="02020603050405020304" pitchFamily="18" charset="0"/>
              </a:rPr>
              <a:t>The </a:t>
            </a:r>
            <a:r>
              <a:rPr lang="en-IN" sz="1400" dirty="0">
                <a:latin typeface="Times New Roman" panose="02020603050405020304" pitchFamily="18" charset="0"/>
                <a:cs typeface="Times New Roman" panose="02020603050405020304" pitchFamily="18" charset="0"/>
              </a:rPr>
              <a:t>respondents for the following were front line workers (ANM, ASHA and AWW</a:t>
            </a:r>
            <a:r>
              <a:rPr lang="en-IN" sz="1400" dirty="0" smtClean="0">
                <a:latin typeface="Times New Roman" panose="02020603050405020304" pitchFamily="18" charset="0"/>
                <a:cs typeface="Times New Roman" panose="02020603050405020304" pitchFamily="18" charset="0"/>
              </a:rPr>
              <a:t>) and beneficiaries at </a:t>
            </a:r>
            <a:r>
              <a:rPr lang="en-IN" sz="1400" dirty="0">
                <a:latin typeface="Times New Roman" panose="02020603050405020304" pitchFamily="18" charset="0"/>
                <a:cs typeface="Times New Roman" panose="02020603050405020304" pitchFamily="18" charset="0"/>
              </a:rPr>
              <a:t>the various VHND </a:t>
            </a:r>
            <a:r>
              <a:rPr lang="en-IN" sz="1400" dirty="0" smtClean="0">
                <a:latin typeface="Times New Roman" panose="02020603050405020304" pitchFamily="18" charset="0"/>
                <a:cs typeface="Times New Roman" panose="02020603050405020304" pitchFamily="18" charset="0"/>
              </a:rPr>
              <a:t>sites.</a:t>
            </a:r>
            <a:endParaRPr lang="en-IN" sz="1400" dirty="0">
              <a:latin typeface="Times New Roman" panose="02020603050405020304" pitchFamily="18" charset="0"/>
              <a:cs typeface="Times New Roman" panose="02020603050405020304" pitchFamily="18" charset="0"/>
            </a:endParaRPr>
          </a:p>
          <a:p>
            <a:pPr lvl="0" algn="just"/>
            <a:r>
              <a:rPr lang="en-IN" sz="1400" b="1" dirty="0">
                <a:latin typeface="Times New Roman" panose="02020603050405020304" pitchFamily="18" charset="0"/>
                <a:cs typeface="Times New Roman" panose="02020603050405020304" pitchFamily="18" charset="0"/>
              </a:rPr>
              <a:t>Sample Method- </a:t>
            </a:r>
            <a:r>
              <a:rPr lang="en-IN" sz="1400" dirty="0">
                <a:latin typeface="Times New Roman" panose="02020603050405020304" pitchFamily="18" charset="0"/>
                <a:cs typeface="Times New Roman" panose="02020603050405020304" pitchFamily="18" charset="0"/>
              </a:rPr>
              <a:t>The method followed for the study is simple random sampling. From </a:t>
            </a:r>
            <a:r>
              <a:rPr lang="en-IN" sz="1400" dirty="0" smtClean="0">
                <a:latin typeface="Times New Roman" panose="02020603050405020304" pitchFamily="18" charset="0"/>
                <a:cs typeface="Times New Roman" panose="02020603050405020304" pitchFamily="18" charset="0"/>
              </a:rPr>
              <a:t>4 Blocks of 1 </a:t>
            </a:r>
            <a:r>
              <a:rPr lang="en-IN" sz="1400" dirty="0">
                <a:latin typeface="Times New Roman" panose="02020603050405020304" pitchFamily="18" charset="0"/>
                <a:cs typeface="Times New Roman" panose="02020603050405020304" pitchFamily="18" charset="0"/>
              </a:rPr>
              <a:t>sub centres was taken </a:t>
            </a:r>
            <a:r>
              <a:rPr lang="en-IN" sz="1400" dirty="0" smtClean="0">
                <a:latin typeface="Times New Roman" panose="02020603050405020304" pitchFamily="18" charset="0"/>
                <a:cs typeface="Times New Roman" panose="02020603050405020304" pitchFamily="18" charset="0"/>
              </a:rPr>
              <a:t>from each block and </a:t>
            </a:r>
            <a:r>
              <a:rPr lang="en-IN" sz="1400" dirty="0">
                <a:latin typeface="Times New Roman" panose="02020603050405020304" pitchFamily="18" charset="0"/>
                <a:cs typeface="Times New Roman" panose="02020603050405020304" pitchFamily="18" charset="0"/>
              </a:rPr>
              <a:t>5</a:t>
            </a:r>
            <a:r>
              <a:rPr lang="en-IN" sz="1400" dirty="0" smtClean="0">
                <a:latin typeface="Times New Roman" panose="02020603050405020304" pitchFamily="18" charset="0"/>
                <a:cs typeface="Times New Roman" panose="02020603050405020304" pitchFamily="18" charset="0"/>
              </a:rPr>
              <a:t> </a:t>
            </a:r>
            <a:r>
              <a:rPr lang="en-IN" sz="1400" dirty="0">
                <a:latin typeface="Times New Roman" panose="02020603050405020304" pitchFamily="18" charset="0"/>
                <a:cs typeface="Times New Roman" panose="02020603050405020304" pitchFamily="18" charset="0"/>
              </a:rPr>
              <a:t>VHND sessions was selected from each sub </a:t>
            </a:r>
            <a:r>
              <a:rPr lang="en-IN" sz="1400" dirty="0" smtClean="0">
                <a:latin typeface="Times New Roman" panose="02020603050405020304" pitchFamily="18" charset="0"/>
                <a:cs typeface="Times New Roman" panose="02020603050405020304" pitchFamily="18" charset="0"/>
              </a:rPr>
              <a:t>centre. </a:t>
            </a:r>
            <a:r>
              <a:rPr lang="en-IN" sz="1400" dirty="0">
                <a:latin typeface="Times New Roman" panose="02020603050405020304" pitchFamily="18" charset="0"/>
                <a:cs typeface="Times New Roman" panose="02020603050405020304" pitchFamily="18" charset="0"/>
              </a:rPr>
              <a:t>The sample was decided from the micro plan available at block. Simple random sampling method applied for selecting the VHND sites from the micro plan.</a:t>
            </a:r>
          </a:p>
          <a:p>
            <a:pPr lvl="0" algn="just"/>
            <a:r>
              <a:rPr lang="en-IN" sz="1400" b="1" dirty="0">
                <a:latin typeface="Times New Roman" panose="02020603050405020304" pitchFamily="18" charset="0"/>
                <a:cs typeface="Times New Roman" panose="02020603050405020304" pitchFamily="18" charset="0"/>
              </a:rPr>
              <a:t>Sample Size- </a:t>
            </a:r>
            <a:r>
              <a:rPr lang="en-IN" sz="1400" dirty="0">
                <a:latin typeface="Times New Roman" panose="02020603050405020304" pitchFamily="18" charset="0"/>
                <a:cs typeface="Times New Roman" panose="02020603050405020304" pitchFamily="18" charset="0"/>
              </a:rPr>
              <a:t>A sample size of 20 was taken. VHND is conducted on Wednesday and Saturdays of every week. ( 1 VHND site visited every </a:t>
            </a:r>
            <a:r>
              <a:rPr lang="en-IN" sz="1400" dirty="0" smtClean="0">
                <a:latin typeface="Times New Roman" panose="02020603050405020304" pitchFamily="18" charset="0"/>
                <a:cs typeface="Times New Roman" panose="02020603050405020304" pitchFamily="18" charset="0"/>
              </a:rPr>
              <a:t>Wednesday </a:t>
            </a:r>
            <a:r>
              <a:rPr lang="en-IN" sz="1400" dirty="0">
                <a:latin typeface="Times New Roman" panose="02020603050405020304" pitchFamily="18" charset="0"/>
                <a:cs typeface="Times New Roman" panose="02020603050405020304" pitchFamily="18" charset="0"/>
              </a:rPr>
              <a:t>and 1 site every </a:t>
            </a:r>
            <a:r>
              <a:rPr lang="en-IN" sz="1400" dirty="0" smtClean="0">
                <a:latin typeface="Times New Roman" panose="02020603050405020304" pitchFamily="18" charset="0"/>
                <a:cs typeface="Times New Roman" panose="02020603050405020304" pitchFamily="18" charset="0"/>
              </a:rPr>
              <a:t>Saturday, </a:t>
            </a:r>
            <a:r>
              <a:rPr lang="en-IN" sz="1400" dirty="0">
                <a:latin typeface="Times New Roman" panose="02020603050405020304" pitchFamily="18" charset="0"/>
                <a:cs typeface="Times New Roman" panose="02020603050405020304" pitchFamily="18" charset="0"/>
              </a:rPr>
              <a:t>then total 8 VHND sites could be assessed in a month. In a time period of 3 month, 24 VHND sites </a:t>
            </a:r>
            <a:r>
              <a:rPr lang="en-IN" sz="1400" dirty="0" smtClean="0">
                <a:latin typeface="Times New Roman" panose="02020603050405020304" pitchFamily="18" charset="0"/>
                <a:cs typeface="Times New Roman" panose="02020603050405020304" pitchFamily="18" charset="0"/>
              </a:rPr>
              <a:t>visited. Leaving public holidays aside a sample size of only 20 was taken.) </a:t>
            </a:r>
            <a:endParaRPr lang="en-IN" sz="1400" dirty="0">
              <a:latin typeface="Times New Roman" panose="02020603050405020304" pitchFamily="18" charset="0"/>
              <a:cs typeface="Times New Roman" panose="02020603050405020304" pitchFamily="18" charset="0"/>
            </a:endParaRPr>
          </a:p>
          <a:p>
            <a:pPr lvl="0" algn="just"/>
            <a:r>
              <a:rPr lang="en-IN" sz="1400" b="1" dirty="0">
                <a:latin typeface="Times New Roman" panose="02020603050405020304" pitchFamily="18" charset="0"/>
                <a:cs typeface="Times New Roman" panose="02020603050405020304" pitchFamily="18" charset="0"/>
              </a:rPr>
              <a:t>Data Collection Technique- </a:t>
            </a:r>
            <a:r>
              <a:rPr lang="en-IN" sz="1400" dirty="0">
                <a:latin typeface="Times New Roman" panose="02020603050405020304" pitchFamily="18" charset="0"/>
                <a:cs typeface="Times New Roman" panose="02020603050405020304" pitchFamily="18" charset="0"/>
              </a:rPr>
              <a:t>Direct </a:t>
            </a:r>
            <a:r>
              <a:rPr lang="en-IN" sz="1400" dirty="0" smtClean="0">
                <a:latin typeface="Times New Roman" panose="02020603050405020304" pitchFamily="18" charset="0"/>
                <a:cs typeface="Times New Roman" panose="02020603050405020304" pitchFamily="18" charset="0"/>
              </a:rPr>
              <a:t>Observation</a:t>
            </a:r>
            <a:r>
              <a:rPr lang="en-IN" sz="1400" dirty="0">
                <a:latin typeface="Times New Roman" panose="02020603050405020304" pitchFamily="18" charset="0"/>
                <a:cs typeface="Times New Roman" panose="02020603050405020304" pitchFamily="18" charset="0"/>
              </a:rPr>
              <a:t>.</a:t>
            </a:r>
          </a:p>
          <a:p>
            <a:pPr algn="just"/>
            <a:r>
              <a:rPr lang="en-IN" sz="1400" b="1" dirty="0">
                <a:latin typeface="Times New Roman" panose="02020603050405020304" pitchFamily="18" charset="0"/>
                <a:cs typeface="Times New Roman" panose="02020603050405020304" pitchFamily="18" charset="0"/>
              </a:rPr>
              <a:t>Data Collection Tool- </a:t>
            </a:r>
            <a:r>
              <a:rPr lang="en-IN" sz="1400" dirty="0">
                <a:latin typeface="Times New Roman" panose="02020603050405020304" pitchFamily="18" charset="0"/>
                <a:cs typeface="Times New Roman" panose="02020603050405020304" pitchFamily="18" charset="0"/>
              </a:rPr>
              <a:t>Structured questionnaire </a:t>
            </a:r>
          </a:p>
          <a:p>
            <a:pPr lvl="0" algn="just"/>
            <a:r>
              <a:rPr lang="en-IN" sz="1400" b="1" dirty="0">
                <a:latin typeface="Times New Roman" panose="02020603050405020304" pitchFamily="18" charset="0"/>
                <a:cs typeface="Times New Roman" panose="02020603050405020304" pitchFamily="18" charset="0"/>
              </a:rPr>
              <a:t>Data Analysis- </a:t>
            </a:r>
            <a:r>
              <a:rPr lang="en-IN" sz="1400" dirty="0">
                <a:latin typeface="Times New Roman" panose="02020603050405020304" pitchFamily="18" charset="0"/>
                <a:cs typeface="Times New Roman" panose="02020603050405020304" pitchFamily="18" charset="0"/>
              </a:rPr>
              <a:t>The data analysis done in MS Excel</a:t>
            </a:r>
          </a:p>
          <a:p>
            <a:pPr algn="just"/>
            <a:endParaRPr lang="en-IN" sz="1400" dirty="0">
              <a:latin typeface="Times New Roman" panose="02020603050405020304" pitchFamily="18" charset="0"/>
              <a:cs typeface="Times New Roman" panose="02020603050405020304" pitchFamily="18" charset="0"/>
            </a:endParaRPr>
          </a:p>
          <a:p>
            <a:pPr algn="just"/>
            <a:endParaRPr lang="en-IN" sz="14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D3F7C509-FEEF-45D3-B896-7C07814C0C13}" type="slidenum">
              <a:rPr lang="en-US" smtClean="0"/>
              <a:pPr/>
              <a:t>7</a:t>
            </a:fld>
            <a:endParaRPr lang="en-US" dirty="0"/>
          </a:p>
        </p:txBody>
      </p:sp>
    </p:spTree>
    <p:extLst>
      <p:ext uri="{BB962C8B-B14F-4D97-AF65-F5344CB8AC3E}">
        <p14:creationId xmlns:p14="http://schemas.microsoft.com/office/powerpoint/2010/main" val="1345559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latin typeface="Times New Roman" panose="02020603050405020304" pitchFamily="18" charset="0"/>
                <a:cs typeface="Times New Roman" panose="02020603050405020304" pitchFamily="18" charset="0"/>
              </a:rPr>
              <a:t>RESULTS AND FINDINGS</a:t>
            </a:r>
            <a:endParaRPr lang="en-IN" b="1"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p:txBody>
          <a:bodyPr/>
          <a:lstStyle/>
          <a:p>
            <a:r>
              <a:rPr lang="en-IN" dirty="0" smtClean="0"/>
              <a:t>  </a:t>
            </a:r>
            <a:endParaRPr lang="en-IN"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D3F7C509-FEEF-45D3-B896-7C07814C0C13}" type="slidenum">
              <a:rPr lang="en-US" smtClean="0"/>
              <a:pPr/>
              <a:t>8</a:t>
            </a:fld>
            <a:endParaRPr lang="en-US" dirty="0"/>
          </a:p>
        </p:txBody>
      </p:sp>
    </p:spTree>
    <p:extLst>
      <p:ext uri="{BB962C8B-B14F-4D97-AF65-F5344CB8AC3E}">
        <p14:creationId xmlns:p14="http://schemas.microsoft.com/office/powerpoint/2010/main" val="217290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IN"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D3F7C509-FEEF-45D3-B896-7C07814C0C13}" type="slidenum">
              <a:rPr lang="en-US" smtClean="0"/>
              <a:pPr/>
              <a:t>9</a:t>
            </a:fld>
            <a:endParaRPr lang="en-US"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3059219468"/>
              </p:ext>
            </p:extLst>
          </p:nvPr>
        </p:nvGraphicFramePr>
        <p:xfrm>
          <a:off x="436563" y="526618"/>
          <a:ext cx="8270875" cy="38296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73833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UPTSU">
      <a:dk1>
        <a:sysClr val="windowText" lastClr="000000"/>
      </a:dk1>
      <a:lt1>
        <a:srgbClr val="FFFFFF"/>
      </a:lt1>
      <a:dk2>
        <a:srgbClr val="3D3D3D"/>
      </a:dk2>
      <a:lt2>
        <a:srgbClr val="EBEBEB"/>
      </a:lt2>
      <a:accent1>
        <a:srgbClr val="008000"/>
      </a:accent1>
      <a:accent2>
        <a:srgbClr val="92D050"/>
      </a:accent2>
      <a:accent3>
        <a:srgbClr val="969FA7"/>
      </a:accent3>
      <a:accent4>
        <a:srgbClr val="FFFF66"/>
      </a:accent4>
      <a:accent5>
        <a:srgbClr val="4590B8"/>
      </a:accent5>
      <a:accent6>
        <a:srgbClr val="1A3260"/>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FAADC3BBB7DD64C8085882693830C1E" ma:contentTypeVersion="2" ma:contentTypeDescription="Create a new document." ma:contentTypeScope="" ma:versionID="ca3e0eb865d36fba38b2db81b8fa9c66">
  <xsd:schema xmlns:xsd="http://www.w3.org/2001/XMLSchema" xmlns:xs="http://www.w3.org/2001/XMLSchema" xmlns:p="http://schemas.microsoft.com/office/2006/metadata/properties" targetNamespace="http://schemas.microsoft.com/office/2006/metadata/properties" ma:root="true" ma:fieldsID="56e4776b6a623c47c26edd3a78214bc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AC494F8-3920-49F5-B99C-85A0F20CF2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4F2C1A6-FDE3-4763-B18D-76F5D1706B32}">
  <ds:schemaRefs>
    <ds:schemaRef ds:uri="http://schemas.microsoft.com/sharepoint/v3/contenttype/forms"/>
  </ds:schemaRefs>
</ds:datastoreItem>
</file>

<file path=customXml/itemProps3.xml><?xml version="1.0" encoding="utf-8"?>
<ds:datastoreItem xmlns:ds="http://schemas.openxmlformats.org/officeDocument/2006/customXml" ds:itemID="{B759E309-562F-40C4-AAE6-55E5C7F2ABB2}">
  <ds:schemaRefs>
    <ds:schemaRef ds:uri="http://purl.org/dc/elements/1.1/"/>
    <ds:schemaRef ds:uri="http://schemas.microsoft.com/office/2006/metadata/properties"/>
    <ds:schemaRef ds:uri="http://schemas.microsoft.com/office/infopath/2007/PartnerControls"/>
    <ds:schemaRef ds:uri="http://purl.org/dc/dcmitype/"/>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Dividend</Template>
  <TotalTime>27587</TotalTime>
  <Words>1115</Words>
  <Application>Microsoft Office PowerPoint</Application>
  <PresentationFormat>On-screen Show (16:9)</PresentationFormat>
  <Paragraphs>125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Gill Sans MT</vt:lpstr>
      <vt:lpstr>Times New Roman</vt:lpstr>
      <vt:lpstr>Wingdings 2</vt:lpstr>
      <vt:lpstr>Arial</vt:lpstr>
      <vt:lpstr>Dividend</vt:lpstr>
      <vt:lpstr>A Study on Gap Analysis of Village Health and Nutrition Day in Kannauj District(UP)  Presented by :  Dr Ankit Sharma (PT)               UNDER THE GUIDANCE OF : Dr Anandhi Ramachandran </vt:lpstr>
      <vt:lpstr>Kannauj District Map</vt:lpstr>
      <vt:lpstr>Introduction</vt:lpstr>
      <vt:lpstr>Service package for vhnd</vt:lpstr>
      <vt:lpstr>Rationale of the study</vt:lpstr>
      <vt:lpstr>Objectives of the study</vt:lpstr>
      <vt:lpstr>Research Methodology</vt:lpstr>
      <vt:lpstr>RESULTS AND FINDINGS</vt:lpstr>
      <vt:lpstr> </vt:lpstr>
      <vt:lpstr>PowerPoint Presentation</vt:lpstr>
      <vt:lpstr>   </vt:lpstr>
      <vt:lpstr>PowerPoint Presentation</vt:lpstr>
      <vt:lpstr>PowerPoint Presentation</vt:lpstr>
      <vt:lpstr> </vt:lpstr>
      <vt:lpstr>   </vt:lpstr>
      <vt:lpstr>PowerPoint Presentation</vt:lpstr>
      <vt:lpstr>PowerPoint Presentation</vt:lpstr>
      <vt:lpstr>  </vt:lpstr>
      <vt:lpstr>Conclusion</vt:lpstr>
      <vt:lpstr>Recommendations </vt:lpstr>
      <vt:lpstr>Bibliography</vt:lpstr>
      <vt:lpstr>PowerPoint Presentation</vt:lpstr>
    </vt:vector>
  </TitlesOfParts>
  <Company>Bill and Melinda Gates Foundation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UP-TSU</dc:title>
  <dc:creator>Pranav Singh</dc:creator>
  <cp:lastModifiedBy>Dr. Ankit Sharma</cp:lastModifiedBy>
  <cp:revision>538</cp:revision>
  <cp:lastPrinted>2013-06-19T22:36:09Z</cp:lastPrinted>
  <dcterms:created xsi:type="dcterms:W3CDTF">2014-07-22T04:28:56Z</dcterms:created>
  <dcterms:modified xsi:type="dcterms:W3CDTF">2016-05-19T06:53:53Z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0x0101008FAADC3BBB7DD64C8085882693830C1E</vt:lpwstr>
  </property>
</Properties>
</file>