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270" r:id="rId3"/>
    <p:sldId id="271" r:id="rId4"/>
    <p:sldId id="257" r:id="rId5"/>
    <p:sldId id="259" r:id="rId6"/>
    <p:sldId id="278" r:id="rId7"/>
    <p:sldId id="261" r:id="rId8"/>
    <p:sldId id="262" r:id="rId9"/>
    <p:sldId id="279" r:id="rId10"/>
    <p:sldId id="263" r:id="rId11"/>
    <p:sldId id="280" r:id="rId12"/>
    <p:sldId id="264" r:id="rId13"/>
    <p:sldId id="265" r:id="rId14"/>
    <p:sldId id="266" r:id="rId15"/>
    <p:sldId id="267" r:id="rId16"/>
    <p:sldId id="273" r:id="rId17"/>
    <p:sldId id="274" r:id="rId18"/>
    <p:sldId id="275" r:id="rId19"/>
    <p:sldId id="276" r:id="rId20"/>
    <p:sldId id="277" r:id="rId21"/>
    <p:sldId id="283" r:id="rId22"/>
    <p:sldId id="282" r:id="rId23"/>
    <p:sldId id="26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015" autoAdjust="0"/>
    <p:restoredTop sz="94660"/>
  </p:normalViewPr>
  <p:slideViewPr>
    <p:cSldViewPr snapToGrid="0" showGuides="1">
      <p:cViewPr varScale="1">
        <p:scale>
          <a:sx n="62" d="100"/>
          <a:sy n="62" d="100"/>
        </p:scale>
        <p:origin x="-84" y="-3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508000" y="4853412"/>
            <a:ext cx="112776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BA0DE5BE-656E-4D61-AE97-C6F0F027A528}" type="datetimeFigureOut">
              <a:rPr lang="en-US" smtClean="0"/>
              <a:pPr/>
              <a:t>5/20/2016</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10972800" y="6473952"/>
            <a:ext cx="1011936" cy="246888"/>
          </a:xfrm>
        </p:spPr>
        <p:txBody>
          <a:bodyPr/>
          <a:lstStyle/>
          <a:p>
            <a:fld id="{C522970B-71CA-47BE-8BF0-D560B81F24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0DE5BE-656E-4D61-AE97-C6F0F027A528}" type="datetimeFigureOut">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2970B-71CA-47BE-8BF0-D560B81F24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549277"/>
            <a:ext cx="2438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549277"/>
            <a:ext cx="83312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0DE5BE-656E-4D61-AE97-C6F0F027A528}" type="datetimeFigureOut">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2970B-71CA-47BE-8BF0-D560B81F24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A0DE5BE-656E-4D61-AE97-C6F0F027A528}" type="datetimeFigureOut">
              <a:rPr lang="en-US" smtClean="0"/>
              <a:pPr/>
              <a:t>5/20/2016</a:t>
            </a:fld>
            <a:endParaRPr lang="en-US"/>
          </a:p>
        </p:txBody>
      </p:sp>
      <p:sp>
        <p:nvSpPr>
          <p:cNvPr id="19" name="Footer Placeholder 18"/>
          <p:cNvSpPr>
            <a:spLocks noGrp="1"/>
          </p:cNvSpPr>
          <p:nvPr>
            <p:ph type="ftr" sz="quarter" idx="11"/>
          </p:nvPr>
        </p:nvSpPr>
        <p:spPr>
          <a:xfrm>
            <a:off x="4775200" y="76201"/>
            <a:ext cx="3860800" cy="288925"/>
          </a:xfrm>
        </p:spPr>
        <p:txBody>
          <a:bodyPr/>
          <a:lstStyle/>
          <a:p>
            <a:endParaRPr lang="en-US"/>
          </a:p>
        </p:txBody>
      </p:sp>
      <p:sp>
        <p:nvSpPr>
          <p:cNvPr id="16" name="Slide Number Placeholder 15"/>
          <p:cNvSpPr>
            <a:spLocks noGrp="1"/>
          </p:cNvSpPr>
          <p:nvPr>
            <p:ph type="sldNum" sz="quarter" idx="12"/>
          </p:nvPr>
        </p:nvSpPr>
        <p:spPr>
          <a:xfrm>
            <a:off x="10972800" y="6473952"/>
            <a:ext cx="1011936" cy="246888"/>
          </a:xfrm>
        </p:spPr>
        <p:txBody>
          <a:bodyPr/>
          <a:lstStyle/>
          <a:p>
            <a:fld id="{C522970B-71CA-47BE-8BF0-D560B81F24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BA0DE5BE-656E-4D61-AE97-C6F0F027A528}" type="datetimeFigureOut">
              <a:rPr lang="en-US" smtClean="0"/>
              <a:pPr/>
              <a:t>5/20/2016</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C522970B-71CA-47BE-8BF0-D560B81F24EF}" type="slidenum">
              <a:rPr lang="en-US" smtClean="0"/>
              <a:pPr/>
              <a:t>‹#›</a:t>
            </a:fld>
            <a:endParaRPr lang="en-US"/>
          </a:p>
        </p:txBody>
      </p:sp>
      <p:sp>
        <p:nvSpPr>
          <p:cNvPr id="8" name="Title 7"/>
          <p:cNvSpPr>
            <a:spLocks noGrp="1"/>
          </p:cNvSpPr>
          <p:nvPr>
            <p:ph type="title"/>
          </p:nvPr>
        </p:nvSpPr>
        <p:spPr>
          <a:xfrm>
            <a:off x="240633" y="2947086"/>
            <a:ext cx="115824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BA0DE5BE-656E-4D61-AE97-C6F0F027A528}" type="datetimeFigureOut">
              <a:rPr lang="en-US" smtClean="0"/>
              <a:pPr/>
              <a:t>5/20/2016</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522970B-71CA-47BE-8BF0-D560B81F24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406400" y="5410200"/>
            <a:ext cx="114808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BA0DE5BE-656E-4D61-AE97-C6F0F027A528}" type="datetimeFigureOut">
              <a:rPr lang="en-US" smtClean="0"/>
              <a:pPr/>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972800" y="6477000"/>
            <a:ext cx="1016000" cy="246888"/>
          </a:xfrm>
        </p:spPr>
        <p:txBody>
          <a:bodyPr/>
          <a:lstStyle/>
          <a:p>
            <a:fld id="{C522970B-71CA-47BE-8BF0-D560B81F24EF}" type="slidenum">
              <a:rPr lang="en-US" smtClean="0"/>
              <a:pPr/>
              <a:t>‹#›</a:t>
            </a:fld>
            <a:endParaRPr lang="en-US"/>
          </a:p>
        </p:txBody>
      </p:sp>
      <p:sp>
        <p:nvSpPr>
          <p:cNvPr id="11" name="Straight Connector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A0DE5BE-656E-4D61-AE97-C6F0F027A528}" type="datetimeFigureOut">
              <a:rPr lang="en-US" smtClean="0"/>
              <a:pPr/>
              <a:t>5/20/2016</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22970B-71CA-47BE-8BF0-D560B81F24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A0DE5BE-656E-4D61-AE97-C6F0F027A528}" type="datetimeFigureOut">
              <a:rPr lang="en-US" smtClean="0"/>
              <a:pPr/>
              <a:t>5/20/2016</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22970B-71CA-47BE-8BF0-D560B81F24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609600" y="5486400"/>
            <a:ext cx="112776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A0DE5BE-656E-4D61-AE97-C6F0F027A528}" type="datetimeFigureOut">
              <a:rPr lang="en-US" smtClean="0"/>
              <a:pPr/>
              <a:t>5/20/2016</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22970B-71CA-47BE-8BF0-D560B81F24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BA0DE5BE-656E-4D61-AE97-C6F0F027A528}" type="datetimeFigureOut">
              <a:rPr lang="en-US" smtClean="0"/>
              <a:pPr/>
              <a:t>5/20/2016</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522970B-71CA-47BE-8BF0-D560B81F24EF}" type="slidenum">
              <a:rPr lang="en-US" smtClean="0"/>
              <a:pPr/>
              <a:t>‹#›</a:t>
            </a:fld>
            <a:endParaRPr lang="en-US"/>
          </a:p>
        </p:txBody>
      </p:sp>
      <p:sp>
        <p:nvSpPr>
          <p:cNvPr id="17" name="Title 16"/>
          <p:cNvSpPr>
            <a:spLocks noGrp="1"/>
          </p:cNvSpPr>
          <p:nvPr>
            <p:ph type="title"/>
          </p:nvPr>
        </p:nvSpPr>
        <p:spPr>
          <a:xfrm>
            <a:off x="508000" y="4993760"/>
            <a:ext cx="78232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BA0DE5BE-656E-4D61-AE97-C6F0F027A528}" type="datetimeFigureOut">
              <a:rPr lang="en-US" smtClean="0"/>
              <a:pPr/>
              <a:t>5/20/2016</a:t>
            </a:fld>
            <a:endParaRPr lang="en-US"/>
          </a:p>
        </p:txBody>
      </p:sp>
      <p:sp>
        <p:nvSpPr>
          <p:cNvPr id="28" name="Footer Placeholder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522970B-71CA-47BE-8BF0-D560B81F24EF}" type="slidenum">
              <a:rPr lang="en-US" smtClean="0"/>
              <a:pPr/>
              <a:t>‹#›</a:t>
            </a:fld>
            <a:endParaRPr lang="en-US"/>
          </a:p>
        </p:txBody>
      </p:sp>
      <p:sp>
        <p:nvSpPr>
          <p:cNvPr id="10" name="Title Placeholder 9"/>
          <p:cNvSpPr>
            <a:spLocks noGrp="1"/>
          </p:cNvSpPr>
          <p:nvPr>
            <p:ph type="title"/>
          </p:nvPr>
        </p:nvSpPr>
        <p:spPr>
          <a:xfrm>
            <a:off x="406400" y="457200"/>
            <a:ext cx="115824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Office_Excel_Worksheet2.xlsx"/><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301240"/>
            <a:ext cx="12192000" cy="841248"/>
          </a:xfrm>
        </p:spPr>
        <p:txBody>
          <a:bodyPr>
            <a:normAutofit/>
          </a:bodyPr>
          <a:lstStyle/>
          <a:p>
            <a:r>
              <a:rPr lang="en-US" sz="2400" dirty="0" smtClean="0">
                <a:latin typeface="Times New Roman" pitchFamily="18" charset="0"/>
                <a:cs typeface="Times New Roman" pitchFamily="18" charset="0"/>
              </a:rPr>
              <a:t>FAILURE MODE EFFECT ANALYSIS OF MEDICATION Management process</a:t>
            </a:r>
            <a:endParaRPr lang="en-IN" sz="2400" dirty="0">
              <a:latin typeface="Times New Roman" pitchFamily="18" charset="0"/>
              <a:cs typeface="Times New Roman" pitchFamily="18" charset="0"/>
            </a:endParaRPr>
          </a:p>
        </p:txBody>
      </p:sp>
      <p:sp>
        <p:nvSpPr>
          <p:cNvPr id="5" name="TextBox 4"/>
          <p:cNvSpPr txBox="1"/>
          <p:nvPr/>
        </p:nvSpPr>
        <p:spPr>
          <a:xfrm>
            <a:off x="5989320" y="4861560"/>
            <a:ext cx="5139536" cy="1200329"/>
          </a:xfrm>
          <a:prstGeom prst="rect">
            <a:avLst/>
          </a:prstGeom>
          <a:noFill/>
        </p:spPr>
        <p:txBody>
          <a:bodyPr wrap="square" rtlCol="0">
            <a:spAutoFit/>
          </a:bodyPr>
          <a:lstStyle/>
          <a:p>
            <a:r>
              <a:rPr lang="en-US" dirty="0" smtClean="0"/>
              <a:t>Presentation by- Vaishali Anand</a:t>
            </a:r>
          </a:p>
          <a:p>
            <a:r>
              <a:rPr lang="en-US" dirty="0" smtClean="0"/>
              <a:t>Enrollment No.-PG/14/063</a:t>
            </a:r>
          </a:p>
          <a:p>
            <a:r>
              <a:rPr lang="en-US" dirty="0" smtClean="0"/>
              <a:t>Organization- Shri Balaji Medical institute</a:t>
            </a: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SCOPE</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1" fontAlgn="base">
              <a:buNone/>
            </a:pPr>
            <a:endParaRPr lang="en-US" sz="1600" dirty="0">
              <a:latin typeface="Times New Roman" pitchFamily="18" charset="0"/>
              <a:cs typeface="Times New Roman" pitchFamily="18" charset="0"/>
            </a:endParaRPr>
          </a:p>
          <a:p>
            <a:pPr fontAlgn="base"/>
            <a:r>
              <a:rPr lang="en-US" sz="2800" dirty="0">
                <a:latin typeface="Times New Roman" pitchFamily="18" charset="0"/>
                <a:cs typeface="Times New Roman" pitchFamily="18" charset="0"/>
              </a:rPr>
              <a:t>This study is applicable to all in-patients of Shri Balaji action medical institute Hospital.</a:t>
            </a:r>
            <a:endParaRPr lang="en-US" sz="2000" dirty="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3128412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000" b="1" dirty="0" smtClean="0">
                <a:latin typeface="Times New Roman" pitchFamily="18" charset="0"/>
                <a:cs typeface="Times New Roman" pitchFamily="18" charset="0"/>
              </a:rPr>
              <a:t>SAMPLE DESIGN</a:t>
            </a:r>
            <a:r>
              <a:rPr lang="en-US" b="1" dirty="0" smtClean="0"/>
              <a:t/>
            </a:r>
            <a:br>
              <a:rPr lang="en-US" b="1" dirty="0" smtClean="0"/>
            </a:br>
            <a:endParaRPr lang="en-IN" dirty="0"/>
          </a:p>
        </p:txBody>
      </p:sp>
      <p:sp>
        <p:nvSpPr>
          <p:cNvPr id="3" name="Content Placeholder 2"/>
          <p:cNvSpPr>
            <a:spLocks noGrp="1"/>
          </p:cNvSpPr>
          <p:nvPr>
            <p:ph idx="1"/>
          </p:nvPr>
        </p:nvSpPr>
        <p:spPr/>
        <p:txBody>
          <a:bodyPr>
            <a:normAutofit/>
          </a:bodyPr>
          <a:lstStyle/>
          <a:p>
            <a:pPr lvl="1" fontAlgn="base"/>
            <a:endParaRPr lang="en-US" sz="1600" dirty="0" smtClean="0">
              <a:latin typeface="Times New Roman" pitchFamily="18" charset="0"/>
              <a:cs typeface="Times New Roman" pitchFamily="18" charset="0"/>
            </a:endParaRPr>
          </a:p>
          <a:p>
            <a:pPr fontAlgn="base"/>
            <a:r>
              <a:rPr lang="en-US" sz="2800" dirty="0" smtClean="0">
                <a:latin typeface="Times New Roman" pitchFamily="18" charset="0"/>
                <a:cs typeface="Times New Roman" pitchFamily="18" charset="0"/>
              </a:rPr>
              <a:t>All in-patients of Shri Balaji action medical institute Hospital from all wards are included in the study.</a:t>
            </a:r>
            <a:endParaRPr lang="en-US" sz="2000" dirty="0" smtClean="0">
              <a:latin typeface="Times New Roman" pitchFamily="18" charset="0"/>
              <a:cs typeface="Times New Roman" pitchFamily="18" charset="0"/>
            </a:endParaRPr>
          </a:p>
          <a:p>
            <a:pPr fontAlgn="base">
              <a:buNone/>
            </a:pPr>
            <a:endParaRPr lang="en-US" sz="2000" dirty="0" smtClean="0">
              <a:latin typeface="Times New Roman" pitchFamily="18" charset="0"/>
              <a:cs typeface="Times New Roman" pitchFamily="18" charset="0"/>
            </a:endParaRPr>
          </a:p>
          <a:p>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TOOLS AND TECHNIQUES OF ANALYSIS:</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fontAlgn="base">
              <a:buNone/>
            </a:pPr>
            <a:endParaRPr lang="en-US" sz="1600" dirty="0">
              <a:latin typeface="Times New Roman" pitchFamily="18" charset="0"/>
              <a:cs typeface="Times New Roman" pitchFamily="18" charset="0"/>
            </a:endParaRPr>
          </a:p>
          <a:p>
            <a:r>
              <a:rPr lang="en-US" sz="2000" dirty="0">
                <a:latin typeface="Times New Roman" pitchFamily="18" charset="0"/>
                <a:cs typeface="Times New Roman" pitchFamily="18" charset="0"/>
              </a:rPr>
              <a:t>For analysis of the collected data the following quality tools are used. They are</a:t>
            </a:r>
            <a:endParaRPr lang="en-US" sz="1800" dirty="0">
              <a:latin typeface="Times New Roman" pitchFamily="18" charset="0"/>
              <a:cs typeface="Times New Roman" pitchFamily="18" charset="0"/>
            </a:endParaRPr>
          </a:p>
          <a:p>
            <a:pPr lvl="0" fontAlgn="base"/>
            <a:r>
              <a:rPr lang="en-US" sz="2000" dirty="0">
                <a:latin typeface="Times New Roman" pitchFamily="18" charset="0"/>
                <a:cs typeface="Times New Roman" pitchFamily="18" charset="0"/>
              </a:rPr>
              <a:t>Process mapping</a:t>
            </a:r>
            <a:endParaRPr lang="en-US" sz="1800" dirty="0">
              <a:latin typeface="Times New Roman" pitchFamily="18" charset="0"/>
              <a:cs typeface="Times New Roman" pitchFamily="18" charset="0"/>
            </a:endParaRPr>
          </a:p>
          <a:p>
            <a:pPr lvl="0" fontAlgn="base"/>
            <a:r>
              <a:rPr lang="en-US" sz="2000" dirty="0">
                <a:latin typeface="Times New Roman" pitchFamily="18" charset="0"/>
                <a:cs typeface="Times New Roman" pitchFamily="18" charset="0"/>
              </a:rPr>
              <a:t>Failure Mode Effect Analysis</a:t>
            </a:r>
            <a:endParaRPr lang="en-US" sz="1800" dirty="0">
              <a:latin typeface="Times New Roman" pitchFamily="18" charset="0"/>
              <a:cs typeface="Times New Roman" pitchFamily="18" charset="0"/>
            </a:endParaRPr>
          </a:p>
          <a:p>
            <a:pPr lvl="0" fontAlgn="base"/>
            <a:r>
              <a:rPr lang="en-US" sz="2000" dirty="0">
                <a:latin typeface="Times New Roman" pitchFamily="18" charset="0"/>
                <a:cs typeface="Times New Roman" pitchFamily="18" charset="0"/>
              </a:rPr>
              <a:t>Pareto Analysis</a:t>
            </a:r>
            <a:endParaRPr lang="en-US" sz="1800" dirty="0">
              <a:latin typeface="Times New Roman" pitchFamily="18" charset="0"/>
              <a:cs typeface="Times New Roman" pitchFamily="18" charset="0"/>
            </a:endParaRPr>
          </a:p>
          <a:p>
            <a:r>
              <a:rPr lang="en-US" sz="2000" dirty="0">
                <a:latin typeface="Times New Roman" pitchFamily="18" charset="0"/>
                <a:cs typeface="Times New Roman" pitchFamily="18" charset="0"/>
              </a:rPr>
              <a:t>Medication errors can occur in hospitals, at the pharmacy, in the doctor’s office, and even due to patient. Problems can include adverse reactions and interactions with other medications, and also basic administrative errors such as patient being given the wrong medication or wrong dosage medication.</a:t>
            </a:r>
            <a:endParaRPr lang="en-US" sz="1800" dirty="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p:txBody>
      </p:sp>
    </p:spTree>
    <p:extLst>
      <p:ext uri="{BB962C8B-B14F-4D97-AF65-F5344CB8AC3E}">
        <p14:creationId xmlns="" xmlns:p14="http://schemas.microsoft.com/office/powerpoint/2010/main" val="3232807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PROCESS MAPPING</a:t>
            </a:r>
            <a:br>
              <a:rPr lang="en-US" sz="2000" b="1" dirty="0" smtClean="0">
                <a:latin typeface="Times New Roman" pitchFamily="18" charset="0"/>
                <a:cs typeface="Times New Roman" pitchFamily="18" charset="0"/>
              </a:rPr>
            </a:b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buNone/>
            </a:pP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 process is a series of steps or actions performed to achieve a specific purpose</a:t>
            </a:r>
          </a:p>
          <a:p>
            <a:r>
              <a:rPr lang="en-US" sz="2000" dirty="0" smtClean="0">
                <a:latin typeface="Times New Roman" pitchFamily="18" charset="0"/>
                <a:cs typeface="Times New Roman" pitchFamily="18" charset="0"/>
              </a:rPr>
              <a:t>A process can describe the ways things get done</a:t>
            </a:r>
          </a:p>
          <a:p>
            <a:r>
              <a:rPr lang="en-US" sz="2000" dirty="0" smtClean="0">
                <a:latin typeface="Times New Roman" pitchFamily="18" charset="0"/>
                <a:cs typeface="Times New Roman" pitchFamily="18" charset="0"/>
              </a:rPr>
              <a:t>A work involves many processes</a:t>
            </a:r>
          </a:p>
          <a:p>
            <a:r>
              <a:rPr lang="en-US" sz="2000" dirty="0" smtClean="0">
                <a:latin typeface="Times New Roman" pitchFamily="18" charset="0"/>
                <a:cs typeface="Times New Roman" pitchFamily="18" charset="0"/>
              </a:rPr>
              <a:t>Process mapping is a pictorial representation of the sequence of actions that comprise a process.</a:t>
            </a:r>
          </a:p>
          <a:p>
            <a:r>
              <a:rPr lang="en-US" sz="2000" dirty="0" smtClean="0">
                <a:latin typeface="Times New Roman" pitchFamily="18" charset="0"/>
                <a:cs typeface="Times New Roman" pitchFamily="18" charset="0"/>
              </a:rPr>
              <a:t>It provides an opportunity to learn about work that is being performed.</a:t>
            </a:r>
          </a:p>
          <a:p>
            <a:pPr>
              <a:buNone/>
            </a:pPr>
            <a:r>
              <a:rPr lang="en-US" sz="2000"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 </a:t>
            </a:r>
          </a:p>
          <a:p>
            <a:pPr>
              <a:buNone/>
            </a:pP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383274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FAILURE MODE EFFECT ANALYSIS:</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buNone/>
            </a:pPr>
            <a:r>
              <a:rPr lang="en-US" sz="1600" b="1" dirty="0" smtClean="0">
                <a:latin typeface="Times New Roman" pitchFamily="18" charset="0"/>
                <a:cs typeface="Times New Roman" pitchFamily="18" charset="0"/>
              </a:rPr>
              <a:t>Failure mode effect analysis:</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FMEA is an analytical methodology used to ensure that potential problems have been considered and addressed throughout service and process development cycle. FMEA helps to:</a:t>
            </a:r>
          </a:p>
          <a:p>
            <a:pPr lvl="0"/>
            <a:r>
              <a:rPr lang="en-US" sz="1600" dirty="0" smtClean="0">
                <a:latin typeface="Times New Roman" pitchFamily="18" charset="0"/>
                <a:cs typeface="Times New Roman" pitchFamily="18" charset="0"/>
              </a:rPr>
              <a:t>Discover the potential failures, their potential cause mechanisms and the risks designed into a process</a:t>
            </a:r>
          </a:p>
          <a:p>
            <a:pPr lvl="0"/>
            <a:r>
              <a:rPr lang="en-US" sz="1600" dirty="0" smtClean="0">
                <a:latin typeface="Times New Roman" pitchFamily="18" charset="0"/>
                <a:cs typeface="Times New Roman" pitchFamily="18" charset="0"/>
              </a:rPr>
              <a:t>Develop actions that reduce the risk of failure</a:t>
            </a:r>
          </a:p>
          <a:p>
            <a:pPr lvl="0"/>
            <a:r>
              <a:rPr lang="en-US" sz="1600" dirty="0" smtClean="0">
                <a:latin typeface="Times New Roman" pitchFamily="18" charset="0"/>
                <a:cs typeface="Times New Roman" pitchFamily="18" charset="0"/>
              </a:rPr>
              <a:t>Follow-up and evaluate the results of actions on the risks that were discovered</a:t>
            </a:r>
          </a:p>
          <a:p>
            <a:r>
              <a:rPr lang="en-US" sz="1600" dirty="0" smtClean="0">
                <a:latin typeface="Times New Roman" pitchFamily="18" charset="0"/>
                <a:cs typeface="Times New Roman" pitchFamily="18" charset="0"/>
              </a:rPr>
              <a:t>Failure modes and effect analysis (FMEA) is used in healthcare to assess risk of failure and harm in processes and to identify the most important areas for process improvements. The primary reason for performing a FMEA is taking action to prevent a failure, improve a process control through testing or evaluation</a:t>
            </a:r>
          </a:p>
        </p:txBody>
      </p:sp>
    </p:spTree>
    <p:extLst>
      <p:ext uri="{BB962C8B-B14F-4D97-AF65-F5344CB8AC3E}">
        <p14:creationId xmlns="" xmlns:p14="http://schemas.microsoft.com/office/powerpoint/2010/main" val="440534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PARETO ANALYSIS</a:t>
            </a:r>
            <a:endParaRPr lang="en-US" sz="2000" dirty="0"/>
          </a:p>
        </p:txBody>
      </p:sp>
      <p:sp>
        <p:nvSpPr>
          <p:cNvPr id="3" name="Content Placeholder 2"/>
          <p:cNvSpPr>
            <a:spLocks noGrp="1"/>
          </p:cNvSpPr>
          <p:nvPr>
            <p:ph idx="1"/>
          </p:nvPr>
        </p:nvSpPr>
        <p:spPr/>
        <p:txBody>
          <a:bodyPr>
            <a:noAutofit/>
          </a:bodyPr>
          <a:lstStyle/>
          <a:p>
            <a:pPr lvl="0">
              <a:buNone/>
            </a:pPr>
            <a:r>
              <a:rPr lang="en-US" sz="1800" b="1" dirty="0" smtClean="0">
                <a:latin typeface="Times New Roman" pitchFamily="18" charset="0"/>
                <a:cs typeface="Times New Roman" pitchFamily="18" charset="0"/>
              </a:rPr>
              <a:t>Pareto analysis:</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A Pareto analysis is the method of looking at all the root causes of a problem and trying to determine which ones has the greatest frequency. The idea behind the analysis is that an entire collection of potential causes can be broken down into those that seldom happen and those that happen on a more frequent basis.</a:t>
            </a:r>
          </a:p>
          <a:p>
            <a:r>
              <a:rPr lang="en-US" sz="1800" dirty="0" smtClean="0">
                <a:latin typeface="Times New Roman" pitchFamily="18" charset="0"/>
                <a:cs typeface="Times New Roman" pitchFamily="18" charset="0"/>
              </a:rPr>
              <a:t> The technique is called a Pareto analysis because it is based on the Pareto principle, also known as the 80/20 rule.</a:t>
            </a:r>
          </a:p>
        </p:txBody>
      </p:sp>
    </p:spTree>
    <p:extLst>
      <p:ext uri="{BB962C8B-B14F-4D97-AF65-F5344CB8AC3E}">
        <p14:creationId xmlns="" xmlns:p14="http://schemas.microsoft.com/office/powerpoint/2010/main" val="2057271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ANALYSIS &amp; INTERPRETATION</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1600" b="1" dirty="0" smtClean="0">
                <a:latin typeface="Times New Roman" pitchFamily="18" charset="0"/>
                <a:cs typeface="Times New Roman" pitchFamily="18" charset="0"/>
              </a:rPr>
              <a:t>FMEA </a:t>
            </a:r>
            <a:r>
              <a:rPr lang="en-US" sz="1600" b="1" dirty="0">
                <a:latin typeface="Times New Roman" pitchFamily="18" charset="0"/>
                <a:cs typeface="Times New Roman" pitchFamily="18" charset="0"/>
              </a:rPr>
              <a:t>ANALYSIS:</a:t>
            </a:r>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FMEA (Failure Mode and Effects Analysis) is a proactive tool, technique and quality method that enables the identification and prevention of process or product errors before they occur. Within healthcare, the goal is to avoid adverse events that could potentially cause harm to patients; families, employees or others in the patient care setting.</a:t>
            </a:r>
          </a:p>
          <a:p>
            <a:endParaRPr lang="en-US" sz="1600" dirty="0">
              <a:latin typeface="Times New Roman" pitchFamily="18" charset="0"/>
              <a:cs typeface="Times New Roman" pitchFamily="18" charset="0"/>
            </a:endParaRPr>
          </a:p>
        </p:txBody>
      </p:sp>
    </p:spTree>
    <p:extLst>
      <p:ext uri="{BB962C8B-B14F-4D97-AF65-F5344CB8AC3E}">
        <p14:creationId xmlns="" xmlns:p14="http://schemas.microsoft.com/office/powerpoint/2010/main" val="18168712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FMEA RATING SCALES:</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graphicFrame>
        <p:nvGraphicFramePr>
          <p:cNvPr id="150" name="Content Placeholder 149"/>
          <p:cNvGraphicFramePr>
            <a:graphicFrameLocks noGrp="1"/>
          </p:cNvGraphicFramePr>
          <p:nvPr>
            <p:ph idx="1"/>
          </p:nvPr>
        </p:nvGraphicFramePr>
        <p:xfrm>
          <a:off x="594359" y="1508760"/>
          <a:ext cx="11201400" cy="4876801"/>
        </p:xfrm>
        <a:graphic>
          <a:graphicData uri="http://schemas.openxmlformats.org/drawingml/2006/table">
            <a:tbl>
              <a:tblPr firstRow="1" firstCol="1" bandRow="1">
                <a:tableStyleId>{5C22544A-7EE6-4342-B048-85BDC9FD1C3A}</a:tableStyleId>
              </a:tblPr>
              <a:tblGrid>
                <a:gridCol w="1461052"/>
                <a:gridCol w="2435087"/>
                <a:gridCol w="7305261"/>
              </a:tblGrid>
              <a:tr h="286871">
                <a:tc>
                  <a:txBody>
                    <a:bodyPr/>
                    <a:lstStyle/>
                    <a:p>
                      <a:pPr marL="0" marR="0" algn="ctr" hangingPunct="0">
                        <a:lnSpc>
                          <a:spcPct val="115000"/>
                        </a:lnSpc>
                        <a:spcBef>
                          <a:spcPts val="600"/>
                        </a:spcBef>
                        <a:spcAft>
                          <a:spcPts val="600"/>
                        </a:spcAft>
                      </a:pPr>
                      <a:r>
                        <a:rPr lang="en-US" sz="1200" kern="150" dirty="0">
                          <a:effectLst/>
                        </a:rPr>
                        <a:t>Rating</a:t>
                      </a:r>
                      <a:endParaRPr lang="en-US" sz="11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Description</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Definition (Severity of Effect)</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286871">
                <a:tc>
                  <a:txBody>
                    <a:bodyPr/>
                    <a:lstStyle/>
                    <a:p>
                      <a:pPr marL="0" marR="0" algn="ctr" hangingPunct="0">
                        <a:lnSpc>
                          <a:spcPct val="115000"/>
                        </a:lnSpc>
                        <a:spcBef>
                          <a:spcPts val="600"/>
                        </a:spcBef>
                        <a:spcAft>
                          <a:spcPts val="600"/>
                        </a:spcAft>
                      </a:pPr>
                      <a:r>
                        <a:rPr lang="en-US" sz="1200" kern="150">
                          <a:effectLst/>
                        </a:rPr>
                        <a:t>10</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Dangerously high</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Failure could injure the customer or an employee.</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286871">
                <a:tc>
                  <a:txBody>
                    <a:bodyPr/>
                    <a:lstStyle/>
                    <a:p>
                      <a:pPr marL="0" marR="0" algn="ctr" hangingPunct="0">
                        <a:lnSpc>
                          <a:spcPct val="115000"/>
                        </a:lnSpc>
                        <a:spcBef>
                          <a:spcPts val="600"/>
                        </a:spcBef>
                        <a:spcAft>
                          <a:spcPts val="600"/>
                        </a:spcAft>
                      </a:pPr>
                      <a:r>
                        <a:rPr lang="en-US" sz="1200" kern="150">
                          <a:effectLst/>
                        </a:rPr>
                        <a:t>9</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Extremely high</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Failure would create noncompliance with federal regulations.</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286871">
                <a:tc>
                  <a:txBody>
                    <a:bodyPr/>
                    <a:lstStyle/>
                    <a:p>
                      <a:pPr marL="0" marR="0" algn="ctr" hangingPunct="0">
                        <a:lnSpc>
                          <a:spcPct val="115000"/>
                        </a:lnSpc>
                        <a:spcBef>
                          <a:spcPts val="600"/>
                        </a:spcBef>
                        <a:spcAft>
                          <a:spcPts val="600"/>
                        </a:spcAft>
                      </a:pPr>
                      <a:r>
                        <a:rPr lang="en-US" sz="1200" kern="150">
                          <a:effectLst/>
                        </a:rPr>
                        <a:t>8</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Very high</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Failure renders the unit inoperable or unfit for use.</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286871">
                <a:tc>
                  <a:txBody>
                    <a:bodyPr/>
                    <a:lstStyle/>
                    <a:p>
                      <a:pPr marL="0" marR="0" algn="ctr" hangingPunct="0">
                        <a:lnSpc>
                          <a:spcPct val="115000"/>
                        </a:lnSpc>
                        <a:spcBef>
                          <a:spcPts val="600"/>
                        </a:spcBef>
                        <a:spcAft>
                          <a:spcPts val="600"/>
                        </a:spcAft>
                      </a:pPr>
                      <a:r>
                        <a:rPr lang="en-US" sz="1200" kern="150">
                          <a:effectLst/>
                        </a:rPr>
                        <a:t>7</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High</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Failure causes a high degree of customer dissatisfaction.</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573741">
                <a:tc>
                  <a:txBody>
                    <a:bodyPr/>
                    <a:lstStyle/>
                    <a:p>
                      <a:pPr marL="0" marR="0" algn="ctr" hangingPunct="0">
                        <a:lnSpc>
                          <a:spcPct val="115000"/>
                        </a:lnSpc>
                        <a:spcBef>
                          <a:spcPts val="600"/>
                        </a:spcBef>
                        <a:spcAft>
                          <a:spcPts val="600"/>
                        </a:spcAft>
                      </a:pPr>
                      <a:r>
                        <a:rPr lang="en-US" sz="1200" kern="150">
                          <a:effectLst/>
                        </a:rPr>
                        <a:t>6</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Moderate</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dirty="0">
                          <a:effectLst/>
                        </a:rPr>
                        <a:t>Failure results in a subsystem or partial malfunction of the product.</a:t>
                      </a:r>
                      <a:endParaRPr lang="en-US" sz="11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573741">
                <a:tc>
                  <a:txBody>
                    <a:bodyPr/>
                    <a:lstStyle/>
                    <a:p>
                      <a:pPr marL="0" marR="0" algn="ctr" hangingPunct="0">
                        <a:lnSpc>
                          <a:spcPct val="115000"/>
                        </a:lnSpc>
                        <a:spcBef>
                          <a:spcPts val="600"/>
                        </a:spcBef>
                        <a:spcAft>
                          <a:spcPts val="600"/>
                        </a:spcAft>
                      </a:pPr>
                      <a:r>
                        <a:rPr lang="en-US" sz="1200" kern="150">
                          <a:effectLst/>
                        </a:rPr>
                        <a:t>5</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Low</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Failure creates enough of a performance loss to cause the customer to complain.</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573741">
                <a:tc>
                  <a:txBody>
                    <a:bodyPr/>
                    <a:lstStyle/>
                    <a:p>
                      <a:pPr marL="0" marR="0" algn="ctr" hangingPunct="0">
                        <a:lnSpc>
                          <a:spcPct val="115000"/>
                        </a:lnSpc>
                        <a:spcBef>
                          <a:spcPts val="600"/>
                        </a:spcBef>
                        <a:spcAft>
                          <a:spcPts val="600"/>
                        </a:spcAft>
                      </a:pPr>
                      <a:r>
                        <a:rPr lang="en-US" sz="1200" kern="150">
                          <a:effectLst/>
                        </a:rPr>
                        <a:t>4</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Very Low</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Failure can be overcome with modifications to the customer’s process or product, but there is minor performance loss.</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573741">
                <a:tc>
                  <a:txBody>
                    <a:bodyPr/>
                    <a:lstStyle/>
                    <a:p>
                      <a:pPr marL="0" marR="0" algn="ctr" hangingPunct="0">
                        <a:lnSpc>
                          <a:spcPct val="115000"/>
                        </a:lnSpc>
                        <a:spcBef>
                          <a:spcPts val="600"/>
                        </a:spcBef>
                        <a:spcAft>
                          <a:spcPts val="600"/>
                        </a:spcAft>
                      </a:pPr>
                      <a:r>
                        <a:rPr lang="en-US" sz="1200" kern="150">
                          <a:effectLst/>
                        </a:rPr>
                        <a:t>3</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Minor</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Failure would create a minor annoyance to the customer, but the customer can overcome it without performance loss.</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573741">
                <a:tc>
                  <a:txBody>
                    <a:bodyPr/>
                    <a:lstStyle/>
                    <a:p>
                      <a:pPr marL="0" marR="0" algn="ctr" hangingPunct="0">
                        <a:lnSpc>
                          <a:spcPct val="115000"/>
                        </a:lnSpc>
                        <a:spcBef>
                          <a:spcPts val="600"/>
                        </a:spcBef>
                        <a:spcAft>
                          <a:spcPts val="600"/>
                        </a:spcAft>
                      </a:pPr>
                      <a:r>
                        <a:rPr lang="en-US" sz="1200" kern="150">
                          <a:effectLst/>
                        </a:rPr>
                        <a:t>2</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Very Minor</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Failure may not be readily apparent to the customer, but would have minor effects on the customer’s process or product.</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573741">
                <a:tc>
                  <a:txBody>
                    <a:bodyPr/>
                    <a:lstStyle/>
                    <a:p>
                      <a:pPr marL="0" marR="0" algn="ctr" hangingPunct="0">
                        <a:lnSpc>
                          <a:spcPct val="115000"/>
                        </a:lnSpc>
                        <a:spcBef>
                          <a:spcPts val="600"/>
                        </a:spcBef>
                        <a:spcAft>
                          <a:spcPts val="600"/>
                        </a:spcAft>
                      </a:pPr>
                      <a:r>
                        <a:rPr lang="en-US" sz="1200" kern="150">
                          <a:effectLst/>
                        </a:rPr>
                        <a:t>1</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None</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dirty="0">
                          <a:effectLst/>
                        </a:rPr>
                        <a:t>Failure would not be noticeable to the customer and would not affect the customer’s process or product.</a:t>
                      </a:r>
                      <a:endParaRPr lang="en-US" sz="11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4685902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000" b="1" u="sng" dirty="0">
                <a:latin typeface="Times New Roman" pitchFamily="18" charset="0"/>
                <a:cs typeface="Times New Roman" pitchFamily="18" charset="0"/>
              </a:rPr>
              <a:t>OCCURRENCE RATING SCALE:</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640080" y="1402082"/>
          <a:ext cx="11018521" cy="5105398"/>
        </p:xfrm>
        <a:graphic>
          <a:graphicData uri="http://schemas.openxmlformats.org/drawingml/2006/table">
            <a:tbl>
              <a:tblPr firstRow="1" firstCol="1" bandRow="1">
                <a:tableStyleId>{5C22544A-7EE6-4342-B048-85BDC9FD1C3A}</a:tableStyleId>
              </a:tblPr>
              <a:tblGrid>
                <a:gridCol w="1416667"/>
                <a:gridCol w="2518519"/>
                <a:gridCol w="7083335"/>
              </a:tblGrid>
              <a:tr h="232064">
                <a:tc>
                  <a:txBody>
                    <a:bodyPr/>
                    <a:lstStyle/>
                    <a:p>
                      <a:pPr marL="0" marR="0" hangingPunct="0">
                        <a:lnSpc>
                          <a:spcPct val="115000"/>
                        </a:lnSpc>
                        <a:spcBef>
                          <a:spcPts val="600"/>
                        </a:spcBef>
                        <a:spcAft>
                          <a:spcPts val="600"/>
                        </a:spcAft>
                      </a:pPr>
                      <a:r>
                        <a:rPr lang="en-US" sz="1100" kern="150" dirty="0">
                          <a:effectLst/>
                        </a:rPr>
                        <a:t>Rating</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algn="ctr" hangingPunct="0">
                        <a:lnSpc>
                          <a:spcPct val="115000"/>
                        </a:lnSpc>
                        <a:spcBef>
                          <a:spcPts val="600"/>
                        </a:spcBef>
                        <a:spcAft>
                          <a:spcPts val="600"/>
                        </a:spcAft>
                      </a:pPr>
                      <a:r>
                        <a:rPr lang="en-US" sz="1100" kern="150">
                          <a:effectLst/>
                        </a:rPr>
                        <a:t>Description</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algn="ctr" hangingPunct="0">
                        <a:lnSpc>
                          <a:spcPct val="115000"/>
                        </a:lnSpc>
                        <a:spcBef>
                          <a:spcPts val="600"/>
                        </a:spcBef>
                        <a:spcAft>
                          <a:spcPts val="600"/>
                        </a:spcAft>
                      </a:pPr>
                      <a:r>
                        <a:rPr lang="en-US" sz="1100" kern="150">
                          <a:effectLst/>
                        </a:rPr>
                        <a:t>Potential Failure Rate</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r>
              <a:tr h="464127">
                <a:tc>
                  <a:txBody>
                    <a:bodyPr/>
                    <a:lstStyle/>
                    <a:p>
                      <a:pPr marL="0" marR="0" algn="ctr" hangingPunct="0">
                        <a:lnSpc>
                          <a:spcPct val="115000"/>
                        </a:lnSpc>
                        <a:spcBef>
                          <a:spcPts val="600"/>
                        </a:spcBef>
                        <a:spcAft>
                          <a:spcPts val="600"/>
                        </a:spcAft>
                      </a:pPr>
                      <a:r>
                        <a:rPr lang="en-US" sz="1100" kern="150">
                          <a:effectLst/>
                        </a:rPr>
                        <a:t>10</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Very High:  Failure is almost inevitable.</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More than one occurrence per day or a probability of more than three occurrences in 10 events (Cpk&lt; 0.33).</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r>
              <a:tr h="696191">
                <a:tc>
                  <a:txBody>
                    <a:bodyPr/>
                    <a:lstStyle/>
                    <a:p>
                      <a:pPr marL="0" marR="0" algn="ctr" hangingPunct="0">
                        <a:lnSpc>
                          <a:spcPct val="115000"/>
                        </a:lnSpc>
                        <a:spcBef>
                          <a:spcPts val="600"/>
                        </a:spcBef>
                        <a:spcAft>
                          <a:spcPts val="600"/>
                        </a:spcAft>
                      </a:pPr>
                      <a:r>
                        <a:rPr lang="en-US" sz="1100" kern="150">
                          <a:effectLst/>
                        </a:rPr>
                        <a:t>9</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High:  Failures occur almost as often as not. </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a:lnSpc>
                          <a:spcPct val="115000"/>
                        </a:lnSpc>
                        <a:spcBef>
                          <a:spcPts val="0"/>
                        </a:spcBef>
                        <a:spcAft>
                          <a:spcPts val="1000"/>
                        </a:spcAft>
                      </a:pPr>
                      <a:r>
                        <a:rPr lang="en-US" sz="1100" kern="150">
                          <a:effectLst/>
                        </a:rPr>
                        <a:t>One occurrence every three to four days or a probability of three occurrences in 10 events (Cpk≈ 0.33).</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r>
              <a:tr h="464127">
                <a:tc>
                  <a:txBody>
                    <a:bodyPr/>
                    <a:lstStyle/>
                    <a:p>
                      <a:pPr marL="0" marR="0" algn="ctr" hangingPunct="0">
                        <a:lnSpc>
                          <a:spcPct val="115000"/>
                        </a:lnSpc>
                        <a:spcBef>
                          <a:spcPts val="600"/>
                        </a:spcBef>
                        <a:spcAft>
                          <a:spcPts val="600"/>
                        </a:spcAft>
                      </a:pPr>
                      <a:r>
                        <a:rPr lang="en-US" sz="1100" kern="150">
                          <a:effectLst/>
                        </a:rPr>
                        <a:t>8</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High:  Repeated failures.</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One occurrence per week or a probability of 5 occurrences in 100 events (Cpk≈ 0.67).</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r>
              <a:tr h="464127">
                <a:tc>
                  <a:txBody>
                    <a:bodyPr/>
                    <a:lstStyle/>
                    <a:p>
                      <a:pPr marL="0" marR="0" algn="ctr" hangingPunct="0">
                        <a:lnSpc>
                          <a:spcPct val="115000"/>
                        </a:lnSpc>
                        <a:spcBef>
                          <a:spcPts val="600"/>
                        </a:spcBef>
                        <a:spcAft>
                          <a:spcPts val="600"/>
                        </a:spcAft>
                      </a:pPr>
                      <a:r>
                        <a:rPr lang="en-US" sz="1100" kern="150">
                          <a:effectLst/>
                        </a:rPr>
                        <a:t>7</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High: Failures occur often.</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One occurrence every month or one occurrence in 100 events (Cpk≈ 0.83).</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r>
              <a:tr h="464127">
                <a:tc>
                  <a:txBody>
                    <a:bodyPr/>
                    <a:lstStyle/>
                    <a:p>
                      <a:pPr marL="0" marR="0" algn="ctr" hangingPunct="0">
                        <a:lnSpc>
                          <a:spcPct val="115000"/>
                        </a:lnSpc>
                        <a:spcBef>
                          <a:spcPts val="600"/>
                        </a:spcBef>
                        <a:spcAft>
                          <a:spcPts val="600"/>
                        </a:spcAft>
                      </a:pPr>
                      <a:r>
                        <a:rPr lang="en-US" sz="1100" kern="150">
                          <a:effectLst/>
                        </a:rPr>
                        <a:t>6</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Moderately High: Frequent failures.</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One occurrence every three months or three occurrences in 1,000 events (Cpk≈ 1.00).</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r>
              <a:tr h="464127">
                <a:tc>
                  <a:txBody>
                    <a:bodyPr/>
                    <a:lstStyle/>
                    <a:p>
                      <a:pPr marL="0" marR="0" algn="ctr" hangingPunct="0">
                        <a:lnSpc>
                          <a:spcPct val="115000"/>
                        </a:lnSpc>
                        <a:spcBef>
                          <a:spcPts val="600"/>
                        </a:spcBef>
                        <a:spcAft>
                          <a:spcPts val="600"/>
                        </a:spcAft>
                      </a:pPr>
                      <a:r>
                        <a:rPr lang="en-US" sz="1100" kern="150">
                          <a:effectLst/>
                        </a:rPr>
                        <a:t>5</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Moderate:  Occasional failures.</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One occurrence every six months to one year or five occurrences in 10,000 events (Cpk≈ 1.17).</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r>
              <a:tr h="464127">
                <a:tc>
                  <a:txBody>
                    <a:bodyPr/>
                    <a:lstStyle/>
                    <a:p>
                      <a:pPr marL="0" marR="0" algn="ctr" hangingPunct="0">
                        <a:lnSpc>
                          <a:spcPct val="115000"/>
                        </a:lnSpc>
                        <a:spcBef>
                          <a:spcPts val="600"/>
                        </a:spcBef>
                        <a:spcAft>
                          <a:spcPts val="600"/>
                        </a:spcAft>
                      </a:pPr>
                      <a:r>
                        <a:rPr lang="en-US" sz="1100" kern="150">
                          <a:effectLst/>
                        </a:rPr>
                        <a:t>4</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Moderately Low:  Infrequent failures.</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One occurrence per year or six occurrences in 100,000 events (Cpk≈ 1.33).</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r>
              <a:tr h="464127">
                <a:tc>
                  <a:txBody>
                    <a:bodyPr/>
                    <a:lstStyle/>
                    <a:p>
                      <a:pPr marL="0" marR="0" algn="ctr" hangingPunct="0">
                        <a:lnSpc>
                          <a:spcPct val="115000"/>
                        </a:lnSpc>
                        <a:spcBef>
                          <a:spcPts val="600"/>
                        </a:spcBef>
                        <a:spcAft>
                          <a:spcPts val="600"/>
                        </a:spcAft>
                      </a:pPr>
                      <a:r>
                        <a:rPr lang="en-US" sz="1100" kern="150">
                          <a:effectLst/>
                        </a:rPr>
                        <a:t>3</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Low:  Relatively few failures.</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One occurrence every one to three years or six occurrences in ten million events (Cpk≈ 1.67).</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r>
              <a:tr h="464127">
                <a:tc>
                  <a:txBody>
                    <a:bodyPr/>
                    <a:lstStyle/>
                    <a:p>
                      <a:pPr marL="0" marR="0" algn="ctr" hangingPunct="0">
                        <a:lnSpc>
                          <a:spcPct val="115000"/>
                        </a:lnSpc>
                        <a:spcBef>
                          <a:spcPts val="600"/>
                        </a:spcBef>
                        <a:spcAft>
                          <a:spcPts val="600"/>
                        </a:spcAft>
                      </a:pPr>
                      <a:r>
                        <a:rPr lang="en-US" sz="1100" kern="150">
                          <a:effectLst/>
                        </a:rPr>
                        <a:t>2</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Low:  Failures are few and far between.</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a:effectLst/>
                        </a:rPr>
                        <a:t>One occurrence every three to five years or 2 occurrences in one billion events (Cpk≈ 2.00).</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r>
              <a:tr h="464127">
                <a:tc>
                  <a:txBody>
                    <a:bodyPr/>
                    <a:lstStyle/>
                    <a:p>
                      <a:pPr marL="0" marR="0" algn="ctr" hangingPunct="0">
                        <a:lnSpc>
                          <a:spcPct val="115000"/>
                        </a:lnSpc>
                        <a:spcBef>
                          <a:spcPts val="600"/>
                        </a:spcBef>
                        <a:spcAft>
                          <a:spcPts val="600"/>
                        </a:spcAft>
                      </a:pPr>
                      <a:r>
                        <a:rPr lang="en-US" sz="1100" kern="150">
                          <a:effectLst/>
                        </a:rPr>
                        <a:t>1</a:t>
                      </a:r>
                      <a:endParaRPr lang="en-US" sz="100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dirty="0">
                          <a:effectLst/>
                        </a:rPr>
                        <a:t>Remote:  Failure is unlikely.</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c>
                  <a:txBody>
                    <a:bodyPr/>
                    <a:lstStyle/>
                    <a:p>
                      <a:pPr marL="0" marR="0" hangingPunct="0">
                        <a:lnSpc>
                          <a:spcPct val="115000"/>
                        </a:lnSpc>
                        <a:spcBef>
                          <a:spcPts val="600"/>
                        </a:spcBef>
                        <a:spcAft>
                          <a:spcPts val="600"/>
                        </a:spcAft>
                      </a:pPr>
                      <a:r>
                        <a:rPr lang="en-US" sz="1100" kern="150" dirty="0">
                          <a:effectLst/>
                        </a:rPr>
                        <a:t>One occurrence in greater than five years or less than two occurrences in one billion events (</a:t>
                      </a:r>
                      <a:r>
                        <a:rPr lang="en-US" sz="1100" kern="150" dirty="0" err="1">
                          <a:effectLst/>
                        </a:rPr>
                        <a:t>Cpk</a:t>
                      </a:r>
                      <a:r>
                        <a:rPr lang="en-US" sz="1100" kern="150" dirty="0">
                          <a:effectLst/>
                        </a:rPr>
                        <a:t>&gt; 2.00).</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4496" marR="64496" marT="0" marB="0"/>
                </a:tc>
              </a:tr>
            </a:tbl>
          </a:graphicData>
        </a:graphic>
      </p:graphicFrame>
    </p:spTree>
    <p:extLst>
      <p:ext uri="{BB962C8B-B14F-4D97-AF65-F5344CB8AC3E}">
        <p14:creationId xmlns="" xmlns:p14="http://schemas.microsoft.com/office/powerpoint/2010/main" val="3026840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000" b="1" u="sng" dirty="0">
                <a:latin typeface="Times New Roman" pitchFamily="18" charset="0"/>
                <a:cs typeface="Times New Roman" pitchFamily="18" charset="0"/>
              </a:rPr>
              <a:t>DETECTION RATING SCALE:</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609601" y="1447802"/>
          <a:ext cx="11094720" cy="5044440"/>
        </p:xfrm>
        <a:graphic>
          <a:graphicData uri="http://schemas.openxmlformats.org/drawingml/2006/table">
            <a:tbl>
              <a:tblPr firstRow="1" firstCol="1" bandRow="1">
                <a:tableStyleId>{5C22544A-7EE6-4342-B048-85BDC9FD1C3A}</a:tableStyleId>
              </a:tblPr>
              <a:tblGrid>
                <a:gridCol w="1426464"/>
                <a:gridCol w="2535936"/>
                <a:gridCol w="7132320"/>
              </a:tblGrid>
              <a:tr h="420370">
                <a:tc>
                  <a:txBody>
                    <a:bodyPr/>
                    <a:lstStyle/>
                    <a:p>
                      <a:pPr marL="0" marR="0" algn="ctr" hangingPunct="0">
                        <a:lnSpc>
                          <a:spcPct val="115000"/>
                        </a:lnSpc>
                        <a:spcBef>
                          <a:spcPts val="600"/>
                        </a:spcBef>
                        <a:spcAft>
                          <a:spcPts val="600"/>
                        </a:spcAft>
                      </a:pPr>
                      <a:r>
                        <a:rPr lang="en-US" sz="1200" kern="150">
                          <a:effectLst/>
                        </a:rPr>
                        <a:t>Rating</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Description</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Definition</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420370">
                <a:tc>
                  <a:txBody>
                    <a:bodyPr/>
                    <a:lstStyle/>
                    <a:p>
                      <a:pPr marL="0" marR="0" algn="ctr" hangingPunct="0">
                        <a:lnSpc>
                          <a:spcPct val="115000"/>
                        </a:lnSpc>
                        <a:spcBef>
                          <a:spcPts val="600"/>
                        </a:spcBef>
                        <a:spcAft>
                          <a:spcPts val="600"/>
                        </a:spcAft>
                      </a:pPr>
                      <a:r>
                        <a:rPr lang="en-US" sz="1200" kern="150">
                          <a:effectLst/>
                        </a:rPr>
                        <a:t>10</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Absolute Uncertainty</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The product is not inspected or the defect caused by failure is not detectable.</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420370">
                <a:tc>
                  <a:txBody>
                    <a:bodyPr/>
                    <a:lstStyle/>
                    <a:p>
                      <a:pPr marL="0" marR="0" algn="ctr" hangingPunct="0">
                        <a:lnSpc>
                          <a:spcPct val="115000"/>
                        </a:lnSpc>
                        <a:spcBef>
                          <a:spcPts val="600"/>
                        </a:spcBef>
                        <a:spcAft>
                          <a:spcPts val="600"/>
                        </a:spcAft>
                      </a:pPr>
                      <a:r>
                        <a:rPr lang="en-US" sz="1200" kern="150">
                          <a:effectLst/>
                        </a:rPr>
                        <a:t>9</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Very Remote</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Product is sampled, inspected, and released based on Acceptable Quality Level (AQL) sampling plans.</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420370">
                <a:tc>
                  <a:txBody>
                    <a:bodyPr/>
                    <a:lstStyle/>
                    <a:p>
                      <a:pPr marL="0" marR="0" algn="ctr" hangingPunct="0">
                        <a:lnSpc>
                          <a:spcPct val="115000"/>
                        </a:lnSpc>
                        <a:spcBef>
                          <a:spcPts val="600"/>
                        </a:spcBef>
                        <a:spcAft>
                          <a:spcPts val="600"/>
                        </a:spcAft>
                      </a:pPr>
                      <a:r>
                        <a:rPr lang="en-US" sz="1200" kern="150">
                          <a:effectLst/>
                        </a:rPr>
                        <a:t>8</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Remote</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Product is accepted based on no defectives in a sample.</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420370">
                <a:tc>
                  <a:txBody>
                    <a:bodyPr/>
                    <a:lstStyle/>
                    <a:p>
                      <a:pPr marL="0" marR="0" algn="ctr" hangingPunct="0">
                        <a:lnSpc>
                          <a:spcPct val="115000"/>
                        </a:lnSpc>
                        <a:spcBef>
                          <a:spcPts val="600"/>
                        </a:spcBef>
                        <a:spcAft>
                          <a:spcPts val="600"/>
                        </a:spcAft>
                      </a:pPr>
                      <a:r>
                        <a:rPr lang="en-US" sz="1200" kern="150">
                          <a:effectLst/>
                        </a:rPr>
                        <a:t>7</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Very Low</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Product is 100% manually inspected in the process.</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420370">
                <a:tc>
                  <a:txBody>
                    <a:bodyPr/>
                    <a:lstStyle/>
                    <a:p>
                      <a:pPr marL="0" marR="0" algn="ctr" hangingPunct="0">
                        <a:lnSpc>
                          <a:spcPct val="115000"/>
                        </a:lnSpc>
                        <a:spcBef>
                          <a:spcPts val="600"/>
                        </a:spcBef>
                        <a:spcAft>
                          <a:spcPts val="600"/>
                        </a:spcAft>
                      </a:pPr>
                      <a:r>
                        <a:rPr lang="en-US" sz="1200" kern="150">
                          <a:effectLst/>
                        </a:rPr>
                        <a:t>6</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Low</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Product is 100% manually inspected using go/no-go or other mistake-proofing gauges.</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420370">
                <a:tc>
                  <a:txBody>
                    <a:bodyPr/>
                    <a:lstStyle/>
                    <a:p>
                      <a:pPr marL="0" marR="0" algn="ctr" hangingPunct="0">
                        <a:lnSpc>
                          <a:spcPct val="115000"/>
                        </a:lnSpc>
                        <a:spcBef>
                          <a:spcPts val="600"/>
                        </a:spcBef>
                        <a:spcAft>
                          <a:spcPts val="600"/>
                        </a:spcAft>
                      </a:pPr>
                      <a:r>
                        <a:rPr lang="en-US" sz="1200" kern="150">
                          <a:effectLst/>
                        </a:rPr>
                        <a:t>5</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Moderate</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Some Statistical Process Control (SPC) is used in process and product is final inspected off-line.</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420370">
                <a:tc>
                  <a:txBody>
                    <a:bodyPr/>
                    <a:lstStyle/>
                    <a:p>
                      <a:pPr marL="0" marR="0" algn="ctr" hangingPunct="0">
                        <a:lnSpc>
                          <a:spcPct val="115000"/>
                        </a:lnSpc>
                        <a:spcBef>
                          <a:spcPts val="600"/>
                        </a:spcBef>
                        <a:spcAft>
                          <a:spcPts val="600"/>
                        </a:spcAft>
                      </a:pPr>
                      <a:r>
                        <a:rPr lang="en-US" sz="1200" kern="150">
                          <a:effectLst/>
                        </a:rPr>
                        <a:t>4</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Moderately High</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SPC is used and there is immediate reaction to out-of-control conditions.</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420370">
                <a:tc>
                  <a:txBody>
                    <a:bodyPr/>
                    <a:lstStyle/>
                    <a:p>
                      <a:pPr marL="0" marR="0" algn="ctr" hangingPunct="0">
                        <a:lnSpc>
                          <a:spcPct val="115000"/>
                        </a:lnSpc>
                        <a:spcBef>
                          <a:spcPts val="600"/>
                        </a:spcBef>
                        <a:spcAft>
                          <a:spcPts val="600"/>
                        </a:spcAft>
                      </a:pPr>
                      <a:r>
                        <a:rPr lang="en-US" sz="1200" kern="150">
                          <a:effectLst/>
                        </a:rPr>
                        <a:t>3</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High</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An effective SPC program is in place with process capabilities (Cpk) greater than 1.33.</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420370">
                <a:tc>
                  <a:txBody>
                    <a:bodyPr/>
                    <a:lstStyle/>
                    <a:p>
                      <a:pPr marL="0" marR="0" algn="ctr" hangingPunct="0">
                        <a:lnSpc>
                          <a:spcPct val="115000"/>
                        </a:lnSpc>
                        <a:spcBef>
                          <a:spcPts val="600"/>
                        </a:spcBef>
                        <a:spcAft>
                          <a:spcPts val="600"/>
                        </a:spcAft>
                      </a:pPr>
                      <a:r>
                        <a:rPr lang="en-US" sz="1200" kern="150">
                          <a:effectLst/>
                        </a:rPr>
                        <a:t>2</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Very High</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a:effectLst/>
                        </a:rPr>
                        <a:t>All products are 100% automatically inspected.</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840740">
                <a:tc>
                  <a:txBody>
                    <a:bodyPr/>
                    <a:lstStyle/>
                    <a:p>
                      <a:pPr marL="0" marR="0" algn="ctr" hangingPunct="0">
                        <a:lnSpc>
                          <a:spcPct val="115000"/>
                        </a:lnSpc>
                        <a:spcBef>
                          <a:spcPts val="600"/>
                        </a:spcBef>
                        <a:spcAft>
                          <a:spcPts val="600"/>
                        </a:spcAft>
                      </a:pPr>
                      <a:r>
                        <a:rPr lang="en-US" sz="1200" kern="150">
                          <a:effectLst/>
                        </a:rPr>
                        <a:t>1</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hangingPunct="0">
                        <a:lnSpc>
                          <a:spcPct val="115000"/>
                        </a:lnSpc>
                        <a:spcBef>
                          <a:spcPts val="600"/>
                        </a:spcBef>
                        <a:spcAft>
                          <a:spcPts val="600"/>
                        </a:spcAft>
                      </a:pPr>
                      <a:r>
                        <a:rPr lang="en-US" sz="1200" kern="150">
                          <a:effectLst/>
                        </a:rPr>
                        <a:t>Almost Certain</a:t>
                      </a:r>
                      <a:endParaRPr lang="en-US"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lnSpc>
                          <a:spcPct val="115000"/>
                        </a:lnSpc>
                        <a:spcBef>
                          <a:spcPts val="600"/>
                        </a:spcBef>
                        <a:spcAft>
                          <a:spcPts val="600"/>
                        </a:spcAft>
                      </a:pPr>
                      <a:r>
                        <a:rPr lang="en-US" sz="1200" kern="150" dirty="0">
                          <a:effectLst/>
                        </a:rPr>
                        <a:t>The defect is obvious or there is 100% automatic inspection with regular calibration and preventive maintenance of the inspection equipment.</a:t>
                      </a:r>
                      <a:endParaRPr lang="en-US" sz="11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bl>
          </a:graphicData>
        </a:graphic>
      </p:graphicFrame>
    </p:spTree>
    <p:extLst>
      <p:ext uri="{BB962C8B-B14F-4D97-AF65-F5344CB8AC3E}">
        <p14:creationId xmlns="" xmlns:p14="http://schemas.microsoft.com/office/powerpoint/2010/main" val="1539728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latin typeface="Times New Roman" pitchFamily="18" charset="0"/>
                <a:cs typeface="Times New Roman" pitchFamily="18" charset="0"/>
              </a:rPr>
              <a:t>OVERVIEW OF THE ORGANISATION</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r>
              <a:rPr lang="en-US" sz="2900" dirty="0">
                <a:latin typeface="Times New Roman" pitchFamily="18" charset="0"/>
                <a:cs typeface="Times New Roman" pitchFamily="18" charset="0"/>
              </a:rPr>
              <a:t>Sri Balaji Action Medical Institute has been established with a mission to provide world class integrated healthcare facilities to all sections of the society with a humanitarian touch, while maintaining a high standard of ethical practice and professional competency with emphasis on training and education leading to research. "The Institute will impart free Medicare to the poor and needy people with an aim to run the institute on no profit no loss basis ".</a:t>
            </a:r>
          </a:p>
          <a:p>
            <a:pPr>
              <a:buNone/>
            </a:pPr>
            <a:endParaRPr lang="en-US" sz="2900" dirty="0">
              <a:latin typeface="Times New Roman" pitchFamily="18" charset="0"/>
              <a:cs typeface="Times New Roman" pitchFamily="18" charset="0"/>
            </a:endParaRPr>
          </a:p>
          <a:p>
            <a:r>
              <a:rPr lang="en-US" sz="2900" dirty="0">
                <a:latin typeface="Times New Roman" pitchFamily="18" charset="0"/>
                <a:cs typeface="Times New Roman" pitchFamily="18" charset="0"/>
              </a:rPr>
              <a:t>"The Institute has been promoted by Lala Munni Lal Mange Ram Charitable Trust of Action Group of Companies. The chairman of the trust Lala Mange Ram Agarwal, a great philanthropist had a strong desire to build a hospital for the service of mankind. ".</a:t>
            </a:r>
          </a:p>
          <a:p>
            <a:pPr>
              <a:buNone/>
            </a:pPr>
            <a:endParaRPr lang="en-US" sz="2900" dirty="0">
              <a:latin typeface="Times New Roman" pitchFamily="18" charset="0"/>
              <a:cs typeface="Times New Roman" pitchFamily="18" charset="0"/>
            </a:endParaRPr>
          </a:p>
          <a:p>
            <a:r>
              <a:rPr lang="en-US" sz="2900" dirty="0">
                <a:latin typeface="Times New Roman" pitchFamily="18" charset="0"/>
                <a:cs typeface="Times New Roman" pitchFamily="18" charset="0"/>
              </a:rPr>
              <a:t>Equipment, facilities and nursing standards are all structured keeping patient welfare as the ultimate goal. The core catalyst of the hospital functions is patient welfare and recovery. For us, freedom from pain, restoration of perfect health and resumption of normal life with respect to the patient is of paramount importance and throughout the treatment process the mental and physical well being of the patient is the main priority. We have thus encapsulated these work ethics in our motto “healing with a human touch” and strive to always uphold it.</a:t>
            </a:r>
          </a:p>
          <a:p>
            <a:pPr>
              <a:buNone/>
            </a:pPr>
            <a:endParaRPr lang="en-US" sz="2900" dirty="0">
              <a:latin typeface="Times New Roman" pitchFamily="18" charset="0"/>
              <a:cs typeface="Times New Roman" pitchFamily="18" charset="0"/>
            </a:endParaRPr>
          </a:p>
          <a:p>
            <a:r>
              <a:rPr lang="en-US" sz="2900" dirty="0">
                <a:latin typeface="Times New Roman" pitchFamily="18" charset="0"/>
                <a:cs typeface="Times New Roman" pitchFamily="18" charset="0"/>
              </a:rPr>
              <a:t>The Logo of the Institute portrays its philosophy; it consists of a hand embracing the flame of life with a sphere in the background. The Human Hand represents the healing touch and health care our dedicated teams of professional provide to brighten the lives of those who come to us. The Flame denotes the traditional values of honesty and selfless service towards our patients. The Sphere in the background reflects our commitment to maintain international standards of excellence.</a:t>
            </a:r>
          </a:p>
          <a:p>
            <a:endParaRPr lang="en-US" dirty="0"/>
          </a:p>
        </p:txBody>
      </p:sp>
    </p:spTree>
    <p:extLst>
      <p:ext uri="{BB962C8B-B14F-4D97-AF65-F5344CB8AC3E}">
        <p14:creationId xmlns="" xmlns:p14="http://schemas.microsoft.com/office/powerpoint/2010/main" val="40844380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ANALYSIS</a:t>
            </a: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b="1" dirty="0" smtClean="0"/>
              <a:t> </a:t>
            </a:r>
            <a:r>
              <a:rPr lang="en-US" b="1" dirty="0"/>
              <a:t>CALCULATION OF RISK PRIORITY NUMBER (RPN):</a:t>
            </a:r>
            <a:endParaRPr lang="en-US" dirty="0"/>
          </a:p>
          <a:p>
            <a:r>
              <a:rPr lang="en-US" dirty="0"/>
              <a:t>Risk Priority Number = Severity X Occurrence X Detectability</a:t>
            </a:r>
          </a:p>
          <a:p>
            <a:pPr>
              <a:buNone/>
            </a:pPr>
            <a:endParaRPr lang="en-US" dirty="0"/>
          </a:p>
        </p:txBody>
      </p:sp>
      <p:graphicFrame>
        <p:nvGraphicFramePr>
          <p:cNvPr id="5" name="Object 4"/>
          <p:cNvGraphicFramePr>
            <a:graphicFrameLocks noChangeAspect="1"/>
          </p:cNvGraphicFramePr>
          <p:nvPr/>
        </p:nvGraphicFramePr>
        <p:xfrm>
          <a:off x="5638800" y="3041650"/>
          <a:ext cx="914400" cy="771525"/>
        </p:xfrm>
        <a:graphic>
          <a:graphicData uri="http://schemas.openxmlformats.org/presentationml/2006/ole">
            <p:oleObj spid="_x0000_s1027" name="Worksheet" showAsIcon="1" r:id="rId3" imgW="914400" imgH="771480" progId="Excel.Sheet.12">
              <p:embed/>
            </p:oleObj>
          </a:graphicData>
        </a:graphic>
      </p:graphicFrame>
    </p:spTree>
    <p:extLst>
      <p:ext uri="{BB962C8B-B14F-4D97-AF65-F5344CB8AC3E}">
        <p14:creationId xmlns="" xmlns:p14="http://schemas.microsoft.com/office/powerpoint/2010/main" val="3469583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44880" y="3246120"/>
            <a:ext cx="9028176" cy="841248"/>
          </a:xfrm>
        </p:spPr>
        <p:txBody>
          <a:bodyPr/>
          <a:lstStyle/>
          <a:p>
            <a:r>
              <a:rPr lang="en-US" b="1" dirty="0" smtClean="0"/>
              <a:t>Failure mode analysis score</a:t>
            </a:r>
            <a:endParaRPr lang="en-IN" b="1" dirty="0"/>
          </a:p>
        </p:txBody>
      </p:sp>
      <p:graphicFrame>
        <p:nvGraphicFramePr>
          <p:cNvPr id="6" name="Object 5"/>
          <p:cNvGraphicFramePr>
            <a:graphicFrameLocks noChangeAspect="1"/>
          </p:cNvGraphicFramePr>
          <p:nvPr/>
        </p:nvGraphicFramePr>
        <p:xfrm>
          <a:off x="9723120" y="5266690"/>
          <a:ext cx="914400" cy="771525"/>
        </p:xfrm>
        <a:graphic>
          <a:graphicData uri="http://schemas.openxmlformats.org/presentationml/2006/ole">
            <p:oleObj spid="_x0000_s35843" name="Worksheet" showAsIcon="1" r:id="rId3" imgW="914400" imgH="771480" progId="Excel.Sheet.12">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259081" y="662772"/>
          <a:ext cx="11414760" cy="6012347"/>
        </p:xfrm>
        <a:graphic>
          <a:graphicData uri="http://schemas.openxmlformats.org/drawingml/2006/table">
            <a:tbl>
              <a:tblPr/>
              <a:tblGrid>
                <a:gridCol w="2869190"/>
                <a:gridCol w="5676380"/>
                <a:gridCol w="2869190"/>
              </a:tblGrid>
              <a:tr h="541730">
                <a:tc>
                  <a:txBody>
                    <a:bodyPr/>
                    <a:lstStyle/>
                    <a:p>
                      <a:pPr algn="ctr">
                        <a:lnSpc>
                          <a:spcPct val="115000"/>
                        </a:lnSpc>
                        <a:spcAft>
                          <a:spcPts val="1000"/>
                        </a:spcAft>
                      </a:pPr>
                      <a:r>
                        <a:rPr lang="en-US" sz="1100" b="1">
                          <a:latin typeface="Times New Roman"/>
                          <a:ea typeface="MS Mincho"/>
                          <a:cs typeface="Times New Roman"/>
                        </a:rPr>
                        <a:t>SL NO</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ct val="115000"/>
                        </a:lnSpc>
                        <a:spcAft>
                          <a:spcPts val="1000"/>
                        </a:spcAft>
                      </a:pPr>
                      <a:endParaRPr lang="en-IN" sz="1000">
                        <a:latin typeface="Cambria"/>
                        <a:ea typeface="MS Mincho"/>
                        <a:cs typeface="Times New Roman"/>
                      </a:endParaRPr>
                    </a:p>
                    <a:p>
                      <a:pPr algn="ctr">
                        <a:lnSpc>
                          <a:spcPct val="115000"/>
                        </a:lnSpc>
                        <a:spcAft>
                          <a:spcPts val="1000"/>
                        </a:spcAft>
                      </a:pPr>
                      <a:r>
                        <a:rPr lang="en-US" sz="1100" b="1">
                          <a:latin typeface="Times New Roman"/>
                          <a:ea typeface="MS Mincho"/>
                          <a:cs typeface="Times New Roman"/>
                        </a:rPr>
                        <a:t>STEPS</a:t>
                      </a:r>
                      <a:endParaRPr lang="en-IN" sz="1000">
                        <a:latin typeface="Cambria"/>
                        <a:ea typeface="MS Mincho"/>
                        <a:cs typeface="Times New Roman"/>
                      </a:endParaRPr>
                    </a:p>
                  </a:txBody>
                  <a:tcPr marL="60288" marR="60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ct val="115000"/>
                        </a:lnSpc>
                        <a:spcAft>
                          <a:spcPts val="1000"/>
                        </a:spcAft>
                      </a:pPr>
                      <a:r>
                        <a:rPr lang="en-US" sz="1100" b="1">
                          <a:latin typeface="Times New Roman"/>
                          <a:ea typeface="MS Mincho"/>
                          <a:cs typeface="Times New Roman"/>
                        </a:rPr>
                        <a:t>RISK PRIORITY NUMBER</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52287">
                <a:tc rowSpan="2">
                  <a:txBody>
                    <a:bodyPr/>
                    <a:lstStyle/>
                    <a:p>
                      <a:pPr algn="ctr">
                        <a:lnSpc>
                          <a:spcPct val="115000"/>
                        </a:lnSpc>
                        <a:spcAft>
                          <a:spcPts val="1000"/>
                        </a:spcAft>
                      </a:pPr>
                      <a:r>
                        <a:rPr lang="en-US" sz="1100">
                          <a:latin typeface="Times New Roman"/>
                          <a:ea typeface="MS Mincho"/>
                          <a:cs typeface="Times New Roman"/>
                        </a:rPr>
                        <a:t>1</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en-US" sz="1000" kern="150">
                          <a:latin typeface="Times New Roman"/>
                          <a:ea typeface="Arial Unicode MS"/>
                          <a:cs typeface="Mangal"/>
                        </a:rPr>
                        <a:t>Orders written for new medications by doctor which are copied into medication chart by the nurse and then nurse only raises indents</a:t>
                      </a:r>
                      <a:endParaRPr lang="en-IN" sz="1100" kern="150">
                        <a:latin typeface="Times New Roman"/>
                        <a:ea typeface="Arial Unicode MS"/>
                        <a:cs typeface="Mangal"/>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250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517">
                <a:tc vMerge="1">
                  <a:txBody>
                    <a:bodyPr/>
                    <a:lstStyle/>
                    <a:p>
                      <a:endParaRPr lang="en-IN"/>
                    </a:p>
                  </a:txBody>
                  <a:tcPr/>
                </a:tc>
                <a:tc vMerge="1">
                  <a:txBody>
                    <a:bodyPr/>
                    <a:lstStyle/>
                    <a:p>
                      <a:endParaRPr lang="en-IN"/>
                    </a:p>
                  </a:txBody>
                  <a:tcPr/>
                </a:tc>
                <a:tc>
                  <a:txBody>
                    <a:bodyPr/>
                    <a:lstStyle/>
                    <a:p>
                      <a:pPr algn="ctr">
                        <a:lnSpc>
                          <a:spcPct val="115000"/>
                        </a:lnSpc>
                        <a:spcAft>
                          <a:spcPts val="1000"/>
                        </a:spcAft>
                      </a:pPr>
                      <a:r>
                        <a:rPr lang="en-US" sz="1100">
                          <a:latin typeface="Times New Roman"/>
                          <a:ea typeface="MS Mincho"/>
                          <a:cs typeface="Times New Roman"/>
                        </a:rPr>
                        <a:t>245</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273">
                <a:tc>
                  <a:txBody>
                    <a:bodyPr/>
                    <a:lstStyle/>
                    <a:p>
                      <a:pPr algn="ctr">
                        <a:lnSpc>
                          <a:spcPct val="115000"/>
                        </a:lnSpc>
                        <a:spcAft>
                          <a:spcPts val="1000"/>
                        </a:spcAft>
                      </a:pPr>
                      <a:r>
                        <a:rPr lang="en-US" sz="1100">
                          <a:latin typeface="Times New Roman"/>
                          <a:ea typeface="MS Mincho"/>
                          <a:cs typeface="Times New Roman"/>
                        </a:rPr>
                        <a:t>2</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kern="150">
                          <a:latin typeface="Times New Roman"/>
                          <a:ea typeface="Arial Unicode MS"/>
                          <a:cs typeface="Mangal"/>
                        </a:rPr>
                        <a:t>Electronic indents received in pharmacy</a:t>
                      </a:r>
                      <a:endParaRPr lang="en-IN" sz="1100" kern="150">
                        <a:latin typeface="Times New Roman"/>
                        <a:ea typeface="Arial Unicode MS"/>
                        <a:cs typeface="Mangal"/>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84</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753">
                <a:tc>
                  <a:txBody>
                    <a:bodyPr/>
                    <a:lstStyle/>
                    <a:p>
                      <a:pPr algn="ctr">
                        <a:lnSpc>
                          <a:spcPct val="115000"/>
                        </a:lnSpc>
                        <a:spcAft>
                          <a:spcPts val="1000"/>
                        </a:spcAft>
                      </a:pPr>
                      <a:r>
                        <a:rPr lang="en-US" sz="1100">
                          <a:latin typeface="Times New Roman"/>
                          <a:ea typeface="MS Mincho"/>
                          <a:cs typeface="Times New Roman"/>
                        </a:rPr>
                        <a:t>3</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kern="150">
                          <a:latin typeface="Times New Roman"/>
                          <a:ea typeface="Arial Unicode MS"/>
                          <a:cs typeface="Mangal"/>
                        </a:rPr>
                        <a:t>Entry of medication details by pharmacist</a:t>
                      </a:r>
                      <a:endParaRPr lang="en-IN" sz="1100" kern="150">
                        <a:latin typeface="Times New Roman"/>
                        <a:ea typeface="Arial Unicode MS"/>
                        <a:cs typeface="Mangal"/>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120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917">
                <a:tc>
                  <a:txBody>
                    <a:bodyPr/>
                    <a:lstStyle/>
                    <a:p>
                      <a:pPr algn="ctr">
                        <a:lnSpc>
                          <a:spcPct val="115000"/>
                        </a:lnSpc>
                        <a:spcAft>
                          <a:spcPts val="1000"/>
                        </a:spcAft>
                      </a:pPr>
                      <a:r>
                        <a:rPr lang="en-US" sz="1100">
                          <a:latin typeface="Times New Roman"/>
                          <a:ea typeface="MS Mincho"/>
                          <a:cs typeface="Times New Roman"/>
                        </a:rPr>
                        <a:t>4</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000">
                          <a:latin typeface="Cambria"/>
                          <a:ea typeface="MS Mincho"/>
                          <a:cs typeface="Times New Roman"/>
                        </a:rPr>
                        <a:t>Vouchers/ bills generated, </a:t>
                      </a:r>
                      <a:r>
                        <a:rPr lang="en-US" sz="1000" b="1">
                          <a:latin typeface="Cambria"/>
                          <a:ea typeface="MS Mincho"/>
                          <a:cs typeface="Times New Roman"/>
                        </a:rPr>
                        <a:t>high risk medications</a:t>
                      </a:r>
                      <a:r>
                        <a:rPr lang="en-US" sz="1000">
                          <a:latin typeface="Cambria"/>
                          <a:ea typeface="MS Mincho"/>
                          <a:cs typeface="Times New Roman"/>
                        </a:rPr>
                        <a:t> are identified and highlighted by pharmacist</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300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966">
                <a:tc rowSpan="2">
                  <a:txBody>
                    <a:bodyPr/>
                    <a:lstStyle/>
                    <a:p>
                      <a:pPr algn="ctr">
                        <a:lnSpc>
                          <a:spcPct val="115000"/>
                        </a:lnSpc>
                        <a:spcAft>
                          <a:spcPts val="1000"/>
                        </a:spcAft>
                      </a:pPr>
                      <a:r>
                        <a:rPr lang="en-US" sz="1100">
                          <a:latin typeface="Times New Roman"/>
                          <a:ea typeface="MS Mincho"/>
                          <a:cs typeface="Times New Roman"/>
                        </a:rPr>
                        <a:t>5</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en-US" sz="1000" kern="150">
                          <a:latin typeface="Times New Roman"/>
                          <a:ea typeface="Arial Unicode MS"/>
                          <a:cs typeface="Mangal"/>
                        </a:rPr>
                        <a:t>Segregated vouchers are taken to packing area and medications are packed</a:t>
                      </a:r>
                      <a:endParaRPr lang="en-IN" sz="1100" kern="150">
                        <a:latin typeface="Times New Roman"/>
                        <a:ea typeface="Arial Unicode MS"/>
                        <a:cs typeface="Mangal"/>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240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802">
                <a:tc vMerge="1">
                  <a:txBody>
                    <a:bodyPr/>
                    <a:lstStyle/>
                    <a:p>
                      <a:endParaRPr lang="en-IN"/>
                    </a:p>
                  </a:txBody>
                  <a:tcPr/>
                </a:tc>
                <a:tc vMerge="1">
                  <a:txBody>
                    <a:bodyPr/>
                    <a:lstStyle/>
                    <a:p>
                      <a:endParaRPr lang="en-IN"/>
                    </a:p>
                  </a:txBody>
                  <a:tcPr/>
                </a:tc>
                <a:tc>
                  <a:txBody>
                    <a:bodyPr/>
                    <a:lstStyle/>
                    <a:p>
                      <a:pPr algn="ctr">
                        <a:lnSpc>
                          <a:spcPct val="115000"/>
                        </a:lnSpc>
                        <a:spcAft>
                          <a:spcPts val="1000"/>
                        </a:spcAft>
                      </a:pPr>
                      <a:r>
                        <a:rPr lang="en-US" sz="1100">
                          <a:latin typeface="Times New Roman"/>
                          <a:ea typeface="MS Mincho"/>
                          <a:cs typeface="Times New Roman"/>
                        </a:rPr>
                        <a:t>175</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247">
                <a:tc>
                  <a:txBody>
                    <a:bodyPr/>
                    <a:lstStyle/>
                    <a:p>
                      <a:pPr algn="ctr">
                        <a:lnSpc>
                          <a:spcPct val="115000"/>
                        </a:lnSpc>
                        <a:spcAft>
                          <a:spcPts val="1000"/>
                        </a:spcAft>
                      </a:pPr>
                      <a:r>
                        <a:rPr lang="en-US" sz="1100">
                          <a:latin typeface="Times New Roman"/>
                          <a:ea typeface="MS Mincho"/>
                          <a:cs typeface="Times New Roman"/>
                        </a:rPr>
                        <a:t>6</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kern="150">
                          <a:latin typeface="Times New Roman"/>
                          <a:ea typeface="Arial Unicode MS"/>
                          <a:cs typeface="Mangal"/>
                        </a:rPr>
                        <a:t>Packed medications are transferred to the dispensing bay where they are arranged floor-wise</a:t>
                      </a:r>
                      <a:endParaRPr lang="en-IN" sz="1100" kern="150">
                        <a:latin typeface="Times New Roman"/>
                        <a:ea typeface="Arial Unicode MS"/>
                        <a:cs typeface="Mangal"/>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180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296">
                <a:tc>
                  <a:txBody>
                    <a:bodyPr/>
                    <a:lstStyle/>
                    <a:p>
                      <a:pPr algn="ctr">
                        <a:lnSpc>
                          <a:spcPct val="115000"/>
                        </a:lnSpc>
                        <a:spcAft>
                          <a:spcPts val="1000"/>
                        </a:spcAft>
                      </a:pPr>
                      <a:r>
                        <a:rPr lang="en-US" sz="1100">
                          <a:latin typeface="Times New Roman"/>
                          <a:ea typeface="MS Mincho"/>
                          <a:cs typeface="Times New Roman"/>
                        </a:rPr>
                        <a:t>7</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kern="150">
                          <a:latin typeface="Times New Roman"/>
                          <a:ea typeface="Arial Unicode MS"/>
                          <a:cs typeface="Mangal"/>
                        </a:rPr>
                        <a:t>Ward boy dispatches drugs to wards</a:t>
                      </a:r>
                      <a:endParaRPr lang="en-IN" sz="1100" kern="150">
                        <a:latin typeface="Times New Roman"/>
                        <a:ea typeface="Arial Unicode MS"/>
                        <a:cs typeface="Mangal"/>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140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802">
                <a:tc rowSpan="2">
                  <a:txBody>
                    <a:bodyPr/>
                    <a:lstStyle/>
                    <a:p>
                      <a:pPr algn="ctr">
                        <a:lnSpc>
                          <a:spcPct val="115000"/>
                        </a:lnSpc>
                        <a:spcAft>
                          <a:spcPts val="1000"/>
                        </a:spcAft>
                      </a:pPr>
                      <a:r>
                        <a:rPr lang="en-US" sz="1100">
                          <a:latin typeface="Times New Roman"/>
                          <a:ea typeface="MS Mincho"/>
                          <a:cs typeface="Times New Roman"/>
                        </a:rPr>
                        <a:t>8</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1000"/>
                        </a:spcAft>
                      </a:pPr>
                      <a:r>
                        <a:rPr lang="en-US" sz="1000">
                          <a:latin typeface="Cambria"/>
                          <a:ea typeface="MS Mincho"/>
                          <a:cs typeface="Times New Roman"/>
                        </a:rPr>
                        <a:t>Nurse receives medications from pharmacy</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144</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966">
                <a:tc vMerge="1">
                  <a:txBody>
                    <a:bodyPr/>
                    <a:lstStyle/>
                    <a:p>
                      <a:endParaRPr lang="en-IN"/>
                    </a:p>
                  </a:txBody>
                  <a:tcPr/>
                </a:tc>
                <a:tc vMerge="1">
                  <a:txBody>
                    <a:bodyPr/>
                    <a:lstStyle/>
                    <a:p>
                      <a:endParaRPr lang="en-IN"/>
                    </a:p>
                  </a:txBody>
                  <a:tcPr/>
                </a:tc>
                <a:tc>
                  <a:txBody>
                    <a:bodyPr/>
                    <a:lstStyle/>
                    <a:p>
                      <a:pPr algn="ctr">
                        <a:lnSpc>
                          <a:spcPct val="115000"/>
                        </a:lnSpc>
                        <a:spcAft>
                          <a:spcPts val="1000"/>
                        </a:spcAft>
                      </a:pPr>
                      <a:r>
                        <a:rPr lang="en-US" sz="1100">
                          <a:latin typeface="Times New Roman"/>
                          <a:ea typeface="MS Mincho"/>
                          <a:cs typeface="Times New Roman"/>
                        </a:rPr>
                        <a:t>175</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966">
                <a:tc rowSpan="2">
                  <a:txBody>
                    <a:bodyPr/>
                    <a:lstStyle/>
                    <a:p>
                      <a:pPr algn="ctr">
                        <a:lnSpc>
                          <a:spcPct val="115000"/>
                        </a:lnSpc>
                        <a:spcAft>
                          <a:spcPts val="1000"/>
                        </a:spcAft>
                      </a:pPr>
                      <a:r>
                        <a:rPr lang="en-US" sz="1100">
                          <a:latin typeface="Times New Roman"/>
                          <a:ea typeface="MS Mincho"/>
                          <a:cs typeface="Times New Roman"/>
                        </a:rPr>
                        <a:t>9</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en-US" sz="1000" kern="150">
                          <a:latin typeface="Times New Roman"/>
                          <a:ea typeface="Arial Unicode MS"/>
                          <a:cs typeface="Mangal"/>
                        </a:rPr>
                        <a:t>Verification for bill and patient details by nurse</a:t>
                      </a:r>
                      <a:endParaRPr lang="en-IN" sz="1100" kern="150">
                        <a:latin typeface="Times New Roman"/>
                        <a:ea typeface="Arial Unicode MS"/>
                        <a:cs typeface="Mangal"/>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192</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966">
                <a:tc vMerge="1">
                  <a:txBody>
                    <a:bodyPr/>
                    <a:lstStyle/>
                    <a:p>
                      <a:endParaRPr lang="en-IN"/>
                    </a:p>
                  </a:txBody>
                  <a:tcPr/>
                </a:tc>
                <a:tc vMerge="1">
                  <a:txBody>
                    <a:bodyPr/>
                    <a:lstStyle/>
                    <a:p>
                      <a:endParaRPr lang="en-IN"/>
                    </a:p>
                  </a:txBody>
                  <a:tcPr/>
                </a:tc>
                <a:tc>
                  <a:txBody>
                    <a:bodyPr/>
                    <a:lstStyle/>
                    <a:p>
                      <a:pPr algn="ctr">
                        <a:lnSpc>
                          <a:spcPct val="115000"/>
                        </a:lnSpc>
                        <a:spcAft>
                          <a:spcPts val="1000"/>
                        </a:spcAft>
                      </a:pPr>
                      <a:r>
                        <a:rPr lang="en-US" sz="1100">
                          <a:latin typeface="Times New Roman"/>
                          <a:ea typeface="MS Mincho"/>
                          <a:cs typeface="Times New Roman"/>
                        </a:rPr>
                        <a:t>168</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740">
                <a:tc>
                  <a:txBody>
                    <a:bodyPr/>
                    <a:lstStyle/>
                    <a:p>
                      <a:pPr algn="ctr">
                        <a:lnSpc>
                          <a:spcPct val="115000"/>
                        </a:lnSpc>
                        <a:spcAft>
                          <a:spcPts val="1000"/>
                        </a:spcAft>
                      </a:pPr>
                      <a:r>
                        <a:rPr lang="en-US" sz="1100">
                          <a:latin typeface="Times New Roman"/>
                          <a:ea typeface="MS Mincho"/>
                          <a:cs typeface="Times New Roman"/>
                        </a:rPr>
                        <a:t>10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kern="150">
                          <a:latin typeface="Times New Roman"/>
                          <a:ea typeface="Arial Unicode MS"/>
                          <a:cs typeface="Mangal"/>
                        </a:rPr>
                        <a:t>Identification of high risk medications by nurse ('</a:t>
                      </a:r>
                      <a:r>
                        <a:rPr lang="en-US" sz="1000" b="1" kern="150">
                          <a:latin typeface="Times New Roman"/>
                          <a:ea typeface="Arial Unicode MS"/>
                          <a:cs typeface="Mangal"/>
                        </a:rPr>
                        <a:t>CAUTION</a:t>
                      </a:r>
                      <a:r>
                        <a:rPr lang="en-US" sz="1000" kern="150">
                          <a:latin typeface="Times New Roman"/>
                          <a:ea typeface="Arial Unicode MS"/>
                          <a:cs typeface="Mangal"/>
                        </a:rPr>
                        <a:t>' marking)</a:t>
                      </a:r>
                      <a:endParaRPr lang="en-IN" sz="1100" kern="150">
                        <a:latin typeface="Times New Roman"/>
                        <a:ea typeface="Arial Unicode MS"/>
                        <a:cs typeface="Mangal"/>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216</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966">
                <a:tc rowSpan="2">
                  <a:txBody>
                    <a:bodyPr/>
                    <a:lstStyle/>
                    <a:p>
                      <a:pPr algn="ctr">
                        <a:lnSpc>
                          <a:spcPct val="115000"/>
                        </a:lnSpc>
                        <a:spcAft>
                          <a:spcPts val="1000"/>
                        </a:spcAft>
                      </a:pPr>
                      <a:r>
                        <a:rPr lang="en-US" sz="1100">
                          <a:latin typeface="Times New Roman"/>
                          <a:ea typeface="MS Mincho"/>
                          <a:cs typeface="Times New Roman"/>
                        </a:rPr>
                        <a:t>11</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en-US" sz="1000" kern="150">
                          <a:latin typeface="Times New Roman"/>
                          <a:ea typeface="Arial Unicode MS"/>
                          <a:cs typeface="Mangal"/>
                        </a:rPr>
                        <a:t>Nurse checks case sheet for doctor orders</a:t>
                      </a:r>
                      <a:endParaRPr lang="en-IN" sz="1100" kern="150">
                        <a:latin typeface="Times New Roman"/>
                        <a:ea typeface="Arial Unicode MS"/>
                        <a:cs typeface="Mangal"/>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270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966">
                <a:tc vMerge="1">
                  <a:txBody>
                    <a:bodyPr/>
                    <a:lstStyle/>
                    <a:p>
                      <a:endParaRPr lang="en-IN"/>
                    </a:p>
                  </a:txBody>
                  <a:tcPr/>
                </a:tc>
                <a:tc vMerge="1">
                  <a:txBody>
                    <a:bodyPr/>
                    <a:lstStyle/>
                    <a:p>
                      <a:endParaRPr lang="en-IN"/>
                    </a:p>
                  </a:txBody>
                  <a:tcPr/>
                </a:tc>
                <a:tc>
                  <a:txBody>
                    <a:bodyPr/>
                    <a:lstStyle/>
                    <a:p>
                      <a:pPr algn="ctr">
                        <a:lnSpc>
                          <a:spcPct val="115000"/>
                        </a:lnSpc>
                        <a:spcAft>
                          <a:spcPts val="1000"/>
                        </a:spcAft>
                      </a:pPr>
                      <a:r>
                        <a:rPr lang="en-US" sz="1100">
                          <a:latin typeface="Times New Roman"/>
                          <a:ea typeface="MS Mincho"/>
                          <a:cs typeface="Times New Roman"/>
                        </a:rPr>
                        <a:t>210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776">
                <a:tc>
                  <a:txBody>
                    <a:bodyPr/>
                    <a:lstStyle/>
                    <a:p>
                      <a:pPr algn="ctr">
                        <a:lnSpc>
                          <a:spcPct val="115000"/>
                        </a:lnSpc>
                        <a:spcAft>
                          <a:spcPts val="1000"/>
                        </a:spcAft>
                      </a:pPr>
                      <a:r>
                        <a:rPr lang="en-US" sz="1100">
                          <a:latin typeface="Times New Roman"/>
                          <a:ea typeface="MS Mincho"/>
                          <a:cs typeface="Times New Roman"/>
                        </a:rPr>
                        <a:t>12</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000">
                          <a:latin typeface="Cambria"/>
                          <a:ea typeface="MS Mincho"/>
                          <a:cs typeface="Times New Roman"/>
                        </a:rPr>
                        <a:t>Nurse prepares medication for patients</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200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917">
                <a:tc>
                  <a:txBody>
                    <a:bodyPr/>
                    <a:lstStyle/>
                    <a:p>
                      <a:pPr algn="ctr">
                        <a:lnSpc>
                          <a:spcPct val="115000"/>
                        </a:lnSpc>
                        <a:spcAft>
                          <a:spcPts val="1000"/>
                        </a:spcAft>
                      </a:pPr>
                      <a:r>
                        <a:rPr lang="en-US" sz="1100">
                          <a:latin typeface="Times New Roman"/>
                          <a:ea typeface="MS Mincho"/>
                          <a:cs typeface="Times New Roman"/>
                        </a:rPr>
                        <a:t>13</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000">
                          <a:latin typeface="Cambria"/>
                          <a:ea typeface="MS Mincho"/>
                          <a:cs typeface="Times New Roman"/>
                        </a:rPr>
                        <a:t> Patient is educated by nurse before administering medication</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280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758">
                <a:tc>
                  <a:txBody>
                    <a:bodyPr/>
                    <a:lstStyle/>
                    <a:p>
                      <a:pPr algn="ctr">
                        <a:lnSpc>
                          <a:spcPct val="115000"/>
                        </a:lnSpc>
                        <a:spcAft>
                          <a:spcPts val="1000"/>
                        </a:spcAft>
                      </a:pPr>
                      <a:r>
                        <a:rPr lang="en-US" sz="1100">
                          <a:latin typeface="Times New Roman"/>
                          <a:ea typeface="MS Mincho"/>
                          <a:cs typeface="Times New Roman"/>
                        </a:rPr>
                        <a:t>14</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000">
                          <a:latin typeface="Cambria"/>
                          <a:ea typeface="MS Mincho"/>
                          <a:cs typeface="Times New Roman"/>
                        </a:rPr>
                        <a:t>Administering medication to the patient</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a:latin typeface="Times New Roman"/>
                          <a:ea typeface="MS Mincho"/>
                          <a:cs typeface="Times New Roman"/>
                        </a:rPr>
                        <a:t>300</a:t>
                      </a:r>
                      <a:endParaRPr lang="en-IN" sz="100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36">
                <a:tc>
                  <a:txBody>
                    <a:bodyPr/>
                    <a:lstStyle/>
                    <a:p>
                      <a:pPr algn="ctr">
                        <a:lnSpc>
                          <a:spcPct val="115000"/>
                        </a:lnSpc>
                        <a:spcAft>
                          <a:spcPts val="1000"/>
                        </a:spcAft>
                      </a:pPr>
                      <a:endParaRPr lang="en-US" sz="1100" dirty="0">
                        <a:latin typeface="Times New Roman"/>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b="1" dirty="0">
                          <a:latin typeface="Times New Roman"/>
                          <a:ea typeface="MS Mincho"/>
                          <a:cs typeface="Times New Roman"/>
                        </a:rPr>
                        <a:t>TOTAL RPN</a:t>
                      </a:r>
                      <a:endParaRPr lang="en-IN" sz="1000" dirty="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100" dirty="0">
                          <a:latin typeface="Times New Roman"/>
                          <a:ea typeface="MS Mincho"/>
                          <a:cs typeface="Times New Roman"/>
                        </a:rPr>
                        <a:t>3889</a:t>
                      </a:r>
                      <a:endParaRPr lang="en-IN" sz="1000" dirty="0">
                        <a:latin typeface="Cambria"/>
                        <a:ea typeface="MS Mincho"/>
                        <a:cs typeface="Times New Roman"/>
                      </a:endParaRPr>
                    </a:p>
                  </a:txBody>
                  <a:tcPr marL="60288" marR="60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INTERPRETATION</a:t>
            </a: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r>
              <a:rPr lang="en-US" sz="1600" dirty="0">
                <a:latin typeface="Times New Roman" pitchFamily="18" charset="0"/>
                <a:cs typeface="Times New Roman" pitchFamily="18" charset="0"/>
              </a:rPr>
              <a:t>The outcome of the study helps the organization in differentiating high-risk medications from other medications in the formulary list thus strengthening indenting and dispensing process.</a:t>
            </a:r>
          </a:p>
          <a:p>
            <a:pPr lvl="0"/>
            <a:r>
              <a:rPr lang="en-US" sz="1600" dirty="0">
                <a:latin typeface="Times New Roman" pitchFamily="18" charset="0"/>
                <a:cs typeface="Times New Roman" pitchFamily="18" charset="0"/>
              </a:rPr>
              <a:t>Also Tall Man Lettering and Alert Notes for high-risk medications keeps the organization in pace with the modern technology and both effectiveness and efficiency in the system increases with minimal chance of errors.</a:t>
            </a:r>
          </a:p>
          <a:p>
            <a:pPr lvl="0"/>
            <a:r>
              <a:rPr lang="en-US" sz="1600" dirty="0">
                <a:latin typeface="Times New Roman" pitchFamily="18" charset="0"/>
                <a:cs typeface="Times New Roman" pitchFamily="18" charset="0"/>
              </a:rPr>
              <a:t>Evaluation of Medication management process (prescription, ordering, dispensing and administration of medications) by conducting Failure Mode Effect Analysis helps in identifying the possible failures and helps in preventing them by correcting the processes proactively rather than reacting to adverse events after failures has occurred.</a:t>
            </a:r>
          </a:p>
          <a:p>
            <a:pPr lvl="0"/>
            <a:r>
              <a:rPr lang="en-US" sz="1600" dirty="0">
                <a:latin typeface="Times New Roman" pitchFamily="18" charset="0"/>
                <a:cs typeface="Times New Roman" pitchFamily="18" charset="0"/>
              </a:rPr>
              <a:t>This helps in preventing and reducing risk of harm to both patients and staff.</a:t>
            </a:r>
          </a:p>
          <a:p>
            <a:endParaRPr lang="en-US" sz="1600" dirty="0">
              <a:latin typeface="Times New Roman" pitchFamily="18" charset="0"/>
              <a:cs typeface="Times New Roman" pitchFamily="18" charset="0"/>
            </a:endParaRPr>
          </a:p>
        </p:txBody>
      </p:sp>
    </p:spTree>
    <p:extLst>
      <p:ext uri="{BB962C8B-B14F-4D97-AF65-F5344CB8AC3E}">
        <p14:creationId xmlns="" xmlns:p14="http://schemas.microsoft.com/office/powerpoint/2010/main" val="2404012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960" y="198120"/>
            <a:ext cx="11582400" cy="838200"/>
          </a:xfrm>
        </p:spPr>
        <p:txBody>
          <a:bodyPr/>
          <a:lstStyle/>
          <a:p>
            <a:pPr algn="ct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MISSION</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Sri Balaji Action Medical Institute has been established with a mission to provide world class affordable health care facilities to all sections of the society with a humanitarian touch, whilst maintaining high standards of ethical practices and professional competency with emphasis on training and education leading to research.</a:t>
            </a:r>
          </a:p>
          <a:p>
            <a:endParaRPr lang="en-US" sz="1600" dirty="0">
              <a:latin typeface="Times New Roman" pitchFamily="18" charset="0"/>
              <a:cs typeface="Times New Roman" pitchFamily="18" charset="0"/>
            </a:endParaRPr>
          </a:p>
        </p:txBody>
      </p:sp>
    </p:spTree>
    <p:extLst>
      <p:ext uri="{BB962C8B-B14F-4D97-AF65-F5344CB8AC3E}">
        <p14:creationId xmlns="" xmlns:p14="http://schemas.microsoft.com/office/powerpoint/2010/main" val="1993036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MEDICATION MANANGEMENT </a:t>
            </a: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a:t>Medications play a primary role in increasing life expectancy and improving quality of life. Thus, it is a big challenge for the hospitals to utilize services efficiently to serve maximum patients with the present infrastructure. </a:t>
            </a:r>
            <a:endParaRPr lang="en-US" dirty="0" smtClean="0"/>
          </a:p>
          <a:p>
            <a:r>
              <a:rPr lang="en-US" dirty="0" smtClean="0"/>
              <a:t>This </a:t>
            </a:r>
            <a:r>
              <a:rPr lang="en-US" dirty="0"/>
              <a:t>study will help the stakeholders of medication management process in taking proper measures in strengthening the medication prescription, indenting, and dispensing and administration process by ruling out the causes of medication errors</a:t>
            </a:r>
            <a:r>
              <a:rPr lang="en-US" dirty="0" smtClean="0"/>
              <a:t>.</a:t>
            </a:r>
          </a:p>
          <a:p>
            <a:r>
              <a:rPr lang="en-US" dirty="0" smtClean="0"/>
              <a:t> </a:t>
            </a:r>
            <a:r>
              <a:rPr lang="en-US" dirty="0"/>
              <a:t>In this study the data collected have been analyzed to identify the present trend, find out root causes, identified causes for errors in all sub stages and proposed recommendations for improvement. </a:t>
            </a:r>
            <a:endParaRPr lang="en-US" dirty="0" smtClean="0"/>
          </a:p>
          <a:p>
            <a:r>
              <a:rPr lang="en-US" dirty="0" smtClean="0"/>
              <a:t>It </a:t>
            </a:r>
            <a:r>
              <a:rPr lang="en-US" dirty="0"/>
              <a:t>is examined that lack of effective communication between pharmacist, nurses, doctors, and ward boys is the reason for most of the medication errors. </a:t>
            </a:r>
            <a:endParaRPr lang="en-US" dirty="0" smtClean="0"/>
          </a:p>
          <a:p>
            <a:r>
              <a:rPr lang="en-US" dirty="0" smtClean="0"/>
              <a:t>This </a:t>
            </a:r>
            <a:r>
              <a:rPr lang="en-US" dirty="0"/>
              <a:t>study has sought to contribute to the improvement of the medication management system and alert health care professionals to its potential and problems. </a:t>
            </a:r>
            <a:endParaRPr lang="en-US" dirty="0" smtClean="0"/>
          </a:p>
          <a:p>
            <a:r>
              <a:rPr lang="en-US" dirty="0" smtClean="0"/>
              <a:t>The </a:t>
            </a:r>
            <a:r>
              <a:rPr lang="en-US" dirty="0"/>
              <a:t>study also focused on various sub process of medication management system through FMEA (Failure Mode Effect Analysis), which includes prescription, order entry, dispensing, storage, administration of medication to patient and documentation.</a:t>
            </a:r>
          </a:p>
          <a:p>
            <a:endParaRPr lang="en-US" dirty="0"/>
          </a:p>
        </p:txBody>
      </p:sp>
    </p:spTree>
    <p:extLst>
      <p:ext uri="{BB962C8B-B14F-4D97-AF65-F5344CB8AC3E}">
        <p14:creationId xmlns="" xmlns:p14="http://schemas.microsoft.com/office/powerpoint/2010/main" val="2898841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RESEARCH PROBLEM</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1">
              <a:buNone/>
            </a:pPr>
            <a:endParaRPr lang="en-US" sz="1600" dirty="0">
              <a:latin typeface="Times New Roman" pitchFamily="18" charset="0"/>
              <a:cs typeface="Times New Roman" pitchFamily="18" charset="0"/>
            </a:endParaRPr>
          </a:p>
          <a:p>
            <a:pPr>
              <a:buNone/>
            </a:pPr>
            <a:r>
              <a:rPr lang="en-US" sz="1600" dirty="0">
                <a:latin typeface="Times New Roman" pitchFamily="18" charset="0"/>
                <a:cs typeface="Times New Roman" pitchFamily="18" charset="0"/>
              </a:rPr>
              <a:t>This is the Project  for</a:t>
            </a:r>
          </a:p>
          <a:p>
            <a:pPr lvl="0"/>
            <a:r>
              <a:rPr lang="en-US" sz="1600" dirty="0">
                <a:latin typeface="Times New Roman" pitchFamily="18" charset="0"/>
                <a:cs typeface="Times New Roman" pitchFamily="18" charset="0"/>
              </a:rPr>
              <a:t>Studying the Tall Man Lettering system for Look Alike and Sound Alike (LASA) drugs of Shri Balaji action medical institute hospital and also to suggest implementation of Alert Notes to all high-risk medications of the hospital.</a:t>
            </a:r>
          </a:p>
          <a:p>
            <a:pPr lvl="0"/>
            <a:r>
              <a:rPr lang="en-US" sz="1600" dirty="0">
                <a:latin typeface="Times New Roman" pitchFamily="18" charset="0"/>
                <a:cs typeface="Times New Roman" pitchFamily="18" charset="0"/>
              </a:rPr>
              <a:t>To identify failure modes, their potential causes, resultant problems during the process of prescription, ordering, dispensing and administration of high-risk medications to the patient.</a:t>
            </a:r>
          </a:p>
          <a:p>
            <a:endParaRPr lang="en-US" sz="1600" dirty="0">
              <a:latin typeface="Times New Roman" pitchFamily="18" charset="0"/>
              <a:cs typeface="Times New Roman" pitchFamily="18" charset="0"/>
            </a:endParaRPr>
          </a:p>
        </p:txBody>
      </p:sp>
    </p:spTree>
    <p:extLst>
      <p:ext uri="{BB962C8B-B14F-4D97-AF65-F5344CB8AC3E}">
        <p14:creationId xmlns="" xmlns:p14="http://schemas.microsoft.com/office/powerpoint/2010/main" val="1537175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NEED FOR STUDY</a:t>
            </a:r>
            <a:endParaRPr lang="en-IN" sz="2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1"/>
            <a:endParaRPr lang="en-US" sz="16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To address the risks associated with the prescribing, dispensing and administration of high-risk medicines managing the high-risk groups is necessary. </a:t>
            </a:r>
            <a:endParaRPr lang="en-US" sz="20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It is one of the most important areas where hospitals need to focus their improvement efforts in order make the process error free because any mistake in the process may result in harm or damage or serious injury to the patient sometimes even causing death. </a:t>
            </a:r>
          </a:p>
          <a:p>
            <a:pPr>
              <a:buNone/>
            </a:pPr>
            <a:endParaRPr lang="en-US" sz="2400" dirty="0" smtClean="0">
              <a:latin typeface="Times New Roman" pitchFamily="18" charset="0"/>
              <a:cs typeface="Times New Roman" pitchFamily="18" charset="0"/>
            </a:endParaRPr>
          </a:p>
          <a:p>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NEED FOR STUDY</a:t>
            </a:r>
            <a:endParaRPr lang="en-US" sz="2000" dirty="0"/>
          </a:p>
        </p:txBody>
      </p:sp>
      <p:sp>
        <p:nvSpPr>
          <p:cNvPr id="3" name="Content Placeholder 2"/>
          <p:cNvSpPr>
            <a:spLocks noGrp="1"/>
          </p:cNvSpPr>
          <p:nvPr>
            <p:ph idx="1"/>
          </p:nvPr>
        </p:nvSpPr>
        <p:spPr/>
        <p:txBody>
          <a:bodyPr>
            <a:noAutofit/>
          </a:bodyPr>
          <a:lstStyle/>
          <a:p>
            <a:pPr lvl="0"/>
            <a:r>
              <a:rPr lang="en-US" sz="1600" dirty="0">
                <a:latin typeface="Times New Roman" pitchFamily="18" charset="0"/>
                <a:cs typeface="Times New Roman" pitchFamily="18" charset="0"/>
              </a:rPr>
              <a:t>To segregate the list of medications in the hospital formulary according to their category and sub category.</a:t>
            </a:r>
          </a:p>
          <a:p>
            <a:pPr lvl="0" fontAlgn="base"/>
            <a:r>
              <a:rPr lang="en-US" sz="1600" dirty="0">
                <a:latin typeface="Times New Roman" pitchFamily="18" charset="0"/>
                <a:cs typeface="Times New Roman" pitchFamily="18" charset="0"/>
              </a:rPr>
              <a:t>To identify the high risk medications among the hospital formulary and to suggest measures for identification and handling of frequent medication errors.</a:t>
            </a:r>
          </a:p>
          <a:p>
            <a:pPr lvl="0" fontAlgn="base"/>
            <a:r>
              <a:rPr lang="en-US" sz="1600" dirty="0">
                <a:latin typeface="Times New Roman" pitchFamily="18" charset="0"/>
                <a:cs typeface="Times New Roman" pitchFamily="18" charset="0"/>
              </a:rPr>
              <a:t>To identify Look Alike and Sound Alike (LASA) medications among the hospital formulary and to arrange them according to the  Tall Man Lettering system. </a:t>
            </a:r>
          </a:p>
          <a:p>
            <a:pPr lvl="0" fontAlgn="base"/>
            <a:r>
              <a:rPr lang="en-US" sz="1600" dirty="0">
                <a:latin typeface="Times New Roman" pitchFamily="18" charset="0"/>
                <a:cs typeface="Times New Roman" pitchFamily="18" charset="0"/>
              </a:rPr>
              <a:t>To conduct Failure Mode Effect Analysis (FMEA) analysis on medication management process (prescribing, ordering, dispensing and administration of medications)</a:t>
            </a:r>
          </a:p>
          <a:p>
            <a:pPr lvl="0" fontAlgn="base"/>
            <a:r>
              <a:rPr lang="en-US" sz="1600" dirty="0">
                <a:latin typeface="Times New Roman" pitchFamily="18" charset="0"/>
                <a:cs typeface="Times New Roman" pitchFamily="18" charset="0"/>
              </a:rPr>
              <a:t>To identify potential failure modes in the process</a:t>
            </a:r>
          </a:p>
          <a:p>
            <a:pPr lvl="0" fontAlgn="base"/>
            <a:r>
              <a:rPr lang="en-US" sz="1600" dirty="0">
                <a:latin typeface="Times New Roman" pitchFamily="18" charset="0"/>
                <a:cs typeface="Times New Roman" pitchFamily="18" charset="0"/>
              </a:rPr>
              <a:t>To identify potential causes of the failure</a:t>
            </a:r>
          </a:p>
          <a:p>
            <a:pPr lvl="0" fontAlgn="base"/>
            <a:r>
              <a:rPr lang="en-US" sz="1600" dirty="0">
                <a:latin typeface="Times New Roman" pitchFamily="18" charset="0"/>
                <a:cs typeface="Times New Roman" pitchFamily="18" charset="0"/>
              </a:rPr>
              <a:t>To calculate the risk priority number for each process step</a:t>
            </a:r>
          </a:p>
          <a:p>
            <a:pPr lvl="0" fontAlgn="base"/>
            <a:r>
              <a:rPr lang="en-US" sz="1600" dirty="0">
                <a:latin typeface="Times New Roman" pitchFamily="18" charset="0"/>
                <a:cs typeface="Times New Roman" pitchFamily="18" charset="0"/>
              </a:rPr>
              <a:t>To identify possible effects due to these failures</a:t>
            </a:r>
          </a:p>
          <a:p>
            <a:pPr lvl="0" fontAlgn="base"/>
            <a:r>
              <a:rPr lang="en-US" sz="1600" dirty="0">
                <a:latin typeface="Times New Roman" pitchFamily="18" charset="0"/>
                <a:cs typeface="Times New Roman" pitchFamily="18" charset="0"/>
              </a:rPr>
              <a:t>To suggest improvement in the process steps on the basis of risk priority number</a:t>
            </a:r>
          </a:p>
          <a:p>
            <a:endParaRPr lang="en-US" sz="1600" dirty="0">
              <a:latin typeface="Times New Roman" pitchFamily="18" charset="0"/>
              <a:cs typeface="Times New Roman" pitchFamily="18" charset="0"/>
            </a:endParaRPr>
          </a:p>
        </p:txBody>
      </p:sp>
    </p:spTree>
    <p:extLst>
      <p:ext uri="{BB962C8B-B14F-4D97-AF65-F5344CB8AC3E}">
        <p14:creationId xmlns="" xmlns:p14="http://schemas.microsoft.com/office/powerpoint/2010/main" val="2153585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METHODOLOGY</a:t>
            </a: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lvl="0" fontAlgn="base"/>
            <a:r>
              <a:rPr lang="en-US" sz="1800" dirty="0">
                <a:latin typeface="Times New Roman" pitchFamily="18" charset="0"/>
                <a:cs typeface="Times New Roman" pitchFamily="18" charset="0"/>
              </a:rPr>
              <a:t>Detailed analysis of the medication management (prescribing, indenting, dispensing and administering of medications) process by interviewing concerned personnel (ward secretary, nurse, sister-in-charge, and ward coordinator in wards, I.P. Pharmacist, executives, drug dispatch boy and In-patients).</a:t>
            </a:r>
          </a:p>
          <a:p>
            <a:pPr lvl="0" fontAlgn="base"/>
            <a:r>
              <a:rPr lang="en-US" sz="1800" dirty="0">
                <a:latin typeface="Times New Roman" pitchFamily="18" charset="0"/>
                <a:cs typeface="Times New Roman" pitchFamily="18" charset="0"/>
              </a:rPr>
              <a:t>Direct observation and data collection from case sheets of In-patients and medication errors track record.</a:t>
            </a:r>
          </a:p>
          <a:p>
            <a:pPr lvl="0" fontAlgn="base"/>
            <a:r>
              <a:rPr lang="en-US" sz="1800" dirty="0">
                <a:latin typeface="Times New Roman" pitchFamily="18" charset="0"/>
                <a:cs typeface="Times New Roman" pitchFamily="18" charset="0"/>
              </a:rPr>
              <a:t>Literature review for Failure Mode Effect Analysis (what, why, how).</a:t>
            </a:r>
          </a:p>
          <a:p>
            <a:pPr lvl="0" fontAlgn="base">
              <a:buNone/>
            </a:pPr>
            <a:endParaRPr lang="en-US" sz="1800" dirty="0">
              <a:latin typeface="Times New Roman" pitchFamily="18" charset="0"/>
              <a:cs typeface="Times New Roman" pitchFamily="18" charset="0"/>
            </a:endParaRPr>
          </a:p>
          <a:p>
            <a:pPr fontAlgn="base"/>
            <a:endParaRPr lang="en-US" sz="1800" dirty="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Tree>
    <p:extLst>
      <p:ext uri="{BB962C8B-B14F-4D97-AF65-F5344CB8AC3E}">
        <p14:creationId xmlns="" xmlns:p14="http://schemas.microsoft.com/office/powerpoint/2010/main" val="786888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latin typeface="Times New Roman" pitchFamily="18" charset="0"/>
                <a:cs typeface="Times New Roman" pitchFamily="18" charset="0"/>
              </a:rPr>
              <a:t>METHODOLOGY</a:t>
            </a:r>
            <a:endParaRPr lang="en-IN" sz="2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lvl="0" fontAlgn="base">
              <a:buNone/>
            </a:pPr>
            <a:r>
              <a:rPr lang="en-US" b="1" dirty="0" smtClean="0">
                <a:latin typeface="Times New Roman" pitchFamily="18" charset="0"/>
                <a:cs typeface="Times New Roman" pitchFamily="18" charset="0"/>
              </a:rPr>
              <a:t>FMEA project methodology:</a:t>
            </a:r>
            <a:endParaRPr lang="en-US" dirty="0" smtClean="0">
              <a:latin typeface="Times New Roman" pitchFamily="18" charset="0"/>
              <a:cs typeface="Times New Roman" pitchFamily="18" charset="0"/>
            </a:endParaRPr>
          </a:p>
          <a:p>
            <a:pPr lvl="0" fontAlgn="base"/>
            <a:r>
              <a:rPr lang="en-US" dirty="0" smtClean="0">
                <a:latin typeface="Times New Roman" pitchFamily="18" charset="0"/>
                <a:cs typeface="Times New Roman" pitchFamily="18" charset="0"/>
              </a:rPr>
              <a:t>Defining the FMEA topic/ process</a:t>
            </a:r>
          </a:p>
          <a:p>
            <a:pPr lvl="0" fontAlgn="base"/>
            <a:r>
              <a:rPr lang="en-US" dirty="0" smtClean="0">
                <a:latin typeface="Times New Roman" pitchFamily="18" charset="0"/>
                <a:cs typeface="Times New Roman" pitchFamily="18" charset="0"/>
              </a:rPr>
              <a:t>Assembling the team i.e., involving people who are involved in the process.</a:t>
            </a:r>
          </a:p>
          <a:p>
            <a:pPr lvl="0" fontAlgn="base"/>
            <a:r>
              <a:rPr lang="en-US" dirty="0" smtClean="0">
                <a:latin typeface="Times New Roman" pitchFamily="18" charset="0"/>
                <a:cs typeface="Times New Roman" pitchFamily="18" charset="0"/>
              </a:rPr>
              <a:t>Reviewing the process/creating a process flow chart</a:t>
            </a:r>
          </a:p>
          <a:p>
            <a:pPr lvl="0" fontAlgn="base"/>
            <a:r>
              <a:rPr lang="en-US" dirty="0" smtClean="0">
                <a:latin typeface="Times New Roman" pitchFamily="18" charset="0"/>
                <a:cs typeface="Times New Roman" pitchFamily="18" charset="0"/>
              </a:rPr>
              <a:t>Assigning number to each step</a:t>
            </a:r>
          </a:p>
          <a:p>
            <a:pPr lvl="0" fontAlgn="base"/>
            <a:r>
              <a:rPr lang="en-US" dirty="0" smtClean="0">
                <a:latin typeface="Times New Roman" pitchFamily="18" charset="0"/>
                <a:cs typeface="Times New Roman" pitchFamily="18" charset="0"/>
              </a:rPr>
              <a:t>Brainstorming potential Failure Modes, Causes And Effects</a:t>
            </a:r>
          </a:p>
          <a:p>
            <a:pPr lvl="0" fontAlgn="base"/>
            <a:r>
              <a:rPr lang="en-US" dirty="0" smtClean="0">
                <a:latin typeface="Times New Roman" pitchFamily="18" charset="0"/>
                <a:cs typeface="Times New Roman" pitchFamily="18" charset="0"/>
              </a:rPr>
              <a:t>Evaluating the risk of failure, or hazard score on the basis of Likelihood of Occurrence, Likelihood of Detection and Severity Rating Scale</a:t>
            </a:r>
          </a:p>
          <a:p>
            <a:pPr lvl="0" fontAlgn="base"/>
            <a:r>
              <a:rPr lang="en-US" dirty="0" smtClean="0">
                <a:latin typeface="Times New Roman" pitchFamily="18" charset="0"/>
                <a:cs typeface="Times New Roman" pitchFamily="18" charset="0"/>
              </a:rPr>
              <a:t>Calculating the total Risk Priority Number score </a:t>
            </a:r>
          </a:p>
          <a:p>
            <a:pPr fontAlgn="base"/>
            <a:r>
              <a:rPr lang="en-US" dirty="0" smtClean="0">
                <a:latin typeface="Times New Roman" pitchFamily="18" charset="0"/>
                <a:cs typeface="Times New Roman" pitchFamily="18" charset="0"/>
              </a:rPr>
              <a:t>Risk priority number = Likelihood of Occurrence X Likelihood of Detection X Severity</a:t>
            </a:r>
          </a:p>
          <a:p>
            <a:pPr lvl="0" fontAlgn="base"/>
            <a:r>
              <a:rPr lang="en-US" dirty="0" smtClean="0">
                <a:latin typeface="Times New Roman" pitchFamily="18" charset="0"/>
                <a:cs typeface="Times New Roman" pitchFamily="18" charset="0"/>
              </a:rPr>
              <a:t>Determine the steps with high RPN scores</a:t>
            </a:r>
          </a:p>
          <a:p>
            <a:pPr lvl="0"/>
            <a:r>
              <a:rPr lang="en-US" dirty="0" smtClean="0">
                <a:latin typeface="Times New Roman" pitchFamily="18" charset="0"/>
                <a:cs typeface="Times New Roman" pitchFamily="18" charset="0"/>
              </a:rPr>
              <a:t>Pareto analysis of the failure modes as regards their Risk Priority Number and identification of failure modes that require urgent intervention and designing preventive measures for these failure modes.</a:t>
            </a:r>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641</TotalTime>
  <Words>2456</Words>
  <Application>Microsoft Office PowerPoint</Application>
  <PresentationFormat>Custom</PresentationFormat>
  <Paragraphs>259</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26" baseType="lpstr">
      <vt:lpstr>Trek</vt:lpstr>
      <vt:lpstr>Worksheet</vt:lpstr>
      <vt:lpstr>Microsoft Office Excel Worksheet</vt:lpstr>
      <vt:lpstr>FAILURE MODE EFFECT ANALYSIS OF MEDICATION Management process</vt:lpstr>
      <vt:lpstr>OVERVIEW OF THE ORGANISATION</vt:lpstr>
      <vt:lpstr> MISSION</vt:lpstr>
      <vt:lpstr>MEDICATION MANANGEMENT </vt:lpstr>
      <vt:lpstr>RESEARCH PROBLEM</vt:lpstr>
      <vt:lpstr>NEED FOR STUDY</vt:lpstr>
      <vt:lpstr>NEED FOR STUDY</vt:lpstr>
      <vt:lpstr>METHODOLOGY</vt:lpstr>
      <vt:lpstr>METHODOLOGY</vt:lpstr>
      <vt:lpstr>SCOPE</vt:lpstr>
      <vt:lpstr>SAMPLE DESIGN </vt:lpstr>
      <vt:lpstr>TOOLS AND TECHNIQUES OF ANALYSIS:</vt:lpstr>
      <vt:lpstr>PROCESS MAPPING </vt:lpstr>
      <vt:lpstr>FAILURE MODE EFFECT ANALYSIS:</vt:lpstr>
      <vt:lpstr>PARETO ANALYSIS</vt:lpstr>
      <vt:lpstr>ANALYSIS &amp; INTERPRETATION</vt:lpstr>
      <vt:lpstr>   FMEA RATING SCALES: </vt:lpstr>
      <vt:lpstr>OCCURRENCE RATING SCALE: </vt:lpstr>
      <vt:lpstr>DETECTION RATING SCALE: </vt:lpstr>
      <vt:lpstr>ANALYSIS</vt:lpstr>
      <vt:lpstr>Failure mode analysis score</vt:lpstr>
      <vt:lpstr>Slide 22</vt:lpstr>
      <vt:lpstr>INTERPRETATION</vt:lpstr>
    </vt:vector>
  </TitlesOfParts>
  <Company>EVS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Vaishali Anand</dc:creator>
  <cp:lastModifiedBy>vaishali</cp:lastModifiedBy>
  <cp:revision>18</cp:revision>
  <dcterms:created xsi:type="dcterms:W3CDTF">2016-05-19T06:58:38Z</dcterms:created>
  <dcterms:modified xsi:type="dcterms:W3CDTF">2016-05-20T08:22:53Z</dcterms:modified>
</cp:coreProperties>
</file>