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 id="264" r:id="rId9"/>
    <p:sldId id="263" r:id="rId10"/>
    <p:sldId id="265" r:id="rId11"/>
    <p:sldId id="272" r:id="rId12"/>
    <p:sldId id="266" r:id="rId13"/>
    <p:sldId id="267" r:id="rId14"/>
    <p:sldId id="269" r:id="rId15"/>
    <p:sldId id="270" r:id="rId16"/>
    <p:sldId id="271" r:id="rId17"/>
    <p:sldId id="274" r:id="rId18"/>
    <p:sldId id="273"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7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74" d="100"/>
          <a:sy n="74" d="100"/>
        </p:scale>
        <p:origin x="360" y="72"/>
      </p:cViewPr>
      <p:guideLst>
        <p:guide orient="horz" pos="2160"/>
        <p:guide pos="37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D:\Documents\Dissertation%20work\New\Final%20documents\Analysis\Graph%20of%20analysi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Documents\Dissertation%20work\New\Final%20documents\Analysis\Graph%20of%20analysi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Documents\Dissertation%20work\New\Final%20documents\Analysis\Graph%20of%20analysi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Sheet5!$B$1</c:f>
              <c:strCache>
                <c:ptCount val="1"/>
                <c:pt idx="0">
                  <c:v>Mean value of Knowledge score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Sheet5!$A$2:$A$13</c:f>
              <c:strCache>
                <c:ptCount val="12"/>
                <c:pt idx="0">
                  <c:v>Below 30 age</c:v>
                </c:pt>
                <c:pt idx="1">
                  <c:v>Above 30 age</c:v>
                </c:pt>
                <c:pt idx="2">
                  <c:v>ASHA</c:v>
                </c:pt>
                <c:pt idx="3">
                  <c:v>AWW</c:v>
                </c:pt>
                <c:pt idx="4">
                  <c:v>ANM</c:v>
                </c:pt>
                <c:pt idx="5">
                  <c:v>Total</c:v>
                </c:pt>
                <c:pt idx="6">
                  <c:v>10th pass </c:v>
                </c:pt>
                <c:pt idx="7">
                  <c:v>12 th</c:v>
                </c:pt>
                <c:pt idx="8">
                  <c:v>graduate and above</c:v>
                </c:pt>
                <c:pt idx="9">
                  <c:v>2000-2014 trained</c:v>
                </c:pt>
                <c:pt idx="10">
                  <c:v>trained in 2015</c:v>
                </c:pt>
                <c:pt idx="11">
                  <c:v>trained in 2016</c:v>
                </c:pt>
              </c:strCache>
            </c:strRef>
          </c:cat>
          <c:val>
            <c:numRef>
              <c:f>Sheet5!$B$2:$B$13</c:f>
              <c:numCache>
                <c:formatCode>General</c:formatCode>
                <c:ptCount val="12"/>
                <c:pt idx="0">
                  <c:v>22.09</c:v>
                </c:pt>
                <c:pt idx="1">
                  <c:v>22.85</c:v>
                </c:pt>
                <c:pt idx="2">
                  <c:v>21.27</c:v>
                </c:pt>
                <c:pt idx="3">
                  <c:v>22.77</c:v>
                </c:pt>
                <c:pt idx="4">
                  <c:v>24.29</c:v>
                </c:pt>
                <c:pt idx="5">
                  <c:v>22.6</c:v>
                </c:pt>
                <c:pt idx="6">
                  <c:v>21.38</c:v>
                </c:pt>
                <c:pt idx="7">
                  <c:v>21.59</c:v>
                </c:pt>
                <c:pt idx="8">
                  <c:v>24.17</c:v>
                </c:pt>
                <c:pt idx="9">
                  <c:v>21.85</c:v>
                </c:pt>
                <c:pt idx="10">
                  <c:v>21.7</c:v>
                </c:pt>
                <c:pt idx="11">
                  <c:v>24.22</c:v>
                </c:pt>
              </c:numCache>
            </c:numRef>
          </c:val>
        </c:ser>
        <c:dLbls>
          <c:showLegendKey val="0"/>
          <c:showVal val="0"/>
          <c:showCatName val="0"/>
          <c:showSerName val="0"/>
          <c:showPercent val="0"/>
          <c:showBubbleSize val="0"/>
        </c:dLbls>
        <c:gapWidth val="219"/>
        <c:overlap val="-27"/>
        <c:axId val="-330816976"/>
        <c:axId val="-330803920"/>
      </c:barChart>
      <c:catAx>
        <c:axId val="-330816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330803920"/>
        <c:crosses val="autoZero"/>
        <c:auto val="1"/>
        <c:lblAlgn val="ctr"/>
        <c:lblOffset val="100"/>
        <c:noMultiLvlLbl val="0"/>
      </c:catAx>
      <c:valAx>
        <c:axId val="-3308039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0816976"/>
        <c:crosses val="autoZero"/>
        <c:crossBetween val="between"/>
      </c:valAx>
      <c:spPr>
        <a:noFill/>
        <a:ln>
          <a:noFill/>
        </a:ln>
        <a:effectLst/>
      </c:spPr>
    </c:plotArea>
    <c:legend>
      <c:legendPos val="b"/>
      <c:layout>
        <c:manualLayout>
          <c:xMode val="edge"/>
          <c:yMode val="edge"/>
          <c:x val="0.34699281510823632"/>
          <c:y val="0.90204875083810987"/>
          <c:w val="0.42242493476083476"/>
          <c:h val="7.9513435286539841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solidFill>
                  <a:sysClr val="windowText" lastClr="000000"/>
                </a:solidFill>
                <a:latin typeface="Times New Roman" panose="02020603050405020304" pitchFamily="18" charset="0"/>
                <a:cs typeface="Times New Roman" panose="02020603050405020304" pitchFamily="18" charset="0"/>
              </a:rPr>
              <a:t>Percent of Knowledge score among sample population </a:t>
            </a:r>
          </a:p>
        </c:rich>
      </c:tx>
      <c:layout/>
      <c:overlay val="0"/>
      <c:spPr>
        <a:noFill/>
        <a:ln>
          <a:solidFill>
            <a:schemeClr val="accent6">
              <a:lumMod val="60000"/>
              <a:lumOff val="40000"/>
            </a:schemeClr>
          </a:solid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Sheet5!$C$25</c:f>
              <c:strCache>
                <c:ptCount val="1"/>
                <c:pt idx="0">
                  <c:v>Percent</c:v>
                </c:pt>
              </c:strCache>
            </c:strRef>
          </c:tx>
          <c:spPr>
            <a:solidFill>
              <a:schemeClr val="accent1"/>
            </a:solidFill>
            <a:ln>
              <a:solidFill>
                <a:srgbClr val="002060"/>
              </a:solidFill>
            </a:ln>
            <a:effectLst/>
            <a:sp3d>
              <a:contourClr>
                <a:srgbClr val="002060"/>
              </a:contourClr>
            </a:sp3d>
          </c:spPr>
          <c:invertIfNegative val="0"/>
          <c:dLbls>
            <c:dLbl>
              <c:idx val="0"/>
              <c:layout>
                <c:manualLayout>
                  <c:x val="1.2568895941252744E-2"/>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8853343911879174E-2"/>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6758527921670378E-2"/>
                  <c:y val="-1.8174103619580235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Sheet5!$B$26:$B$28</c:f>
              <c:strCache>
                <c:ptCount val="3"/>
                <c:pt idx="0">
                  <c:v>Low</c:v>
                </c:pt>
                <c:pt idx="1">
                  <c:v>Moderate</c:v>
                </c:pt>
                <c:pt idx="2">
                  <c:v>High</c:v>
                </c:pt>
              </c:strCache>
            </c:strRef>
          </c:cat>
          <c:val>
            <c:numRef>
              <c:f>Sheet5!$C$26:$C$28</c:f>
              <c:numCache>
                <c:formatCode>General</c:formatCode>
                <c:ptCount val="3"/>
                <c:pt idx="0">
                  <c:v>1.2</c:v>
                </c:pt>
                <c:pt idx="1">
                  <c:v>3.7</c:v>
                </c:pt>
                <c:pt idx="2">
                  <c:v>95.1</c:v>
                </c:pt>
              </c:numCache>
            </c:numRef>
          </c:val>
        </c:ser>
        <c:dLbls>
          <c:showLegendKey val="0"/>
          <c:showVal val="1"/>
          <c:showCatName val="0"/>
          <c:showSerName val="0"/>
          <c:showPercent val="0"/>
          <c:showBubbleSize val="0"/>
        </c:dLbls>
        <c:gapWidth val="150"/>
        <c:shape val="box"/>
        <c:axId val="-330809904"/>
        <c:axId val="-330818064"/>
        <c:axId val="0"/>
      </c:bar3DChart>
      <c:catAx>
        <c:axId val="-33080990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crossAx val="-330818064"/>
        <c:crosses val="autoZero"/>
        <c:auto val="1"/>
        <c:lblAlgn val="ctr"/>
        <c:lblOffset val="100"/>
        <c:noMultiLvlLbl val="0"/>
      </c:catAx>
      <c:valAx>
        <c:axId val="-3308180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0809904"/>
        <c:crosses val="autoZero"/>
        <c:crossBetween val="between"/>
      </c:valAx>
      <c:spPr>
        <a:gradFill>
          <a:gsLst>
            <a:gs pos="50000">
              <a:srgbClr val="FFC000"/>
            </a:gs>
            <a:gs pos="20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2">
              <a:lumMod val="60000"/>
              <a:lumOff val="40000"/>
            </a:schemeClr>
          </a:solidFill>
        </a:ln>
        <a:effectLst/>
      </c:spPr>
    </c:plotArea>
    <c:plotVisOnly val="1"/>
    <c:dispBlanksAs val="gap"/>
    <c:showDLblsOverMax val="0"/>
  </c:chart>
  <c:spPr>
    <a:gradFill>
      <a:gsLst>
        <a:gs pos="50000">
          <a:srgbClr val="FFC000"/>
        </a:gs>
        <a:gs pos="20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gradFill>
        <a:gsLst>
          <a:gs pos="50000">
            <a:srgbClr val="FFC000"/>
          </a:gs>
          <a:gs pos="20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Sheet7!$E$4</c:f>
              <c:strCache>
                <c:ptCount val="1"/>
                <c:pt idx="0">
                  <c:v>ASHA</c:v>
                </c:pt>
              </c:strCache>
            </c:strRef>
          </c:tx>
          <c:spPr>
            <a:solidFill>
              <a:srgbClr val="FFFF00"/>
            </a:solidFill>
            <a:ln>
              <a:solidFill>
                <a:srgbClr val="FFC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Sheet7!$D$5:$D$11</c:f>
              <c:strCache>
                <c:ptCount val="7"/>
                <c:pt idx="0">
                  <c:v>IFA and Albendazole  distribu. (%)</c:v>
                </c:pt>
                <c:pt idx="1">
                  <c:v>Menstrual hygiene (%)</c:v>
                </c:pt>
                <c:pt idx="2">
                  <c:v>An appropriate age of marraige(%)</c:v>
                </c:pt>
                <c:pt idx="3">
                  <c:v>Counselling for HIV/ STD (%)</c:v>
                </c:pt>
                <c:pt idx="4">
                  <c:v>ARSH clinic (%)</c:v>
                </c:pt>
                <c:pt idx="5">
                  <c:v>Physical and mental changes (%)</c:v>
                </c:pt>
                <c:pt idx="6">
                  <c:v>Overall Knowledge of all Topics 1 (%)</c:v>
                </c:pt>
              </c:strCache>
            </c:strRef>
          </c:cat>
          <c:val>
            <c:numRef>
              <c:f>Sheet7!$E$5:$E$11</c:f>
              <c:numCache>
                <c:formatCode>General</c:formatCode>
                <c:ptCount val="7"/>
                <c:pt idx="0">
                  <c:v>79</c:v>
                </c:pt>
                <c:pt idx="1">
                  <c:v>63.8</c:v>
                </c:pt>
                <c:pt idx="2">
                  <c:v>99.1</c:v>
                </c:pt>
                <c:pt idx="3">
                  <c:v>20</c:v>
                </c:pt>
                <c:pt idx="4">
                  <c:v>0</c:v>
                </c:pt>
                <c:pt idx="5">
                  <c:v>100</c:v>
                </c:pt>
                <c:pt idx="6">
                  <c:v>51.27</c:v>
                </c:pt>
              </c:numCache>
            </c:numRef>
          </c:val>
        </c:ser>
        <c:ser>
          <c:idx val="1"/>
          <c:order val="1"/>
          <c:tx>
            <c:strRef>
              <c:f>Sheet7!$F$4</c:f>
              <c:strCache>
                <c:ptCount val="1"/>
                <c:pt idx="0">
                  <c:v>AWW</c:v>
                </c:pt>
              </c:strCache>
            </c:strRef>
          </c:tx>
          <c:spPr>
            <a:solidFill>
              <a:srgbClr val="FF0000"/>
            </a:solidFill>
            <a:ln>
              <a:solidFill>
                <a:srgbClr val="C00000"/>
              </a:solidFill>
            </a:ln>
            <a:effectLst/>
          </c:spPr>
          <c:invertIfNegative val="0"/>
          <c:dLbls>
            <c:dLbl>
              <c:idx val="0"/>
              <c:layout>
                <c:manualLayout>
                  <c:x val="0"/>
                  <c:y val="7.8125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3397642015005359E-3"/>
                  <c:y val="0.12442129629629635"/>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6795284030010718E-3"/>
                  <c:y val="9.5486111111111063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3397642015005359E-3"/>
                  <c:y val="9.5486111111111105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2.6795284030010718E-3"/>
                  <c:y val="0.10995370370370371"/>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Sheet7!$D$5:$D$11</c:f>
              <c:strCache>
                <c:ptCount val="7"/>
                <c:pt idx="0">
                  <c:v>IFA and Albendazole  distribu. (%)</c:v>
                </c:pt>
                <c:pt idx="1">
                  <c:v>Menstrual hygiene (%)</c:v>
                </c:pt>
                <c:pt idx="2">
                  <c:v>An appropriate age of marraige(%)</c:v>
                </c:pt>
                <c:pt idx="3">
                  <c:v>Counselling for HIV/ STD (%)</c:v>
                </c:pt>
                <c:pt idx="4">
                  <c:v>ARSH clinic (%)</c:v>
                </c:pt>
                <c:pt idx="5">
                  <c:v>Physical and mental changes (%)</c:v>
                </c:pt>
                <c:pt idx="6">
                  <c:v>Overall Knowledge of all Topics 1 (%)</c:v>
                </c:pt>
              </c:strCache>
            </c:strRef>
          </c:cat>
          <c:val>
            <c:numRef>
              <c:f>Sheet7!$F$5:$F$11</c:f>
              <c:numCache>
                <c:formatCode>General</c:formatCode>
                <c:ptCount val="7"/>
                <c:pt idx="0">
                  <c:v>84.7</c:v>
                </c:pt>
                <c:pt idx="1">
                  <c:v>66.900000000000006</c:v>
                </c:pt>
                <c:pt idx="2">
                  <c:v>99.1</c:v>
                </c:pt>
                <c:pt idx="3">
                  <c:v>35</c:v>
                </c:pt>
                <c:pt idx="4">
                  <c:v>0.3</c:v>
                </c:pt>
                <c:pt idx="5">
                  <c:v>99.4</c:v>
                </c:pt>
                <c:pt idx="6">
                  <c:v>55.14</c:v>
                </c:pt>
              </c:numCache>
            </c:numRef>
          </c:val>
        </c:ser>
        <c:ser>
          <c:idx val="2"/>
          <c:order val="2"/>
          <c:tx>
            <c:strRef>
              <c:f>Sheet7!$G$4</c:f>
              <c:strCache>
                <c:ptCount val="1"/>
                <c:pt idx="0">
                  <c:v>ANM</c:v>
                </c:pt>
              </c:strCache>
            </c:strRef>
          </c:tx>
          <c:spPr>
            <a:solidFill>
              <a:srgbClr val="00B0F0"/>
            </a:solidFill>
            <a:ln>
              <a:solidFill>
                <a:srgbClr val="00206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Sheet7!$D$5:$D$11</c:f>
              <c:strCache>
                <c:ptCount val="7"/>
                <c:pt idx="0">
                  <c:v>IFA and Albendazole  distribu. (%)</c:v>
                </c:pt>
                <c:pt idx="1">
                  <c:v>Menstrual hygiene (%)</c:v>
                </c:pt>
                <c:pt idx="2">
                  <c:v>An appropriate age of marraige(%)</c:v>
                </c:pt>
                <c:pt idx="3">
                  <c:v>Counselling for HIV/ STD (%)</c:v>
                </c:pt>
                <c:pt idx="4">
                  <c:v>ARSH clinic (%)</c:v>
                </c:pt>
                <c:pt idx="5">
                  <c:v>Physical and mental changes (%)</c:v>
                </c:pt>
                <c:pt idx="6">
                  <c:v>Overall Knowledge of all Topics 1 (%)</c:v>
                </c:pt>
              </c:strCache>
            </c:strRef>
          </c:cat>
          <c:val>
            <c:numRef>
              <c:f>Sheet7!$G$5:$G$11</c:f>
              <c:numCache>
                <c:formatCode>General</c:formatCode>
                <c:ptCount val="7"/>
                <c:pt idx="0">
                  <c:v>88.8</c:v>
                </c:pt>
                <c:pt idx="1">
                  <c:v>65.8</c:v>
                </c:pt>
                <c:pt idx="2">
                  <c:v>100</c:v>
                </c:pt>
                <c:pt idx="3">
                  <c:v>64.2</c:v>
                </c:pt>
                <c:pt idx="4">
                  <c:v>1.4</c:v>
                </c:pt>
                <c:pt idx="5">
                  <c:v>100</c:v>
                </c:pt>
                <c:pt idx="6">
                  <c:v>59.8</c:v>
                </c:pt>
              </c:numCache>
            </c:numRef>
          </c:val>
        </c:ser>
        <c:dLbls>
          <c:dLblPos val="outEnd"/>
          <c:showLegendKey val="0"/>
          <c:showVal val="1"/>
          <c:showCatName val="0"/>
          <c:showSerName val="0"/>
          <c:showPercent val="0"/>
          <c:showBubbleSize val="0"/>
        </c:dLbls>
        <c:gapWidth val="219"/>
        <c:overlap val="-27"/>
        <c:axId val="-330808272"/>
        <c:axId val="-330817520"/>
      </c:barChart>
      <c:catAx>
        <c:axId val="-330808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crossAx val="-330817520"/>
        <c:crosses val="autoZero"/>
        <c:auto val="1"/>
        <c:lblAlgn val="ctr"/>
        <c:lblOffset val="100"/>
        <c:noMultiLvlLbl val="0"/>
      </c:catAx>
      <c:valAx>
        <c:axId val="-3308175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08082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showDLblsOverMax val="0"/>
  </c:chart>
  <c:spPr>
    <a:pattFill prst="smConfetti">
      <a:fgClr>
        <a:schemeClr val="accent1">
          <a:lumMod val="40000"/>
          <a:lumOff val="60000"/>
        </a:schemeClr>
      </a:fgClr>
      <a:bgClr>
        <a:schemeClr val="bg1"/>
      </a:bgClr>
    </a:patt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66B477C-5B7F-4923-8AF2-6404C63139DF}" type="datetimeFigureOut">
              <a:rPr lang="en-IN" smtClean="0"/>
              <a:t>21-05-2016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9A7E9C-D000-4768-803C-AA3C53AD7A59}" type="slidenum">
              <a:rPr lang="en-IN" smtClean="0"/>
              <a:t>‹#›</a:t>
            </a:fld>
            <a:endParaRPr lang="en-IN"/>
          </a:p>
        </p:txBody>
      </p:sp>
    </p:spTree>
    <p:extLst>
      <p:ext uri="{BB962C8B-B14F-4D97-AF65-F5344CB8AC3E}">
        <p14:creationId xmlns:p14="http://schemas.microsoft.com/office/powerpoint/2010/main" val="1196712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66B477C-5B7F-4923-8AF2-6404C63139DF}" type="datetimeFigureOut">
              <a:rPr lang="en-IN" smtClean="0"/>
              <a:t>21-05-2016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9A7E9C-D000-4768-803C-AA3C53AD7A59}" type="slidenum">
              <a:rPr lang="en-IN" smtClean="0"/>
              <a:t>‹#›</a:t>
            </a:fld>
            <a:endParaRPr lang="en-IN"/>
          </a:p>
        </p:txBody>
      </p:sp>
    </p:spTree>
    <p:extLst>
      <p:ext uri="{BB962C8B-B14F-4D97-AF65-F5344CB8AC3E}">
        <p14:creationId xmlns:p14="http://schemas.microsoft.com/office/powerpoint/2010/main" val="3089765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66B477C-5B7F-4923-8AF2-6404C63139DF}" type="datetimeFigureOut">
              <a:rPr lang="en-IN" smtClean="0"/>
              <a:t>21-05-2016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9A7E9C-D000-4768-803C-AA3C53AD7A59}" type="slidenum">
              <a:rPr lang="en-IN" smtClean="0"/>
              <a:t>‹#›</a:t>
            </a:fld>
            <a:endParaRPr lang="en-IN"/>
          </a:p>
        </p:txBody>
      </p:sp>
    </p:spTree>
    <p:extLst>
      <p:ext uri="{BB962C8B-B14F-4D97-AF65-F5344CB8AC3E}">
        <p14:creationId xmlns:p14="http://schemas.microsoft.com/office/powerpoint/2010/main" val="2110530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66B477C-5B7F-4923-8AF2-6404C63139DF}" type="datetimeFigureOut">
              <a:rPr lang="en-IN" smtClean="0"/>
              <a:t>21-05-2016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9A7E9C-D000-4768-803C-AA3C53AD7A59}" type="slidenum">
              <a:rPr lang="en-IN" smtClean="0"/>
              <a:t>‹#›</a:t>
            </a:fld>
            <a:endParaRPr lang="en-IN"/>
          </a:p>
        </p:txBody>
      </p:sp>
    </p:spTree>
    <p:extLst>
      <p:ext uri="{BB962C8B-B14F-4D97-AF65-F5344CB8AC3E}">
        <p14:creationId xmlns:p14="http://schemas.microsoft.com/office/powerpoint/2010/main" val="42534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6B477C-5B7F-4923-8AF2-6404C63139DF}" type="datetimeFigureOut">
              <a:rPr lang="en-IN" smtClean="0"/>
              <a:t>21-05-2016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F9A7E9C-D000-4768-803C-AA3C53AD7A59}" type="slidenum">
              <a:rPr lang="en-IN" smtClean="0"/>
              <a:t>‹#›</a:t>
            </a:fld>
            <a:endParaRPr lang="en-IN"/>
          </a:p>
        </p:txBody>
      </p:sp>
    </p:spTree>
    <p:extLst>
      <p:ext uri="{BB962C8B-B14F-4D97-AF65-F5344CB8AC3E}">
        <p14:creationId xmlns:p14="http://schemas.microsoft.com/office/powerpoint/2010/main" val="1784495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66B477C-5B7F-4923-8AF2-6404C63139DF}" type="datetimeFigureOut">
              <a:rPr lang="en-IN" smtClean="0"/>
              <a:t>21-05-2016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F9A7E9C-D000-4768-803C-AA3C53AD7A59}" type="slidenum">
              <a:rPr lang="en-IN" smtClean="0"/>
              <a:t>‹#›</a:t>
            </a:fld>
            <a:endParaRPr lang="en-IN"/>
          </a:p>
        </p:txBody>
      </p:sp>
    </p:spTree>
    <p:extLst>
      <p:ext uri="{BB962C8B-B14F-4D97-AF65-F5344CB8AC3E}">
        <p14:creationId xmlns:p14="http://schemas.microsoft.com/office/powerpoint/2010/main" val="3659674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66B477C-5B7F-4923-8AF2-6404C63139DF}" type="datetimeFigureOut">
              <a:rPr lang="en-IN" smtClean="0"/>
              <a:t>21-05-2016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F9A7E9C-D000-4768-803C-AA3C53AD7A59}" type="slidenum">
              <a:rPr lang="en-IN" smtClean="0"/>
              <a:t>‹#›</a:t>
            </a:fld>
            <a:endParaRPr lang="en-IN"/>
          </a:p>
        </p:txBody>
      </p:sp>
    </p:spTree>
    <p:extLst>
      <p:ext uri="{BB962C8B-B14F-4D97-AF65-F5344CB8AC3E}">
        <p14:creationId xmlns:p14="http://schemas.microsoft.com/office/powerpoint/2010/main" val="875584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66B477C-5B7F-4923-8AF2-6404C63139DF}" type="datetimeFigureOut">
              <a:rPr lang="en-IN" smtClean="0"/>
              <a:t>21-05-2016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F9A7E9C-D000-4768-803C-AA3C53AD7A59}" type="slidenum">
              <a:rPr lang="en-IN" smtClean="0"/>
              <a:t>‹#›</a:t>
            </a:fld>
            <a:endParaRPr lang="en-IN"/>
          </a:p>
        </p:txBody>
      </p:sp>
    </p:spTree>
    <p:extLst>
      <p:ext uri="{BB962C8B-B14F-4D97-AF65-F5344CB8AC3E}">
        <p14:creationId xmlns:p14="http://schemas.microsoft.com/office/powerpoint/2010/main" val="3578959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6B477C-5B7F-4923-8AF2-6404C63139DF}" type="datetimeFigureOut">
              <a:rPr lang="en-IN" smtClean="0"/>
              <a:t>21-05-2016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F9A7E9C-D000-4768-803C-AA3C53AD7A59}" type="slidenum">
              <a:rPr lang="en-IN" smtClean="0"/>
              <a:t>‹#›</a:t>
            </a:fld>
            <a:endParaRPr lang="en-IN"/>
          </a:p>
        </p:txBody>
      </p:sp>
    </p:spTree>
    <p:extLst>
      <p:ext uri="{BB962C8B-B14F-4D97-AF65-F5344CB8AC3E}">
        <p14:creationId xmlns:p14="http://schemas.microsoft.com/office/powerpoint/2010/main" val="2531583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6B477C-5B7F-4923-8AF2-6404C63139DF}" type="datetimeFigureOut">
              <a:rPr lang="en-IN" smtClean="0"/>
              <a:t>21-05-2016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F9A7E9C-D000-4768-803C-AA3C53AD7A59}" type="slidenum">
              <a:rPr lang="en-IN" smtClean="0"/>
              <a:t>‹#›</a:t>
            </a:fld>
            <a:endParaRPr lang="en-IN"/>
          </a:p>
        </p:txBody>
      </p:sp>
    </p:spTree>
    <p:extLst>
      <p:ext uri="{BB962C8B-B14F-4D97-AF65-F5344CB8AC3E}">
        <p14:creationId xmlns:p14="http://schemas.microsoft.com/office/powerpoint/2010/main" val="3044250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6B477C-5B7F-4923-8AF2-6404C63139DF}" type="datetimeFigureOut">
              <a:rPr lang="en-IN" smtClean="0"/>
              <a:t>21-05-2016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F9A7E9C-D000-4768-803C-AA3C53AD7A59}" type="slidenum">
              <a:rPr lang="en-IN" smtClean="0"/>
              <a:t>‹#›</a:t>
            </a:fld>
            <a:endParaRPr lang="en-IN"/>
          </a:p>
        </p:txBody>
      </p:sp>
    </p:spTree>
    <p:extLst>
      <p:ext uri="{BB962C8B-B14F-4D97-AF65-F5344CB8AC3E}">
        <p14:creationId xmlns:p14="http://schemas.microsoft.com/office/powerpoint/2010/main" val="1579872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6B477C-5B7F-4923-8AF2-6404C63139DF}" type="datetimeFigureOut">
              <a:rPr lang="en-IN" smtClean="0"/>
              <a:t>21-05-2016</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9A7E9C-D000-4768-803C-AA3C53AD7A59}" type="slidenum">
              <a:rPr lang="en-IN" smtClean="0"/>
              <a:t>‹#›</a:t>
            </a:fld>
            <a:endParaRPr lang="en-IN"/>
          </a:p>
        </p:txBody>
      </p:sp>
    </p:spTree>
    <p:extLst>
      <p:ext uri="{BB962C8B-B14F-4D97-AF65-F5344CB8AC3E}">
        <p14:creationId xmlns:p14="http://schemas.microsoft.com/office/powerpoint/2010/main" val="3612367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25880" y="1182924"/>
            <a:ext cx="9489798" cy="5262979"/>
          </a:xfrm>
          <a:prstGeom prst="rect">
            <a:avLst/>
          </a:prstGeom>
          <a:noFill/>
        </p:spPr>
        <p:txBody>
          <a:bodyPr wrap="square" rtlCol="0">
            <a:spAutoFit/>
          </a:bodyPr>
          <a:lstStyle/>
          <a:p>
            <a:pPr algn="ctr">
              <a:lnSpc>
                <a:spcPct val="150000"/>
              </a:lnSpc>
            </a:pPr>
            <a:r>
              <a:rPr lang="en-IN" sz="3200" b="1" dirty="0" smtClean="0"/>
              <a:t>A study to assess knowledge level of </a:t>
            </a:r>
            <a:r>
              <a:rPr lang="en-IN" sz="3200" b="1" dirty="0" smtClean="0"/>
              <a:t>Front line works (ASHA</a:t>
            </a:r>
            <a:r>
              <a:rPr lang="en-IN" sz="3200" b="1" dirty="0" smtClean="0"/>
              <a:t>, AWW and </a:t>
            </a:r>
            <a:r>
              <a:rPr lang="en-IN" sz="3200" b="1" dirty="0" smtClean="0"/>
              <a:t>ANM) </a:t>
            </a:r>
            <a:r>
              <a:rPr lang="en-IN" sz="3200" b="1" dirty="0" smtClean="0"/>
              <a:t>on adolescent counselling in </a:t>
            </a:r>
            <a:r>
              <a:rPr lang="en-IN" sz="3200" b="1" dirty="0" err="1" smtClean="0"/>
              <a:t>Budaun</a:t>
            </a:r>
            <a:r>
              <a:rPr lang="en-IN" sz="3200" b="1" dirty="0" smtClean="0"/>
              <a:t> </a:t>
            </a:r>
            <a:r>
              <a:rPr lang="en-IN" sz="3200" b="1" dirty="0" smtClean="0"/>
              <a:t>district of Uttar Pradesh</a:t>
            </a:r>
          </a:p>
          <a:p>
            <a:pPr algn="ctr"/>
            <a:endParaRPr lang="en-IN" sz="3200" b="1" dirty="0"/>
          </a:p>
          <a:p>
            <a:pPr algn="ctr"/>
            <a:endParaRPr lang="en-IN" sz="3200" b="1" dirty="0" smtClean="0"/>
          </a:p>
          <a:p>
            <a:pPr algn="ctr"/>
            <a:endParaRPr lang="en-IN" sz="3200" b="1" dirty="0"/>
          </a:p>
          <a:p>
            <a:pPr algn="r"/>
            <a:r>
              <a:rPr lang="en-IN" sz="2400" b="1" dirty="0" smtClean="0"/>
              <a:t>Presented by :</a:t>
            </a:r>
          </a:p>
          <a:p>
            <a:pPr algn="r"/>
            <a:r>
              <a:rPr lang="en-IN" sz="2400" b="1" dirty="0" smtClean="0"/>
              <a:t>Dr. Rachna Sharma</a:t>
            </a:r>
          </a:p>
          <a:p>
            <a:pPr algn="r"/>
            <a:r>
              <a:rPr lang="en-IN" sz="2400" b="1" dirty="0" smtClean="0"/>
              <a:t>PG/ 14/ 053</a:t>
            </a:r>
          </a:p>
          <a:p>
            <a:pPr algn="r"/>
            <a:r>
              <a:rPr lang="en-IN" sz="2400" b="1" dirty="0" smtClean="0"/>
              <a:t>IIHMR, Delhi</a:t>
            </a:r>
            <a:endParaRPr lang="en-IN" sz="2400" b="1" dirty="0"/>
          </a:p>
        </p:txBody>
      </p:sp>
    </p:spTree>
    <p:extLst>
      <p:ext uri="{BB962C8B-B14F-4D97-AF65-F5344CB8AC3E}">
        <p14:creationId xmlns:p14="http://schemas.microsoft.com/office/powerpoint/2010/main" val="4265398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1065" y="373487"/>
            <a:ext cx="10393250" cy="6801862"/>
          </a:xfrm>
          <a:prstGeom prst="rect">
            <a:avLst/>
          </a:prstGeom>
          <a:noFill/>
        </p:spPr>
        <p:txBody>
          <a:bodyPr wrap="square" rtlCol="0">
            <a:spAutoFit/>
          </a:bodyPr>
          <a:lstStyle/>
          <a:p>
            <a:endParaRPr lang="en-IN" sz="2000" b="1" u="sng" dirty="0"/>
          </a:p>
          <a:p>
            <a:pPr lvl="0" eaLnBrk="0" fontAlgn="base" hangingPunct="0">
              <a:spcBef>
                <a:spcPct val="0"/>
              </a:spcBef>
              <a:spcAft>
                <a:spcPct val="0"/>
              </a:spcAft>
              <a:tabLst>
                <a:tab pos="630238" algn="l"/>
              </a:tabLst>
            </a:pPr>
            <a:r>
              <a:rPr kumimoji="0" lang="en-US" altLang="en-US" sz="2000" b="1" i="0" u="sng"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Indicators Used to collect data of adolescent counselling to assess knowledge level of ASHA, AWW and ANM are;</a:t>
            </a:r>
          </a:p>
          <a:p>
            <a:pPr lvl="0" eaLnBrk="0" fontAlgn="base" hangingPunct="0">
              <a:spcBef>
                <a:spcPct val="0"/>
              </a:spcBef>
              <a:spcAft>
                <a:spcPct val="0"/>
              </a:spcAft>
              <a:tabLst>
                <a:tab pos="630238" algn="l"/>
              </a:tabLst>
            </a:pPr>
            <a:endParaRPr kumimoji="0" lang="en-US" altLang="en-US" sz="2000" b="0" i="0" u="none" strike="noStrike" cap="none" normalizeH="0" baseline="0" dirty="0" smtClean="0">
              <a:ln>
                <a:noFill/>
              </a:ln>
              <a:solidFill>
                <a:schemeClr val="tx1"/>
              </a:solidFill>
              <a:effectLst/>
            </a:endParaRPr>
          </a:p>
          <a:p>
            <a:pPr lvl="0" eaLnBrk="0" fontAlgn="base" hangingPunct="0">
              <a:spcBef>
                <a:spcPct val="0"/>
              </a:spcBef>
              <a:spcAft>
                <a:spcPct val="0"/>
              </a:spcAft>
              <a:buFontTx/>
              <a:buChar char="•"/>
              <a:tabLst>
                <a:tab pos="630238"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IFA and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Albendazole</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distribution- About benefits of taking IFA and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Albendazole</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and harms of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nonconsumption</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dosage, recognition of Anemia, reasons and symptoms of worm manifestation</a:t>
            </a:r>
          </a:p>
          <a:p>
            <a:pPr lvl="0" eaLnBrk="0" fontAlgn="base" hangingPunct="0">
              <a:spcBef>
                <a:spcPct val="0"/>
              </a:spcBef>
              <a:spcAft>
                <a:spcPct val="0"/>
              </a:spcAft>
              <a:tabLst>
                <a:tab pos="630238" algn="l"/>
              </a:tabLst>
            </a:pPr>
            <a:endParaRPr kumimoji="0" lang="en-US" altLang="en-US" sz="2000" b="0" i="0" u="none" strike="noStrike" cap="none" normalizeH="0" baseline="0" dirty="0" smtClean="0">
              <a:ln>
                <a:noFill/>
              </a:ln>
              <a:solidFill>
                <a:schemeClr val="tx1"/>
              </a:solidFill>
              <a:effectLst/>
            </a:endParaRPr>
          </a:p>
          <a:p>
            <a:pPr lvl="0" eaLnBrk="0" fontAlgn="base" hangingPunct="0">
              <a:spcBef>
                <a:spcPct val="0"/>
              </a:spcBef>
              <a:spcAft>
                <a:spcPct val="0"/>
              </a:spcAft>
              <a:buFontTx/>
              <a:buChar char="•"/>
              <a:tabLst>
                <a:tab pos="630238"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Menstrual hygiene- About Importance of knowledge about hygiene, how to maintain it, use of napkins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etc</a:t>
            </a:r>
            <a:endPar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eaLnBrk="0" fontAlgn="base" hangingPunct="0">
              <a:spcBef>
                <a:spcPct val="0"/>
              </a:spcBef>
              <a:spcAft>
                <a:spcPct val="0"/>
              </a:spcAft>
              <a:buFontTx/>
              <a:buChar char="•"/>
              <a:tabLst>
                <a:tab pos="630238" algn="l"/>
              </a:tabLst>
            </a:pPr>
            <a:endPar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buFontTx/>
              <a:buChar char="•"/>
              <a:tabLst>
                <a:tab pos="630238"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Counselling of HIV/ STD related infectious diseases- About reasons of HIV/STD, ways to prevent, need of giving information</a:t>
            </a:r>
          </a:p>
          <a:p>
            <a:pPr eaLnBrk="0" fontAlgn="base" hangingPunct="0">
              <a:spcBef>
                <a:spcPct val="0"/>
              </a:spcBef>
              <a:spcAft>
                <a:spcPct val="0"/>
              </a:spcAft>
              <a:buFontTx/>
              <a:buChar char="•"/>
              <a:tabLst>
                <a:tab pos="630238" algn="l"/>
              </a:tabLst>
            </a:pPr>
            <a:endParaRPr kumimoji="0" lang="en-US" altLang="en-US" sz="2000" b="0" i="0" u="none" strike="noStrike" cap="none" normalizeH="0" baseline="0" dirty="0" smtClean="0">
              <a:ln>
                <a:noFill/>
              </a:ln>
              <a:solidFill>
                <a:schemeClr val="tx1"/>
              </a:solidFill>
              <a:effectLst/>
            </a:endParaRPr>
          </a:p>
          <a:p>
            <a:pPr lvl="0" eaLnBrk="0" fontAlgn="base" hangingPunct="0">
              <a:spcBef>
                <a:spcPct val="0"/>
              </a:spcBef>
              <a:spcAft>
                <a:spcPct val="0"/>
              </a:spcAft>
              <a:buFontTx/>
              <a:buChar char="•"/>
              <a:tabLst>
                <a:tab pos="630238"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 appropriate age of marriage</a:t>
            </a:r>
          </a:p>
          <a:p>
            <a:pPr lvl="0" eaLnBrk="0" fontAlgn="base" hangingPunct="0">
              <a:spcBef>
                <a:spcPct val="0"/>
              </a:spcBef>
              <a:spcAft>
                <a:spcPct val="0"/>
              </a:spcAft>
              <a:buFontTx/>
              <a:buChar char="•"/>
              <a:tabLst>
                <a:tab pos="630238" algn="l"/>
              </a:tabLst>
            </a:pPr>
            <a:endParaRPr kumimoji="0" lang="en-US" altLang="en-US" sz="2000" b="0" i="0" u="none" strike="noStrike" cap="none" normalizeH="0" baseline="0" dirty="0" smtClean="0">
              <a:ln>
                <a:noFill/>
              </a:ln>
              <a:solidFill>
                <a:schemeClr val="tx1"/>
              </a:solidFill>
              <a:effectLst/>
            </a:endParaRPr>
          </a:p>
          <a:p>
            <a:pPr lvl="0" eaLnBrk="0" fontAlgn="base" hangingPunct="0">
              <a:spcBef>
                <a:spcPct val="0"/>
              </a:spcBef>
              <a:spcAft>
                <a:spcPct val="0"/>
              </a:spcAft>
              <a:buFontTx/>
              <a:buChar char="•"/>
              <a:tabLst>
                <a:tab pos="630238"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ARSH clinic- About Importance of ARSH clinic, services provided by it </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etc</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lvl="0" eaLnBrk="0" fontAlgn="base" hangingPunct="0">
              <a:spcBef>
                <a:spcPct val="0"/>
              </a:spcBef>
              <a:spcAft>
                <a:spcPct val="0"/>
              </a:spcAft>
              <a:buFontTx/>
              <a:buChar char="•"/>
              <a:tabLst>
                <a:tab pos="630238" algn="l"/>
              </a:tabLst>
            </a:pPr>
            <a:endParaRPr kumimoji="0" lang="en-US" altLang="en-US" sz="2000" b="0" i="0" u="none" strike="noStrike" cap="none" normalizeH="0" baseline="0" dirty="0" smtClean="0">
              <a:ln>
                <a:noFill/>
              </a:ln>
              <a:solidFill>
                <a:schemeClr val="tx1"/>
              </a:solidFill>
              <a:effectLst/>
            </a:endParaRPr>
          </a:p>
          <a:p>
            <a:pPr lvl="0" eaLnBrk="0" fontAlgn="base" hangingPunct="0">
              <a:spcBef>
                <a:spcPct val="0"/>
              </a:spcBef>
              <a:spcAft>
                <a:spcPct val="0"/>
              </a:spcAft>
              <a:buFontTx/>
              <a:buChar char="•"/>
              <a:tabLst>
                <a:tab pos="630238"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Physical and mental changes during adolescent age- What are the changes, need of giving information, what type of nutrition in this age</a:t>
            </a:r>
            <a:endParaRPr kumimoji="0" lang="en-US" altLang="en-US" sz="2000" b="0" i="0" u="none" strike="noStrike" cap="none" normalizeH="0" baseline="0" dirty="0" smtClean="0">
              <a:ln>
                <a:noFill/>
              </a:ln>
              <a:solidFill>
                <a:schemeClr val="tx1"/>
              </a:solidFill>
              <a:effectLst/>
            </a:endParaRPr>
          </a:p>
          <a:p>
            <a:pPr lvl="0" eaLnBrk="0" fontAlgn="base" hangingPunct="0">
              <a:spcBef>
                <a:spcPct val="0"/>
              </a:spcBef>
              <a:spcAft>
                <a:spcPct val="0"/>
              </a:spcAft>
              <a:tabLst>
                <a:tab pos="630238" algn="l"/>
              </a:tabLst>
            </a:pPr>
            <a:endParaRPr kumimoji="0" lang="en-US" altLang="en-US" sz="2000" b="0" i="0" u="none" strike="noStrike" cap="none" normalizeH="0" baseline="0" dirty="0" smtClean="0">
              <a:ln>
                <a:noFill/>
              </a:ln>
              <a:solidFill>
                <a:schemeClr val="tx1"/>
              </a:solidFill>
              <a:effectLst/>
              <a:latin typeface="Arial" panose="020B0604020202020204" pitchFamily="34" charset="0"/>
            </a:endParaRPr>
          </a:p>
          <a:p>
            <a:endParaRPr lang="en-IN" dirty="0"/>
          </a:p>
          <a:p>
            <a:endParaRPr lang="en-IN" dirty="0" smtClean="0"/>
          </a:p>
        </p:txBody>
      </p:sp>
    </p:spTree>
    <p:extLst>
      <p:ext uri="{BB962C8B-B14F-4D97-AF65-F5344CB8AC3E}">
        <p14:creationId xmlns:p14="http://schemas.microsoft.com/office/powerpoint/2010/main" val="3028104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79090" y="2695694"/>
            <a:ext cx="7133590" cy="646331"/>
          </a:xfrm>
          <a:prstGeom prst="rect">
            <a:avLst/>
          </a:prstGeom>
        </p:spPr>
        <p:txBody>
          <a:bodyPr wrap="square">
            <a:spAutoFit/>
          </a:bodyPr>
          <a:lstStyle/>
          <a:p>
            <a:pPr algn="ctr"/>
            <a:r>
              <a:rPr lang="en-IN" sz="3600" b="1" u="sng" dirty="0" smtClean="0"/>
              <a:t>Data analysis and Interpretation</a:t>
            </a:r>
          </a:p>
        </p:txBody>
      </p:sp>
    </p:spTree>
    <p:extLst>
      <p:ext uri="{BB962C8B-B14F-4D97-AF65-F5344CB8AC3E}">
        <p14:creationId xmlns:p14="http://schemas.microsoft.com/office/powerpoint/2010/main" val="3079348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3464315998"/>
              </p:ext>
            </p:extLst>
          </p:nvPr>
        </p:nvGraphicFramePr>
        <p:xfrm>
          <a:off x="5728309" y="1196251"/>
          <a:ext cx="6463691" cy="499269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80967494"/>
              </p:ext>
            </p:extLst>
          </p:nvPr>
        </p:nvGraphicFramePr>
        <p:xfrm>
          <a:off x="0" y="1"/>
          <a:ext cx="5501641" cy="7040880"/>
        </p:xfrm>
        <a:graphic>
          <a:graphicData uri="http://schemas.openxmlformats.org/drawingml/2006/table">
            <a:tbl>
              <a:tblPr firstRow="1" firstCol="1" bandRow="1">
                <a:tableStyleId>{5C22544A-7EE6-4342-B048-85BDC9FD1C3A}</a:tableStyleId>
              </a:tblPr>
              <a:tblGrid>
                <a:gridCol w="1880315"/>
                <a:gridCol w="1068824"/>
                <a:gridCol w="1259471"/>
                <a:gridCol w="1293031"/>
              </a:tblGrid>
              <a:tr h="875366">
                <a:tc>
                  <a:txBody>
                    <a:bodyPr/>
                    <a:lstStyle/>
                    <a:p>
                      <a:pPr algn="ctr">
                        <a:lnSpc>
                          <a:spcPct val="150000"/>
                        </a:lnSpc>
                        <a:spcAft>
                          <a:spcPts val="0"/>
                        </a:spcAft>
                      </a:pPr>
                      <a:r>
                        <a:rPr lang="en-US" sz="1400" b="1" dirty="0">
                          <a:effectLst/>
                        </a:rPr>
                        <a:t>Demographic Information</a:t>
                      </a:r>
                      <a:endParaRPr lang="en-IN" sz="1400" b="1" dirty="0">
                        <a:effectLst/>
                        <a:latin typeface="Calibri" panose="020F0502020204030204" pitchFamily="34" charset="0"/>
                        <a:ea typeface="Calibri" panose="020F0502020204030204" pitchFamily="34" charset="0"/>
                        <a:cs typeface="Mangal"/>
                      </a:endParaRPr>
                    </a:p>
                  </a:txBody>
                  <a:tcPr marL="51802" marR="51802" marT="0" marB="0"/>
                </a:tc>
                <a:tc>
                  <a:txBody>
                    <a:bodyPr/>
                    <a:lstStyle/>
                    <a:p>
                      <a:pPr algn="ctr">
                        <a:lnSpc>
                          <a:spcPct val="150000"/>
                        </a:lnSpc>
                        <a:spcAft>
                          <a:spcPts val="0"/>
                        </a:spcAft>
                      </a:pPr>
                      <a:r>
                        <a:rPr lang="en-US" sz="1400" b="1">
                          <a:effectLst/>
                        </a:rPr>
                        <a:t>Frequency</a:t>
                      </a:r>
                      <a:endParaRPr lang="en-IN" sz="1400" b="1">
                        <a:effectLst/>
                        <a:latin typeface="Calibri" panose="020F0502020204030204" pitchFamily="34" charset="0"/>
                        <a:ea typeface="Calibri" panose="020F0502020204030204" pitchFamily="34" charset="0"/>
                        <a:cs typeface="Mangal"/>
                      </a:endParaRPr>
                    </a:p>
                  </a:txBody>
                  <a:tcPr marL="51802" marR="51802" marT="0" marB="0"/>
                </a:tc>
                <a:tc>
                  <a:txBody>
                    <a:bodyPr/>
                    <a:lstStyle/>
                    <a:p>
                      <a:pPr algn="ctr">
                        <a:lnSpc>
                          <a:spcPct val="150000"/>
                        </a:lnSpc>
                        <a:spcAft>
                          <a:spcPts val="0"/>
                        </a:spcAft>
                      </a:pPr>
                      <a:r>
                        <a:rPr lang="en-US" sz="1400" b="1" dirty="0" smtClean="0">
                          <a:effectLst/>
                        </a:rPr>
                        <a:t>Percent of sample distribution</a:t>
                      </a:r>
                      <a:endParaRPr lang="en-IN" sz="1400" b="1" dirty="0">
                        <a:effectLst/>
                        <a:latin typeface="Calibri" panose="020F0502020204030204" pitchFamily="34" charset="0"/>
                        <a:ea typeface="Calibri" panose="020F0502020204030204" pitchFamily="34" charset="0"/>
                        <a:cs typeface="Mangal"/>
                      </a:endParaRPr>
                    </a:p>
                  </a:txBody>
                  <a:tcPr marL="51802" marR="51802" marT="0" marB="0"/>
                </a:tc>
                <a:tc>
                  <a:txBody>
                    <a:bodyPr/>
                    <a:lstStyle/>
                    <a:p>
                      <a:pPr algn="just">
                        <a:lnSpc>
                          <a:spcPct val="150000"/>
                        </a:lnSpc>
                        <a:spcAft>
                          <a:spcPts val="0"/>
                        </a:spcAft>
                      </a:pPr>
                      <a:r>
                        <a:rPr lang="en-US" sz="1400" b="1">
                          <a:effectLst/>
                        </a:rPr>
                        <a:t>Mean value of Knowledge score</a:t>
                      </a:r>
                      <a:endParaRPr lang="en-IN" sz="1400" b="1">
                        <a:effectLst/>
                        <a:latin typeface="Calibri" panose="020F0502020204030204" pitchFamily="34" charset="0"/>
                        <a:ea typeface="Calibri" panose="020F0502020204030204" pitchFamily="34" charset="0"/>
                        <a:cs typeface="Mangal"/>
                      </a:endParaRPr>
                    </a:p>
                  </a:txBody>
                  <a:tcPr marL="51802" marR="51802" marT="0" marB="0"/>
                </a:tc>
              </a:tr>
              <a:tr h="1177567">
                <a:tc>
                  <a:txBody>
                    <a:bodyPr/>
                    <a:lstStyle/>
                    <a:p>
                      <a:pPr marL="342900" lvl="0" indent="-342900" algn="just">
                        <a:lnSpc>
                          <a:spcPct val="150000"/>
                        </a:lnSpc>
                        <a:spcAft>
                          <a:spcPts val="0"/>
                        </a:spcAft>
                        <a:buFont typeface="+mj-lt"/>
                        <a:buAutoNum type="arabicPeriod"/>
                      </a:pPr>
                      <a:r>
                        <a:rPr lang="en-US" sz="1400" b="1" dirty="0">
                          <a:effectLst/>
                        </a:rPr>
                        <a:t>Age</a:t>
                      </a:r>
                      <a:endParaRPr lang="en-IN" sz="1400" b="1" dirty="0">
                        <a:effectLst/>
                      </a:endParaRPr>
                    </a:p>
                    <a:p>
                      <a:pPr marL="342900" lvl="0" indent="-342900" algn="just">
                        <a:lnSpc>
                          <a:spcPct val="150000"/>
                        </a:lnSpc>
                        <a:spcAft>
                          <a:spcPts val="0"/>
                        </a:spcAft>
                        <a:buFont typeface="Times New Roman" panose="02020603050405020304" pitchFamily="18" charset="0"/>
                        <a:buChar char="-"/>
                      </a:pPr>
                      <a:r>
                        <a:rPr lang="en-US" sz="1400" b="1" dirty="0">
                          <a:effectLst/>
                        </a:rPr>
                        <a:t>Below 30</a:t>
                      </a:r>
                      <a:endParaRPr lang="en-IN" sz="1400" b="1" dirty="0">
                        <a:effectLst/>
                      </a:endParaRPr>
                    </a:p>
                    <a:p>
                      <a:pPr marL="342900" lvl="0" indent="-342900" algn="just">
                        <a:lnSpc>
                          <a:spcPct val="150000"/>
                        </a:lnSpc>
                        <a:spcAft>
                          <a:spcPts val="0"/>
                        </a:spcAft>
                        <a:buFont typeface="Times New Roman" panose="02020603050405020304" pitchFamily="18" charset="0"/>
                        <a:buChar char="-"/>
                      </a:pPr>
                      <a:r>
                        <a:rPr lang="en-US" sz="1400" b="1" dirty="0">
                          <a:effectLst/>
                        </a:rPr>
                        <a:t>Above 30</a:t>
                      </a:r>
                      <a:endParaRPr lang="en-IN" sz="1400" b="1" dirty="0">
                        <a:effectLst/>
                        <a:latin typeface="Verdana" panose="020B0604030504040204" pitchFamily="34" charset="0"/>
                        <a:ea typeface="Times New Roman" panose="02020603050405020304" pitchFamily="18" charset="0"/>
                        <a:cs typeface="Arial" panose="020B0604020202020204" pitchFamily="34" charset="0"/>
                      </a:endParaRPr>
                    </a:p>
                  </a:txBody>
                  <a:tcPr marL="51802" marR="51802" marT="0" marB="0"/>
                </a:tc>
                <a:tc>
                  <a:txBody>
                    <a:bodyPr/>
                    <a:lstStyle/>
                    <a:p>
                      <a:pPr algn="just">
                        <a:lnSpc>
                          <a:spcPct val="150000"/>
                        </a:lnSpc>
                        <a:spcAft>
                          <a:spcPts val="0"/>
                        </a:spcAft>
                      </a:pPr>
                      <a:r>
                        <a:rPr lang="en-US" sz="1400" b="1" dirty="0">
                          <a:effectLst/>
                        </a:rPr>
                        <a:t> </a:t>
                      </a:r>
                      <a:endParaRPr lang="en-IN" sz="1400" b="1" dirty="0">
                        <a:effectLst/>
                      </a:endParaRPr>
                    </a:p>
                    <a:p>
                      <a:pPr marL="342900" lvl="0" indent="-342900" algn="just">
                        <a:lnSpc>
                          <a:spcPct val="150000"/>
                        </a:lnSpc>
                        <a:spcAft>
                          <a:spcPts val="0"/>
                        </a:spcAft>
                        <a:buFont typeface="Times New Roman" panose="02020603050405020304" pitchFamily="18" charset="0"/>
                        <a:buChar char="-"/>
                      </a:pPr>
                      <a:r>
                        <a:rPr lang="en-US" sz="1400" b="1" dirty="0">
                          <a:effectLst/>
                        </a:rPr>
                        <a:t>53</a:t>
                      </a:r>
                      <a:endParaRPr lang="en-IN" sz="1400" b="1" dirty="0">
                        <a:effectLst/>
                      </a:endParaRPr>
                    </a:p>
                    <a:p>
                      <a:pPr marL="342900" lvl="0" indent="-342900" algn="just">
                        <a:lnSpc>
                          <a:spcPct val="150000"/>
                        </a:lnSpc>
                        <a:spcAft>
                          <a:spcPts val="0"/>
                        </a:spcAft>
                        <a:buFont typeface="Times New Roman" panose="02020603050405020304" pitchFamily="18" charset="0"/>
                        <a:buChar char="-"/>
                      </a:pPr>
                      <a:r>
                        <a:rPr lang="en-US" sz="1400" b="1" dirty="0">
                          <a:effectLst/>
                        </a:rPr>
                        <a:t>109</a:t>
                      </a:r>
                      <a:endParaRPr lang="en-IN" sz="1400" b="1" dirty="0">
                        <a:effectLst/>
                        <a:latin typeface="Verdana" panose="020B0604030504040204" pitchFamily="34" charset="0"/>
                        <a:ea typeface="Times New Roman" panose="02020603050405020304" pitchFamily="18" charset="0"/>
                        <a:cs typeface="Arial" panose="020B0604020202020204" pitchFamily="34" charset="0"/>
                      </a:endParaRPr>
                    </a:p>
                  </a:txBody>
                  <a:tcPr marL="51802" marR="51802" marT="0" marB="0"/>
                </a:tc>
                <a:tc>
                  <a:txBody>
                    <a:bodyPr/>
                    <a:lstStyle/>
                    <a:p>
                      <a:pPr algn="ctr">
                        <a:lnSpc>
                          <a:spcPct val="150000"/>
                        </a:lnSpc>
                        <a:spcAft>
                          <a:spcPts val="0"/>
                        </a:spcAft>
                      </a:pPr>
                      <a:r>
                        <a:rPr lang="en-US" sz="1400" b="1" dirty="0">
                          <a:effectLst/>
                        </a:rPr>
                        <a:t> </a:t>
                      </a:r>
                      <a:endParaRPr lang="en-IN" sz="1400" b="1" dirty="0">
                        <a:effectLst/>
                      </a:endParaRPr>
                    </a:p>
                    <a:p>
                      <a:pPr algn="ctr">
                        <a:lnSpc>
                          <a:spcPct val="150000"/>
                        </a:lnSpc>
                        <a:spcAft>
                          <a:spcPts val="0"/>
                        </a:spcAft>
                      </a:pPr>
                      <a:r>
                        <a:rPr lang="en-US" sz="1400" b="1" dirty="0">
                          <a:effectLst/>
                        </a:rPr>
                        <a:t>- 32.7</a:t>
                      </a:r>
                      <a:endParaRPr lang="en-IN" sz="1400" b="1" dirty="0">
                        <a:effectLst/>
                      </a:endParaRPr>
                    </a:p>
                    <a:p>
                      <a:pPr algn="ctr">
                        <a:lnSpc>
                          <a:spcPct val="150000"/>
                        </a:lnSpc>
                        <a:spcAft>
                          <a:spcPts val="0"/>
                        </a:spcAft>
                      </a:pPr>
                      <a:r>
                        <a:rPr lang="en-US" sz="1400" b="1" dirty="0">
                          <a:effectLst/>
                        </a:rPr>
                        <a:t>- 67.2</a:t>
                      </a:r>
                      <a:endParaRPr lang="en-IN" sz="1400" b="1" dirty="0">
                        <a:effectLst/>
                      </a:endParaRPr>
                    </a:p>
                    <a:p>
                      <a:pPr algn="ctr">
                        <a:lnSpc>
                          <a:spcPct val="150000"/>
                        </a:lnSpc>
                        <a:spcAft>
                          <a:spcPts val="0"/>
                        </a:spcAft>
                      </a:pPr>
                      <a:r>
                        <a:rPr lang="en-US" sz="1400" b="1" dirty="0">
                          <a:effectLst/>
                        </a:rPr>
                        <a:t> </a:t>
                      </a:r>
                      <a:endParaRPr lang="en-IN" sz="1400" b="1" dirty="0">
                        <a:effectLst/>
                        <a:latin typeface="Calibri" panose="020F0502020204030204" pitchFamily="34" charset="0"/>
                        <a:ea typeface="Calibri" panose="020F0502020204030204" pitchFamily="34" charset="0"/>
                        <a:cs typeface="Mangal"/>
                      </a:endParaRPr>
                    </a:p>
                  </a:txBody>
                  <a:tcPr marL="51802" marR="51802" marT="0" marB="0"/>
                </a:tc>
                <a:tc>
                  <a:txBody>
                    <a:bodyPr/>
                    <a:lstStyle/>
                    <a:p>
                      <a:pPr algn="ctr">
                        <a:lnSpc>
                          <a:spcPct val="150000"/>
                        </a:lnSpc>
                        <a:spcAft>
                          <a:spcPts val="0"/>
                        </a:spcAft>
                      </a:pPr>
                      <a:r>
                        <a:rPr lang="en-US" sz="1400" b="1">
                          <a:effectLst/>
                        </a:rPr>
                        <a:t> </a:t>
                      </a:r>
                      <a:endParaRPr lang="en-IN" sz="1400" b="1">
                        <a:effectLst/>
                      </a:endParaRPr>
                    </a:p>
                    <a:p>
                      <a:pPr algn="ctr">
                        <a:lnSpc>
                          <a:spcPct val="150000"/>
                        </a:lnSpc>
                        <a:spcAft>
                          <a:spcPts val="0"/>
                        </a:spcAft>
                      </a:pPr>
                      <a:r>
                        <a:rPr lang="en-US" sz="1400" b="1">
                          <a:effectLst/>
                        </a:rPr>
                        <a:t>- 22.09</a:t>
                      </a:r>
                      <a:endParaRPr lang="en-IN" sz="1400" b="1">
                        <a:effectLst/>
                      </a:endParaRPr>
                    </a:p>
                    <a:p>
                      <a:pPr algn="ctr">
                        <a:lnSpc>
                          <a:spcPct val="150000"/>
                        </a:lnSpc>
                        <a:spcAft>
                          <a:spcPts val="0"/>
                        </a:spcAft>
                      </a:pPr>
                      <a:r>
                        <a:rPr lang="en-US" sz="1400" b="1">
                          <a:effectLst/>
                        </a:rPr>
                        <a:t>- 22.85</a:t>
                      </a:r>
                      <a:endParaRPr lang="en-IN" sz="1400" b="1">
                        <a:effectLst/>
                        <a:latin typeface="Calibri" panose="020F0502020204030204" pitchFamily="34" charset="0"/>
                        <a:ea typeface="Calibri" panose="020F0502020204030204" pitchFamily="34" charset="0"/>
                        <a:cs typeface="Mangal"/>
                      </a:endParaRPr>
                    </a:p>
                  </a:txBody>
                  <a:tcPr marL="51802" marR="51802" marT="0" marB="0"/>
                </a:tc>
              </a:tr>
              <a:tr h="1479769">
                <a:tc>
                  <a:txBody>
                    <a:bodyPr/>
                    <a:lstStyle/>
                    <a:p>
                      <a:pPr marL="342900" lvl="0" indent="-342900" algn="just">
                        <a:lnSpc>
                          <a:spcPct val="150000"/>
                        </a:lnSpc>
                        <a:spcAft>
                          <a:spcPts val="0"/>
                        </a:spcAft>
                        <a:buFont typeface="+mj-lt"/>
                        <a:buAutoNum type="arabicPeriod"/>
                      </a:pPr>
                      <a:r>
                        <a:rPr lang="en-US" sz="1400" b="1" dirty="0">
                          <a:effectLst/>
                        </a:rPr>
                        <a:t>Designation</a:t>
                      </a:r>
                      <a:endParaRPr lang="en-IN" sz="1400" b="1" dirty="0">
                        <a:effectLst/>
                      </a:endParaRPr>
                    </a:p>
                    <a:p>
                      <a:pPr marL="342900" lvl="0" indent="-342900" algn="just">
                        <a:lnSpc>
                          <a:spcPct val="150000"/>
                        </a:lnSpc>
                        <a:spcAft>
                          <a:spcPts val="0"/>
                        </a:spcAft>
                        <a:buFont typeface="Times New Roman" panose="02020603050405020304" pitchFamily="18" charset="0"/>
                        <a:buChar char="-"/>
                      </a:pPr>
                      <a:r>
                        <a:rPr lang="en-US" sz="1400" b="1" dirty="0">
                          <a:effectLst/>
                        </a:rPr>
                        <a:t>ASHA</a:t>
                      </a:r>
                      <a:endParaRPr lang="en-IN" sz="1400" b="1" dirty="0">
                        <a:effectLst/>
                      </a:endParaRPr>
                    </a:p>
                    <a:p>
                      <a:pPr marL="342900" lvl="0" indent="-342900" algn="just">
                        <a:lnSpc>
                          <a:spcPct val="150000"/>
                        </a:lnSpc>
                        <a:spcAft>
                          <a:spcPts val="0"/>
                        </a:spcAft>
                        <a:buFont typeface="Times New Roman" panose="02020603050405020304" pitchFamily="18" charset="0"/>
                        <a:buChar char="-"/>
                      </a:pPr>
                      <a:r>
                        <a:rPr lang="en-US" sz="1400" b="1" dirty="0">
                          <a:effectLst/>
                        </a:rPr>
                        <a:t>AWW</a:t>
                      </a:r>
                      <a:endParaRPr lang="en-IN" sz="1400" b="1" dirty="0">
                        <a:effectLst/>
                      </a:endParaRPr>
                    </a:p>
                    <a:p>
                      <a:pPr marL="342900" lvl="0" indent="-342900" algn="just">
                        <a:lnSpc>
                          <a:spcPct val="150000"/>
                        </a:lnSpc>
                        <a:spcAft>
                          <a:spcPts val="0"/>
                        </a:spcAft>
                        <a:buFont typeface="Times New Roman" panose="02020603050405020304" pitchFamily="18" charset="0"/>
                        <a:buChar char="-"/>
                      </a:pPr>
                      <a:r>
                        <a:rPr lang="en-US" sz="1400" b="1" dirty="0">
                          <a:effectLst/>
                        </a:rPr>
                        <a:t>ANM</a:t>
                      </a:r>
                      <a:endParaRPr lang="en-IN" sz="1400" b="1" dirty="0">
                        <a:effectLst/>
                      </a:endParaRPr>
                    </a:p>
                    <a:p>
                      <a:pPr marL="342900" lvl="0" indent="-342900" algn="just">
                        <a:lnSpc>
                          <a:spcPct val="150000"/>
                        </a:lnSpc>
                        <a:spcAft>
                          <a:spcPts val="0"/>
                        </a:spcAft>
                        <a:buFont typeface="Times New Roman" panose="02020603050405020304" pitchFamily="18" charset="0"/>
                        <a:buChar char="-"/>
                      </a:pPr>
                      <a:r>
                        <a:rPr lang="en-US" sz="1400" b="1" dirty="0">
                          <a:effectLst/>
                        </a:rPr>
                        <a:t>Total</a:t>
                      </a:r>
                      <a:endParaRPr lang="en-IN" sz="1400" b="1" dirty="0">
                        <a:effectLst/>
                        <a:latin typeface="Verdana" panose="020B0604030504040204" pitchFamily="34" charset="0"/>
                        <a:ea typeface="Times New Roman" panose="02020603050405020304" pitchFamily="18" charset="0"/>
                        <a:cs typeface="Arial" panose="020B0604020202020204" pitchFamily="34" charset="0"/>
                      </a:endParaRPr>
                    </a:p>
                  </a:txBody>
                  <a:tcPr marL="51802" marR="51802" marT="0" marB="0"/>
                </a:tc>
                <a:tc>
                  <a:txBody>
                    <a:bodyPr/>
                    <a:lstStyle/>
                    <a:p>
                      <a:pPr algn="just">
                        <a:lnSpc>
                          <a:spcPct val="150000"/>
                        </a:lnSpc>
                        <a:spcAft>
                          <a:spcPts val="0"/>
                        </a:spcAft>
                      </a:pPr>
                      <a:r>
                        <a:rPr lang="en-US" sz="1400" b="1" dirty="0">
                          <a:effectLst/>
                        </a:rPr>
                        <a:t> </a:t>
                      </a:r>
                      <a:endParaRPr lang="en-IN" sz="1400" b="1" dirty="0">
                        <a:effectLst/>
                      </a:endParaRPr>
                    </a:p>
                    <a:p>
                      <a:pPr marL="342900" lvl="0" indent="-342900" algn="just">
                        <a:lnSpc>
                          <a:spcPct val="150000"/>
                        </a:lnSpc>
                        <a:spcAft>
                          <a:spcPts val="0"/>
                        </a:spcAft>
                        <a:buFont typeface="Times New Roman" panose="02020603050405020304" pitchFamily="18" charset="0"/>
                        <a:buChar char="-"/>
                      </a:pPr>
                      <a:r>
                        <a:rPr lang="en-US" sz="1400" b="1" dirty="0">
                          <a:effectLst/>
                        </a:rPr>
                        <a:t>60</a:t>
                      </a:r>
                      <a:endParaRPr lang="en-IN" sz="1400" b="1" dirty="0">
                        <a:effectLst/>
                      </a:endParaRPr>
                    </a:p>
                    <a:p>
                      <a:pPr marL="342900" lvl="0" indent="-342900" algn="just">
                        <a:lnSpc>
                          <a:spcPct val="150000"/>
                        </a:lnSpc>
                        <a:spcAft>
                          <a:spcPts val="0"/>
                        </a:spcAft>
                        <a:buFont typeface="Times New Roman" panose="02020603050405020304" pitchFamily="18" charset="0"/>
                        <a:buChar char="-"/>
                      </a:pPr>
                      <a:r>
                        <a:rPr lang="en-US" sz="1400" b="1" dirty="0">
                          <a:effectLst/>
                        </a:rPr>
                        <a:t>60</a:t>
                      </a:r>
                      <a:endParaRPr lang="en-IN" sz="1400" b="1" dirty="0">
                        <a:effectLst/>
                      </a:endParaRPr>
                    </a:p>
                    <a:p>
                      <a:pPr marL="342900" lvl="0" indent="-342900" algn="just">
                        <a:lnSpc>
                          <a:spcPct val="150000"/>
                        </a:lnSpc>
                        <a:spcAft>
                          <a:spcPts val="0"/>
                        </a:spcAft>
                        <a:buFont typeface="Times New Roman" panose="02020603050405020304" pitchFamily="18" charset="0"/>
                        <a:buChar char="-"/>
                      </a:pPr>
                      <a:r>
                        <a:rPr lang="en-US" sz="1400" b="1" dirty="0">
                          <a:effectLst/>
                        </a:rPr>
                        <a:t>42</a:t>
                      </a:r>
                      <a:endParaRPr lang="en-IN" sz="1400" b="1" dirty="0">
                        <a:effectLst/>
                      </a:endParaRPr>
                    </a:p>
                    <a:p>
                      <a:pPr marL="342900" lvl="0" indent="-342900" algn="just">
                        <a:lnSpc>
                          <a:spcPct val="150000"/>
                        </a:lnSpc>
                        <a:spcAft>
                          <a:spcPts val="0"/>
                        </a:spcAft>
                        <a:buFont typeface="Times New Roman" panose="02020603050405020304" pitchFamily="18" charset="0"/>
                        <a:buChar char="-"/>
                      </a:pPr>
                      <a:r>
                        <a:rPr lang="en-US" sz="1400" b="1" dirty="0">
                          <a:effectLst/>
                        </a:rPr>
                        <a:t>162</a:t>
                      </a:r>
                      <a:endParaRPr lang="en-IN" sz="1400" b="1" dirty="0">
                        <a:effectLst/>
                        <a:latin typeface="Verdana" panose="020B0604030504040204" pitchFamily="34" charset="0"/>
                        <a:ea typeface="Times New Roman" panose="02020603050405020304" pitchFamily="18" charset="0"/>
                        <a:cs typeface="Arial" panose="020B0604020202020204" pitchFamily="34" charset="0"/>
                      </a:endParaRPr>
                    </a:p>
                  </a:txBody>
                  <a:tcPr marL="51802" marR="51802" marT="0" marB="0"/>
                </a:tc>
                <a:tc>
                  <a:txBody>
                    <a:bodyPr/>
                    <a:lstStyle/>
                    <a:p>
                      <a:pPr algn="ctr">
                        <a:lnSpc>
                          <a:spcPct val="150000"/>
                        </a:lnSpc>
                        <a:spcAft>
                          <a:spcPts val="0"/>
                        </a:spcAft>
                      </a:pPr>
                      <a:r>
                        <a:rPr lang="en-US" sz="1400" b="1" dirty="0">
                          <a:effectLst/>
                        </a:rPr>
                        <a:t> </a:t>
                      </a:r>
                      <a:endParaRPr lang="en-IN" sz="1400" b="1" dirty="0">
                        <a:effectLst/>
                      </a:endParaRPr>
                    </a:p>
                    <a:p>
                      <a:pPr algn="ctr">
                        <a:lnSpc>
                          <a:spcPct val="150000"/>
                        </a:lnSpc>
                        <a:spcAft>
                          <a:spcPts val="0"/>
                        </a:spcAft>
                      </a:pPr>
                      <a:r>
                        <a:rPr lang="en-US" sz="1400" b="1" dirty="0">
                          <a:effectLst/>
                        </a:rPr>
                        <a:t>- 37.03</a:t>
                      </a:r>
                      <a:endParaRPr lang="en-IN" sz="1400" b="1" dirty="0">
                        <a:effectLst/>
                      </a:endParaRPr>
                    </a:p>
                    <a:p>
                      <a:pPr algn="ctr">
                        <a:lnSpc>
                          <a:spcPct val="150000"/>
                        </a:lnSpc>
                        <a:spcAft>
                          <a:spcPts val="0"/>
                        </a:spcAft>
                      </a:pPr>
                      <a:r>
                        <a:rPr lang="en-US" sz="1400" b="1" dirty="0">
                          <a:effectLst/>
                        </a:rPr>
                        <a:t>- 37.03</a:t>
                      </a:r>
                      <a:endParaRPr lang="en-IN" sz="1400" b="1" dirty="0">
                        <a:effectLst/>
                      </a:endParaRPr>
                    </a:p>
                    <a:p>
                      <a:pPr algn="ctr">
                        <a:lnSpc>
                          <a:spcPct val="150000"/>
                        </a:lnSpc>
                        <a:spcAft>
                          <a:spcPts val="0"/>
                        </a:spcAft>
                      </a:pPr>
                      <a:r>
                        <a:rPr lang="en-US" sz="1400" b="1" dirty="0">
                          <a:effectLst/>
                        </a:rPr>
                        <a:t>- 25.92</a:t>
                      </a:r>
                      <a:endParaRPr lang="en-IN" sz="1400" b="1" dirty="0">
                        <a:effectLst/>
                      </a:endParaRPr>
                    </a:p>
                    <a:p>
                      <a:pPr algn="ctr">
                        <a:lnSpc>
                          <a:spcPct val="150000"/>
                        </a:lnSpc>
                        <a:spcAft>
                          <a:spcPts val="0"/>
                        </a:spcAft>
                      </a:pPr>
                      <a:r>
                        <a:rPr lang="en-US" sz="1400" b="1" dirty="0">
                          <a:effectLst/>
                        </a:rPr>
                        <a:t>- 100</a:t>
                      </a:r>
                      <a:endParaRPr lang="en-IN" sz="1400" b="1" dirty="0">
                        <a:effectLst/>
                        <a:latin typeface="Calibri" panose="020F0502020204030204" pitchFamily="34" charset="0"/>
                        <a:ea typeface="Calibri" panose="020F0502020204030204" pitchFamily="34" charset="0"/>
                        <a:cs typeface="Mangal"/>
                      </a:endParaRPr>
                    </a:p>
                  </a:txBody>
                  <a:tcPr marL="51802" marR="51802" marT="0" marB="0"/>
                </a:tc>
                <a:tc>
                  <a:txBody>
                    <a:bodyPr/>
                    <a:lstStyle/>
                    <a:p>
                      <a:pPr algn="ctr">
                        <a:lnSpc>
                          <a:spcPct val="150000"/>
                        </a:lnSpc>
                        <a:spcAft>
                          <a:spcPts val="0"/>
                        </a:spcAft>
                      </a:pPr>
                      <a:r>
                        <a:rPr lang="en-US" sz="1400" b="1">
                          <a:effectLst/>
                        </a:rPr>
                        <a:t> </a:t>
                      </a:r>
                      <a:endParaRPr lang="en-IN" sz="1400" b="1">
                        <a:effectLst/>
                      </a:endParaRPr>
                    </a:p>
                    <a:p>
                      <a:pPr algn="ctr">
                        <a:lnSpc>
                          <a:spcPct val="150000"/>
                        </a:lnSpc>
                        <a:spcAft>
                          <a:spcPts val="0"/>
                        </a:spcAft>
                      </a:pPr>
                      <a:r>
                        <a:rPr lang="en-US" sz="1400" b="1">
                          <a:effectLst/>
                        </a:rPr>
                        <a:t>- 21.27</a:t>
                      </a:r>
                      <a:endParaRPr lang="en-IN" sz="1400" b="1">
                        <a:effectLst/>
                      </a:endParaRPr>
                    </a:p>
                    <a:p>
                      <a:pPr algn="ctr">
                        <a:lnSpc>
                          <a:spcPct val="150000"/>
                        </a:lnSpc>
                        <a:spcAft>
                          <a:spcPts val="0"/>
                        </a:spcAft>
                      </a:pPr>
                      <a:r>
                        <a:rPr lang="en-US" sz="1400" b="1">
                          <a:effectLst/>
                        </a:rPr>
                        <a:t>- 22.77</a:t>
                      </a:r>
                      <a:endParaRPr lang="en-IN" sz="1400" b="1">
                        <a:effectLst/>
                      </a:endParaRPr>
                    </a:p>
                    <a:p>
                      <a:pPr algn="ctr">
                        <a:lnSpc>
                          <a:spcPct val="150000"/>
                        </a:lnSpc>
                        <a:spcAft>
                          <a:spcPts val="0"/>
                        </a:spcAft>
                      </a:pPr>
                      <a:r>
                        <a:rPr lang="en-US" sz="1400" b="1">
                          <a:effectLst/>
                        </a:rPr>
                        <a:t>- 24.29</a:t>
                      </a:r>
                      <a:endParaRPr lang="en-IN" sz="1400" b="1">
                        <a:effectLst/>
                      </a:endParaRPr>
                    </a:p>
                    <a:p>
                      <a:pPr algn="ctr">
                        <a:lnSpc>
                          <a:spcPct val="150000"/>
                        </a:lnSpc>
                        <a:spcAft>
                          <a:spcPts val="0"/>
                        </a:spcAft>
                      </a:pPr>
                      <a:r>
                        <a:rPr lang="en-US" sz="1400" b="1">
                          <a:effectLst/>
                        </a:rPr>
                        <a:t>- 22.6</a:t>
                      </a:r>
                      <a:endParaRPr lang="en-IN" sz="1400" b="1">
                        <a:effectLst/>
                        <a:latin typeface="Calibri" panose="020F0502020204030204" pitchFamily="34" charset="0"/>
                        <a:ea typeface="Calibri" panose="020F0502020204030204" pitchFamily="34" charset="0"/>
                        <a:cs typeface="Mangal"/>
                      </a:endParaRPr>
                    </a:p>
                  </a:txBody>
                  <a:tcPr marL="51802" marR="51802" marT="0" marB="0"/>
                </a:tc>
              </a:tr>
              <a:tr h="1479769">
                <a:tc>
                  <a:txBody>
                    <a:bodyPr/>
                    <a:lstStyle/>
                    <a:p>
                      <a:pPr marL="342900" lvl="0" indent="-342900" algn="just">
                        <a:lnSpc>
                          <a:spcPct val="150000"/>
                        </a:lnSpc>
                        <a:spcAft>
                          <a:spcPts val="0"/>
                        </a:spcAft>
                        <a:buFont typeface="+mj-lt"/>
                        <a:buAutoNum type="arabicPeriod"/>
                      </a:pPr>
                      <a:r>
                        <a:rPr lang="en-US" sz="1400" b="1">
                          <a:effectLst/>
                        </a:rPr>
                        <a:t>Education level</a:t>
                      </a:r>
                      <a:endParaRPr lang="en-IN" sz="1400" b="1">
                        <a:effectLst/>
                      </a:endParaRPr>
                    </a:p>
                    <a:p>
                      <a:pPr marL="342900" lvl="0" indent="-342900" algn="just">
                        <a:lnSpc>
                          <a:spcPct val="150000"/>
                        </a:lnSpc>
                        <a:spcAft>
                          <a:spcPts val="0"/>
                        </a:spcAft>
                        <a:buFont typeface="Times New Roman" panose="02020603050405020304" pitchFamily="18" charset="0"/>
                        <a:buChar char="-"/>
                      </a:pPr>
                      <a:r>
                        <a:rPr lang="en-US" sz="1400" b="1">
                          <a:effectLst/>
                        </a:rPr>
                        <a:t>Matriculation</a:t>
                      </a:r>
                      <a:endParaRPr lang="en-IN" sz="1400" b="1">
                        <a:effectLst/>
                      </a:endParaRPr>
                    </a:p>
                    <a:p>
                      <a:pPr marL="342900" lvl="0" indent="-342900" algn="just">
                        <a:lnSpc>
                          <a:spcPct val="150000"/>
                        </a:lnSpc>
                        <a:spcAft>
                          <a:spcPts val="0"/>
                        </a:spcAft>
                        <a:buFont typeface="Times New Roman" panose="02020603050405020304" pitchFamily="18" charset="0"/>
                        <a:buChar char="-"/>
                      </a:pPr>
                      <a:r>
                        <a:rPr lang="en-US" sz="1400" b="1">
                          <a:effectLst/>
                        </a:rPr>
                        <a:t>Intermediate</a:t>
                      </a:r>
                      <a:endParaRPr lang="en-IN" sz="1400" b="1">
                        <a:effectLst/>
                      </a:endParaRPr>
                    </a:p>
                    <a:p>
                      <a:pPr marL="342900" lvl="0" indent="-342900" algn="just">
                        <a:lnSpc>
                          <a:spcPct val="150000"/>
                        </a:lnSpc>
                        <a:spcAft>
                          <a:spcPts val="0"/>
                        </a:spcAft>
                        <a:buFont typeface="Times New Roman" panose="02020603050405020304" pitchFamily="18" charset="0"/>
                        <a:buChar char="-"/>
                      </a:pPr>
                      <a:r>
                        <a:rPr lang="en-US" sz="1400" b="1">
                          <a:effectLst/>
                        </a:rPr>
                        <a:t>Graduate and above</a:t>
                      </a:r>
                      <a:endParaRPr lang="en-IN" sz="1400" b="1">
                        <a:effectLst/>
                        <a:latin typeface="Verdana" panose="020B0604030504040204" pitchFamily="34" charset="0"/>
                        <a:ea typeface="Times New Roman" panose="02020603050405020304" pitchFamily="18" charset="0"/>
                        <a:cs typeface="Arial" panose="020B0604020202020204" pitchFamily="34" charset="0"/>
                      </a:endParaRPr>
                    </a:p>
                  </a:txBody>
                  <a:tcPr marL="51802" marR="51802" marT="0" marB="0"/>
                </a:tc>
                <a:tc>
                  <a:txBody>
                    <a:bodyPr/>
                    <a:lstStyle/>
                    <a:p>
                      <a:pPr marL="685800">
                        <a:lnSpc>
                          <a:spcPct val="150000"/>
                        </a:lnSpc>
                        <a:spcAft>
                          <a:spcPts val="0"/>
                        </a:spcAft>
                      </a:pPr>
                      <a:r>
                        <a:rPr lang="en-US" sz="1400" b="1" dirty="0">
                          <a:effectLst/>
                        </a:rPr>
                        <a:t> </a:t>
                      </a:r>
                      <a:endParaRPr lang="en-IN" sz="1400" b="1" dirty="0">
                        <a:effectLst/>
                      </a:endParaRPr>
                    </a:p>
                    <a:p>
                      <a:pPr marL="342900" lvl="0" indent="-342900" algn="ctr">
                        <a:lnSpc>
                          <a:spcPct val="150000"/>
                        </a:lnSpc>
                        <a:spcAft>
                          <a:spcPts val="0"/>
                        </a:spcAft>
                        <a:buFont typeface="Times New Roman" panose="02020603050405020304" pitchFamily="18" charset="0"/>
                        <a:buChar char="-"/>
                      </a:pPr>
                      <a:r>
                        <a:rPr lang="en-US" sz="1400" b="1" dirty="0">
                          <a:effectLst/>
                        </a:rPr>
                        <a:t>64</a:t>
                      </a:r>
                      <a:endParaRPr lang="en-IN" sz="1400" b="1" dirty="0">
                        <a:effectLst/>
                      </a:endParaRPr>
                    </a:p>
                    <a:p>
                      <a:pPr marL="342900" lvl="0" indent="-342900" algn="ctr">
                        <a:lnSpc>
                          <a:spcPct val="150000"/>
                        </a:lnSpc>
                        <a:spcAft>
                          <a:spcPts val="0"/>
                        </a:spcAft>
                        <a:buFont typeface="Times New Roman" panose="02020603050405020304" pitchFamily="18" charset="0"/>
                        <a:buChar char="-"/>
                      </a:pPr>
                      <a:r>
                        <a:rPr lang="en-US" sz="1400" b="1" dirty="0">
                          <a:effectLst/>
                        </a:rPr>
                        <a:t>29</a:t>
                      </a:r>
                      <a:endParaRPr lang="en-IN" sz="1400" b="1" dirty="0">
                        <a:effectLst/>
                      </a:endParaRPr>
                    </a:p>
                    <a:p>
                      <a:pPr marL="342900" lvl="0" indent="-342900" algn="ctr">
                        <a:lnSpc>
                          <a:spcPct val="150000"/>
                        </a:lnSpc>
                        <a:spcAft>
                          <a:spcPts val="0"/>
                        </a:spcAft>
                        <a:buFont typeface="Times New Roman" panose="02020603050405020304" pitchFamily="18" charset="0"/>
                        <a:buChar char="-"/>
                      </a:pPr>
                      <a:r>
                        <a:rPr lang="en-US" sz="1400" b="1" dirty="0">
                          <a:effectLst/>
                        </a:rPr>
                        <a:t>69</a:t>
                      </a:r>
                      <a:endParaRPr lang="en-IN" sz="1400" b="1" dirty="0">
                        <a:effectLst/>
                      </a:endParaRPr>
                    </a:p>
                    <a:p>
                      <a:pPr algn="ctr">
                        <a:lnSpc>
                          <a:spcPct val="150000"/>
                        </a:lnSpc>
                        <a:spcAft>
                          <a:spcPts val="0"/>
                        </a:spcAft>
                      </a:pPr>
                      <a:r>
                        <a:rPr lang="en-US" sz="1400" b="1" dirty="0">
                          <a:effectLst/>
                        </a:rPr>
                        <a:t> </a:t>
                      </a:r>
                      <a:endParaRPr lang="en-IN" sz="1400" b="1" dirty="0">
                        <a:effectLst/>
                        <a:latin typeface="Calibri" panose="020F0502020204030204" pitchFamily="34" charset="0"/>
                        <a:ea typeface="Calibri" panose="020F0502020204030204" pitchFamily="34" charset="0"/>
                        <a:cs typeface="Mangal"/>
                      </a:endParaRPr>
                    </a:p>
                  </a:txBody>
                  <a:tcPr marL="51802" marR="51802" marT="0" marB="0"/>
                </a:tc>
                <a:tc>
                  <a:txBody>
                    <a:bodyPr/>
                    <a:lstStyle/>
                    <a:p>
                      <a:pPr algn="ctr">
                        <a:lnSpc>
                          <a:spcPct val="150000"/>
                        </a:lnSpc>
                        <a:spcAft>
                          <a:spcPts val="0"/>
                        </a:spcAft>
                      </a:pPr>
                      <a:r>
                        <a:rPr lang="en-US" sz="1400" b="1" dirty="0">
                          <a:effectLst/>
                        </a:rPr>
                        <a:t> </a:t>
                      </a:r>
                      <a:endParaRPr lang="en-IN" sz="1400" b="1" dirty="0">
                        <a:effectLst/>
                      </a:endParaRPr>
                    </a:p>
                    <a:p>
                      <a:pPr algn="ctr">
                        <a:lnSpc>
                          <a:spcPct val="150000"/>
                        </a:lnSpc>
                        <a:spcAft>
                          <a:spcPts val="0"/>
                        </a:spcAft>
                      </a:pPr>
                      <a:r>
                        <a:rPr lang="en-US" sz="1400" b="1" dirty="0">
                          <a:effectLst/>
                        </a:rPr>
                        <a:t>39.5</a:t>
                      </a:r>
                      <a:endParaRPr lang="en-IN" sz="1400" b="1" dirty="0">
                        <a:effectLst/>
                      </a:endParaRPr>
                    </a:p>
                    <a:p>
                      <a:pPr algn="ctr">
                        <a:lnSpc>
                          <a:spcPct val="150000"/>
                        </a:lnSpc>
                        <a:spcAft>
                          <a:spcPts val="0"/>
                        </a:spcAft>
                      </a:pPr>
                      <a:r>
                        <a:rPr lang="en-US" sz="1400" b="1" dirty="0">
                          <a:effectLst/>
                        </a:rPr>
                        <a:t>- 17.9</a:t>
                      </a:r>
                      <a:endParaRPr lang="en-IN" sz="1400" b="1" dirty="0">
                        <a:effectLst/>
                      </a:endParaRPr>
                    </a:p>
                    <a:p>
                      <a:pPr algn="ctr">
                        <a:lnSpc>
                          <a:spcPct val="150000"/>
                        </a:lnSpc>
                        <a:spcAft>
                          <a:spcPts val="0"/>
                        </a:spcAft>
                      </a:pPr>
                      <a:r>
                        <a:rPr lang="en-US" sz="1400" b="1" dirty="0">
                          <a:effectLst/>
                        </a:rPr>
                        <a:t>- 42.6</a:t>
                      </a:r>
                      <a:endParaRPr lang="en-IN" sz="1400" b="1" dirty="0">
                        <a:effectLst/>
                        <a:latin typeface="Calibri" panose="020F0502020204030204" pitchFamily="34" charset="0"/>
                        <a:ea typeface="Calibri" panose="020F0502020204030204" pitchFamily="34" charset="0"/>
                        <a:cs typeface="Mangal"/>
                      </a:endParaRPr>
                    </a:p>
                  </a:txBody>
                  <a:tcPr marL="51802" marR="51802" marT="0" marB="0"/>
                </a:tc>
                <a:tc>
                  <a:txBody>
                    <a:bodyPr/>
                    <a:lstStyle/>
                    <a:p>
                      <a:pPr algn="ctr">
                        <a:lnSpc>
                          <a:spcPct val="150000"/>
                        </a:lnSpc>
                        <a:spcAft>
                          <a:spcPts val="0"/>
                        </a:spcAft>
                      </a:pPr>
                      <a:r>
                        <a:rPr lang="en-US" sz="1400" b="1" dirty="0">
                          <a:effectLst/>
                        </a:rPr>
                        <a:t> </a:t>
                      </a:r>
                      <a:endParaRPr lang="en-IN" sz="1400" b="1" dirty="0">
                        <a:effectLst/>
                      </a:endParaRPr>
                    </a:p>
                    <a:p>
                      <a:pPr algn="ctr">
                        <a:lnSpc>
                          <a:spcPct val="150000"/>
                        </a:lnSpc>
                        <a:spcAft>
                          <a:spcPts val="0"/>
                        </a:spcAft>
                      </a:pPr>
                      <a:r>
                        <a:rPr lang="en-US" sz="1400" b="1" dirty="0">
                          <a:effectLst/>
                        </a:rPr>
                        <a:t>21.38</a:t>
                      </a:r>
                      <a:endParaRPr lang="en-IN" sz="1400" b="1" dirty="0">
                        <a:effectLst/>
                      </a:endParaRPr>
                    </a:p>
                    <a:p>
                      <a:pPr algn="ctr">
                        <a:lnSpc>
                          <a:spcPct val="150000"/>
                        </a:lnSpc>
                        <a:spcAft>
                          <a:spcPts val="0"/>
                        </a:spcAft>
                      </a:pPr>
                      <a:r>
                        <a:rPr lang="en-US" sz="1400" b="1" dirty="0">
                          <a:effectLst/>
                        </a:rPr>
                        <a:t>- 21.59</a:t>
                      </a:r>
                      <a:endParaRPr lang="en-IN" sz="1400" b="1" dirty="0">
                        <a:effectLst/>
                      </a:endParaRPr>
                    </a:p>
                    <a:p>
                      <a:pPr algn="ctr">
                        <a:lnSpc>
                          <a:spcPct val="150000"/>
                        </a:lnSpc>
                        <a:spcAft>
                          <a:spcPts val="0"/>
                        </a:spcAft>
                      </a:pPr>
                      <a:r>
                        <a:rPr lang="en-US" sz="1400" b="1" dirty="0">
                          <a:effectLst/>
                        </a:rPr>
                        <a:t>- 24.17</a:t>
                      </a:r>
                      <a:endParaRPr lang="en-IN" sz="1400" b="1" dirty="0">
                        <a:effectLst/>
                        <a:latin typeface="Calibri" panose="020F0502020204030204" pitchFamily="34" charset="0"/>
                        <a:ea typeface="Calibri" panose="020F0502020204030204" pitchFamily="34" charset="0"/>
                        <a:cs typeface="Mangal"/>
                      </a:endParaRPr>
                    </a:p>
                  </a:txBody>
                  <a:tcPr marL="51802" marR="51802" marT="0" marB="0"/>
                </a:tc>
              </a:tr>
              <a:tr h="1479769">
                <a:tc>
                  <a:txBody>
                    <a:bodyPr/>
                    <a:lstStyle/>
                    <a:p>
                      <a:pPr marL="342900" lvl="0" indent="-342900" algn="just">
                        <a:lnSpc>
                          <a:spcPct val="150000"/>
                        </a:lnSpc>
                        <a:spcAft>
                          <a:spcPts val="0"/>
                        </a:spcAft>
                        <a:buFont typeface="+mj-lt"/>
                        <a:buAutoNum type="arabicPeriod"/>
                      </a:pPr>
                      <a:r>
                        <a:rPr lang="en-US" sz="1400" b="1">
                          <a:effectLst/>
                        </a:rPr>
                        <a:t>Last training period</a:t>
                      </a:r>
                      <a:endParaRPr lang="en-IN" sz="1400" b="1">
                        <a:effectLst/>
                      </a:endParaRPr>
                    </a:p>
                    <a:p>
                      <a:pPr marL="342900" lvl="0" indent="-342900" algn="just">
                        <a:lnSpc>
                          <a:spcPct val="150000"/>
                        </a:lnSpc>
                        <a:spcAft>
                          <a:spcPts val="0"/>
                        </a:spcAft>
                        <a:buFont typeface="Times New Roman" panose="02020603050405020304" pitchFamily="18" charset="0"/>
                        <a:buChar char="-"/>
                      </a:pPr>
                      <a:r>
                        <a:rPr lang="en-US" sz="1400" b="1">
                          <a:effectLst/>
                        </a:rPr>
                        <a:t>2000- 2014</a:t>
                      </a:r>
                      <a:endParaRPr lang="en-IN" sz="1400" b="1">
                        <a:effectLst/>
                      </a:endParaRPr>
                    </a:p>
                    <a:p>
                      <a:pPr marL="342900" lvl="0" indent="-342900" algn="just">
                        <a:lnSpc>
                          <a:spcPct val="150000"/>
                        </a:lnSpc>
                        <a:spcAft>
                          <a:spcPts val="0"/>
                        </a:spcAft>
                        <a:buFont typeface="Times New Roman" panose="02020603050405020304" pitchFamily="18" charset="0"/>
                        <a:buChar char="-"/>
                      </a:pPr>
                      <a:r>
                        <a:rPr lang="en-US" sz="1400" b="1">
                          <a:effectLst/>
                        </a:rPr>
                        <a:t>2015</a:t>
                      </a:r>
                      <a:endParaRPr lang="en-IN" sz="1400" b="1">
                        <a:effectLst/>
                      </a:endParaRPr>
                    </a:p>
                    <a:p>
                      <a:pPr marL="342900" lvl="0" indent="-342900" algn="just">
                        <a:lnSpc>
                          <a:spcPct val="150000"/>
                        </a:lnSpc>
                        <a:spcAft>
                          <a:spcPts val="0"/>
                        </a:spcAft>
                        <a:buFont typeface="Times New Roman" panose="02020603050405020304" pitchFamily="18" charset="0"/>
                        <a:buChar char="-"/>
                      </a:pPr>
                      <a:r>
                        <a:rPr lang="en-US" sz="1400" b="1">
                          <a:effectLst/>
                        </a:rPr>
                        <a:t>2016</a:t>
                      </a:r>
                      <a:endParaRPr lang="en-IN" sz="1400" b="1">
                        <a:effectLst/>
                        <a:latin typeface="Verdana" panose="020B0604030504040204" pitchFamily="34" charset="0"/>
                        <a:ea typeface="Times New Roman" panose="02020603050405020304" pitchFamily="18" charset="0"/>
                        <a:cs typeface="Arial" panose="020B0604020202020204" pitchFamily="34" charset="0"/>
                      </a:endParaRPr>
                    </a:p>
                  </a:txBody>
                  <a:tcPr marL="51802" marR="51802" marT="0" marB="0"/>
                </a:tc>
                <a:tc>
                  <a:txBody>
                    <a:bodyPr/>
                    <a:lstStyle/>
                    <a:p>
                      <a:pPr marL="457200">
                        <a:lnSpc>
                          <a:spcPct val="150000"/>
                        </a:lnSpc>
                        <a:spcAft>
                          <a:spcPts val="0"/>
                        </a:spcAft>
                      </a:pPr>
                      <a:r>
                        <a:rPr lang="en-US" sz="1400" b="1">
                          <a:effectLst/>
                        </a:rPr>
                        <a:t> </a:t>
                      </a:r>
                      <a:endParaRPr lang="en-IN" sz="1400" b="1">
                        <a:effectLst/>
                      </a:endParaRPr>
                    </a:p>
                    <a:p>
                      <a:pPr marL="342900" lvl="0" indent="-342900" algn="ctr">
                        <a:lnSpc>
                          <a:spcPct val="150000"/>
                        </a:lnSpc>
                        <a:spcAft>
                          <a:spcPts val="0"/>
                        </a:spcAft>
                        <a:buFont typeface="Times New Roman" panose="02020603050405020304" pitchFamily="18" charset="0"/>
                        <a:buChar char="-"/>
                      </a:pPr>
                      <a:r>
                        <a:rPr lang="en-US" sz="1400" b="1">
                          <a:effectLst/>
                        </a:rPr>
                        <a:t>62</a:t>
                      </a:r>
                      <a:endParaRPr lang="en-IN" sz="1400" b="1">
                        <a:effectLst/>
                      </a:endParaRPr>
                    </a:p>
                    <a:p>
                      <a:pPr marL="342900" lvl="0" indent="-342900" algn="ctr">
                        <a:lnSpc>
                          <a:spcPct val="150000"/>
                        </a:lnSpc>
                        <a:spcAft>
                          <a:spcPts val="0"/>
                        </a:spcAft>
                        <a:buFont typeface="Times New Roman" panose="02020603050405020304" pitchFamily="18" charset="0"/>
                        <a:buChar char="-"/>
                      </a:pPr>
                      <a:r>
                        <a:rPr lang="en-US" sz="1400" b="1">
                          <a:effectLst/>
                        </a:rPr>
                        <a:t>44</a:t>
                      </a:r>
                      <a:endParaRPr lang="en-IN" sz="1400" b="1">
                        <a:effectLst/>
                      </a:endParaRPr>
                    </a:p>
                    <a:p>
                      <a:pPr marL="342900" lvl="0" indent="-342900" algn="ctr">
                        <a:lnSpc>
                          <a:spcPct val="150000"/>
                        </a:lnSpc>
                        <a:spcAft>
                          <a:spcPts val="0"/>
                        </a:spcAft>
                        <a:buFont typeface="Times New Roman" panose="02020603050405020304" pitchFamily="18" charset="0"/>
                        <a:buChar char="-"/>
                      </a:pPr>
                      <a:r>
                        <a:rPr lang="en-US" sz="1400" b="1">
                          <a:effectLst/>
                        </a:rPr>
                        <a:t>55</a:t>
                      </a:r>
                      <a:endParaRPr lang="en-IN" sz="1400" b="1">
                        <a:effectLst/>
                      </a:endParaRPr>
                    </a:p>
                    <a:p>
                      <a:pPr algn="ctr">
                        <a:lnSpc>
                          <a:spcPct val="150000"/>
                        </a:lnSpc>
                        <a:spcAft>
                          <a:spcPts val="0"/>
                        </a:spcAft>
                      </a:pPr>
                      <a:r>
                        <a:rPr lang="en-US" sz="1400" b="1">
                          <a:effectLst/>
                        </a:rPr>
                        <a:t> </a:t>
                      </a:r>
                      <a:endParaRPr lang="en-IN" sz="1400" b="1">
                        <a:effectLst/>
                        <a:latin typeface="Calibri" panose="020F0502020204030204" pitchFamily="34" charset="0"/>
                        <a:ea typeface="Calibri" panose="020F0502020204030204" pitchFamily="34" charset="0"/>
                        <a:cs typeface="Mangal"/>
                      </a:endParaRPr>
                    </a:p>
                  </a:txBody>
                  <a:tcPr marL="51802" marR="51802" marT="0" marB="0"/>
                </a:tc>
                <a:tc>
                  <a:txBody>
                    <a:bodyPr/>
                    <a:lstStyle/>
                    <a:p>
                      <a:pPr algn="ctr">
                        <a:lnSpc>
                          <a:spcPct val="150000"/>
                        </a:lnSpc>
                        <a:spcAft>
                          <a:spcPts val="0"/>
                        </a:spcAft>
                      </a:pPr>
                      <a:r>
                        <a:rPr lang="en-US" sz="1400" b="1" dirty="0">
                          <a:effectLst/>
                        </a:rPr>
                        <a:t> </a:t>
                      </a:r>
                      <a:endParaRPr lang="en-IN" sz="1400" b="1" dirty="0">
                        <a:effectLst/>
                      </a:endParaRPr>
                    </a:p>
                    <a:p>
                      <a:pPr algn="ctr">
                        <a:lnSpc>
                          <a:spcPct val="150000"/>
                        </a:lnSpc>
                        <a:spcAft>
                          <a:spcPts val="0"/>
                        </a:spcAft>
                      </a:pPr>
                      <a:r>
                        <a:rPr lang="en-US" sz="1400" b="1" dirty="0">
                          <a:effectLst/>
                        </a:rPr>
                        <a:t>- 38.3</a:t>
                      </a:r>
                      <a:endParaRPr lang="en-IN" sz="1400" b="1" dirty="0">
                        <a:effectLst/>
                      </a:endParaRPr>
                    </a:p>
                    <a:p>
                      <a:pPr algn="ctr">
                        <a:lnSpc>
                          <a:spcPct val="150000"/>
                        </a:lnSpc>
                        <a:spcAft>
                          <a:spcPts val="0"/>
                        </a:spcAft>
                      </a:pPr>
                      <a:r>
                        <a:rPr lang="en-US" sz="1400" b="1" dirty="0">
                          <a:effectLst/>
                        </a:rPr>
                        <a:t>- 27.2</a:t>
                      </a:r>
                      <a:endParaRPr lang="en-IN" sz="1400" b="1" dirty="0">
                        <a:effectLst/>
                      </a:endParaRPr>
                    </a:p>
                    <a:p>
                      <a:pPr algn="ctr">
                        <a:lnSpc>
                          <a:spcPct val="150000"/>
                        </a:lnSpc>
                        <a:spcAft>
                          <a:spcPts val="0"/>
                        </a:spcAft>
                      </a:pPr>
                      <a:r>
                        <a:rPr lang="en-US" sz="1400" b="1" dirty="0">
                          <a:effectLst/>
                        </a:rPr>
                        <a:t>- 33.9</a:t>
                      </a:r>
                      <a:endParaRPr lang="en-IN" sz="1400" b="1" dirty="0">
                        <a:effectLst/>
                        <a:latin typeface="Calibri" panose="020F0502020204030204" pitchFamily="34" charset="0"/>
                        <a:ea typeface="Calibri" panose="020F0502020204030204" pitchFamily="34" charset="0"/>
                        <a:cs typeface="Mangal"/>
                      </a:endParaRPr>
                    </a:p>
                  </a:txBody>
                  <a:tcPr marL="51802" marR="51802" marT="0" marB="0"/>
                </a:tc>
                <a:tc>
                  <a:txBody>
                    <a:bodyPr/>
                    <a:lstStyle/>
                    <a:p>
                      <a:pPr algn="ctr">
                        <a:lnSpc>
                          <a:spcPct val="150000"/>
                        </a:lnSpc>
                        <a:spcAft>
                          <a:spcPts val="0"/>
                        </a:spcAft>
                      </a:pPr>
                      <a:r>
                        <a:rPr lang="en-US" sz="1400" b="1" dirty="0">
                          <a:effectLst/>
                        </a:rPr>
                        <a:t> </a:t>
                      </a:r>
                      <a:endParaRPr lang="en-IN" sz="1400" b="1" dirty="0">
                        <a:effectLst/>
                      </a:endParaRPr>
                    </a:p>
                    <a:p>
                      <a:pPr algn="ctr">
                        <a:lnSpc>
                          <a:spcPct val="150000"/>
                        </a:lnSpc>
                        <a:spcAft>
                          <a:spcPts val="0"/>
                        </a:spcAft>
                      </a:pPr>
                      <a:r>
                        <a:rPr lang="en-US" sz="1400" b="1" dirty="0">
                          <a:effectLst/>
                        </a:rPr>
                        <a:t>- 21.85</a:t>
                      </a:r>
                      <a:endParaRPr lang="en-IN" sz="1400" b="1" dirty="0">
                        <a:effectLst/>
                      </a:endParaRPr>
                    </a:p>
                    <a:p>
                      <a:pPr algn="ctr">
                        <a:lnSpc>
                          <a:spcPct val="150000"/>
                        </a:lnSpc>
                        <a:spcAft>
                          <a:spcPts val="0"/>
                        </a:spcAft>
                      </a:pPr>
                      <a:r>
                        <a:rPr lang="en-US" sz="1400" b="1" dirty="0">
                          <a:effectLst/>
                        </a:rPr>
                        <a:t>- 21.7</a:t>
                      </a:r>
                      <a:endParaRPr lang="en-IN" sz="1400" b="1" dirty="0">
                        <a:effectLst/>
                      </a:endParaRPr>
                    </a:p>
                    <a:p>
                      <a:pPr algn="ctr">
                        <a:lnSpc>
                          <a:spcPct val="150000"/>
                        </a:lnSpc>
                        <a:spcAft>
                          <a:spcPts val="0"/>
                        </a:spcAft>
                      </a:pPr>
                      <a:r>
                        <a:rPr lang="en-US" sz="1400" b="1" dirty="0">
                          <a:effectLst/>
                        </a:rPr>
                        <a:t>- 24.22</a:t>
                      </a:r>
                      <a:endParaRPr lang="en-IN" sz="1400" b="1" dirty="0">
                        <a:effectLst/>
                        <a:latin typeface="Calibri" panose="020F0502020204030204" pitchFamily="34" charset="0"/>
                        <a:ea typeface="Calibri" panose="020F0502020204030204" pitchFamily="34" charset="0"/>
                        <a:cs typeface="Mangal"/>
                      </a:endParaRPr>
                    </a:p>
                  </a:txBody>
                  <a:tcPr marL="51802" marR="51802" marT="0" marB="0"/>
                </a:tc>
              </a:tr>
            </a:tbl>
          </a:graphicData>
        </a:graphic>
      </p:graphicFrame>
    </p:spTree>
    <p:extLst>
      <p:ext uri="{BB962C8B-B14F-4D97-AF65-F5344CB8AC3E}">
        <p14:creationId xmlns:p14="http://schemas.microsoft.com/office/powerpoint/2010/main" val="555383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880162476"/>
              </p:ext>
            </p:extLst>
          </p:nvPr>
        </p:nvGraphicFramePr>
        <p:xfrm>
          <a:off x="5154913" y="875292"/>
          <a:ext cx="6062585" cy="534262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034296316"/>
              </p:ext>
            </p:extLst>
          </p:nvPr>
        </p:nvGraphicFramePr>
        <p:xfrm>
          <a:off x="811888" y="1131506"/>
          <a:ext cx="3942776" cy="5699059"/>
        </p:xfrm>
        <a:graphic>
          <a:graphicData uri="http://schemas.openxmlformats.org/drawingml/2006/table">
            <a:tbl>
              <a:tblPr firstRow="1" firstCol="1" bandRow="1">
                <a:tableStyleId>{5C22544A-7EE6-4342-B048-85BDC9FD1C3A}</a:tableStyleId>
              </a:tblPr>
              <a:tblGrid>
                <a:gridCol w="1379389"/>
                <a:gridCol w="1108076"/>
                <a:gridCol w="566670"/>
                <a:gridCol w="888641"/>
              </a:tblGrid>
              <a:tr h="1263393">
                <a:tc>
                  <a:txBody>
                    <a:bodyPr/>
                    <a:lstStyle/>
                    <a:p>
                      <a:pPr algn="ctr">
                        <a:lnSpc>
                          <a:spcPct val="107000"/>
                        </a:lnSpc>
                        <a:spcAft>
                          <a:spcPts val="0"/>
                        </a:spcAft>
                      </a:pPr>
                      <a:r>
                        <a:rPr lang="en-IN" sz="1600" dirty="0">
                          <a:effectLst/>
                        </a:rPr>
                        <a:t>Knowledge level</a:t>
                      </a:r>
                      <a:endParaRPr lang="en-IN" sz="1600" dirty="0">
                        <a:effectLst/>
                        <a:latin typeface="Calibri" panose="020F0502020204030204" pitchFamily="34" charset="0"/>
                        <a:ea typeface="Calibri" panose="020F0502020204030204" pitchFamily="34" charset="0"/>
                        <a:cs typeface="Mangal"/>
                      </a:endParaRPr>
                    </a:p>
                  </a:txBody>
                  <a:tcPr marL="68580" marR="68580" marT="0" marB="0" anchor="b"/>
                </a:tc>
                <a:tc>
                  <a:txBody>
                    <a:bodyPr/>
                    <a:lstStyle/>
                    <a:p>
                      <a:pPr algn="ctr">
                        <a:lnSpc>
                          <a:spcPct val="107000"/>
                        </a:lnSpc>
                        <a:spcAft>
                          <a:spcPts val="0"/>
                        </a:spcAft>
                      </a:pPr>
                      <a:r>
                        <a:rPr lang="en-IN" sz="1600" dirty="0">
                          <a:effectLst/>
                        </a:rPr>
                        <a:t>Frequency</a:t>
                      </a:r>
                      <a:endParaRPr lang="en-IN" sz="1600" dirty="0">
                        <a:effectLst/>
                        <a:latin typeface="Calibri" panose="020F0502020204030204" pitchFamily="34" charset="0"/>
                        <a:ea typeface="Calibri" panose="020F0502020204030204" pitchFamily="34" charset="0"/>
                        <a:cs typeface="Mangal"/>
                      </a:endParaRPr>
                    </a:p>
                  </a:txBody>
                  <a:tcPr marL="68580" marR="68580" marT="0" marB="0" anchor="b"/>
                </a:tc>
                <a:tc>
                  <a:txBody>
                    <a:bodyPr/>
                    <a:lstStyle/>
                    <a:p>
                      <a:pPr algn="ctr">
                        <a:lnSpc>
                          <a:spcPct val="107000"/>
                        </a:lnSpc>
                        <a:spcAft>
                          <a:spcPts val="0"/>
                        </a:spcAft>
                      </a:pPr>
                      <a:r>
                        <a:rPr lang="en-IN" sz="1600">
                          <a:effectLst/>
                        </a:rPr>
                        <a:t>Total</a:t>
                      </a:r>
                      <a:endParaRPr lang="en-IN" sz="1600">
                        <a:effectLst/>
                        <a:latin typeface="Calibri" panose="020F0502020204030204" pitchFamily="34" charset="0"/>
                        <a:ea typeface="Calibri" panose="020F0502020204030204" pitchFamily="34" charset="0"/>
                        <a:cs typeface="Mangal"/>
                      </a:endParaRPr>
                    </a:p>
                  </a:txBody>
                  <a:tcPr marL="68580" marR="68580" marT="0" marB="0" anchor="b"/>
                </a:tc>
                <a:tc>
                  <a:txBody>
                    <a:bodyPr/>
                    <a:lstStyle/>
                    <a:p>
                      <a:pPr algn="ctr">
                        <a:lnSpc>
                          <a:spcPct val="107000"/>
                        </a:lnSpc>
                        <a:spcAft>
                          <a:spcPts val="0"/>
                        </a:spcAft>
                      </a:pPr>
                      <a:r>
                        <a:rPr lang="en-IN" sz="1600">
                          <a:effectLst/>
                        </a:rPr>
                        <a:t>Percent</a:t>
                      </a:r>
                      <a:endParaRPr lang="en-IN" sz="1600">
                        <a:effectLst/>
                        <a:latin typeface="Calibri" panose="020F0502020204030204" pitchFamily="34" charset="0"/>
                        <a:ea typeface="Calibri" panose="020F0502020204030204" pitchFamily="34" charset="0"/>
                        <a:cs typeface="Mangal"/>
                      </a:endParaRPr>
                    </a:p>
                  </a:txBody>
                  <a:tcPr marL="68580" marR="68580" marT="0" marB="0" anchor="b"/>
                </a:tc>
              </a:tr>
              <a:tr h="1263393">
                <a:tc>
                  <a:txBody>
                    <a:bodyPr/>
                    <a:lstStyle/>
                    <a:p>
                      <a:pPr algn="ctr">
                        <a:lnSpc>
                          <a:spcPct val="107000"/>
                        </a:lnSpc>
                        <a:spcAft>
                          <a:spcPts val="0"/>
                        </a:spcAft>
                      </a:pPr>
                      <a:r>
                        <a:rPr lang="en-IN" sz="1600" dirty="0" smtClean="0">
                          <a:effectLst/>
                        </a:rPr>
                        <a:t>Low</a:t>
                      </a:r>
                    </a:p>
                    <a:p>
                      <a:pPr algn="ctr">
                        <a:lnSpc>
                          <a:spcPct val="107000"/>
                        </a:lnSpc>
                        <a:spcAft>
                          <a:spcPts val="0"/>
                        </a:spcAft>
                      </a:pPr>
                      <a:r>
                        <a:rPr lang="en-IN" sz="1600" dirty="0" smtClean="0">
                          <a:effectLst/>
                          <a:latin typeface="Calibri" panose="020F0502020204030204" pitchFamily="34" charset="0"/>
                          <a:ea typeface="Calibri" panose="020F0502020204030204" pitchFamily="34" charset="0"/>
                          <a:cs typeface="Mangal"/>
                        </a:rPr>
                        <a:t>(1- 10 satisfactory</a:t>
                      </a:r>
                      <a:r>
                        <a:rPr lang="en-IN" sz="1600" baseline="0" dirty="0" smtClean="0">
                          <a:effectLst/>
                          <a:latin typeface="Calibri" panose="020F0502020204030204" pitchFamily="34" charset="0"/>
                          <a:ea typeface="Calibri" panose="020F0502020204030204" pitchFamily="34" charset="0"/>
                          <a:cs typeface="Mangal"/>
                        </a:rPr>
                        <a:t> answers out of 33</a:t>
                      </a:r>
                      <a:r>
                        <a:rPr lang="en-IN" sz="1600" dirty="0" smtClean="0">
                          <a:effectLst/>
                          <a:latin typeface="Calibri" panose="020F0502020204030204" pitchFamily="34" charset="0"/>
                          <a:ea typeface="Calibri" panose="020F0502020204030204" pitchFamily="34" charset="0"/>
                          <a:cs typeface="Mangal"/>
                        </a:rPr>
                        <a:t>)</a:t>
                      </a:r>
                    </a:p>
                    <a:p>
                      <a:pPr algn="ctr">
                        <a:lnSpc>
                          <a:spcPct val="107000"/>
                        </a:lnSpc>
                        <a:spcAft>
                          <a:spcPts val="0"/>
                        </a:spcAft>
                      </a:pPr>
                      <a:endParaRPr lang="en-IN" sz="1600" dirty="0">
                        <a:effectLst/>
                        <a:latin typeface="Calibri" panose="020F0502020204030204" pitchFamily="34" charset="0"/>
                        <a:ea typeface="Calibri" panose="020F0502020204030204" pitchFamily="34" charset="0"/>
                        <a:cs typeface="Mangal"/>
                      </a:endParaRPr>
                    </a:p>
                  </a:txBody>
                  <a:tcPr marL="68580" marR="68580" marT="0" marB="0" anchor="b"/>
                </a:tc>
                <a:tc>
                  <a:txBody>
                    <a:bodyPr/>
                    <a:lstStyle/>
                    <a:p>
                      <a:pPr algn="ctr">
                        <a:lnSpc>
                          <a:spcPct val="107000"/>
                        </a:lnSpc>
                        <a:spcAft>
                          <a:spcPts val="0"/>
                        </a:spcAft>
                      </a:pPr>
                      <a:r>
                        <a:rPr lang="en-IN" sz="1600" dirty="0">
                          <a:effectLst/>
                        </a:rPr>
                        <a:t>2</a:t>
                      </a:r>
                      <a:endParaRPr lang="en-IN" sz="1600" dirty="0">
                        <a:effectLst/>
                        <a:latin typeface="Calibri" panose="020F0502020204030204" pitchFamily="34" charset="0"/>
                        <a:ea typeface="Calibri" panose="020F0502020204030204" pitchFamily="34" charset="0"/>
                        <a:cs typeface="Mangal"/>
                      </a:endParaRPr>
                    </a:p>
                  </a:txBody>
                  <a:tcPr marL="68580" marR="68580" marT="0" marB="0" anchor="b"/>
                </a:tc>
                <a:tc>
                  <a:txBody>
                    <a:bodyPr/>
                    <a:lstStyle/>
                    <a:p>
                      <a:pPr algn="ctr">
                        <a:lnSpc>
                          <a:spcPct val="107000"/>
                        </a:lnSpc>
                        <a:spcAft>
                          <a:spcPts val="0"/>
                        </a:spcAft>
                      </a:pPr>
                      <a:r>
                        <a:rPr lang="en-IN" sz="1600">
                          <a:effectLst/>
                        </a:rPr>
                        <a:t>162</a:t>
                      </a:r>
                      <a:endParaRPr lang="en-IN" sz="1600">
                        <a:effectLst/>
                        <a:latin typeface="Calibri" panose="020F0502020204030204" pitchFamily="34" charset="0"/>
                        <a:ea typeface="Calibri" panose="020F0502020204030204" pitchFamily="34" charset="0"/>
                        <a:cs typeface="Mangal"/>
                      </a:endParaRPr>
                    </a:p>
                  </a:txBody>
                  <a:tcPr marL="68580" marR="68580" marT="0" marB="0" anchor="b"/>
                </a:tc>
                <a:tc>
                  <a:txBody>
                    <a:bodyPr/>
                    <a:lstStyle/>
                    <a:p>
                      <a:pPr algn="ctr">
                        <a:lnSpc>
                          <a:spcPct val="107000"/>
                        </a:lnSpc>
                        <a:spcAft>
                          <a:spcPts val="0"/>
                        </a:spcAft>
                      </a:pPr>
                      <a:r>
                        <a:rPr lang="en-IN" sz="1600" dirty="0">
                          <a:effectLst/>
                        </a:rPr>
                        <a:t>1.2</a:t>
                      </a:r>
                      <a:endParaRPr lang="en-IN" sz="1600" dirty="0">
                        <a:effectLst/>
                        <a:latin typeface="Calibri" panose="020F0502020204030204" pitchFamily="34" charset="0"/>
                        <a:ea typeface="Calibri" panose="020F0502020204030204" pitchFamily="34" charset="0"/>
                        <a:cs typeface="Mangal"/>
                      </a:endParaRPr>
                    </a:p>
                  </a:txBody>
                  <a:tcPr marL="68580" marR="68580" marT="0" marB="0" anchor="b"/>
                </a:tc>
              </a:tr>
              <a:tr h="1263393">
                <a:tc>
                  <a:txBody>
                    <a:bodyPr/>
                    <a:lstStyle/>
                    <a:p>
                      <a:pPr algn="ctr">
                        <a:lnSpc>
                          <a:spcPct val="107000"/>
                        </a:lnSpc>
                        <a:spcAft>
                          <a:spcPts val="0"/>
                        </a:spcAft>
                      </a:pPr>
                      <a:r>
                        <a:rPr lang="en-IN" sz="1600" dirty="0" smtClean="0">
                          <a:effectLst/>
                        </a:rPr>
                        <a:t>Moderate</a:t>
                      </a:r>
                    </a:p>
                    <a:p>
                      <a:pPr algn="ctr">
                        <a:lnSpc>
                          <a:spcPct val="107000"/>
                        </a:lnSpc>
                        <a:spcAft>
                          <a:spcPts val="0"/>
                        </a:spcAft>
                      </a:pPr>
                      <a:r>
                        <a:rPr lang="en-IN" sz="1600" dirty="0" smtClean="0">
                          <a:effectLst/>
                          <a:latin typeface="Calibri" panose="020F0502020204030204" pitchFamily="34" charset="0"/>
                          <a:ea typeface="Calibri" panose="020F0502020204030204" pitchFamily="34" charset="0"/>
                          <a:cs typeface="Mangal"/>
                        </a:rPr>
                        <a:t>(11-</a:t>
                      </a:r>
                      <a:r>
                        <a:rPr lang="en-IN" sz="1600" baseline="0" dirty="0" smtClean="0">
                          <a:effectLst/>
                          <a:latin typeface="Calibri" panose="020F0502020204030204" pitchFamily="34" charset="0"/>
                          <a:ea typeface="Calibri" panose="020F0502020204030204" pitchFamily="34" charset="0"/>
                          <a:cs typeface="Mangal"/>
                        </a:rPr>
                        <a:t> 18 satisfactory answers out of 33</a:t>
                      </a:r>
                      <a:r>
                        <a:rPr lang="en-IN" sz="1600" dirty="0" smtClean="0">
                          <a:effectLst/>
                          <a:latin typeface="Calibri" panose="020F0502020204030204" pitchFamily="34" charset="0"/>
                          <a:ea typeface="Calibri" panose="020F0502020204030204" pitchFamily="34" charset="0"/>
                          <a:cs typeface="Mangal"/>
                        </a:rPr>
                        <a:t>)</a:t>
                      </a:r>
                    </a:p>
                    <a:p>
                      <a:pPr algn="ctr">
                        <a:lnSpc>
                          <a:spcPct val="107000"/>
                        </a:lnSpc>
                        <a:spcAft>
                          <a:spcPts val="0"/>
                        </a:spcAft>
                      </a:pPr>
                      <a:endParaRPr lang="en-IN" sz="1600" dirty="0">
                        <a:effectLst/>
                        <a:latin typeface="Calibri" panose="020F0502020204030204" pitchFamily="34" charset="0"/>
                        <a:ea typeface="Calibri" panose="020F0502020204030204" pitchFamily="34" charset="0"/>
                        <a:cs typeface="Mangal"/>
                      </a:endParaRPr>
                    </a:p>
                  </a:txBody>
                  <a:tcPr marL="68580" marR="68580" marT="0" marB="0" anchor="b"/>
                </a:tc>
                <a:tc>
                  <a:txBody>
                    <a:bodyPr/>
                    <a:lstStyle/>
                    <a:p>
                      <a:pPr algn="ctr">
                        <a:lnSpc>
                          <a:spcPct val="107000"/>
                        </a:lnSpc>
                        <a:spcAft>
                          <a:spcPts val="0"/>
                        </a:spcAft>
                      </a:pPr>
                      <a:r>
                        <a:rPr lang="en-IN" sz="1600">
                          <a:effectLst/>
                        </a:rPr>
                        <a:t>6</a:t>
                      </a:r>
                      <a:endParaRPr lang="en-IN" sz="1600">
                        <a:effectLst/>
                        <a:latin typeface="Calibri" panose="020F0502020204030204" pitchFamily="34" charset="0"/>
                        <a:ea typeface="Calibri" panose="020F0502020204030204" pitchFamily="34" charset="0"/>
                        <a:cs typeface="Mangal"/>
                      </a:endParaRPr>
                    </a:p>
                  </a:txBody>
                  <a:tcPr marL="68580" marR="68580" marT="0" marB="0" anchor="b"/>
                </a:tc>
                <a:tc>
                  <a:txBody>
                    <a:bodyPr/>
                    <a:lstStyle/>
                    <a:p>
                      <a:pPr algn="ctr">
                        <a:lnSpc>
                          <a:spcPct val="107000"/>
                        </a:lnSpc>
                        <a:spcAft>
                          <a:spcPts val="0"/>
                        </a:spcAft>
                      </a:pPr>
                      <a:r>
                        <a:rPr lang="en-IN" sz="1600" dirty="0">
                          <a:effectLst/>
                        </a:rPr>
                        <a:t>162</a:t>
                      </a:r>
                      <a:endParaRPr lang="en-IN" sz="1600" dirty="0">
                        <a:effectLst/>
                        <a:latin typeface="Calibri" panose="020F0502020204030204" pitchFamily="34" charset="0"/>
                        <a:ea typeface="Calibri" panose="020F0502020204030204" pitchFamily="34" charset="0"/>
                        <a:cs typeface="Mangal"/>
                      </a:endParaRPr>
                    </a:p>
                  </a:txBody>
                  <a:tcPr marL="68580" marR="68580" marT="0" marB="0" anchor="b"/>
                </a:tc>
                <a:tc>
                  <a:txBody>
                    <a:bodyPr/>
                    <a:lstStyle/>
                    <a:p>
                      <a:pPr algn="ctr">
                        <a:lnSpc>
                          <a:spcPct val="107000"/>
                        </a:lnSpc>
                        <a:spcAft>
                          <a:spcPts val="0"/>
                        </a:spcAft>
                      </a:pPr>
                      <a:r>
                        <a:rPr lang="en-IN" sz="1600" dirty="0">
                          <a:effectLst/>
                        </a:rPr>
                        <a:t>3.7</a:t>
                      </a:r>
                      <a:endParaRPr lang="en-IN" sz="1600" dirty="0">
                        <a:effectLst/>
                        <a:latin typeface="Calibri" panose="020F0502020204030204" pitchFamily="34" charset="0"/>
                        <a:ea typeface="Calibri" panose="020F0502020204030204" pitchFamily="34" charset="0"/>
                        <a:cs typeface="Mangal"/>
                      </a:endParaRPr>
                    </a:p>
                  </a:txBody>
                  <a:tcPr marL="68580" marR="68580" marT="0" marB="0" anchor="b"/>
                </a:tc>
              </a:tr>
              <a:tr h="1263393">
                <a:tc>
                  <a:txBody>
                    <a:bodyPr/>
                    <a:lstStyle/>
                    <a:p>
                      <a:pPr algn="ctr">
                        <a:lnSpc>
                          <a:spcPct val="107000"/>
                        </a:lnSpc>
                        <a:spcAft>
                          <a:spcPts val="0"/>
                        </a:spcAft>
                      </a:pPr>
                      <a:r>
                        <a:rPr lang="en-IN" sz="1600" dirty="0" smtClean="0">
                          <a:effectLst/>
                        </a:rPr>
                        <a:t>High</a:t>
                      </a:r>
                    </a:p>
                    <a:p>
                      <a:pPr algn="ctr">
                        <a:lnSpc>
                          <a:spcPct val="107000"/>
                        </a:lnSpc>
                        <a:spcAft>
                          <a:spcPts val="0"/>
                        </a:spcAft>
                      </a:pPr>
                      <a:r>
                        <a:rPr lang="en-IN" sz="1600" dirty="0" smtClean="0">
                          <a:effectLst/>
                          <a:latin typeface="Calibri" panose="020F0502020204030204" pitchFamily="34" charset="0"/>
                          <a:ea typeface="Calibri" panose="020F0502020204030204" pitchFamily="34" charset="0"/>
                          <a:cs typeface="Mangal"/>
                        </a:rPr>
                        <a:t>(more</a:t>
                      </a:r>
                      <a:r>
                        <a:rPr lang="en-IN" sz="1600" baseline="0" dirty="0" smtClean="0">
                          <a:effectLst/>
                          <a:latin typeface="Calibri" panose="020F0502020204030204" pitchFamily="34" charset="0"/>
                          <a:ea typeface="Calibri" panose="020F0502020204030204" pitchFamily="34" charset="0"/>
                          <a:cs typeface="Mangal"/>
                        </a:rPr>
                        <a:t> than 19 satisfactory answers out of 33</a:t>
                      </a:r>
                      <a:r>
                        <a:rPr lang="en-IN" sz="1600" dirty="0" smtClean="0">
                          <a:effectLst/>
                          <a:latin typeface="Calibri" panose="020F0502020204030204" pitchFamily="34" charset="0"/>
                          <a:ea typeface="Calibri" panose="020F0502020204030204" pitchFamily="34" charset="0"/>
                          <a:cs typeface="Mangal"/>
                        </a:rPr>
                        <a:t>)</a:t>
                      </a:r>
                      <a:endParaRPr lang="en-IN" sz="1600" dirty="0">
                        <a:effectLst/>
                        <a:latin typeface="Calibri" panose="020F0502020204030204" pitchFamily="34" charset="0"/>
                        <a:ea typeface="Calibri" panose="020F0502020204030204" pitchFamily="34" charset="0"/>
                        <a:cs typeface="Mangal"/>
                      </a:endParaRPr>
                    </a:p>
                  </a:txBody>
                  <a:tcPr marL="68580" marR="68580" marT="0" marB="0" anchor="b"/>
                </a:tc>
                <a:tc>
                  <a:txBody>
                    <a:bodyPr/>
                    <a:lstStyle/>
                    <a:p>
                      <a:pPr algn="ctr">
                        <a:lnSpc>
                          <a:spcPct val="107000"/>
                        </a:lnSpc>
                        <a:spcAft>
                          <a:spcPts val="0"/>
                        </a:spcAft>
                      </a:pPr>
                      <a:r>
                        <a:rPr lang="en-IN" sz="1600">
                          <a:effectLst/>
                        </a:rPr>
                        <a:t>156</a:t>
                      </a:r>
                      <a:endParaRPr lang="en-IN" sz="1600">
                        <a:effectLst/>
                        <a:latin typeface="Calibri" panose="020F0502020204030204" pitchFamily="34" charset="0"/>
                        <a:ea typeface="Calibri" panose="020F0502020204030204" pitchFamily="34" charset="0"/>
                        <a:cs typeface="Mangal"/>
                      </a:endParaRPr>
                    </a:p>
                  </a:txBody>
                  <a:tcPr marL="68580" marR="68580" marT="0" marB="0" anchor="b"/>
                </a:tc>
                <a:tc>
                  <a:txBody>
                    <a:bodyPr/>
                    <a:lstStyle/>
                    <a:p>
                      <a:pPr algn="ctr">
                        <a:lnSpc>
                          <a:spcPct val="107000"/>
                        </a:lnSpc>
                        <a:spcAft>
                          <a:spcPts val="0"/>
                        </a:spcAft>
                      </a:pPr>
                      <a:r>
                        <a:rPr lang="en-IN" sz="1600" dirty="0">
                          <a:effectLst/>
                        </a:rPr>
                        <a:t>162</a:t>
                      </a:r>
                      <a:endParaRPr lang="en-IN" sz="1600" dirty="0">
                        <a:effectLst/>
                        <a:latin typeface="Calibri" panose="020F0502020204030204" pitchFamily="34" charset="0"/>
                        <a:ea typeface="Calibri" panose="020F0502020204030204" pitchFamily="34" charset="0"/>
                        <a:cs typeface="Mangal"/>
                      </a:endParaRPr>
                    </a:p>
                  </a:txBody>
                  <a:tcPr marL="68580" marR="68580" marT="0" marB="0" anchor="b"/>
                </a:tc>
                <a:tc>
                  <a:txBody>
                    <a:bodyPr/>
                    <a:lstStyle/>
                    <a:p>
                      <a:pPr algn="ctr">
                        <a:lnSpc>
                          <a:spcPct val="107000"/>
                        </a:lnSpc>
                        <a:spcAft>
                          <a:spcPts val="0"/>
                        </a:spcAft>
                      </a:pPr>
                      <a:r>
                        <a:rPr lang="en-IN" sz="1600" dirty="0">
                          <a:effectLst/>
                        </a:rPr>
                        <a:t>95.1</a:t>
                      </a:r>
                      <a:endParaRPr lang="en-IN" sz="1600" dirty="0">
                        <a:effectLst/>
                        <a:latin typeface="Calibri" panose="020F0502020204030204" pitchFamily="34" charset="0"/>
                        <a:ea typeface="Calibri" panose="020F0502020204030204" pitchFamily="34" charset="0"/>
                        <a:cs typeface="Mangal"/>
                      </a:endParaRPr>
                    </a:p>
                  </a:txBody>
                  <a:tcPr marL="68580" marR="68580" marT="0" marB="0" anchor="b"/>
                </a:tc>
              </a:tr>
            </a:tbl>
          </a:graphicData>
        </a:graphic>
      </p:graphicFrame>
      <p:sp>
        <p:nvSpPr>
          <p:cNvPr id="5" name="Rectangle 4"/>
          <p:cNvSpPr/>
          <p:nvPr/>
        </p:nvSpPr>
        <p:spPr>
          <a:xfrm>
            <a:off x="2320425" y="303312"/>
            <a:ext cx="6728189" cy="461665"/>
          </a:xfrm>
          <a:prstGeom prst="rect">
            <a:avLst/>
          </a:prstGeom>
        </p:spPr>
        <p:txBody>
          <a:bodyPr wrap="none">
            <a:spAutoFit/>
          </a:bodyPr>
          <a:lstStyle/>
          <a:p>
            <a:pPr algn="ctr">
              <a:defRPr sz="1400" b="1" i="0" u="none" strike="noStrike" kern="1200" spc="0" baseline="0">
                <a:solidFill>
                  <a:prstClr val="black">
                    <a:lumMod val="65000"/>
                    <a:lumOff val="35000"/>
                  </a:prstClr>
                </a:solidFill>
                <a:latin typeface="+mn-lt"/>
                <a:ea typeface="+mn-ea"/>
                <a:cs typeface="+mn-cs"/>
              </a:defRPr>
            </a:pPr>
            <a:r>
              <a:rPr lang="en-US" sz="2400" b="1" dirty="0">
                <a:solidFill>
                  <a:sysClr val="windowText" lastClr="000000"/>
                </a:solidFill>
                <a:latin typeface="Times New Roman" panose="02020603050405020304" pitchFamily="18" charset="0"/>
                <a:cs typeface="Times New Roman" panose="02020603050405020304" pitchFamily="18" charset="0"/>
              </a:rPr>
              <a:t>Percent of Knowledge score </a:t>
            </a:r>
            <a:r>
              <a:rPr lang="en-US" sz="2400" b="1" dirty="0" smtClean="0">
                <a:solidFill>
                  <a:sysClr val="windowText" lastClr="000000"/>
                </a:solidFill>
                <a:latin typeface="Times New Roman" panose="02020603050405020304" pitchFamily="18" charset="0"/>
                <a:cs typeface="Times New Roman" panose="02020603050405020304" pitchFamily="18" charset="0"/>
              </a:rPr>
              <a:t>in </a:t>
            </a:r>
            <a:r>
              <a:rPr lang="en-US" sz="2400" b="1" dirty="0">
                <a:solidFill>
                  <a:sysClr val="windowText" lastClr="000000"/>
                </a:solidFill>
                <a:latin typeface="Times New Roman" panose="02020603050405020304" pitchFamily="18" charset="0"/>
                <a:cs typeface="Times New Roman" panose="02020603050405020304" pitchFamily="18" charset="0"/>
              </a:rPr>
              <a:t>sample population </a:t>
            </a:r>
          </a:p>
        </p:txBody>
      </p:sp>
    </p:spTree>
    <p:extLst>
      <p:ext uri="{BB962C8B-B14F-4D97-AF65-F5344CB8AC3E}">
        <p14:creationId xmlns:p14="http://schemas.microsoft.com/office/powerpoint/2010/main" val="41811590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697127795"/>
              </p:ext>
            </p:extLst>
          </p:nvPr>
        </p:nvGraphicFramePr>
        <p:xfrm>
          <a:off x="944880" y="185401"/>
          <a:ext cx="10683240" cy="6487197"/>
        </p:xfrm>
        <a:graphic>
          <a:graphicData uri="http://schemas.openxmlformats.org/drawingml/2006/table">
            <a:tbl>
              <a:tblPr>
                <a:tableStyleId>{5C22544A-7EE6-4342-B048-85BDC9FD1C3A}</a:tableStyleId>
              </a:tblPr>
              <a:tblGrid>
                <a:gridCol w="1874113"/>
                <a:gridCol w="3352844"/>
                <a:gridCol w="1779222"/>
                <a:gridCol w="1897839"/>
                <a:gridCol w="1779222"/>
              </a:tblGrid>
              <a:tr h="218550">
                <a:tc>
                  <a:txBody>
                    <a:bodyPr/>
                    <a:lstStyle/>
                    <a:p>
                      <a:pPr algn="ctr" fontAlgn="ctr"/>
                      <a:r>
                        <a:rPr lang="en-IN" sz="700" u="none" strike="noStrike" dirty="0">
                          <a:effectLst/>
                        </a:rPr>
                        <a:t> </a:t>
                      </a:r>
                      <a:endParaRPr lang="en-IN" sz="700" b="0"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700" u="none" strike="noStrike">
                          <a:effectLst/>
                        </a:rPr>
                        <a:t> </a:t>
                      </a:r>
                      <a:endParaRPr lang="en-IN" sz="700" b="0"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600" b="1" u="none" strike="noStrike">
                          <a:effectLst/>
                        </a:rPr>
                        <a:t>ASHA</a:t>
                      </a:r>
                      <a:endParaRPr lang="en-IN" sz="16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600" b="1" u="none" strike="noStrike">
                          <a:effectLst/>
                        </a:rPr>
                        <a:t>AWW</a:t>
                      </a:r>
                      <a:endParaRPr lang="en-IN" sz="16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600" b="1" u="none" strike="noStrike" dirty="0">
                          <a:effectLst/>
                        </a:rPr>
                        <a:t>ANM</a:t>
                      </a:r>
                      <a:endParaRPr lang="en-IN" sz="1600" b="1" i="0" u="none" strike="noStrike" dirty="0">
                        <a:solidFill>
                          <a:srgbClr val="000000"/>
                        </a:solidFill>
                        <a:effectLst/>
                        <a:latin typeface="Calibri" panose="020F0502020204030204" pitchFamily="34" charset="0"/>
                      </a:endParaRPr>
                    </a:p>
                  </a:txBody>
                  <a:tcPr marL="6427" marR="6427" marT="6427" marB="0" anchor="ctr"/>
                </a:tc>
              </a:tr>
              <a:tr h="451416">
                <a:tc rowSpan="3">
                  <a:txBody>
                    <a:bodyPr/>
                    <a:lstStyle/>
                    <a:p>
                      <a:pPr algn="ctr" fontAlgn="ctr"/>
                      <a:r>
                        <a:rPr lang="en-IN" sz="1400" b="1" u="none" strike="noStrike" dirty="0">
                          <a:effectLst/>
                        </a:rPr>
                        <a:t> Knowledge of topic 1</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Number of satisfactory answers</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711</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763</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560</a:t>
                      </a:r>
                      <a:endParaRPr lang="en-IN" sz="1400" b="1" i="0" u="none" strike="noStrike">
                        <a:solidFill>
                          <a:srgbClr val="000000"/>
                        </a:solidFill>
                        <a:effectLst/>
                        <a:latin typeface="Calibri" panose="020F0502020204030204" pitchFamily="34" charset="0"/>
                      </a:endParaRPr>
                    </a:p>
                  </a:txBody>
                  <a:tcPr marL="6427" marR="6427" marT="6427" marB="0" anchor="ctr"/>
                </a:tc>
              </a:tr>
              <a:tr h="191933">
                <a:tc vMerge="1">
                  <a:txBody>
                    <a:bodyPr/>
                    <a:lstStyle/>
                    <a:p>
                      <a:endParaRPr lang="en-IN"/>
                    </a:p>
                  </a:txBody>
                  <a:tcPr/>
                </a:tc>
                <a:tc>
                  <a:txBody>
                    <a:bodyPr/>
                    <a:lstStyle/>
                    <a:p>
                      <a:pPr algn="ctr" fontAlgn="ctr"/>
                      <a:r>
                        <a:rPr lang="en-IN" sz="1400" b="1" u="none" strike="noStrike" dirty="0">
                          <a:effectLst/>
                        </a:rPr>
                        <a:t>Out of</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900</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900</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630</a:t>
                      </a:r>
                      <a:endParaRPr lang="en-IN" sz="1400" b="1" i="0" u="none" strike="noStrike">
                        <a:solidFill>
                          <a:srgbClr val="000000"/>
                        </a:solidFill>
                        <a:effectLst/>
                        <a:latin typeface="Calibri" panose="020F0502020204030204" pitchFamily="34" charset="0"/>
                      </a:endParaRPr>
                    </a:p>
                  </a:txBody>
                  <a:tcPr marL="6427" marR="6427" marT="6427" marB="0" anchor="ctr"/>
                </a:tc>
              </a:tr>
              <a:tr h="191933">
                <a:tc vMerge="1">
                  <a:txBody>
                    <a:bodyPr/>
                    <a:lstStyle/>
                    <a:p>
                      <a:endParaRPr lang="en-IN"/>
                    </a:p>
                  </a:txBody>
                  <a:tcPr/>
                </a:tc>
                <a:tc>
                  <a:txBody>
                    <a:bodyPr/>
                    <a:lstStyle/>
                    <a:p>
                      <a:pPr algn="ctr" fontAlgn="ctr"/>
                      <a:r>
                        <a:rPr lang="en-IN" sz="1400" b="1" u="none" strike="noStrike">
                          <a:effectLst/>
                        </a:rPr>
                        <a:t>%</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79</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84.7</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88.8</a:t>
                      </a:r>
                      <a:endParaRPr lang="en-IN" sz="1400" b="1" i="0" u="none" strike="noStrike">
                        <a:solidFill>
                          <a:srgbClr val="000000"/>
                        </a:solidFill>
                        <a:effectLst/>
                        <a:latin typeface="Calibri" panose="020F0502020204030204" pitchFamily="34" charset="0"/>
                      </a:endParaRPr>
                    </a:p>
                  </a:txBody>
                  <a:tcPr marL="6427" marR="6427" marT="6427" marB="0" anchor="ctr"/>
                </a:tc>
              </a:tr>
              <a:tr h="451416">
                <a:tc rowSpan="3">
                  <a:txBody>
                    <a:bodyPr/>
                    <a:lstStyle/>
                    <a:p>
                      <a:pPr algn="ctr" fontAlgn="ctr"/>
                      <a:r>
                        <a:rPr lang="en-IN" sz="1400" b="1" u="none" strike="noStrike">
                          <a:effectLst/>
                        </a:rPr>
                        <a:t> Knowledge of topic 2</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Number of satisfactory answers</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230</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241</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166</a:t>
                      </a:r>
                      <a:endParaRPr lang="en-IN" sz="1400" b="1" i="0" u="none" strike="noStrike">
                        <a:solidFill>
                          <a:srgbClr val="000000"/>
                        </a:solidFill>
                        <a:effectLst/>
                        <a:latin typeface="Calibri" panose="020F0502020204030204" pitchFamily="34" charset="0"/>
                      </a:endParaRPr>
                    </a:p>
                  </a:txBody>
                  <a:tcPr marL="6427" marR="6427" marT="6427" marB="0" anchor="ctr"/>
                </a:tc>
              </a:tr>
              <a:tr h="191933">
                <a:tc vMerge="1">
                  <a:txBody>
                    <a:bodyPr/>
                    <a:lstStyle/>
                    <a:p>
                      <a:endParaRPr lang="en-IN"/>
                    </a:p>
                  </a:txBody>
                  <a:tcPr/>
                </a:tc>
                <a:tc>
                  <a:txBody>
                    <a:bodyPr/>
                    <a:lstStyle/>
                    <a:p>
                      <a:pPr algn="ctr" fontAlgn="ctr"/>
                      <a:r>
                        <a:rPr lang="en-IN" sz="1400" b="1" u="none" strike="noStrike">
                          <a:effectLst/>
                        </a:rPr>
                        <a:t>Out of</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360</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360</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252</a:t>
                      </a:r>
                      <a:endParaRPr lang="en-IN" sz="1400" b="1" i="0" u="none" strike="noStrike">
                        <a:solidFill>
                          <a:srgbClr val="000000"/>
                        </a:solidFill>
                        <a:effectLst/>
                        <a:latin typeface="Calibri" panose="020F0502020204030204" pitchFamily="34" charset="0"/>
                      </a:endParaRPr>
                    </a:p>
                  </a:txBody>
                  <a:tcPr marL="6427" marR="6427" marT="6427" marB="0" anchor="ctr"/>
                </a:tc>
              </a:tr>
              <a:tr h="191933">
                <a:tc vMerge="1">
                  <a:txBody>
                    <a:bodyPr/>
                    <a:lstStyle/>
                    <a:p>
                      <a:endParaRPr lang="en-IN"/>
                    </a:p>
                  </a:txBody>
                  <a:tcPr/>
                </a:tc>
                <a:tc>
                  <a:txBody>
                    <a:bodyPr/>
                    <a:lstStyle/>
                    <a:p>
                      <a:pPr algn="ctr" fontAlgn="ctr"/>
                      <a:r>
                        <a:rPr lang="en-IN" sz="1400" b="1" u="none" strike="noStrike">
                          <a:effectLst/>
                        </a:rPr>
                        <a:t>%</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63.8</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66.9</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65.8</a:t>
                      </a:r>
                      <a:endParaRPr lang="en-IN" sz="1400" b="1" i="0" u="none" strike="noStrike" dirty="0">
                        <a:solidFill>
                          <a:srgbClr val="000000"/>
                        </a:solidFill>
                        <a:effectLst/>
                        <a:latin typeface="Calibri" panose="020F0502020204030204" pitchFamily="34" charset="0"/>
                      </a:endParaRPr>
                    </a:p>
                  </a:txBody>
                  <a:tcPr marL="6427" marR="6427" marT="6427" marB="0" anchor="ctr"/>
                </a:tc>
              </a:tr>
              <a:tr h="451416">
                <a:tc rowSpan="3">
                  <a:txBody>
                    <a:bodyPr/>
                    <a:lstStyle/>
                    <a:p>
                      <a:pPr algn="ctr" fontAlgn="ctr"/>
                      <a:r>
                        <a:rPr lang="en-IN" sz="1400" b="1" u="none" strike="noStrike">
                          <a:effectLst/>
                        </a:rPr>
                        <a:t> Knowledge of topic 3</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Number of satisfactory answers</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119</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119</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84</a:t>
                      </a:r>
                      <a:endParaRPr lang="en-IN" sz="1400" b="1" i="0" u="none" strike="noStrike" dirty="0">
                        <a:solidFill>
                          <a:srgbClr val="000000"/>
                        </a:solidFill>
                        <a:effectLst/>
                        <a:latin typeface="Calibri" panose="020F0502020204030204" pitchFamily="34" charset="0"/>
                      </a:endParaRPr>
                    </a:p>
                  </a:txBody>
                  <a:tcPr marL="6427" marR="6427" marT="6427" marB="0" anchor="ctr"/>
                </a:tc>
              </a:tr>
              <a:tr h="191933">
                <a:tc vMerge="1">
                  <a:txBody>
                    <a:bodyPr/>
                    <a:lstStyle/>
                    <a:p>
                      <a:endParaRPr lang="en-IN"/>
                    </a:p>
                  </a:txBody>
                  <a:tcPr/>
                </a:tc>
                <a:tc>
                  <a:txBody>
                    <a:bodyPr/>
                    <a:lstStyle/>
                    <a:p>
                      <a:pPr algn="ctr" fontAlgn="ctr"/>
                      <a:r>
                        <a:rPr lang="en-IN" sz="1400" b="1" u="none" strike="noStrike">
                          <a:effectLst/>
                        </a:rPr>
                        <a:t>Out of</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120</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120</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84</a:t>
                      </a:r>
                      <a:endParaRPr lang="en-IN" sz="1400" b="1" i="0" u="none" strike="noStrike" dirty="0">
                        <a:solidFill>
                          <a:srgbClr val="000000"/>
                        </a:solidFill>
                        <a:effectLst/>
                        <a:latin typeface="Calibri" panose="020F0502020204030204" pitchFamily="34" charset="0"/>
                      </a:endParaRPr>
                    </a:p>
                  </a:txBody>
                  <a:tcPr marL="6427" marR="6427" marT="6427" marB="0" anchor="ctr"/>
                </a:tc>
              </a:tr>
              <a:tr h="191933">
                <a:tc vMerge="1">
                  <a:txBody>
                    <a:bodyPr/>
                    <a:lstStyle/>
                    <a:p>
                      <a:endParaRPr lang="en-IN"/>
                    </a:p>
                  </a:txBody>
                  <a:tcPr/>
                </a:tc>
                <a:tc>
                  <a:txBody>
                    <a:bodyPr/>
                    <a:lstStyle/>
                    <a:p>
                      <a:pPr algn="ctr" fontAlgn="ctr"/>
                      <a:r>
                        <a:rPr lang="en-IN" sz="1400" b="1" u="none" strike="noStrike">
                          <a:effectLst/>
                        </a:rPr>
                        <a:t>%</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99.1</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99.1</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100</a:t>
                      </a:r>
                      <a:endParaRPr lang="en-IN" sz="1400" b="1" i="0" u="none" strike="noStrike">
                        <a:solidFill>
                          <a:srgbClr val="000000"/>
                        </a:solidFill>
                        <a:effectLst/>
                        <a:latin typeface="Calibri" panose="020F0502020204030204" pitchFamily="34" charset="0"/>
                      </a:endParaRPr>
                    </a:p>
                  </a:txBody>
                  <a:tcPr marL="6427" marR="6427" marT="6427" marB="0" anchor="ctr"/>
                </a:tc>
              </a:tr>
              <a:tr h="451416">
                <a:tc rowSpan="3">
                  <a:txBody>
                    <a:bodyPr/>
                    <a:lstStyle/>
                    <a:p>
                      <a:pPr algn="ctr" fontAlgn="ctr"/>
                      <a:r>
                        <a:rPr lang="en-IN" sz="1400" b="1" u="none" strike="noStrike">
                          <a:effectLst/>
                        </a:rPr>
                        <a:t> Knowledge of topic 4</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Number of satisfactory answers</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36</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63</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81</a:t>
                      </a:r>
                      <a:endParaRPr lang="en-IN" sz="1400" b="1" i="0" u="none" strike="noStrike" dirty="0">
                        <a:solidFill>
                          <a:srgbClr val="000000"/>
                        </a:solidFill>
                        <a:effectLst/>
                        <a:latin typeface="Calibri" panose="020F0502020204030204" pitchFamily="34" charset="0"/>
                      </a:endParaRPr>
                    </a:p>
                  </a:txBody>
                  <a:tcPr marL="6427" marR="6427" marT="6427" marB="0" anchor="ctr"/>
                </a:tc>
              </a:tr>
              <a:tr h="191933">
                <a:tc vMerge="1">
                  <a:txBody>
                    <a:bodyPr/>
                    <a:lstStyle/>
                    <a:p>
                      <a:endParaRPr lang="en-IN"/>
                    </a:p>
                  </a:txBody>
                  <a:tcPr/>
                </a:tc>
                <a:tc>
                  <a:txBody>
                    <a:bodyPr/>
                    <a:lstStyle/>
                    <a:p>
                      <a:pPr algn="ctr" fontAlgn="ctr"/>
                      <a:r>
                        <a:rPr lang="en-IN" sz="1400" b="1" u="none" strike="noStrike">
                          <a:effectLst/>
                        </a:rPr>
                        <a:t>Out of</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180</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180</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126</a:t>
                      </a:r>
                      <a:endParaRPr lang="en-IN" sz="1400" b="1" i="0" u="none" strike="noStrike" dirty="0">
                        <a:solidFill>
                          <a:srgbClr val="000000"/>
                        </a:solidFill>
                        <a:effectLst/>
                        <a:latin typeface="Calibri" panose="020F0502020204030204" pitchFamily="34" charset="0"/>
                      </a:endParaRPr>
                    </a:p>
                  </a:txBody>
                  <a:tcPr marL="6427" marR="6427" marT="6427" marB="0" anchor="ctr"/>
                </a:tc>
              </a:tr>
              <a:tr h="191933">
                <a:tc vMerge="1">
                  <a:txBody>
                    <a:bodyPr/>
                    <a:lstStyle/>
                    <a:p>
                      <a:endParaRPr lang="en-IN"/>
                    </a:p>
                  </a:txBody>
                  <a:tcPr/>
                </a:tc>
                <a:tc>
                  <a:txBody>
                    <a:bodyPr/>
                    <a:lstStyle/>
                    <a:p>
                      <a:pPr algn="ctr" fontAlgn="ctr"/>
                      <a:r>
                        <a:rPr lang="en-IN" sz="1400" b="1" u="none" strike="noStrike">
                          <a:effectLst/>
                        </a:rPr>
                        <a:t>%</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20</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35</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64.2</a:t>
                      </a:r>
                      <a:endParaRPr lang="en-IN" sz="1400" b="1" i="0" u="none" strike="noStrike">
                        <a:solidFill>
                          <a:srgbClr val="000000"/>
                        </a:solidFill>
                        <a:effectLst/>
                        <a:latin typeface="Calibri" panose="020F0502020204030204" pitchFamily="34" charset="0"/>
                      </a:endParaRPr>
                    </a:p>
                  </a:txBody>
                  <a:tcPr marL="6427" marR="6427" marT="6427" marB="0" anchor="ctr"/>
                </a:tc>
              </a:tr>
              <a:tr h="451416">
                <a:tc rowSpan="3">
                  <a:txBody>
                    <a:bodyPr/>
                    <a:lstStyle/>
                    <a:p>
                      <a:pPr algn="ctr" fontAlgn="ctr"/>
                      <a:r>
                        <a:rPr lang="en-IN" sz="1400" b="1" u="none" strike="noStrike">
                          <a:effectLst/>
                        </a:rPr>
                        <a:t> Knowledge of topic 5</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Number of satisfactory answers</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0</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3</a:t>
                      </a:r>
                      <a:endParaRPr lang="en-IN" sz="1400" b="1" i="0" u="none" strike="noStrike">
                        <a:solidFill>
                          <a:srgbClr val="000000"/>
                        </a:solidFill>
                        <a:effectLst/>
                        <a:latin typeface="Calibri" panose="020F0502020204030204" pitchFamily="34" charset="0"/>
                      </a:endParaRPr>
                    </a:p>
                  </a:txBody>
                  <a:tcPr marL="6427" marR="6427" marT="6427" marB="0" anchor="ctr"/>
                </a:tc>
              </a:tr>
              <a:tr h="191933">
                <a:tc vMerge="1">
                  <a:txBody>
                    <a:bodyPr/>
                    <a:lstStyle/>
                    <a:p>
                      <a:endParaRPr lang="en-IN"/>
                    </a:p>
                  </a:txBody>
                  <a:tcPr/>
                </a:tc>
                <a:tc>
                  <a:txBody>
                    <a:bodyPr/>
                    <a:lstStyle/>
                    <a:p>
                      <a:pPr algn="ctr" fontAlgn="ctr"/>
                      <a:r>
                        <a:rPr lang="en-IN" sz="1400" b="1" u="none" strike="noStrike">
                          <a:effectLst/>
                        </a:rPr>
                        <a:t>Out of</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300</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300</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210</a:t>
                      </a:r>
                      <a:endParaRPr lang="en-IN" sz="1400" b="1" i="0" u="none" strike="noStrike">
                        <a:solidFill>
                          <a:srgbClr val="000000"/>
                        </a:solidFill>
                        <a:effectLst/>
                        <a:latin typeface="Calibri" panose="020F0502020204030204" pitchFamily="34" charset="0"/>
                      </a:endParaRPr>
                    </a:p>
                  </a:txBody>
                  <a:tcPr marL="6427" marR="6427" marT="6427" marB="0" anchor="ctr"/>
                </a:tc>
              </a:tr>
              <a:tr h="191933">
                <a:tc vMerge="1">
                  <a:txBody>
                    <a:bodyPr/>
                    <a:lstStyle/>
                    <a:p>
                      <a:endParaRPr lang="en-IN"/>
                    </a:p>
                  </a:txBody>
                  <a:tcPr/>
                </a:tc>
                <a:tc>
                  <a:txBody>
                    <a:bodyPr/>
                    <a:lstStyle/>
                    <a:p>
                      <a:pPr algn="ctr" fontAlgn="ctr"/>
                      <a:r>
                        <a:rPr lang="en-IN" sz="1400" b="1" u="none" strike="noStrike">
                          <a:effectLst/>
                        </a:rPr>
                        <a:t>%</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0</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0.3</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1.4</a:t>
                      </a:r>
                      <a:endParaRPr lang="en-IN" sz="1400" b="1" i="0" u="none" strike="noStrike">
                        <a:solidFill>
                          <a:srgbClr val="000000"/>
                        </a:solidFill>
                        <a:effectLst/>
                        <a:latin typeface="Calibri" panose="020F0502020204030204" pitchFamily="34" charset="0"/>
                      </a:endParaRPr>
                    </a:p>
                  </a:txBody>
                  <a:tcPr marL="6427" marR="6427" marT="6427" marB="0" anchor="ctr"/>
                </a:tc>
              </a:tr>
              <a:tr h="451416">
                <a:tc rowSpan="3">
                  <a:txBody>
                    <a:bodyPr/>
                    <a:lstStyle/>
                    <a:p>
                      <a:pPr algn="ctr" fontAlgn="ctr"/>
                      <a:r>
                        <a:rPr lang="en-IN" sz="1400" b="1" u="none" strike="noStrike">
                          <a:effectLst/>
                        </a:rPr>
                        <a:t> Knowledge of topic 6</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Number of satisfactory answers</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180</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179</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126</a:t>
                      </a:r>
                      <a:endParaRPr lang="en-IN" sz="1400" b="1" i="0" u="none" strike="noStrike">
                        <a:solidFill>
                          <a:srgbClr val="000000"/>
                        </a:solidFill>
                        <a:effectLst/>
                        <a:latin typeface="Calibri" panose="020F0502020204030204" pitchFamily="34" charset="0"/>
                      </a:endParaRPr>
                    </a:p>
                  </a:txBody>
                  <a:tcPr marL="6427" marR="6427" marT="6427" marB="0" anchor="ctr"/>
                </a:tc>
              </a:tr>
              <a:tr h="191933">
                <a:tc vMerge="1">
                  <a:txBody>
                    <a:bodyPr/>
                    <a:lstStyle/>
                    <a:p>
                      <a:endParaRPr lang="en-IN"/>
                    </a:p>
                  </a:txBody>
                  <a:tcPr/>
                </a:tc>
                <a:tc>
                  <a:txBody>
                    <a:bodyPr/>
                    <a:lstStyle/>
                    <a:p>
                      <a:pPr algn="ctr" fontAlgn="ctr"/>
                      <a:r>
                        <a:rPr lang="en-IN" sz="1400" b="1" u="none" strike="noStrike">
                          <a:effectLst/>
                        </a:rPr>
                        <a:t>Out of</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180</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180</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126</a:t>
                      </a:r>
                      <a:endParaRPr lang="en-IN" sz="1400" b="1" i="0" u="none" strike="noStrike">
                        <a:solidFill>
                          <a:srgbClr val="000000"/>
                        </a:solidFill>
                        <a:effectLst/>
                        <a:latin typeface="Calibri" panose="020F0502020204030204" pitchFamily="34" charset="0"/>
                      </a:endParaRPr>
                    </a:p>
                  </a:txBody>
                  <a:tcPr marL="6427" marR="6427" marT="6427" marB="0" anchor="ctr"/>
                </a:tc>
              </a:tr>
              <a:tr h="191933">
                <a:tc vMerge="1">
                  <a:txBody>
                    <a:bodyPr/>
                    <a:lstStyle/>
                    <a:p>
                      <a:endParaRPr lang="en-IN"/>
                    </a:p>
                  </a:txBody>
                  <a:tcPr/>
                </a:tc>
                <a:tc>
                  <a:txBody>
                    <a:bodyPr/>
                    <a:lstStyle/>
                    <a:p>
                      <a:pPr algn="ctr" fontAlgn="ctr"/>
                      <a:r>
                        <a:rPr lang="en-IN" sz="1400" b="1" u="none" strike="noStrike">
                          <a:effectLst/>
                        </a:rPr>
                        <a:t>%</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100</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99.4</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100</a:t>
                      </a:r>
                      <a:endParaRPr lang="en-IN" sz="1400" b="1" i="0" u="none" strike="noStrike">
                        <a:solidFill>
                          <a:srgbClr val="000000"/>
                        </a:solidFill>
                        <a:effectLst/>
                        <a:latin typeface="Calibri" panose="020F0502020204030204" pitchFamily="34" charset="0"/>
                      </a:endParaRPr>
                    </a:p>
                  </a:txBody>
                  <a:tcPr marL="6427" marR="6427" marT="6427" marB="0" anchor="ctr"/>
                </a:tc>
              </a:tr>
              <a:tr h="451416">
                <a:tc rowSpan="3">
                  <a:txBody>
                    <a:bodyPr/>
                    <a:lstStyle/>
                    <a:p>
                      <a:pPr algn="ctr" fontAlgn="b"/>
                      <a:r>
                        <a:rPr lang="en-IN" sz="1400" b="1" u="none" strike="noStrike">
                          <a:effectLst/>
                        </a:rPr>
                        <a:t>Overall topic knowledge</a:t>
                      </a:r>
                      <a:endParaRPr lang="en-IN" sz="1400" b="1" i="0" u="none" strike="noStrike">
                        <a:solidFill>
                          <a:srgbClr val="000000"/>
                        </a:solidFill>
                        <a:effectLst/>
                        <a:latin typeface="Calibri" panose="020F0502020204030204" pitchFamily="34" charset="0"/>
                      </a:endParaRPr>
                    </a:p>
                  </a:txBody>
                  <a:tcPr marL="6427" marR="6427" marT="6427" marB="0" anchor="b"/>
                </a:tc>
                <a:tc>
                  <a:txBody>
                    <a:bodyPr/>
                    <a:lstStyle/>
                    <a:p>
                      <a:pPr algn="ctr" fontAlgn="ctr"/>
                      <a:r>
                        <a:rPr lang="en-IN" sz="1400" b="1" u="none" strike="noStrike">
                          <a:effectLst/>
                        </a:rPr>
                        <a:t>Number of satisfactory answers</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1046</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1125</a:t>
                      </a:r>
                      <a:endParaRPr lang="en-IN" sz="1400" b="1" i="0" u="none" strike="noStrike" dirty="0">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854</a:t>
                      </a:r>
                      <a:endParaRPr lang="en-IN" sz="1400" b="1" i="0" u="none" strike="noStrike" dirty="0">
                        <a:solidFill>
                          <a:srgbClr val="000000"/>
                        </a:solidFill>
                        <a:effectLst/>
                        <a:latin typeface="Calibri" panose="020F0502020204030204" pitchFamily="34" charset="0"/>
                      </a:endParaRPr>
                    </a:p>
                  </a:txBody>
                  <a:tcPr marL="6427" marR="6427" marT="6427" marB="0" anchor="ctr"/>
                </a:tc>
              </a:tr>
              <a:tr h="191933">
                <a:tc vMerge="1">
                  <a:txBody>
                    <a:bodyPr/>
                    <a:lstStyle/>
                    <a:p>
                      <a:endParaRPr lang="en-IN"/>
                    </a:p>
                  </a:txBody>
                  <a:tcPr/>
                </a:tc>
                <a:tc>
                  <a:txBody>
                    <a:bodyPr/>
                    <a:lstStyle/>
                    <a:p>
                      <a:pPr algn="ctr" fontAlgn="ctr"/>
                      <a:r>
                        <a:rPr lang="en-IN" sz="1400" b="1" u="none" strike="noStrike">
                          <a:effectLst/>
                        </a:rPr>
                        <a:t>Out of</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2040</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2040</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1428</a:t>
                      </a:r>
                      <a:endParaRPr lang="en-IN" sz="1400" b="1" i="0" u="none" strike="noStrike" dirty="0">
                        <a:solidFill>
                          <a:srgbClr val="000000"/>
                        </a:solidFill>
                        <a:effectLst/>
                        <a:latin typeface="Calibri" panose="020F0502020204030204" pitchFamily="34" charset="0"/>
                      </a:endParaRPr>
                    </a:p>
                  </a:txBody>
                  <a:tcPr marL="6427" marR="6427" marT="6427" marB="0" anchor="ctr"/>
                </a:tc>
              </a:tr>
              <a:tr h="191933">
                <a:tc vMerge="1">
                  <a:txBody>
                    <a:bodyPr/>
                    <a:lstStyle/>
                    <a:p>
                      <a:endParaRPr lang="en-IN"/>
                    </a:p>
                  </a:txBody>
                  <a:tcPr/>
                </a:tc>
                <a:tc>
                  <a:txBody>
                    <a:bodyPr/>
                    <a:lstStyle/>
                    <a:p>
                      <a:pPr algn="ctr" fontAlgn="ctr"/>
                      <a:r>
                        <a:rPr lang="en-IN" sz="1400" b="1" u="none" strike="noStrike">
                          <a:effectLst/>
                        </a:rPr>
                        <a:t>%</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51.27</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a:effectLst/>
                        </a:rPr>
                        <a:t>55.14</a:t>
                      </a:r>
                      <a:endParaRPr lang="en-IN" sz="1400" b="1" i="0" u="none" strike="noStrike">
                        <a:solidFill>
                          <a:srgbClr val="000000"/>
                        </a:solidFill>
                        <a:effectLst/>
                        <a:latin typeface="Calibri" panose="020F0502020204030204" pitchFamily="34" charset="0"/>
                      </a:endParaRPr>
                    </a:p>
                  </a:txBody>
                  <a:tcPr marL="6427" marR="6427" marT="6427" marB="0" anchor="ctr"/>
                </a:tc>
                <a:tc>
                  <a:txBody>
                    <a:bodyPr/>
                    <a:lstStyle/>
                    <a:p>
                      <a:pPr algn="ctr" fontAlgn="ctr"/>
                      <a:r>
                        <a:rPr lang="en-IN" sz="1400" b="1" u="none" strike="noStrike" dirty="0">
                          <a:effectLst/>
                        </a:rPr>
                        <a:t>59.8</a:t>
                      </a:r>
                      <a:endParaRPr lang="en-IN" sz="1400" b="1" i="0" u="none" strike="noStrike" dirty="0">
                        <a:solidFill>
                          <a:srgbClr val="000000"/>
                        </a:solidFill>
                        <a:effectLst/>
                        <a:latin typeface="Calibri" panose="020F0502020204030204" pitchFamily="34" charset="0"/>
                      </a:endParaRPr>
                    </a:p>
                  </a:txBody>
                  <a:tcPr marL="6427" marR="6427" marT="6427" marB="0" anchor="ctr"/>
                </a:tc>
              </a:tr>
            </a:tbl>
          </a:graphicData>
        </a:graphic>
      </p:graphicFrame>
    </p:spTree>
    <p:extLst>
      <p:ext uri="{BB962C8B-B14F-4D97-AF65-F5344CB8AC3E}">
        <p14:creationId xmlns:p14="http://schemas.microsoft.com/office/powerpoint/2010/main" val="2045110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411480"/>
            <a:ext cx="10698480" cy="461665"/>
          </a:xfrm>
          <a:prstGeom prst="rect">
            <a:avLst/>
          </a:prstGeom>
        </p:spPr>
        <p:txBody>
          <a:bodyPr wrap="square">
            <a:spAutoFit/>
          </a:bodyPr>
          <a:lstStyle/>
          <a:p>
            <a:pPr algn="ctr">
              <a:defRPr sz="1400" b="0" i="0" u="none" strike="noStrike" kern="1200" spc="0" baseline="0">
                <a:solidFill>
                  <a:prstClr val="black">
                    <a:lumMod val="65000"/>
                    <a:lumOff val="35000"/>
                  </a:prstClr>
                </a:solidFill>
                <a:latin typeface="+mn-lt"/>
                <a:ea typeface="+mn-ea"/>
                <a:cs typeface="+mn-cs"/>
              </a:defRPr>
            </a:pPr>
            <a:r>
              <a:rPr lang="en-IN" sz="2400" b="1" dirty="0"/>
              <a:t>Knowledge of Front line workers for each and every topic of adolescent counselling</a:t>
            </a:r>
          </a:p>
        </p:txBody>
      </p:sp>
      <p:graphicFrame>
        <p:nvGraphicFramePr>
          <p:cNvPr id="6" name="Chart 5"/>
          <p:cNvGraphicFramePr>
            <a:graphicFrameLocks/>
          </p:cNvGraphicFramePr>
          <p:nvPr>
            <p:extLst>
              <p:ext uri="{D42A27DB-BD31-4B8C-83A1-F6EECF244321}">
                <p14:modId xmlns:p14="http://schemas.microsoft.com/office/powerpoint/2010/main" val="2358480164"/>
              </p:ext>
            </p:extLst>
          </p:nvPr>
        </p:nvGraphicFramePr>
        <p:xfrm>
          <a:off x="1036320" y="1554480"/>
          <a:ext cx="10195560" cy="43891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5048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2707786"/>
              </p:ext>
            </p:extLst>
          </p:nvPr>
        </p:nvGraphicFramePr>
        <p:xfrm>
          <a:off x="-1" y="1665"/>
          <a:ext cx="12192001" cy="6856335"/>
        </p:xfrm>
        <a:graphic>
          <a:graphicData uri="http://schemas.openxmlformats.org/drawingml/2006/table">
            <a:tbl>
              <a:tblPr firstRow="1" firstCol="1" bandRow="1">
                <a:tableStyleId>{5C22544A-7EE6-4342-B048-85BDC9FD1C3A}</a:tableStyleId>
              </a:tblPr>
              <a:tblGrid>
                <a:gridCol w="1102741"/>
                <a:gridCol w="6366420"/>
                <a:gridCol w="1477823"/>
                <a:gridCol w="1573342"/>
                <a:gridCol w="1671675"/>
              </a:tblGrid>
              <a:tr h="199700">
                <a:tc gridSpan="5">
                  <a:txBody>
                    <a:bodyPr/>
                    <a:lstStyle/>
                    <a:p>
                      <a:pPr algn="ctr">
                        <a:lnSpc>
                          <a:spcPct val="107000"/>
                        </a:lnSpc>
                        <a:spcAft>
                          <a:spcPts val="0"/>
                        </a:spcAft>
                      </a:pPr>
                      <a:r>
                        <a:rPr lang="en-IN" sz="1800" dirty="0">
                          <a:effectLst/>
                        </a:rPr>
                        <a:t>To Assess the knowledge level of FLWs on adolescent counselling at VHND</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199700">
                <a:tc>
                  <a:txBody>
                    <a:bodyPr/>
                    <a:lstStyle/>
                    <a:p>
                      <a:pPr algn="ctr">
                        <a:lnSpc>
                          <a:spcPct val="107000"/>
                        </a:lnSpc>
                        <a:spcAft>
                          <a:spcPts val="0"/>
                        </a:spcAft>
                      </a:pPr>
                      <a:r>
                        <a:rPr lang="en-IN" sz="1800">
                          <a:effectLst/>
                        </a:rPr>
                        <a:t>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effectLst/>
                        </a:rPr>
                        <a:t>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479817">
                <a:tc>
                  <a:txBody>
                    <a:bodyPr/>
                    <a:lstStyle/>
                    <a:p>
                      <a:pPr algn="ctr">
                        <a:lnSpc>
                          <a:spcPct val="107000"/>
                        </a:lnSpc>
                        <a:spcAft>
                          <a:spcPts val="0"/>
                        </a:spcAft>
                      </a:pPr>
                      <a:r>
                        <a:rPr lang="en-IN" sz="1800">
                          <a:effectLst/>
                        </a:rPr>
                        <a:t>s.no</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Topics and subtopics</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Frequency of satisfactory answer</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Total</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of satisfactory aanswers</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199700">
                <a:tc>
                  <a:txBody>
                    <a:bodyPr/>
                    <a:lstStyle/>
                    <a:p>
                      <a:pPr algn="ctr">
                        <a:lnSpc>
                          <a:spcPct val="107000"/>
                        </a:lnSpc>
                        <a:spcAft>
                          <a:spcPts val="0"/>
                        </a:spcAft>
                      </a:pPr>
                      <a:r>
                        <a:rPr lang="en-IN" sz="1800" b="1" dirty="0">
                          <a:solidFill>
                            <a:schemeClr val="tx1"/>
                          </a:solidFill>
                          <a:effectLst/>
                        </a:rPr>
                        <a:t>1</a:t>
                      </a:r>
                      <a:endParaRPr lang="en-IN" sz="1800" b="1"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b="1" dirty="0">
                          <a:effectLst/>
                        </a:rPr>
                        <a:t>IFA and </a:t>
                      </a:r>
                      <a:r>
                        <a:rPr lang="en-IN" sz="1800" b="1" dirty="0" err="1">
                          <a:effectLst/>
                        </a:rPr>
                        <a:t>Albendazole</a:t>
                      </a:r>
                      <a:r>
                        <a:rPr lang="en-IN" sz="1800" b="1" dirty="0">
                          <a:effectLst/>
                        </a:rPr>
                        <a:t> distribution</a:t>
                      </a:r>
                      <a:endParaRPr lang="en-IN" sz="1800" b="1"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pPr>
                      <a:endParaRPr lang="en-IN" sz="1800">
                        <a:effectLst/>
                        <a:latin typeface="Calibri" panose="020F0502020204030204" pitchFamily="34" charset="0"/>
                      </a:endParaRPr>
                    </a:p>
                  </a:txBody>
                  <a:tcPr marL="14131" marR="14131" marT="0" marB="0" anchor="ctr"/>
                </a:tc>
                <a:tc>
                  <a:txBody>
                    <a:bodyPr/>
                    <a:lstStyle/>
                    <a:p>
                      <a:pPr algn="ctr">
                        <a:lnSpc>
                          <a:spcPct val="107000"/>
                        </a:lnSpc>
                        <a:spcAft>
                          <a:spcPts val="0"/>
                        </a:spcAft>
                      </a:pPr>
                      <a:r>
                        <a:rPr lang="en-IN" sz="1800">
                          <a:effectLst/>
                        </a:rPr>
                        <a:t>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199700">
                <a:tc>
                  <a:txBody>
                    <a:bodyPr/>
                    <a:lstStyle/>
                    <a:p>
                      <a:pPr algn="ctr">
                        <a:lnSpc>
                          <a:spcPct val="107000"/>
                        </a:lnSpc>
                        <a:spcAft>
                          <a:spcPts val="0"/>
                        </a:spcAft>
                      </a:pPr>
                      <a:r>
                        <a:rPr lang="en-IN" sz="1800">
                          <a:effectLst/>
                        </a:rPr>
                        <a:t>A</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Benefits of giving IFA to adolescent</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161</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162</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99.4 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199700">
                <a:tc>
                  <a:txBody>
                    <a:bodyPr/>
                    <a:lstStyle/>
                    <a:p>
                      <a:pPr algn="ctr">
                        <a:lnSpc>
                          <a:spcPct val="107000"/>
                        </a:lnSpc>
                        <a:spcAft>
                          <a:spcPts val="0"/>
                        </a:spcAft>
                      </a:pPr>
                      <a:r>
                        <a:rPr lang="en-IN" sz="1800">
                          <a:effectLst/>
                        </a:rPr>
                        <a:t>B</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losses of nonconsumption of IFA in adolescent</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161</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99.4  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199700">
                <a:tc>
                  <a:txBody>
                    <a:bodyPr/>
                    <a:lstStyle/>
                    <a:p>
                      <a:pPr algn="ctr">
                        <a:lnSpc>
                          <a:spcPct val="107000"/>
                        </a:lnSpc>
                        <a:spcAft>
                          <a:spcPts val="0"/>
                        </a:spcAft>
                      </a:pPr>
                      <a:r>
                        <a:rPr lang="en-IN" sz="1800">
                          <a:effectLst/>
                        </a:rPr>
                        <a:t>C</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Benefits of giving IFA to adolescent pregnant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161</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99.4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199700">
                <a:tc>
                  <a:txBody>
                    <a:bodyPr/>
                    <a:lstStyle/>
                    <a:p>
                      <a:pPr algn="ctr">
                        <a:lnSpc>
                          <a:spcPct val="107000"/>
                        </a:lnSpc>
                        <a:spcAft>
                          <a:spcPts val="0"/>
                        </a:spcAft>
                      </a:pPr>
                      <a:r>
                        <a:rPr lang="en-IN" sz="1800">
                          <a:effectLst/>
                        </a:rPr>
                        <a:t>D</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effectLst/>
                        </a:rPr>
                        <a:t>losses of </a:t>
                      </a:r>
                      <a:r>
                        <a:rPr lang="en-IN" sz="1800" dirty="0" smtClean="0">
                          <a:effectLst/>
                        </a:rPr>
                        <a:t>non consumption </a:t>
                      </a:r>
                      <a:r>
                        <a:rPr lang="en-IN" sz="1800" dirty="0">
                          <a:effectLst/>
                        </a:rPr>
                        <a:t>of IFA in adolescent pregnant</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161</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99.4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199700">
                <a:tc>
                  <a:txBody>
                    <a:bodyPr/>
                    <a:lstStyle/>
                    <a:p>
                      <a:pPr algn="ctr">
                        <a:lnSpc>
                          <a:spcPct val="107000"/>
                        </a:lnSpc>
                        <a:spcAft>
                          <a:spcPts val="0"/>
                        </a:spcAft>
                      </a:pPr>
                      <a:r>
                        <a:rPr lang="en-IN" sz="1800">
                          <a:effectLst/>
                        </a:rPr>
                        <a:t>E</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smtClean="0">
                          <a:effectLst/>
                        </a:rPr>
                        <a:t>Symptoms </a:t>
                      </a:r>
                      <a:r>
                        <a:rPr lang="en-IN" sz="1800" dirty="0">
                          <a:effectLst/>
                        </a:rPr>
                        <a:t>of anemia in adolescents</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159</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98.1 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199700">
                <a:tc>
                  <a:txBody>
                    <a:bodyPr/>
                    <a:lstStyle/>
                    <a:p>
                      <a:pPr algn="ctr">
                        <a:lnSpc>
                          <a:spcPct val="107000"/>
                        </a:lnSpc>
                        <a:spcAft>
                          <a:spcPts val="0"/>
                        </a:spcAft>
                      </a:pPr>
                      <a:r>
                        <a:rPr lang="en-IN" sz="1800">
                          <a:effectLst/>
                        </a:rPr>
                        <a:t>F</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effectLst/>
                        </a:rPr>
                        <a:t>Of which colour Fe tablet should be distributed to adolescent?</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38 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162</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dirty="0"/>
                        <a:t>23.5 </a:t>
                      </a:r>
                    </a:p>
                  </a:txBody>
                  <a:tcPr marL="14131" marR="14131" marT="0" marB="0" anchor="ctr">
                    <a:solidFill>
                      <a:srgbClr val="FFFF00"/>
                    </a:solidFill>
                  </a:tcPr>
                </a:tc>
              </a:tr>
              <a:tr h="399401">
                <a:tc>
                  <a:txBody>
                    <a:bodyPr/>
                    <a:lstStyle/>
                    <a:p>
                      <a:pPr algn="ctr">
                        <a:lnSpc>
                          <a:spcPct val="107000"/>
                        </a:lnSpc>
                        <a:spcAft>
                          <a:spcPts val="0"/>
                        </a:spcAft>
                      </a:pPr>
                      <a:r>
                        <a:rPr lang="en-IN" sz="1800">
                          <a:effectLst/>
                        </a:rPr>
                        <a:t>G</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Of which colour Fe tablet should be distributed to Adolescent who is pregnant?</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100 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199700">
                <a:tc>
                  <a:txBody>
                    <a:bodyPr/>
                    <a:lstStyle/>
                    <a:p>
                      <a:pPr algn="ctr">
                        <a:lnSpc>
                          <a:spcPct val="107000"/>
                        </a:lnSpc>
                        <a:spcAft>
                          <a:spcPts val="0"/>
                        </a:spcAft>
                      </a:pPr>
                      <a:r>
                        <a:rPr lang="en-IN" sz="1800">
                          <a:effectLst/>
                        </a:rPr>
                        <a:t>H</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What is dose of Fe tablet for an adolescent girl?</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32 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162</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19.8</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solidFill>
                      <a:srgbClr val="FFFF00"/>
                    </a:solidFill>
                  </a:tcPr>
                </a:tc>
              </a:tr>
              <a:tr h="291040">
                <a:tc>
                  <a:txBody>
                    <a:bodyPr/>
                    <a:lstStyle/>
                    <a:p>
                      <a:pPr algn="ctr">
                        <a:lnSpc>
                          <a:spcPct val="107000"/>
                        </a:lnSpc>
                        <a:spcAft>
                          <a:spcPts val="0"/>
                        </a:spcAft>
                      </a:pPr>
                      <a:r>
                        <a:rPr lang="en-IN" sz="1800">
                          <a:effectLst/>
                        </a:rPr>
                        <a:t>I</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What is dose of Fe tablet for an adolescent girl who is pregnant?</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159</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98.1</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399401">
                <a:tc>
                  <a:txBody>
                    <a:bodyPr/>
                    <a:lstStyle/>
                    <a:p>
                      <a:pPr algn="ctr">
                        <a:lnSpc>
                          <a:spcPct val="107000"/>
                        </a:lnSpc>
                        <a:spcAft>
                          <a:spcPts val="0"/>
                        </a:spcAft>
                      </a:pPr>
                      <a:r>
                        <a:rPr lang="en-IN" sz="1800">
                          <a:effectLst/>
                        </a:rPr>
                        <a:t>J</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What is dose of Fe tablet for an adolescent girl who is an anaemic?</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151 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93.2</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r>
              <a:tr h="199700">
                <a:tc>
                  <a:txBody>
                    <a:bodyPr/>
                    <a:lstStyle/>
                    <a:p>
                      <a:pPr algn="ctr">
                        <a:lnSpc>
                          <a:spcPct val="107000"/>
                        </a:lnSpc>
                        <a:spcAft>
                          <a:spcPts val="0"/>
                        </a:spcAft>
                      </a:pPr>
                      <a:r>
                        <a:rPr lang="en-IN" sz="1800">
                          <a:effectLst/>
                        </a:rPr>
                        <a:t>K</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Tablet should be taken before or after meal?</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157</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96.9</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r>
              <a:tr h="199700">
                <a:tc>
                  <a:txBody>
                    <a:bodyPr/>
                    <a:lstStyle/>
                    <a:p>
                      <a:pPr algn="ctr">
                        <a:lnSpc>
                          <a:spcPct val="107000"/>
                        </a:lnSpc>
                        <a:spcAft>
                          <a:spcPts val="0"/>
                        </a:spcAft>
                      </a:pPr>
                      <a:r>
                        <a:rPr lang="en-IN" sz="1800">
                          <a:effectLst/>
                        </a:rPr>
                        <a:t>L</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effectLst/>
                        </a:rPr>
                        <a:t>Benefits of giving </a:t>
                      </a:r>
                      <a:r>
                        <a:rPr lang="en-IN" sz="1800" dirty="0" err="1">
                          <a:effectLst/>
                        </a:rPr>
                        <a:t>Albendazole</a:t>
                      </a:r>
                      <a:r>
                        <a:rPr lang="en-IN" sz="1800" dirty="0">
                          <a:effectLst/>
                        </a:rPr>
                        <a:t> to adolescent</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156</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96.3</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199700">
                <a:tc>
                  <a:txBody>
                    <a:bodyPr/>
                    <a:lstStyle/>
                    <a:p>
                      <a:pPr algn="ctr">
                        <a:lnSpc>
                          <a:spcPct val="107000"/>
                        </a:lnSpc>
                        <a:spcAft>
                          <a:spcPts val="0"/>
                        </a:spcAft>
                      </a:pPr>
                      <a:r>
                        <a:rPr lang="en-IN" sz="1800">
                          <a:effectLst/>
                        </a:rPr>
                        <a:t>M</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Reasons of worm infestation in adolescent girls</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137</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84.6</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199700">
                <a:tc>
                  <a:txBody>
                    <a:bodyPr/>
                    <a:lstStyle/>
                    <a:p>
                      <a:pPr algn="ctr">
                        <a:lnSpc>
                          <a:spcPct val="107000"/>
                        </a:lnSpc>
                        <a:spcAft>
                          <a:spcPts val="0"/>
                        </a:spcAft>
                      </a:pPr>
                      <a:r>
                        <a:rPr lang="en-IN" sz="1800">
                          <a:effectLst/>
                        </a:rPr>
                        <a:t>N</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symptoms of worm infestation in adolescent girls</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143</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88.3</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399401">
                <a:tc>
                  <a:txBody>
                    <a:bodyPr/>
                    <a:lstStyle/>
                    <a:p>
                      <a:pPr algn="ctr">
                        <a:lnSpc>
                          <a:spcPct val="107000"/>
                        </a:lnSpc>
                        <a:spcAft>
                          <a:spcPts val="0"/>
                        </a:spcAft>
                      </a:pPr>
                      <a:r>
                        <a:rPr lang="en-IN" sz="1800">
                          <a:effectLst/>
                        </a:rPr>
                        <a:t>O</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effectLst/>
                        </a:rPr>
                        <a:t>How many times </a:t>
                      </a:r>
                      <a:r>
                        <a:rPr lang="en-IN" sz="1800" dirty="0" err="1">
                          <a:effectLst/>
                        </a:rPr>
                        <a:t>albendazole</a:t>
                      </a:r>
                      <a:r>
                        <a:rPr lang="en-IN" sz="1800" dirty="0">
                          <a:effectLst/>
                        </a:rPr>
                        <a:t> is distributed to adolescent girls</a:t>
                      </a:r>
                    </a:p>
                    <a:p>
                      <a:pPr algn="l">
                        <a:lnSpc>
                          <a:spcPct val="107000"/>
                        </a:lnSpc>
                        <a:spcAft>
                          <a:spcPts val="0"/>
                        </a:spcAft>
                      </a:pPr>
                      <a:r>
                        <a:rPr lang="en-IN" sz="1800" dirty="0">
                          <a:effectLst/>
                        </a:rPr>
                        <a:t>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96</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59.3</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1425924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533725477"/>
              </p:ext>
            </p:extLst>
          </p:nvPr>
        </p:nvGraphicFramePr>
        <p:xfrm>
          <a:off x="510146" y="54313"/>
          <a:ext cx="10739907" cy="6749374"/>
        </p:xfrm>
        <a:graphic>
          <a:graphicData uri="http://schemas.openxmlformats.org/drawingml/2006/table">
            <a:tbl>
              <a:tblPr firstRow="1" firstCol="1" bandRow="1">
                <a:tableStyleId>{5C22544A-7EE6-4342-B048-85BDC9FD1C3A}</a:tableStyleId>
              </a:tblPr>
              <a:tblGrid>
                <a:gridCol w="1097086"/>
                <a:gridCol w="5347360"/>
                <a:gridCol w="1339402"/>
                <a:gridCol w="1403798"/>
                <a:gridCol w="1552261"/>
              </a:tblGrid>
              <a:tr h="342690">
                <a:tc>
                  <a:txBody>
                    <a:bodyPr/>
                    <a:lstStyle/>
                    <a:p>
                      <a:pPr algn="ctr">
                        <a:lnSpc>
                          <a:spcPct val="107000"/>
                        </a:lnSpc>
                        <a:spcAft>
                          <a:spcPts val="0"/>
                        </a:spcAft>
                      </a:pPr>
                      <a:r>
                        <a:rPr lang="en-IN" sz="1800" b="1" dirty="0">
                          <a:solidFill>
                            <a:schemeClr val="tx1"/>
                          </a:solidFill>
                          <a:effectLst/>
                        </a:rPr>
                        <a:t>2</a:t>
                      </a:r>
                      <a:endParaRPr lang="en-IN" sz="1800" b="1"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b="1" dirty="0" smtClean="0">
                          <a:solidFill>
                            <a:schemeClr val="tx1"/>
                          </a:solidFill>
                          <a:effectLst/>
                        </a:rPr>
                        <a:t>Menstrual hygiene</a:t>
                      </a:r>
                      <a:endParaRPr lang="en-IN" sz="1800" b="1"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b="1">
                          <a:effectLst/>
                        </a:rPr>
                        <a:t> </a:t>
                      </a:r>
                      <a:endParaRPr lang="en-IN" sz="1800" b="1">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b="1">
                          <a:effectLst/>
                        </a:rPr>
                        <a:t> </a:t>
                      </a:r>
                      <a:endParaRPr lang="en-IN" sz="1800" b="1">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b="1" dirty="0">
                          <a:effectLst/>
                        </a:rPr>
                        <a:t> </a:t>
                      </a:r>
                      <a:endParaRPr lang="en-IN" sz="1800" b="1" dirty="0">
                        <a:effectLst/>
                        <a:latin typeface="Calibri" panose="020F0502020204030204" pitchFamily="34" charset="0"/>
                        <a:ea typeface="Calibri" panose="020F0502020204030204" pitchFamily="34" charset="0"/>
                        <a:cs typeface="Mangal"/>
                      </a:endParaRPr>
                    </a:p>
                  </a:txBody>
                  <a:tcPr marL="14131" marR="14131" marT="0" marB="0" anchor="ctr"/>
                </a:tc>
              </a:tr>
              <a:tr h="685379">
                <a:tc>
                  <a:txBody>
                    <a:bodyPr/>
                    <a:lstStyle/>
                    <a:p>
                      <a:pPr algn="ctr">
                        <a:lnSpc>
                          <a:spcPct val="107000"/>
                        </a:lnSpc>
                        <a:spcAft>
                          <a:spcPts val="0"/>
                        </a:spcAft>
                      </a:pPr>
                      <a:r>
                        <a:rPr lang="en-IN" sz="1800">
                          <a:effectLst/>
                        </a:rPr>
                        <a:t>a.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effectLst/>
                        </a:rPr>
                        <a:t>importance of giving menstrual hygiene related information to </a:t>
                      </a:r>
                      <a:r>
                        <a:rPr lang="en-IN" sz="1800" dirty="0" err="1">
                          <a:effectLst/>
                        </a:rPr>
                        <a:t>adolescen</a:t>
                      </a:r>
                      <a:r>
                        <a:rPr lang="en-IN" sz="1800" dirty="0">
                          <a:effectLst/>
                        </a:rPr>
                        <a:t> girls</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100</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685379">
                <a:tc>
                  <a:txBody>
                    <a:bodyPr/>
                    <a:lstStyle/>
                    <a:p>
                      <a:pPr algn="ctr">
                        <a:lnSpc>
                          <a:spcPct val="107000"/>
                        </a:lnSpc>
                        <a:spcAft>
                          <a:spcPts val="0"/>
                        </a:spcAft>
                      </a:pPr>
                      <a:r>
                        <a:rPr lang="en-IN" sz="1800">
                          <a:effectLst/>
                        </a:rPr>
                        <a:t>b.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effectLst/>
                        </a:rPr>
                        <a:t>what information should be given to adolescent girls related to </a:t>
                      </a:r>
                      <a:r>
                        <a:rPr lang="en-IN" sz="1800" dirty="0" err="1">
                          <a:effectLst/>
                        </a:rPr>
                        <a:t>mestrual</a:t>
                      </a:r>
                      <a:r>
                        <a:rPr lang="en-IN" sz="1800" dirty="0">
                          <a:effectLst/>
                        </a:rPr>
                        <a:t> hygiene</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162</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162  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100</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r>
              <a:tr h="685379">
                <a:tc>
                  <a:txBody>
                    <a:bodyPr/>
                    <a:lstStyle/>
                    <a:p>
                      <a:pPr algn="ctr">
                        <a:lnSpc>
                          <a:spcPct val="107000"/>
                        </a:lnSpc>
                        <a:spcAft>
                          <a:spcPts val="0"/>
                        </a:spcAft>
                      </a:pPr>
                      <a:r>
                        <a:rPr lang="en-IN" sz="1800">
                          <a:effectLst/>
                        </a:rPr>
                        <a:t>c.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effectLst/>
                        </a:rPr>
                        <a:t>"Use of sanitary napkin is better than a cloth", why?</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150</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162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92.6</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r>
              <a:tr h="342690">
                <a:tc>
                  <a:txBody>
                    <a:bodyPr/>
                    <a:lstStyle/>
                    <a:p>
                      <a:pPr algn="ctr">
                        <a:lnSpc>
                          <a:spcPct val="107000"/>
                        </a:lnSpc>
                        <a:spcAft>
                          <a:spcPts val="0"/>
                        </a:spcAft>
                      </a:pPr>
                      <a:r>
                        <a:rPr lang="en-IN" sz="1800">
                          <a:effectLst/>
                        </a:rPr>
                        <a:t>d.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correct Way to use sanitary napkin</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160</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162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98.8</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r>
              <a:tr h="1175058">
                <a:tc>
                  <a:txBody>
                    <a:bodyPr/>
                    <a:lstStyle/>
                    <a:p>
                      <a:pPr algn="ctr">
                        <a:lnSpc>
                          <a:spcPct val="107000"/>
                        </a:lnSpc>
                        <a:spcAft>
                          <a:spcPts val="0"/>
                        </a:spcAft>
                      </a:pPr>
                      <a:r>
                        <a:rPr lang="en-IN" sz="1800" dirty="0">
                          <a:effectLst/>
                        </a:rPr>
                        <a:t>e.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How many sanitary napkins are distributed to adolescent girls at VHND session in one month</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2 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1.2</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solidFill>
                      <a:srgbClr val="FFFF00"/>
                    </a:solidFill>
                  </a:tcPr>
                </a:tc>
              </a:tr>
              <a:tr h="874368">
                <a:tc>
                  <a:txBody>
                    <a:bodyPr/>
                    <a:lstStyle/>
                    <a:p>
                      <a:pPr algn="ctr">
                        <a:lnSpc>
                          <a:spcPct val="107000"/>
                        </a:lnSpc>
                        <a:spcAft>
                          <a:spcPts val="0"/>
                        </a:spcAft>
                      </a:pPr>
                      <a:r>
                        <a:rPr lang="en-IN" sz="1800" dirty="0">
                          <a:effectLst/>
                        </a:rPr>
                        <a:t>f.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Are these sanitary napkins chargable if yes then what are the selling prices?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0.6</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solidFill>
                      <a:srgbClr val="FFFF00"/>
                    </a:solidFill>
                  </a:tcPr>
                </a:tc>
              </a:tr>
              <a:tr h="391687">
                <a:tc>
                  <a:txBody>
                    <a:bodyPr/>
                    <a:lstStyle/>
                    <a:p>
                      <a:pPr algn="ctr">
                        <a:lnSpc>
                          <a:spcPct val="107000"/>
                        </a:lnSpc>
                        <a:spcAft>
                          <a:spcPts val="0"/>
                        </a:spcAft>
                      </a:pPr>
                      <a:r>
                        <a:rPr lang="en-IN" sz="1800" b="1" dirty="0">
                          <a:solidFill>
                            <a:schemeClr val="tx1"/>
                          </a:solidFill>
                          <a:effectLst/>
                        </a:rPr>
                        <a:t>3</a:t>
                      </a:r>
                      <a:endParaRPr lang="en-IN" sz="1800" b="1"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75000"/>
                      </a:schemeClr>
                    </a:solidFill>
                  </a:tcPr>
                </a:tc>
                <a:tc>
                  <a:txBody>
                    <a:bodyPr/>
                    <a:lstStyle/>
                    <a:p>
                      <a:pPr algn="l">
                        <a:lnSpc>
                          <a:spcPct val="107000"/>
                        </a:lnSpc>
                        <a:spcAft>
                          <a:spcPts val="0"/>
                        </a:spcAft>
                      </a:pPr>
                      <a:r>
                        <a:rPr lang="en-IN" sz="1800" b="1" dirty="0">
                          <a:solidFill>
                            <a:schemeClr val="tx1"/>
                          </a:solidFill>
                          <a:effectLst/>
                        </a:rPr>
                        <a:t>An appropriate age of marriage</a:t>
                      </a:r>
                      <a:endParaRPr lang="en-IN" sz="1800" b="1"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75000"/>
                      </a:schemeClr>
                    </a:solidFill>
                  </a:tcPr>
                </a:tc>
                <a:tc>
                  <a:txBody>
                    <a:bodyPr/>
                    <a:lstStyle/>
                    <a:p>
                      <a:pPr algn="ctr">
                        <a:lnSpc>
                          <a:spcPct val="107000"/>
                        </a:lnSpc>
                        <a:spcAft>
                          <a:spcPts val="0"/>
                        </a:spcAft>
                      </a:pPr>
                      <a:r>
                        <a:rPr lang="en-IN" sz="1800" b="1">
                          <a:effectLst/>
                        </a:rPr>
                        <a:t> </a:t>
                      </a:r>
                      <a:endParaRPr lang="en-IN" sz="1800" b="1">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75000"/>
                      </a:schemeClr>
                    </a:solidFill>
                  </a:tcPr>
                </a:tc>
                <a:tc>
                  <a:txBody>
                    <a:bodyPr/>
                    <a:lstStyle/>
                    <a:p>
                      <a:pPr algn="ctr">
                        <a:lnSpc>
                          <a:spcPct val="107000"/>
                        </a:lnSpc>
                        <a:spcAft>
                          <a:spcPts val="0"/>
                        </a:spcAft>
                      </a:pPr>
                      <a:r>
                        <a:rPr lang="en-IN" sz="1800" b="1">
                          <a:effectLst/>
                        </a:rPr>
                        <a:t> </a:t>
                      </a:r>
                      <a:endParaRPr lang="en-IN" sz="1800" b="1">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75000"/>
                      </a:schemeClr>
                    </a:solidFill>
                  </a:tcPr>
                </a:tc>
                <a:tc>
                  <a:txBody>
                    <a:bodyPr/>
                    <a:lstStyle/>
                    <a:p>
                      <a:pPr algn="ctr">
                        <a:lnSpc>
                          <a:spcPct val="107000"/>
                        </a:lnSpc>
                        <a:spcAft>
                          <a:spcPts val="0"/>
                        </a:spcAft>
                      </a:pPr>
                      <a:r>
                        <a:rPr lang="en-IN" sz="1800" b="1" dirty="0">
                          <a:effectLst/>
                        </a:rPr>
                        <a:t> </a:t>
                      </a:r>
                      <a:endParaRPr lang="en-IN" sz="1800" b="1" dirty="0">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75000"/>
                      </a:schemeClr>
                    </a:solidFill>
                  </a:tcPr>
                </a:tc>
              </a:tr>
              <a:tr h="783372">
                <a:tc>
                  <a:txBody>
                    <a:bodyPr/>
                    <a:lstStyle/>
                    <a:p>
                      <a:pPr algn="ctr">
                        <a:lnSpc>
                          <a:spcPct val="107000"/>
                        </a:lnSpc>
                        <a:spcAft>
                          <a:spcPts val="0"/>
                        </a:spcAft>
                      </a:pPr>
                      <a:r>
                        <a:rPr lang="en-IN" sz="1800" dirty="0">
                          <a:effectLst/>
                        </a:rPr>
                        <a:t>a.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effectLst/>
                        </a:rPr>
                        <a:t>What is an appropriate age for an adolescent girl?</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162</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162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100 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r>
              <a:tr h="783372">
                <a:tc>
                  <a:txBody>
                    <a:bodyPr/>
                    <a:lstStyle/>
                    <a:p>
                      <a:pPr algn="ctr">
                        <a:lnSpc>
                          <a:spcPct val="107000"/>
                        </a:lnSpc>
                        <a:spcAft>
                          <a:spcPts val="0"/>
                        </a:spcAft>
                      </a:pPr>
                      <a:r>
                        <a:rPr lang="en-IN" sz="1800" dirty="0">
                          <a:effectLst/>
                        </a:rPr>
                        <a:t>b.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What can be the difficulties she will face in future due to early marriage?</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160</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98.8</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r>
            </a:tbl>
          </a:graphicData>
        </a:graphic>
      </p:graphicFrame>
    </p:spTree>
    <p:extLst>
      <p:ext uri="{BB962C8B-B14F-4D97-AF65-F5344CB8AC3E}">
        <p14:creationId xmlns:p14="http://schemas.microsoft.com/office/powerpoint/2010/main" val="2864492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98335869"/>
              </p:ext>
            </p:extLst>
          </p:nvPr>
        </p:nvGraphicFramePr>
        <p:xfrm>
          <a:off x="0" y="0"/>
          <a:ext cx="12192000" cy="6697012"/>
        </p:xfrm>
        <a:graphic>
          <a:graphicData uri="http://schemas.openxmlformats.org/drawingml/2006/table">
            <a:tbl>
              <a:tblPr firstRow="1" firstCol="1" bandRow="1">
                <a:tableStyleId>{5C22544A-7EE6-4342-B048-85BDC9FD1C3A}</a:tableStyleId>
              </a:tblPr>
              <a:tblGrid>
                <a:gridCol w="1102741"/>
                <a:gridCol w="6366419"/>
                <a:gridCol w="1477822"/>
                <a:gridCol w="1573342"/>
                <a:gridCol w="1671676"/>
              </a:tblGrid>
              <a:tr h="368258">
                <a:tc>
                  <a:txBody>
                    <a:bodyPr/>
                    <a:lstStyle/>
                    <a:p>
                      <a:pPr algn="ctr">
                        <a:lnSpc>
                          <a:spcPct val="107000"/>
                        </a:lnSpc>
                        <a:spcAft>
                          <a:spcPts val="0"/>
                        </a:spcAft>
                      </a:pPr>
                      <a:r>
                        <a:rPr lang="en-IN" sz="1800" dirty="0">
                          <a:solidFill>
                            <a:schemeClr val="tx1"/>
                          </a:solidFill>
                          <a:effectLst/>
                        </a:rPr>
                        <a:t>4</a:t>
                      </a:r>
                      <a:endParaRPr lang="en-IN" sz="1800"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solidFill>
                            <a:schemeClr val="tx1"/>
                          </a:solidFill>
                          <a:effectLst/>
                        </a:rPr>
                        <a:t>Counselling for H.I.V/STD related infectious diseases</a:t>
                      </a:r>
                      <a:endParaRPr lang="en-IN" sz="1800"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368258">
                <a:tc>
                  <a:txBody>
                    <a:bodyPr/>
                    <a:lstStyle/>
                    <a:p>
                      <a:pPr algn="ctr">
                        <a:lnSpc>
                          <a:spcPct val="107000"/>
                        </a:lnSpc>
                        <a:spcAft>
                          <a:spcPts val="0"/>
                        </a:spcAft>
                      </a:pPr>
                      <a:r>
                        <a:rPr lang="en-IN" sz="1800">
                          <a:effectLst/>
                        </a:rPr>
                        <a:t>a.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effectLst/>
                        </a:rPr>
                        <a:t>Main reason for H.I.V/ S.T.D</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70</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43.2</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solidFill>
                      <a:srgbClr val="FFFF00"/>
                    </a:solidFill>
                  </a:tcPr>
                </a:tc>
              </a:tr>
              <a:tr h="368258">
                <a:tc>
                  <a:txBody>
                    <a:bodyPr/>
                    <a:lstStyle/>
                    <a:p>
                      <a:pPr algn="ctr">
                        <a:lnSpc>
                          <a:spcPct val="107000"/>
                        </a:lnSpc>
                        <a:spcAft>
                          <a:spcPts val="0"/>
                        </a:spcAft>
                      </a:pPr>
                      <a:r>
                        <a:rPr lang="en-IN" sz="1800">
                          <a:effectLst/>
                        </a:rPr>
                        <a:t>b.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Need for giving an information regarding these infectious diseases</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38</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162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23.5</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solidFill>
                      <a:srgbClr val="FFFF00"/>
                    </a:solidFill>
                  </a:tcPr>
                </a:tc>
              </a:tr>
              <a:tr h="368258">
                <a:tc>
                  <a:txBody>
                    <a:bodyPr/>
                    <a:lstStyle/>
                    <a:p>
                      <a:pPr algn="ctr">
                        <a:lnSpc>
                          <a:spcPct val="107000"/>
                        </a:lnSpc>
                        <a:spcAft>
                          <a:spcPts val="0"/>
                        </a:spcAft>
                      </a:pPr>
                      <a:r>
                        <a:rPr lang="en-IN" sz="1800">
                          <a:effectLst/>
                        </a:rPr>
                        <a:t>c.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ways to prevent infection from these diseases</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72</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44.4</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solidFill>
                      <a:srgbClr val="FFFF00"/>
                    </a:solidFill>
                  </a:tcPr>
                </a:tc>
              </a:tr>
              <a:tr h="368258">
                <a:tc>
                  <a:txBody>
                    <a:bodyPr/>
                    <a:lstStyle/>
                    <a:p>
                      <a:pPr algn="ctr">
                        <a:lnSpc>
                          <a:spcPct val="107000"/>
                        </a:lnSpc>
                        <a:spcAft>
                          <a:spcPts val="0"/>
                        </a:spcAft>
                      </a:pPr>
                      <a:r>
                        <a:rPr lang="en-IN" sz="1800" b="1" dirty="0">
                          <a:solidFill>
                            <a:schemeClr val="tx1"/>
                          </a:solidFill>
                          <a:effectLst/>
                        </a:rPr>
                        <a:t>5</a:t>
                      </a:r>
                      <a:endParaRPr lang="en-IN" sz="1800" b="1"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75000"/>
                      </a:schemeClr>
                    </a:solidFill>
                  </a:tcPr>
                </a:tc>
                <a:tc>
                  <a:txBody>
                    <a:bodyPr/>
                    <a:lstStyle/>
                    <a:p>
                      <a:pPr algn="l">
                        <a:lnSpc>
                          <a:spcPct val="107000"/>
                        </a:lnSpc>
                        <a:spcAft>
                          <a:spcPts val="0"/>
                        </a:spcAft>
                      </a:pPr>
                      <a:r>
                        <a:rPr lang="en-IN" sz="1800" b="1" dirty="0">
                          <a:solidFill>
                            <a:schemeClr val="tx1"/>
                          </a:solidFill>
                          <a:effectLst/>
                        </a:rPr>
                        <a:t>ARSH Clinic</a:t>
                      </a:r>
                      <a:endParaRPr lang="en-IN" sz="1800" b="1"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75000"/>
                      </a:schemeClr>
                    </a:solidFill>
                  </a:tcPr>
                </a:tc>
                <a:tc>
                  <a:txBody>
                    <a:bodyPr/>
                    <a:lstStyle/>
                    <a:p>
                      <a:pPr algn="ctr">
                        <a:lnSpc>
                          <a:spcPct val="107000"/>
                        </a:lnSpc>
                        <a:spcAft>
                          <a:spcPts val="0"/>
                        </a:spcAft>
                      </a:pPr>
                      <a:r>
                        <a:rPr lang="en-IN" sz="1800" b="1" dirty="0">
                          <a:solidFill>
                            <a:schemeClr val="tx1"/>
                          </a:solidFill>
                          <a:effectLst/>
                        </a:rPr>
                        <a:t> </a:t>
                      </a:r>
                      <a:endParaRPr lang="en-IN" sz="1800" b="1"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75000"/>
                      </a:schemeClr>
                    </a:solidFill>
                  </a:tcPr>
                </a:tc>
                <a:tc>
                  <a:txBody>
                    <a:bodyPr/>
                    <a:lstStyle/>
                    <a:p>
                      <a:pPr algn="ctr">
                        <a:lnSpc>
                          <a:spcPct val="107000"/>
                        </a:lnSpc>
                        <a:spcAft>
                          <a:spcPts val="0"/>
                        </a:spcAft>
                      </a:pPr>
                      <a:r>
                        <a:rPr lang="en-IN" sz="1800" b="1" dirty="0">
                          <a:solidFill>
                            <a:schemeClr val="tx1"/>
                          </a:solidFill>
                          <a:effectLst/>
                        </a:rPr>
                        <a:t> </a:t>
                      </a:r>
                      <a:endParaRPr lang="en-IN" sz="1800" b="1"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75000"/>
                      </a:schemeClr>
                    </a:solidFill>
                  </a:tcPr>
                </a:tc>
                <a:tc>
                  <a:txBody>
                    <a:bodyPr/>
                    <a:lstStyle/>
                    <a:p>
                      <a:pPr algn="ctr">
                        <a:lnSpc>
                          <a:spcPct val="107000"/>
                        </a:lnSpc>
                        <a:spcAft>
                          <a:spcPts val="0"/>
                        </a:spcAft>
                      </a:pPr>
                      <a:r>
                        <a:rPr lang="en-IN" sz="1800" b="1" dirty="0">
                          <a:solidFill>
                            <a:schemeClr val="tx1"/>
                          </a:solidFill>
                          <a:effectLst/>
                        </a:rPr>
                        <a:t> </a:t>
                      </a:r>
                      <a:endParaRPr lang="en-IN" sz="1800" b="1"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75000"/>
                      </a:schemeClr>
                    </a:solidFill>
                  </a:tcPr>
                </a:tc>
              </a:tr>
              <a:tr h="753608">
                <a:tc>
                  <a:txBody>
                    <a:bodyPr/>
                    <a:lstStyle/>
                    <a:p>
                      <a:pPr algn="ctr">
                        <a:lnSpc>
                          <a:spcPct val="107000"/>
                        </a:lnSpc>
                        <a:spcAft>
                          <a:spcPts val="0"/>
                        </a:spcAft>
                      </a:pPr>
                      <a:r>
                        <a:rPr lang="en-IN" sz="1800">
                          <a:effectLst/>
                        </a:rPr>
                        <a:t>a.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effectLst/>
                        </a:rPr>
                        <a:t>Do you know or ever heard about ARSH clinic /Kishori </a:t>
                      </a:r>
                      <a:r>
                        <a:rPr lang="en-IN" sz="1800" dirty="0" err="1">
                          <a:effectLst/>
                        </a:rPr>
                        <a:t>paraamarsh</a:t>
                      </a:r>
                      <a:r>
                        <a:rPr lang="en-IN" sz="1800" dirty="0">
                          <a:effectLst/>
                        </a:rPr>
                        <a:t> Kendra</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2</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1.2 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solidFill>
                      <a:srgbClr val="FFFF00"/>
                    </a:solidFill>
                  </a:tcPr>
                </a:tc>
              </a:tr>
              <a:tr h="368258">
                <a:tc>
                  <a:txBody>
                    <a:bodyPr/>
                    <a:lstStyle/>
                    <a:p>
                      <a:pPr algn="ctr">
                        <a:lnSpc>
                          <a:spcPct val="107000"/>
                        </a:lnSpc>
                        <a:spcAft>
                          <a:spcPts val="0"/>
                        </a:spcAft>
                      </a:pPr>
                      <a:r>
                        <a:rPr lang="en-IN" sz="1800">
                          <a:effectLst/>
                        </a:rPr>
                        <a:t>b.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effectLst/>
                        </a:rPr>
                        <a:t>What is an Importance of ARSH clinic?</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0</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0</a:t>
                      </a:r>
                      <a:endParaRPr lang="en-IN" sz="1800">
                        <a:effectLst/>
                        <a:latin typeface="Calibri" panose="020F0502020204030204" pitchFamily="34" charset="0"/>
                        <a:ea typeface="Calibri" panose="020F0502020204030204" pitchFamily="34" charset="0"/>
                        <a:cs typeface="Mangal"/>
                      </a:endParaRPr>
                    </a:p>
                  </a:txBody>
                  <a:tcPr marL="14131" marR="14131" marT="0" marB="0" anchor="ctr">
                    <a:solidFill>
                      <a:srgbClr val="FFFF00"/>
                    </a:solidFill>
                  </a:tcPr>
                </a:tc>
              </a:tr>
              <a:tr h="368258">
                <a:tc>
                  <a:txBody>
                    <a:bodyPr/>
                    <a:lstStyle/>
                    <a:p>
                      <a:pPr algn="ctr">
                        <a:lnSpc>
                          <a:spcPct val="107000"/>
                        </a:lnSpc>
                        <a:spcAft>
                          <a:spcPts val="0"/>
                        </a:spcAft>
                      </a:pPr>
                      <a:r>
                        <a:rPr lang="en-IN" sz="1800">
                          <a:effectLst/>
                        </a:rPr>
                        <a:t>c.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effectLst/>
                        </a:rPr>
                        <a:t>What are services provided by an ARSH Clinic?</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1</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0.6</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solidFill>
                      <a:srgbClr val="FFFF00"/>
                    </a:solidFill>
                  </a:tcPr>
                </a:tc>
              </a:tr>
              <a:tr h="368258">
                <a:tc>
                  <a:txBody>
                    <a:bodyPr/>
                    <a:lstStyle/>
                    <a:p>
                      <a:pPr algn="ctr">
                        <a:lnSpc>
                          <a:spcPct val="107000"/>
                        </a:lnSpc>
                        <a:spcAft>
                          <a:spcPts val="0"/>
                        </a:spcAft>
                      </a:pPr>
                      <a:r>
                        <a:rPr lang="en-IN" sz="1800">
                          <a:effectLst/>
                        </a:rPr>
                        <a:t>d.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What are the topics undertaken during counselling?</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1</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0.6</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solidFill>
                      <a:srgbClr val="FFFF00"/>
                    </a:solidFill>
                  </a:tcPr>
                </a:tc>
              </a:tr>
              <a:tr h="368258">
                <a:tc>
                  <a:txBody>
                    <a:bodyPr/>
                    <a:lstStyle/>
                    <a:p>
                      <a:pPr algn="ctr">
                        <a:lnSpc>
                          <a:spcPct val="107000"/>
                        </a:lnSpc>
                        <a:spcAft>
                          <a:spcPts val="0"/>
                        </a:spcAft>
                      </a:pPr>
                      <a:r>
                        <a:rPr lang="en-IN" sz="1800">
                          <a:effectLst/>
                        </a:rPr>
                        <a:t>e.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What is a schedule or timings of ARSH clinic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0</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0</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solidFill>
                      <a:srgbClr val="FFFF00"/>
                    </a:solidFill>
                  </a:tcPr>
                </a:tc>
              </a:tr>
              <a:tr h="368258">
                <a:tc>
                  <a:txBody>
                    <a:bodyPr/>
                    <a:lstStyle/>
                    <a:p>
                      <a:pPr algn="ctr">
                        <a:lnSpc>
                          <a:spcPct val="107000"/>
                        </a:lnSpc>
                        <a:spcAft>
                          <a:spcPts val="0"/>
                        </a:spcAft>
                      </a:pPr>
                      <a:r>
                        <a:rPr lang="en-IN" sz="1800" b="1" dirty="0">
                          <a:solidFill>
                            <a:schemeClr val="tx1"/>
                          </a:solidFill>
                          <a:effectLst/>
                        </a:rPr>
                        <a:t>6</a:t>
                      </a:r>
                      <a:endParaRPr lang="en-IN" sz="1800" b="1"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75000"/>
                      </a:schemeClr>
                    </a:solidFill>
                  </a:tcPr>
                </a:tc>
                <a:tc>
                  <a:txBody>
                    <a:bodyPr/>
                    <a:lstStyle/>
                    <a:p>
                      <a:pPr algn="l">
                        <a:lnSpc>
                          <a:spcPct val="107000"/>
                        </a:lnSpc>
                        <a:spcAft>
                          <a:spcPts val="0"/>
                        </a:spcAft>
                      </a:pPr>
                      <a:r>
                        <a:rPr lang="en-IN" sz="1800" b="1" dirty="0">
                          <a:solidFill>
                            <a:schemeClr val="tx1"/>
                          </a:solidFill>
                          <a:effectLst/>
                        </a:rPr>
                        <a:t>Physical and Mental changes during adolescent age </a:t>
                      </a:r>
                      <a:endParaRPr lang="en-IN" sz="1800" b="1"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75000"/>
                      </a:schemeClr>
                    </a:solidFill>
                  </a:tcPr>
                </a:tc>
                <a:tc>
                  <a:txBody>
                    <a:bodyPr/>
                    <a:lstStyle/>
                    <a:p>
                      <a:pPr algn="ctr">
                        <a:lnSpc>
                          <a:spcPct val="107000"/>
                        </a:lnSpc>
                        <a:spcAft>
                          <a:spcPts val="0"/>
                        </a:spcAft>
                      </a:pPr>
                      <a:r>
                        <a:rPr lang="en-IN" sz="1800" b="1" dirty="0">
                          <a:solidFill>
                            <a:schemeClr val="tx1"/>
                          </a:solidFill>
                          <a:effectLst/>
                        </a:rPr>
                        <a:t> </a:t>
                      </a:r>
                      <a:endParaRPr lang="en-IN" sz="1800" b="1"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75000"/>
                      </a:schemeClr>
                    </a:solidFill>
                  </a:tcPr>
                </a:tc>
                <a:tc>
                  <a:txBody>
                    <a:bodyPr/>
                    <a:lstStyle/>
                    <a:p>
                      <a:pPr algn="ctr">
                        <a:lnSpc>
                          <a:spcPct val="107000"/>
                        </a:lnSpc>
                        <a:spcAft>
                          <a:spcPts val="0"/>
                        </a:spcAft>
                      </a:pPr>
                      <a:r>
                        <a:rPr lang="en-IN" sz="1800" b="1">
                          <a:solidFill>
                            <a:schemeClr val="tx1"/>
                          </a:solidFill>
                          <a:effectLst/>
                        </a:rPr>
                        <a:t> </a:t>
                      </a:r>
                      <a:endParaRPr lang="en-IN" sz="1800" b="1">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75000"/>
                      </a:schemeClr>
                    </a:solidFill>
                  </a:tcPr>
                </a:tc>
                <a:tc>
                  <a:txBody>
                    <a:bodyPr/>
                    <a:lstStyle/>
                    <a:p>
                      <a:pPr algn="ctr">
                        <a:lnSpc>
                          <a:spcPct val="107000"/>
                        </a:lnSpc>
                        <a:spcAft>
                          <a:spcPts val="0"/>
                        </a:spcAft>
                      </a:pPr>
                      <a:r>
                        <a:rPr lang="en-IN" sz="1800" b="1" dirty="0">
                          <a:solidFill>
                            <a:schemeClr val="tx1"/>
                          </a:solidFill>
                          <a:effectLst/>
                        </a:rPr>
                        <a:t> </a:t>
                      </a:r>
                      <a:endParaRPr lang="en-IN" sz="1800" b="1" dirty="0">
                        <a:solidFill>
                          <a:schemeClr val="tx1"/>
                        </a:solidFill>
                        <a:effectLst/>
                        <a:latin typeface="Calibri" panose="020F0502020204030204" pitchFamily="34" charset="0"/>
                        <a:ea typeface="Calibri" panose="020F0502020204030204" pitchFamily="34" charset="0"/>
                        <a:cs typeface="Mangal"/>
                      </a:endParaRPr>
                    </a:p>
                  </a:txBody>
                  <a:tcPr marL="14131" marR="14131" marT="0" marB="0" anchor="ctr">
                    <a:solidFill>
                      <a:schemeClr val="accent1">
                        <a:lumMod val="75000"/>
                      </a:schemeClr>
                    </a:solidFill>
                  </a:tcPr>
                </a:tc>
              </a:tr>
              <a:tr h="753608">
                <a:tc>
                  <a:txBody>
                    <a:bodyPr/>
                    <a:lstStyle/>
                    <a:p>
                      <a:pPr algn="ctr">
                        <a:lnSpc>
                          <a:spcPct val="107000"/>
                        </a:lnSpc>
                        <a:spcAft>
                          <a:spcPts val="0"/>
                        </a:spcAft>
                      </a:pPr>
                      <a:r>
                        <a:rPr lang="en-IN" sz="1800">
                          <a:effectLst/>
                        </a:rPr>
                        <a:t>a.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effectLst/>
                        </a:rPr>
                        <a:t>What are the </a:t>
                      </a:r>
                      <a:r>
                        <a:rPr lang="en-IN" sz="1800" dirty="0" err="1">
                          <a:effectLst/>
                        </a:rPr>
                        <a:t>phyisical</a:t>
                      </a:r>
                      <a:r>
                        <a:rPr lang="en-IN" sz="1800" dirty="0">
                          <a:effectLst/>
                        </a:rPr>
                        <a:t> and mental changes happen during adolescence?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162</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162  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100 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r>
              <a:tr h="753608">
                <a:tc>
                  <a:txBody>
                    <a:bodyPr/>
                    <a:lstStyle/>
                    <a:p>
                      <a:pPr algn="ctr">
                        <a:lnSpc>
                          <a:spcPct val="107000"/>
                        </a:lnSpc>
                        <a:spcAft>
                          <a:spcPts val="0"/>
                        </a:spcAft>
                      </a:pPr>
                      <a:r>
                        <a:rPr lang="en-IN" sz="1800">
                          <a:effectLst/>
                        </a:rPr>
                        <a:t>b.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a:effectLst/>
                        </a:rPr>
                        <a:t>Need of giving information to adolescent girls regarding phyisical and mental changes happen during adolescence?</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161</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162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99.4</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r>
              <a:tr h="753608">
                <a:tc>
                  <a:txBody>
                    <a:bodyPr/>
                    <a:lstStyle/>
                    <a:p>
                      <a:pPr algn="ctr">
                        <a:lnSpc>
                          <a:spcPct val="107000"/>
                        </a:lnSpc>
                        <a:spcAft>
                          <a:spcPts val="0"/>
                        </a:spcAft>
                      </a:pPr>
                      <a:r>
                        <a:rPr lang="en-IN" sz="1800">
                          <a:effectLst/>
                        </a:rPr>
                        <a:t>c. </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l">
                        <a:lnSpc>
                          <a:spcPct val="107000"/>
                        </a:lnSpc>
                        <a:spcAft>
                          <a:spcPts val="0"/>
                        </a:spcAft>
                      </a:pPr>
                      <a:r>
                        <a:rPr lang="en-IN" sz="1800" dirty="0">
                          <a:effectLst/>
                        </a:rPr>
                        <a:t>What information should be given to adolescent girls regarding </a:t>
                      </a:r>
                      <a:r>
                        <a:rPr lang="en-IN" sz="1800" dirty="0" err="1">
                          <a:effectLst/>
                        </a:rPr>
                        <a:t>nutriton</a:t>
                      </a:r>
                      <a:r>
                        <a:rPr lang="en-IN" sz="1800" dirty="0">
                          <a:effectLst/>
                        </a:rPr>
                        <a:t>?</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a:effectLst/>
                        </a:rPr>
                        <a:t> 162</a:t>
                      </a:r>
                      <a:endParaRPr lang="en-IN" sz="180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162 </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c>
                  <a:txBody>
                    <a:bodyPr/>
                    <a:lstStyle/>
                    <a:p>
                      <a:pPr algn="ctr">
                        <a:lnSpc>
                          <a:spcPct val="107000"/>
                        </a:lnSpc>
                        <a:spcAft>
                          <a:spcPts val="0"/>
                        </a:spcAft>
                      </a:pPr>
                      <a:r>
                        <a:rPr lang="en-IN" sz="1800" dirty="0">
                          <a:effectLst/>
                        </a:rPr>
                        <a:t> 100</a:t>
                      </a:r>
                      <a:endParaRPr lang="en-IN" sz="1800" dirty="0">
                        <a:effectLst/>
                        <a:latin typeface="Calibri" panose="020F0502020204030204" pitchFamily="34" charset="0"/>
                        <a:ea typeface="Calibri" panose="020F0502020204030204" pitchFamily="34" charset="0"/>
                        <a:cs typeface="Mangal"/>
                      </a:endParaRPr>
                    </a:p>
                  </a:txBody>
                  <a:tcPr marL="14131" marR="14131" marT="0" marB="0" anchor="ctr"/>
                </a:tc>
              </a:tr>
            </a:tbl>
          </a:graphicData>
        </a:graphic>
      </p:graphicFrame>
    </p:spTree>
    <p:extLst>
      <p:ext uri="{BB962C8B-B14F-4D97-AF65-F5344CB8AC3E}">
        <p14:creationId xmlns:p14="http://schemas.microsoft.com/office/powerpoint/2010/main" val="3324838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1807" y="469422"/>
            <a:ext cx="10676586" cy="6668492"/>
          </a:xfrm>
          <a:prstGeom prst="rect">
            <a:avLst/>
          </a:prstGeom>
        </p:spPr>
        <p:txBody>
          <a:bodyPr wrap="square">
            <a:spAutoFit/>
          </a:bodyPr>
          <a:lstStyle/>
          <a:p>
            <a:pPr algn="just">
              <a:lnSpc>
                <a:spcPct val="150000"/>
              </a:lnSpc>
              <a:spcAft>
                <a:spcPts val="800"/>
              </a:spcAft>
              <a:tabLst>
                <a:tab pos="925195" algn="l"/>
              </a:tabLst>
            </a:pPr>
            <a:r>
              <a:rPr lang="en-IN" b="1" u="sng" dirty="0">
                <a:latin typeface="Times New Roman" panose="02020603050405020304" pitchFamily="18" charset="0"/>
                <a:ea typeface="Calibri" panose="020F0502020204030204" pitchFamily="34" charset="0"/>
                <a:cs typeface="Mangal"/>
              </a:rPr>
              <a:t>CONCLUSION: </a:t>
            </a:r>
            <a:endParaRPr lang="en-IN" dirty="0">
              <a:latin typeface="Calibri" panose="020F0502020204030204" pitchFamily="34" charset="0"/>
              <a:ea typeface="Calibri" panose="020F0502020204030204" pitchFamily="34" charset="0"/>
              <a:cs typeface="Mangal"/>
            </a:endParaRPr>
          </a:p>
          <a:p>
            <a:pPr algn="just">
              <a:lnSpc>
                <a:spcPct val="150000"/>
              </a:lnSpc>
              <a:spcAft>
                <a:spcPts val="800"/>
              </a:spcAft>
              <a:tabLst>
                <a:tab pos="925195" algn="l"/>
              </a:tabLst>
            </a:pPr>
            <a:r>
              <a:rPr lang="en-IN" dirty="0">
                <a:latin typeface="Calibri" panose="020F0502020204030204" pitchFamily="34" charset="0"/>
                <a:ea typeface="Calibri" panose="020F0502020204030204" pitchFamily="34" charset="0"/>
                <a:cs typeface="Mangal"/>
              </a:rPr>
              <a:t>It was found that the overall knowledge was satisfactory although the data reveals a noticeable gap between the recently trained in 2016 and trained before 2015 it shows that retention of knowledge level was comparatively low. It was also found in study that knowledge level on topic of sexual infectious diseases is comparatively low as compare to other topics the reason might be social stigma Main lack of knowledge was found in areas where there was unavailability of stocks as blue Fe tablets for adolescents, Unavailability of sanitary pads and there is no ARSH clinic infrastructure</a:t>
            </a:r>
            <a:r>
              <a:rPr lang="en-IN" dirty="0" smtClean="0">
                <a:latin typeface="Calibri" panose="020F0502020204030204" pitchFamily="34" charset="0"/>
                <a:ea typeface="Calibri" panose="020F0502020204030204" pitchFamily="34" charset="0"/>
                <a:cs typeface="Mangal"/>
              </a:rPr>
              <a:t>.</a:t>
            </a:r>
          </a:p>
          <a:p>
            <a:r>
              <a:rPr lang="en-IN" b="1" u="sng">
                <a:latin typeface="Times New Roman" panose="02020603050405020304" pitchFamily="18" charset="0"/>
                <a:cs typeface="Times New Roman" panose="02020603050405020304" pitchFamily="18" charset="0"/>
              </a:rPr>
              <a:t>RECOMMENDATION</a:t>
            </a:r>
            <a:r>
              <a:rPr lang="en-IN" b="1" u="sng" smtClean="0">
                <a:latin typeface="Times New Roman" panose="02020603050405020304" pitchFamily="18" charset="0"/>
                <a:cs typeface="Times New Roman" panose="02020603050405020304" pitchFamily="18" charset="0"/>
              </a:rPr>
              <a:t>:</a:t>
            </a:r>
          </a:p>
          <a:p>
            <a:endParaRPr lang="en-IN" dirty="0">
              <a:latin typeface="Times New Roman" panose="02020603050405020304" pitchFamily="18" charset="0"/>
              <a:cs typeface="Times New Roman" panose="02020603050405020304" pitchFamily="18" charset="0"/>
            </a:endParaRPr>
          </a:p>
          <a:p>
            <a:pPr marL="285750" lvl="0" indent="-285750">
              <a:lnSpc>
                <a:spcPct val="150000"/>
              </a:lnSpc>
              <a:buFont typeface="Arial" panose="020B0604020202020204" pitchFamily="34" charset="0"/>
              <a:buChar char="•"/>
            </a:pPr>
            <a:r>
              <a:rPr lang="en-US" dirty="0"/>
              <a:t>Unavailability of stocks should not be a </a:t>
            </a:r>
            <a:r>
              <a:rPr lang="en-US" dirty="0" err="1"/>
              <a:t>ceiteria</a:t>
            </a:r>
            <a:r>
              <a:rPr lang="en-US" dirty="0"/>
              <a:t> of training but training should be provided on each and every topic as per the guidelines of VHND.</a:t>
            </a:r>
            <a:endParaRPr lang="en-IN" dirty="0"/>
          </a:p>
          <a:p>
            <a:pPr marL="285750" lvl="0" indent="-285750">
              <a:lnSpc>
                <a:spcPct val="150000"/>
              </a:lnSpc>
              <a:buFont typeface="Arial" panose="020B0604020202020204" pitchFamily="34" charset="0"/>
              <a:buChar char="•"/>
            </a:pPr>
            <a:r>
              <a:rPr lang="en-US" dirty="0"/>
              <a:t>Advocacy for establishment of ARSH clinic is needed.</a:t>
            </a:r>
            <a:endParaRPr lang="en-IN" dirty="0"/>
          </a:p>
          <a:p>
            <a:pPr marL="285750" lvl="0" indent="-285750">
              <a:lnSpc>
                <a:spcPct val="150000"/>
              </a:lnSpc>
              <a:buFont typeface="Arial" panose="020B0604020202020204" pitchFamily="34" charset="0"/>
              <a:buChar char="•"/>
            </a:pPr>
            <a:r>
              <a:rPr lang="en-US" dirty="0"/>
              <a:t>IEC and BCC can be a medium to create awareness about HIV/ STDs like infectious diseases so it can be accepted by the community and it can be a part of VHND counselling then discussion of this knowledge at VHND may help in retention of this topic knowledge.</a:t>
            </a:r>
            <a:endParaRPr lang="en-IN" dirty="0"/>
          </a:p>
          <a:p>
            <a:pPr algn="just">
              <a:lnSpc>
                <a:spcPct val="150000"/>
              </a:lnSpc>
              <a:spcAft>
                <a:spcPts val="800"/>
              </a:spcAft>
              <a:tabLst>
                <a:tab pos="925195" algn="l"/>
              </a:tabLst>
            </a:pPr>
            <a:endParaRPr lang="en-IN" dirty="0">
              <a:effectLst/>
              <a:latin typeface="Calibri" panose="020F0502020204030204" pitchFamily="34" charset="0"/>
              <a:ea typeface="Calibri" panose="020F0502020204030204" pitchFamily="34" charset="0"/>
              <a:cs typeface="Mangal"/>
            </a:endParaRPr>
          </a:p>
        </p:txBody>
      </p:sp>
    </p:spTree>
    <p:extLst>
      <p:ext uri="{BB962C8B-B14F-4D97-AF65-F5344CB8AC3E}">
        <p14:creationId xmlns:p14="http://schemas.microsoft.com/office/powerpoint/2010/main" val="4007302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0900" y="574183"/>
            <a:ext cx="10058400" cy="6509474"/>
          </a:xfrm>
          <a:prstGeom prst="rect">
            <a:avLst/>
          </a:prstGeom>
          <a:noFill/>
        </p:spPr>
        <p:txBody>
          <a:bodyPr wrap="square" rtlCol="0">
            <a:spAutoFit/>
          </a:bodyPr>
          <a:lstStyle/>
          <a:p>
            <a:pPr algn="ctr"/>
            <a:r>
              <a:rPr lang="en-IN" sz="2400" b="1" dirty="0" smtClean="0">
                <a:latin typeface="Times New Roman" panose="02020603050405020304" pitchFamily="18" charset="0"/>
                <a:cs typeface="Times New Roman" panose="02020603050405020304" pitchFamily="18" charset="0"/>
              </a:rPr>
              <a:t>UTTAR PRADESH TECHNICAL SUPPORT UNIT</a:t>
            </a:r>
            <a:endParaRPr lang="en-IN" sz="2400" dirty="0" smtClean="0">
              <a:latin typeface="Times New Roman" panose="02020603050405020304" pitchFamily="18" charset="0"/>
              <a:cs typeface="Times New Roman" panose="02020603050405020304" pitchFamily="18" charset="0"/>
            </a:endParaRPr>
          </a:p>
          <a:p>
            <a:pPr algn="ctr"/>
            <a:r>
              <a:rPr lang="en-IN" sz="2400" b="1" dirty="0" smtClean="0">
                <a:latin typeface="Times New Roman" panose="02020603050405020304" pitchFamily="18" charset="0"/>
                <a:cs typeface="Times New Roman" panose="02020603050405020304" pitchFamily="18" charset="0"/>
              </a:rPr>
              <a:t>INDIA HEALTH ACTION TRUST, UTTAR RADESH</a:t>
            </a:r>
            <a:endParaRPr lang="en-IN" sz="2400" dirty="0" smtClean="0">
              <a:latin typeface="Times New Roman" panose="02020603050405020304" pitchFamily="18" charset="0"/>
              <a:cs typeface="Times New Roman" panose="02020603050405020304" pitchFamily="18" charset="0"/>
            </a:endParaRPr>
          </a:p>
          <a:p>
            <a:pPr algn="ctr"/>
            <a:r>
              <a:rPr lang="en-IN" sz="2400" b="1" dirty="0" smtClean="0">
                <a:latin typeface="Times New Roman" panose="02020603050405020304" pitchFamily="18" charset="0"/>
                <a:cs typeface="Times New Roman" panose="02020603050405020304" pitchFamily="18" charset="0"/>
              </a:rPr>
              <a:t> </a:t>
            </a:r>
            <a:endParaRPr lang="en-IN" sz="2400" dirty="0" smtClean="0">
              <a:latin typeface="Times New Roman" panose="02020603050405020304" pitchFamily="18" charset="0"/>
              <a:cs typeface="Times New Roman" panose="02020603050405020304" pitchFamily="18" charset="0"/>
            </a:endParaRPr>
          </a:p>
          <a:p>
            <a:r>
              <a:rPr lang="en-IN" sz="2400" b="1" dirty="0" smtClean="0">
                <a:latin typeface="Times New Roman" panose="02020603050405020304" pitchFamily="18" charset="0"/>
                <a:cs typeface="Times New Roman" panose="02020603050405020304" pitchFamily="18" charset="0"/>
              </a:rPr>
              <a:t>BACKGROUND</a:t>
            </a:r>
          </a:p>
          <a:p>
            <a:endParaRPr lang="en-IN" sz="2400" dirty="0" smtClean="0">
              <a:latin typeface="Times New Roman" panose="02020603050405020304" pitchFamily="18" charset="0"/>
              <a:cs typeface="Times New Roman" panose="02020603050405020304" pitchFamily="18" charset="0"/>
            </a:endParaRPr>
          </a:p>
          <a:p>
            <a:pPr>
              <a:lnSpc>
                <a:spcPct val="150000"/>
              </a:lnSpc>
            </a:pPr>
            <a:r>
              <a:rPr lang="en-IN" sz="2400" dirty="0" smtClean="0">
                <a:latin typeface="Times New Roman" panose="02020603050405020304" pitchFamily="18" charset="0"/>
                <a:cs typeface="Times New Roman" panose="02020603050405020304" pitchFamily="18" charset="0"/>
              </a:rPr>
              <a:t>A Technical Support Unit (TSU) is established for the Government of Uttar Pradesh (</a:t>
            </a:r>
            <a:r>
              <a:rPr lang="en-IN" sz="2400" dirty="0" err="1" smtClean="0">
                <a:latin typeface="Times New Roman" panose="02020603050405020304" pitchFamily="18" charset="0"/>
                <a:cs typeface="Times New Roman" panose="02020603050405020304" pitchFamily="18" charset="0"/>
              </a:rPr>
              <a:t>GoUP</a:t>
            </a:r>
            <a:r>
              <a:rPr lang="en-IN" sz="2400" dirty="0" smtClean="0">
                <a:latin typeface="Times New Roman" panose="02020603050405020304" pitchFamily="18" charset="0"/>
                <a:cs typeface="Times New Roman" panose="02020603050405020304" pitchFamily="18" charset="0"/>
              </a:rPr>
              <a:t>), with the </a:t>
            </a:r>
            <a:r>
              <a:rPr lang="en-IN" sz="2400" b="1" dirty="0" smtClean="0">
                <a:latin typeface="Times New Roman" panose="02020603050405020304" pitchFamily="18" charset="0"/>
                <a:cs typeface="Times New Roman" panose="02020603050405020304" pitchFamily="18" charset="0"/>
              </a:rPr>
              <a:t>goal</a:t>
            </a:r>
            <a:r>
              <a:rPr lang="en-IN" sz="2400" dirty="0" smtClean="0">
                <a:latin typeface="Times New Roman" panose="02020603050405020304" pitchFamily="18" charset="0"/>
                <a:cs typeface="Times New Roman" panose="02020603050405020304" pitchFamily="18" charset="0"/>
              </a:rPr>
              <a:t> of providing techno-managerial support to the </a:t>
            </a:r>
            <a:r>
              <a:rPr lang="en-IN" sz="2400" dirty="0" err="1" smtClean="0">
                <a:latin typeface="Times New Roman" panose="02020603050405020304" pitchFamily="18" charset="0"/>
                <a:cs typeface="Times New Roman" panose="02020603050405020304" pitchFamily="18" charset="0"/>
              </a:rPr>
              <a:t>GoUP</a:t>
            </a:r>
            <a:r>
              <a:rPr lang="en-IN" sz="2400" dirty="0" smtClean="0">
                <a:latin typeface="Times New Roman" panose="02020603050405020304" pitchFamily="18" charset="0"/>
                <a:cs typeface="Times New Roman" panose="02020603050405020304" pitchFamily="18" charset="0"/>
              </a:rPr>
              <a:t> to improve the efficiency, effectiveness and equity of delivery of key RMNCHA interventions.</a:t>
            </a:r>
          </a:p>
          <a:p>
            <a:pPr>
              <a:lnSpc>
                <a:spcPct val="150000"/>
              </a:lnSpc>
            </a:pPr>
            <a:r>
              <a:rPr lang="en-IN" sz="2400" dirty="0" smtClean="0">
                <a:latin typeface="Times New Roman" panose="02020603050405020304" pitchFamily="18" charset="0"/>
                <a:cs typeface="Times New Roman" panose="02020603050405020304" pitchFamily="18" charset="0"/>
              </a:rPr>
              <a:t>The TSU’s activities will be focused on the twenty-five most underserved districts in the state, where the aim is “</a:t>
            </a:r>
            <a:r>
              <a:rPr lang="en-IN" sz="2400" b="1" i="1" dirty="0" smtClean="0">
                <a:latin typeface="Times New Roman" panose="02020603050405020304" pitchFamily="18" charset="0"/>
                <a:cs typeface="Times New Roman" panose="02020603050405020304" pitchFamily="18" charset="0"/>
              </a:rPr>
              <a:t>To improve RMNCH+A service delivery and outcomes within 100 priority blocks</a:t>
            </a:r>
            <a:r>
              <a:rPr lang="en-IN" sz="2400" b="1" i="1" dirty="0" smtClean="0"/>
              <a:t>.”</a:t>
            </a:r>
          </a:p>
          <a:p>
            <a:pPr>
              <a:lnSpc>
                <a:spcPct val="150000"/>
              </a:lnSpc>
            </a:pPr>
            <a:endParaRPr lang="en-IN" b="1" i="1" dirty="0" smtClean="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1209066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01532" y="3168203"/>
            <a:ext cx="6954592" cy="1200329"/>
          </a:xfrm>
          <a:prstGeom prst="rect">
            <a:avLst/>
          </a:prstGeom>
          <a:noFill/>
        </p:spPr>
        <p:txBody>
          <a:bodyPr wrap="square" rtlCol="0">
            <a:spAutoFit/>
          </a:bodyPr>
          <a:lstStyle/>
          <a:p>
            <a:pPr algn="ctr"/>
            <a:r>
              <a:rPr lang="en-IN" sz="7200" b="1" dirty="0" smtClean="0"/>
              <a:t>THANK YOU</a:t>
            </a:r>
            <a:endParaRPr lang="en-IN" sz="7200" b="1" dirty="0"/>
          </a:p>
        </p:txBody>
      </p:sp>
    </p:spTree>
    <p:extLst>
      <p:ext uri="{BB962C8B-B14F-4D97-AF65-F5344CB8AC3E}">
        <p14:creationId xmlns:p14="http://schemas.microsoft.com/office/powerpoint/2010/main" val="585847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20" y="159723"/>
            <a:ext cx="11323320" cy="6740307"/>
          </a:xfrm>
          <a:prstGeom prst="rect">
            <a:avLst/>
          </a:prstGeom>
        </p:spPr>
        <p:txBody>
          <a:bodyPr wrap="square">
            <a:spAutoFit/>
          </a:bodyPr>
          <a:lstStyle/>
          <a:p>
            <a:pPr marL="285750" indent="-285750">
              <a:lnSpc>
                <a:spcPct val="150000"/>
              </a:lnSpc>
              <a:buFont typeface="Arial" panose="020B0604020202020204" pitchFamily="34" charset="0"/>
              <a:buChar char="•"/>
            </a:pPr>
            <a:r>
              <a:rPr lang="en-IN" sz="2400" dirty="0" smtClean="0">
                <a:latin typeface="Times New Roman" panose="02020603050405020304" pitchFamily="18" charset="0"/>
                <a:cs typeface="Times New Roman" panose="02020603050405020304" pitchFamily="18" charset="0"/>
              </a:rPr>
              <a:t>The poor complementary feeding practices mean that many children continue to be vulnerable to irreversible outcomes of stunting, poor cognitive development and significant increased risk of infectious disease such as diarrhoea and pneumonia.</a:t>
            </a:r>
          </a:p>
          <a:p>
            <a:pPr marL="285750" indent="-285750">
              <a:lnSpc>
                <a:spcPct val="150000"/>
              </a:lnSpc>
              <a:buFont typeface="Arial" panose="020B0604020202020204" pitchFamily="34" charset="0"/>
              <a:buChar char="•"/>
            </a:pPr>
            <a:r>
              <a:rPr lang="en-IN" sz="2400" dirty="0" smtClean="0">
                <a:latin typeface="Times New Roman" panose="02020603050405020304" pitchFamily="18" charset="0"/>
                <a:cs typeface="Times New Roman" panose="02020603050405020304" pitchFamily="18" charset="0"/>
              </a:rPr>
              <a:t>The World Health Organization (WHO) recommends exclusive breastfeeding for the first six months of life with early initiation and continuation of breastfeeding for two years or more together with nutritionally-adequate, safe, age-appropriate complementary feeding starting at six months.</a:t>
            </a:r>
          </a:p>
          <a:p>
            <a:pPr marL="285750" indent="-285750">
              <a:lnSpc>
                <a:spcPct val="150000"/>
              </a:lnSpc>
              <a:buFont typeface="Arial" panose="020B0604020202020204" pitchFamily="34" charset="0"/>
              <a:buChar char="•"/>
            </a:pPr>
            <a:r>
              <a:rPr lang="en-IN" sz="2400" dirty="0" smtClean="0">
                <a:latin typeface="Times New Roman" panose="02020603050405020304" pitchFamily="18" charset="0"/>
                <a:cs typeface="Times New Roman" panose="02020603050405020304" pitchFamily="18" charset="0"/>
              </a:rPr>
              <a:t>WHO and UNICEF have articulated a global strategy for infant, young, child feeding. Based on these guiding principles, government of India has collaborated with international agencies to adopt the culturally acceptable IYCF guidelines which are in incorporated in Reproductive maternal neonatal and child health + adolescent program (RMNCH+A</a:t>
            </a:r>
            <a:r>
              <a:rPr lang="en-IN" sz="2400" baseline="30000" dirty="0" smtClean="0">
                <a:latin typeface="Times New Roman" panose="02020603050405020304" pitchFamily="18" charset="0"/>
                <a:cs typeface="Times New Roman" panose="02020603050405020304" pitchFamily="18" charset="0"/>
              </a:rPr>
              <a:t>)</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718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5914" y="726411"/>
            <a:ext cx="10174311" cy="4339650"/>
          </a:xfrm>
          <a:prstGeom prst="rect">
            <a:avLst/>
          </a:prstGeom>
        </p:spPr>
        <p:txBody>
          <a:bodyPr wrap="square">
            <a:spAutoFit/>
          </a:bodyPr>
          <a:lstStyle/>
          <a:p>
            <a:r>
              <a:rPr lang="en-IN" sz="2400" b="1" dirty="0" smtClean="0">
                <a:latin typeface="Times New Roman" panose="02020603050405020304" pitchFamily="18" charset="0"/>
                <a:cs typeface="Times New Roman" panose="02020603050405020304" pitchFamily="18" charset="0"/>
              </a:rPr>
              <a:t>UTTAR PRADESH’S TECHNICAL SUPPORT UNIT –NUTRITION PROJECT</a:t>
            </a:r>
          </a:p>
          <a:p>
            <a:endParaRPr lang="en-IN" sz="2400" b="1" dirty="0">
              <a:latin typeface="Times New Roman" panose="02020603050405020304" pitchFamily="18" charset="0"/>
              <a:cs typeface="Times New Roman" panose="02020603050405020304" pitchFamily="18" charset="0"/>
            </a:endParaRPr>
          </a:p>
          <a:p>
            <a:r>
              <a:rPr lang="en-CA" sz="2400" b="1" dirty="0" smtClean="0">
                <a:latin typeface="Times New Roman" panose="02020603050405020304" pitchFamily="18" charset="0"/>
                <a:cs typeface="Times New Roman" panose="02020603050405020304" pitchFamily="18" charset="0"/>
              </a:rPr>
              <a:t>GOAL 1</a:t>
            </a:r>
            <a:r>
              <a:rPr lang="en-CA" sz="2400" dirty="0" smtClean="0">
                <a:latin typeface="Times New Roman" panose="02020603050405020304" pitchFamily="18" charset="0"/>
                <a:cs typeface="Times New Roman" panose="02020603050405020304" pitchFamily="18" charset="0"/>
              </a:rPr>
              <a:t>: Increased ICDS capacity to delivery quality </a:t>
            </a:r>
            <a:r>
              <a:rPr lang="en-CA" sz="2400" dirty="0" err="1" smtClean="0">
                <a:latin typeface="Times New Roman" panose="02020603050405020304" pitchFamily="18" charset="0"/>
                <a:cs typeface="Times New Roman" panose="02020603050405020304" pitchFamily="18" charset="0"/>
              </a:rPr>
              <a:t>miycn</a:t>
            </a:r>
            <a:r>
              <a:rPr lang="en-CA" sz="2400" dirty="0" smtClean="0">
                <a:latin typeface="Times New Roman" panose="02020603050405020304" pitchFamily="18" charset="0"/>
                <a:cs typeface="Times New Roman" panose="02020603050405020304" pitchFamily="18" charset="0"/>
              </a:rPr>
              <a:t> interventions – implementation related activities</a:t>
            </a:r>
          </a:p>
          <a:p>
            <a:endParaRPr lang="en-IN" sz="2400" dirty="0" smtClean="0">
              <a:latin typeface="Times New Roman" panose="02020603050405020304" pitchFamily="18" charset="0"/>
              <a:cs typeface="Times New Roman" panose="02020603050405020304" pitchFamily="18" charset="0"/>
            </a:endParaRPr>
          </a:p>
          <a:p>
            <a:r>
              <a:rPr lang="en-CA" sz="2400" b="1" dirty="0" smtClean="0">
                <a:latin typeface="Times New Roman" panose="02020603050405020304" pitchFamily="18" charset="0"/>
                <a:cs typeface="Times New Roman" panose="02020603050405020304" pitchFamily="18" charset="0"/>
              </a:rPr>
              <a:t>GOAL 2:</a:t>
            </a:r>
            <a:r>
              <a:rPr lang="en-CA" sz="2400" dirty="0" smtClean="0">
                <a:latin typeface="Times New Roman" panose="02020603050405020304" pitchFamily="18" charset="0"/>
                <a:cs typeface="Times New Roman" panose="02020603050405020304" pitchFamily="18" charset="0"/>
              </a:rPr>
              <a:t> Increased health system capacity to deliver quality MICYN interventions– planning related activities (through gap analysis)</a:t>
            </a:r>
          </a:p>
          <a:p>
            <a:endParaRPr lang="en-CA" sz="2400" dirty="0" smtClean="0">
              <a:latin typeface="Times New Roman" panose="02020603050405020304" pitchFamily="18" charset="0"/>
              <a:cs typeface="Times New Roman" panose="02020603050405020304" pitchFamily="18" charset="0"/>
            </a:endParaRPr>
          </a:p>
          <a:p>
            <a:r>
              <a:rPr lang="en-CA" sz="2400" b="1" dirty="0" smtClean="0">
                <a:latin typeface="Times New Roman" panose="02020603050405020304" pitchFamily="18" charset="0"/>
                <a:cs typeface="Times New Roman" panose="02020603050405020304" pitchFamily="18" charset="0"/>
              </a:rPr>
              <a:t>GOAL 3:</a:t>
            </a:r>
            <a:r>
              <a:rPr lang="en-CA" sz="2400" dirty="0" smtClean="0">
                <a:latin typeface="Times New Roman" panose="02020603050405020304" pitchFamily="18" charset="0"/>
                <a:cs typeface="Times New Roman" panose="02020603050405020304" pitchFamily="18" charset="0"/>
              </a:rPr>
              <a:t> Increased use of MIYCN data for strategic decision-making</a:t>
            </a:r>
            <a:endParaRPr lang="en-IN" sz="2400" dirty="0" smtClean="0">
              <a:latin typeface="Times New Roman" panose="02020603050405020304" pitchFamily="18" charset="0"/>
              <a:cs typeface="Times New Roman" panose="02020603050405020304" pitchFamily="18" charset="0"/>
            </a:endParaRPr>
          </a:p>
          <a:p>
            <a:endParaRPr lang="en-IN" dirty="0" smtClean="0">
              <a:latin typeface="Times New Roman" panose="02020603050405020304" pitchFamily="18" charset="0"/>
              <a:cs typeface="Times New Roman" panose="02020603050405020304" pitchFamily="18" charset="0"/>
            </a:endParaRPr>
          </a:p>
          <a:p>
            <a:endParaRPr lang="en-IN"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425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0"/>
            <a:ext cx="11551920" cy="7448193"/>
          </a:xfrm>
          <a:prstGeom prst="rect">
            <a:avLst/>
          </a:prstGeom>
        </p:spPr>
        <p:txBody>
          <a:bodyPr wrap="square">
            <a:spAutoFit/>
          </a:bodyPr>
          <a:lstStyle/>
          <a:p>
            <a:r>
              <a:rPr lang="en-IN" sz="2800" b="1" u="sng" dirty="0" smtClean="0">
                <a:latin typeface="Times New Roman" panose="02020603050405020304" pitchFamily="18" charset="0"/>
                <a:cs typeface="Times New Roman" panose="02020603050405020304" pitchFamily="18" charset="0"/>
              </a:rPr>
              <a:t>My role in organization</a:t>
            </a:r>
            <a:r>
              <a:rPr lang="en-IN" sz="2400" dirty="0" smtClean="0">
                <a:latin typeface="Times New Roman" panose="02020603050405020304" pitchFamily="18" charset="0"/>
                <a:cs typeface="Times New Roman" panose="02020603050405020304" pitchFamily="18" charset="0"/>
              </a:rPr>
              <a:t/>
            </a:r>
            <a:br>
              <a:rPr lang="en-IN" sz="2400" dirty="0" smtClean="0">
                <a:latin typeface="Times New Roman" panose="02020603050405020304" pitchFamily="18" charset="0"/>
                <a:cs typeface="Times New Roman" panose="02020603050405020304" pitchFamily="18" charset="0"/>
              </a:rPr>
            </a:br>
            <a:endParaRPr lang="en-IN" sz="2400" dirty="0" smtClean="0">
              <a:latin typeface="Times New Roman" panose="02020603050405020304" pitchFamily="18" charset="0"/>
              <a:cs typeface="Times New Roman" panose="02020603050405020304" pitchFamily="18" charset="0"/>
            </a:endParaRPr>
          </a:p>
          <a:p>
            <a:pPr>
              <a:lnSpc>
                <a:spcPct val="150000"/>
              </a:lnSpc>
            </a:pPr>
            <a:r>
              <a:rPr lang="en-IN" sz="2400" dirty="0" smtClean="0">
                <a:latin typeface="Times New Roman" panose="02020603050405020304" pitchFamily="18" charset="0"/>
                <a:cs typeface="Times New Roman" panose="02020603050405020304" pitchFamily="18" charset="0"/>
              </a:rPr>
              <a:t>I am working in organization as a DNS whose role and responsibility is to provide support to nutrition team in achieving all goals mentioned through Supportive supervision of AWWs in providing growth monitoring and nutrition services to the children and capacity building of health workers and community workers to implement integrated infant and young child feeding counselling and support (addressing both breastfeeding and complementary feeding).</a:t>
            </a:r>
          </a:p>
          <a:p>
            <a:pPr>
              <a:lnSpc>
                <a:spcPct val="150000"/>
              </a:lnSpc>
            </a:pPr>
            <a:endParaRPr lang="en-IN" sz="2400" dirty="0" smtClean="0">
              <a:latin typeface="Times New Roman" panose="02020603050405020304" pitchFamily="18" charset="0"/>
              <a:cs typeface="Times New Roman" panose="02020603050405020304" pitchFamily="18" charset="0"/>
            </a:endParaRPr>
          </a:p>
          <a:p>
            <a:r>
              <a:rPr lang="en-IN" sz="2400" b="1" u="sng" dirty="0" smtClean="0">
                <a:latin typeface="Times New Roman" panose="02020603050405020304" pitchFamily="18" charset="0"/>
                <a:cs typeface="Times New Roman" panose="02020603050405020304" pitchFamily="18" charset="0"/>
              </a:rPr>
              <a:t>Learnings in an Organization</a:t>
            </a:r>
          </a:p>
          <a:p>
            <a:endParaRPr lang="en-IN" sz="2400" dirty="0" smtClean="0">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r>
              <a:rPr lang="en-IN" sz="2400" dirty="0" smtClean="0">
                <a:latin typeface="Times New Roman" panose="02020603050405020304" pitchFamily="18" charset="0"/>
                <a:cs typeface="Times New Roman" panose="02020603050405020304" pitchFamily="18" charset="0"/>
              </a:rPr>
              <a:t>About RMNCH+A and </a:t>
            </a:r>
            <a:r>
              <a:rPr lang="en-IN" sz="2400" dirty="0" err="1" smtClean="0">
                <a:latin typeface="Times New Roman" panose="02020603050405020304" pitchFamily="18" charset="0"/>
                <a:cs typeface="Times New Roman" panose="02020603050405020304" pitchFamily="18" charset="0"/>
              </a:rPr>
              <a:t>Nutrtion</a:t>
            </a:r>
            <a:r>
              <a:rPr lang="en-IN" sz="2400" dirty="0" smtClean="0">
                <a:latin typeface="Times New Roman" panose="02020603050405020304" pitchFamily="18" charset="0"/>
                <a:cs typeface="Times New Roman" panose="02020603050405020304" pitchFamily="18" charset="0"/>
              </a:rPr>
              <a:t> project, about MIYCN indicators and </a:t>
            </a:r>
            <a:r>
              <a:rPr lang="en-IN" sz="2400" dirty="0" err="1" smtClean="0">
                <a:latin typeface="Times New Roman" panose="02020603050405020304" pitchFamily="18" charset="0"/>
                <a:cs typeface="Times New Roman" panose="02020603050405020304" pitchFamily="18" charset="0"/>
              </a:rPr>
              <a:t>Idenification</a:t>
            </a:r>
            <a:r>
              <a:rPr lang="en-IN" sz="2400" dirty="0" smtClean="0">
                <a:latin typeface="Times New Roman" panose="02020603050405020304" pitchFamily="18" charset="0"/>
                <a:cs typeface="Times New Roman" panose="02020603050405020304" pitchFamily="18" charset="0"/>
              </a:rPr>
              <a:t> of SAM children. </a:t>
            </a:r>
          </a:p>
          <a:p>
            <a:pPr marL="285750" indent="-285750">
              <a:lnSpc>
                <a:spcPct val="150000"/>
              </a:lnSpc>
              <a:buFont typeface="Arial" panose="020B0604020202020204" pitchFamily="34" charset="0"/>
              <a:buChar char="•"/>
            </a:pPr>
            <a:r>
              <a:rPr lang="en-IN" sz="2400" dirty="0" smtClean="0">
                <a:latin typeface="Times New Roman" panose="02020603050405020304" pitchFamily="18" charset="0"/>
                <a:cs typeface="Times New Roman" panose="02020603050405020304" pitchFamily="18" charset="0"/>
              </a:rPr>
              <a:t>About </a:t>
            </a:r>
            <a:r>
              <a:rPr lang="en-IN" sz="2400" dirty="0">
                <a:latin typeface="Times New Roman" panose="02020603050405020304" pitchFamily="18" charset="0"/>
                <a:cs typeface="Times New Roman" panose="02020603050405020304" pitchFamily="18" charset="0"/>
              </a:rPr>
              <a:t>h</a:t>
            </a:r>
            <a:r>
              <a:rPr lang="en-IN" sz="2400" dirty="0" smtClean="0">
                <a:latin typeface="Times New Roman" panose="02020603050405020304" pitchFamily="18" charset="0"/>
                <a:cs typeface="Times New Roman" panose="02020603050405020304" pitchFamily="18" charset="0"/>
              </a:rPr>
              <a:t>ealth meetings, sector meetings, Functioning and structure of ICDS</a:t>
            </a:r>
          </a:p>
          <a:p>
            <a:pPr>
              <a:lnSpc>
                <a:spcPct val="150000"/>
              </a:lnSpc>
            </a:pPr>
            <a:endParaRPr lang="en-IN" dirty="0" smtClean="0">
              <a:latin typeface="Times New Roman" panose="02020603050405020304" pitchFamily="18" charset="0"/>
              <a:cs typeface="Times New Roman" panose="02020603050405020304" pitchFamily="18" charset="0"/>
            </a:endParaRPr>
          </a:p>
          <a:p>
            <a:pPr>
              <a:lnSpc>
                <a:spcPct val="150000"/>
              </a:lnSpc>
            </a:pPr>
            <a:endParaRPr lang="en-IN"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8116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0976" y="1388096"/>
            <a:ext cx="10138945" cy="4154984"/>
          </a:xfrm>
          <a:prstGeom prst="rect">
            <a:avLst/>
          </a:prstGeom>
        </p:spPr>
        <p:txBody>
          <a:bodyPr wrap="square">
            <a:spAutoFit/>
          </a:bodyPr>
          <a:lstStyle/>
          <a:p>
            <a:r>
              <a:rPr lang="en-US" sz="2400" b="1" u="sng" dirty="0" smtClean="0"/>
              <a:t>RESEARCH QUESTION:</a:t>
            </a:r>
          </a:p>
          <a:p>
            <a:endParaRPr lang="en-US" sz="2400" b="1" u="sng" dirty="0"/>
          </a:p>
          <a:p>
            <a:r>
              <a:rPr lang="en-IN" sz="2400" dirty="0"/>
              <a:t>What is a knowledge level of ASHA, AWW and ANM about adolescent counselling given by them?</a:t>
            </a:r>
          </a:p>
          <a:p>
            <a:endParaRPr lang="en-US" sz="2400" dirty="0" smtClean="0"/>
          </a:p>
          <a:p>
            <a:r>
              <a:rPr lang="en-IN" sz="2400" b="1" dirty="0"/>
              <a:t>RESEARCH OBJECTIVES</a:t>
            </a:r>
            <a:r>
              <a:rPr lang="en-IN" sz="2400" b="1" dirty="0" smtClean="0"/>
              <a:t>:</a:t>
            </a:r>
          </a:p>
          <a:p>
            <a:endParaRPr lang="en-IN" sz="2400" dirty="0"/>
          </a:p>
          <a:p>
            <a:pPr marL="285750" lvl="0" indent="-285750">
              <a:buFont typeface="Arial" panose="020B0604020202020204" pitchFamily="34" charset="0"/>
              <a:buChar char="•"/>
            </a:pPr>
            <a:r>
              <a:rPr lang="en-US" sz="2400" dirty="0"/>
              <a:t>To assess knowledge level of ASHA, AWW and ANM on different topics of adolescent counselling.</a:t>
            </a:r>
            <a:endParaRPr lang="en-IN" sz="2400" dirty="0"/>
          </a:p>
          <a:p>
            <a:pPr marL="285750" lvl="0" indent="-285750">
              <a:buFont typeface="Arial" panose="020B0604020202020204" pitchFamily="34" charset="0"/>
              <a:buChar char="•"/>
            </a:pPr>
            <a:r>
              <a:rPr lang="en-US" sz="2400" dirty="0"/>
              <a:t>To develop a scoring scale for knowledge assessment</a:t>
            </a:r>
            <a:endParaRPr lang="en-IN" sz="2400" dirty="0"/>
          </a:p>
          <a:p>
            <a:endParaRPr lang="en-US" sz="2400" dirty="0"/>
          </a:p>
        </p:txBody>
      </p:sp>
    </p:spTree>
    <p:extLst>
      <p:ext uri="{BB962C8B-B14F-4D97-AF65-F5344CB8AC3E}">
        <p14:creationId xmlns:p14="http://schemas.microsoft.com/office/powerpoint/2010/main" val="3398146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94703" y="1030310"/>
            <a:ext cx="9659155" cy="5262979"/>
          </a:xfrm>
          <a:prstGeom prst="rect">
            <a:avLst/>
          </a:prstGeom>
          <a:noFill/>
        </p:spPr>
        <p:txBody>
          <a:bodyPr wrap="square" rtlCol="0">
            <a:spAutoFit/>
          </a:bodyPr>
          <a:lstStyle/>
          <a:p>
            <a:r>
              <a:rPr lang="en-IN" sz="2400" b="1" u="sng" dirty="0" smtClean="0"/>
              <a:t>METHODOLOGY</a:t>
            </a:r>
          </a:p>
          <a:p>
            <a:endParaRPr lang="en-IN" sz="2400" b="1" u="sng" dirty="0"/>
          </a:p>
          <a:p>
            <a:r>
              <a:rPr lang="en-IN" sz="2400" b="1" dirty="0" smtClean="0"/>
              <a:t>Study type: </a:t>
            </a:r>
            <a:r>
              <a:rPr lang="en-IN" sz="2400" dirty="0" smtClean="0"/>
              <a:t>Descriptive </a:t>
            </a:r>
            <a:r>
              <a:rPr lang="en-IN" sz="2400" dirty="0"/>
              <a:t>cross sectional </a:t>
            </a:r>
            <a:r>
              <a:rPr lang="en-IN" sz="2400" dirty="0" smtClean="0"/>
              <a:t>study</a:t>
            </a:r>
          </a:p>
          <a:p>
            <a:endParaRPr lang="en-IN" sz="2400" dirty="0"/>
          </a:p>
          <a:p>
            <a:r>
              <a:rPr lang="en-IN" sz="2400" b="1" dirty="0" smtClean="0"/>
              <a:t>Study duration: </a:t>
            </a:r>
            <a:r>
              <a:rPr lang="en-IN" sz="2400" dirty="0" smtClean="0"/>
              <a:t>February </a:t>
            </a:r>
            <a:r>
              <a:rPr lang="en-IN" sz="2400" dirty="0"/>
              <a:t>2016 to April </a:t>
            </a:r>
            <a:r>
              <a:rPr lang="en-IN" sz="2400" dirty="0" smtClean="0"/>
              <a:t>2016</a:t>
            </a:r>
          </a:p>
          <a:p>
            <a:endParaRPr lang="en-IN" sz="2400" dirty="0"/>
          </a:p>
          <a:p>
            <a:r>
              <a:rPr lang="en-IN" sz="2400" b="1" dirty="0" smtClean="0"/>
              <a:t>Study area</a:t>
            </a:r>
            <a:r>
              <a:rPr lang="en-IN" sz="2400" dirty="0" smtClean="0"/>
              <a:t>: This </a:t>
            </a:r>
            <a:r>
              <a:rPr lang="en-IN" sz="2400" dirty="0"/>
              <a:t>study was conducted in </a:t>
            </a:r>
            <a:r>
              <a:rPr lang="en-IN" sz="2400" dirty="0" smtClean="0"/>
              <a:t>block </a:t>
            </a:r>
            <a:r>
              <a:rPr lang="en-IN" sz="2400" dirty="0" err="1" smtClean="0"/>
              <a:t>Ujjhani</a:t>
            </a:r>
            <a:r>
              <a:rPr lang="en-IN" sz="2400" dirty="0" smtClean="0"/>
              <a:t> and </a:t>
            </a:r>
            <a:r>
              <a:rPr lang="en-IN" sz="2400" dirty="0" err="1" smtClean="0"/>
              <a:t>Jagat</a:t>
            </a:r>
            <a:r>
              <a:rPr lang="en-IN" sz="2400" dirty="0" smtClean="0"/>
              <a:t> of </a:t>
            </a:r>
            <a:r>
              <a:rPr lang="en-IN" sz="2400" dirty="0" err="1" smtClean="0"/>
              <a:t>Badaun</a:t>
            </a:r>
            <a:r>
              <a:rPr lang="en-IN" sz="2400" dirty="0" smtClean="0"/>
              <a:t> </a:t>
            </a:r>
            <a:r>
              <a:rPr lang="en-IN" sz="2400" dirty="0"/>
              <a:t>district of Uttar </a:t>
            </a:r>
            <a:r>
              <a:rPr lang="en-IN" sz="2400" dirty="0" smtClean="0"/>
              <a:t>Pradesh</a:t>
            </a:r>
          </a:p>
          <a:p>
            <a:endParaRPr lang="en-IN" sz="2400" dirty="0"/>
          </a:p>
          <a:p>
            <a:r>
              <a:rPr lang="en-IN" sz="2400" b="1" dirty="0" smtClean="0"/>
              <a:t>Study respondents</a:t>
            </a:r>
            <a:r>
              <a:rPr lang="en-IN" sz="2400" dirty="0" smtClean="0"/>
              <a:t>: ASHAs, AWWs and ANMs</a:t>
            </a:r>
          </a:p>
          <a:p>
            <a:endParaRPr lang="en-IN" sz="2400" dirty="0" smtClean="0"/>
          </a:p>
          <a:p>
            <a:r>
              <a:rPr lang="en-IN" sz="2400" b="1" dirty="0" smtClean="0"/>
              <a:t>Sample size</a:t>
            </a:r>
            <a:r>
              <a:rPr lang="en-IN" sz="2400" dirty="0" smtClean="0"/>
              <a:t>: Sample size is 164 which was selected through convenient sampling. </a:t>
            </a:r>
          </a:p>
          <a:p>
            <a:endParaRPr lang="en-IN" sz="2400" dirty="0"/>
          </a:p>
        </p:txBody>
      </p:sp>
    </p:spTree>
    <p:extLst>
      <p:ext uri="{BB962C8B-B14F-4D97-AF65-F5344CB8AC3E}">
        <p14:creationId xmlns:p14="http://schemas.microsoft.com/office/powerpoint/2010/main" val="798307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8902" y="768221"/>
            <a:ext cx="3481215" cy="1292662"/>
          </a:xfrm>
          <a:prstGeom prst="rect">
            <a:avLst/>
          </a:prstGeom>
        </p:spPr>
        <p:txBody>
          <a:bodyPr wrap="square">
            <a:spAutoFit/>
          </a:bodyPr>
          <a:lstStyle/>
          <a:p>
            <a:r>
              <a:rPr lang="en-IN" sz="2400" b="1" u="sng" dirty="0" smtClean="0"/>
              <a:t>SAMPLING PROCEDURE</a:t>
            </a:r>
            <a:r>
              <a:rPr lang="en-IN" sz="2400" u="sng" dirty="0" smtClean="0"/>
              <a:t>:</a:t>
            </a:r>
          </a:p>
          <a:p>
            <a:endParaRPr lang="en-IN" b="1" u="sng" dirty="0" smtClean="0"/>
          </a:p>
          <a:p>
            <a:endParaRPr lang="en-IN" b="1" u="sng" dirty="0" smtClean="0"/>
          </a:p>
          <a:p>
            <a:endParaRPr lang="en-IN" dirty="0"/>
          </a:p>
        </p:txBody>
      </p:sp>
      <p:sp>
        <p:nvSpPr>
          <p:cNvPr id="18" name="TextBox 17"/>
          <p:cNvSpPr txBox="1"/>
          <p:nvPr/>
        </p:nvSpPr>
        <p:spPr>
          <a:xfrm>
            <a:off x="1641594" y="4834594"/>
            <a:ext cx="1355829" cy="369332"/>
          </a:xfrm>
          <a:prstGeom prst="rect">
            <a:avLst/>
          </a:prstGeom>
          <a:noFill/>
        </p:spPr>
        <p:txBody>
          <a:bodyPr wrap="square" rtlCol="0">
            <a:spAutoFit/>
          </a:bodyPr>
          <a:lstStyle/>
          <a:p>
            <a:r>
              <a:rPr lang="en-IN" dirty="0" smtClean="0"/>
              <a:t>S  </a:t>
            </a:r>
            <a:endParaRPr lang="en-IN" dirty="0"/>
          </a:p>
        </p:txBody>
      </p:sp>
      <p:sp>
        <p:nvSpPr>
          <p:cNvPr id="34" name="Rectangle 3"/>
          <p:cNvSpPr>
            <a:spLocks noChangeArrowheads="1"/>
          </p:cNvSpPr>
          <p:nvPr/>
        </p:nvSpPr>
        <p:spPr bwMode="auto">
          <a:xfrm>
            <a:off x="4918471" y="115593"/>
            <a:ext cx="2726111" cy="889563"/>
          </a:xfrm>
          <a:prstGeom prst="rect">
            <a:avLst/>
          </a:prstGeom>
          <a:solidFill>
            <a:srgbClr val="FF0000"/>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bg1"/>
                </a:solidFill>
                <a:effectLst/>
                <a:latin typeface="Calibri" panose="020F0502020204030204" pitchFamily="34" charset="0"/>
                <a:ea typeface="Calibri" panose="020F0502020204030204" pitchFamily="34" charset="0"/>
                <a:cs typeface="Mangal"/>
              </a:rPr>
              <a:t>2 Blocks (1 high and 1 low delivery load block) were selected from </a:t>
            </a:r>
            <a:r>
              <a:rPr kumimoji="0" lang="en-US" altLang="en-US" sz="1600" b="1" i="0" u="none" strike="noStrike" cap="none" normalizeH="0" baseline="0" dirty="0" err="1" smtClean="0">
                <a:ln>
                  <a:noFill/>
                </a:ln>
                <a:solidFill>
                  <a:schemeClr val="bg1"/>
                </a:solidFill>
                <a:effectLst/>
                <a:latin typeface="Calibri" panose="020F0502020204030204" pitchFamily="34" charset="0"/>
                <a:ea typeface="Calibri" panose="020F0502020204030204" pitchFamily="34" charset="0"/>
                <a:cs typeface="Mangal"/>
              </a:rPr>
              <a:t>Budaun</a:t>
            </a:r>
            <a:r>
              <a:rPr kumimoji="0" lang="en-US" altLang="en-US" sz="1600" b="1" i="0" u="none" strike="noStrike" cap="none" normalizeH="0" baseline="0" dirty="0" smtClean="0">
                <a:ln>
                  <a:noFill/>
                </a:ln>
                <a:solidFill>
                  <a:schemeClr val="bg1"/>
                </a:solidFill>
                <a:effectLst/>
                <a:latin typeface="Calibri" panose="020F0502020204030204" pitchFamily="34" charset="0"/>
                <a:ea typeface="Calibri" panose="020F0502020204030204" pitchFamily="34" charset="0"/>
                <a:cs typeface="Mangal"/>
              </a:rPr>
              <a:t> district</a:t>
            </a:r>
            <a:endParaRPr kumimoji="0" lang="en-US" altLang="en-US" sz="1600" b="0" i="0" u="none" strike="noStrike" cap="none" normalizeH="0" baseline="0" dirty="0" smtClean="0">
              <a:ln>
                <a:noFill/>
              </a:ln>
              <a:solidFill>
                <a:schemeClr val="bg1"/>
              </a:solidFill>
              <a:effectLst/>
              <a:latin typeface="Arial" panose="020B0604020202020204" pitchFamily="34" charset="0"/>
            </a:endParaRPr>
          </a:p>
        </p:txBody>
      </p:sp>
      <p:sp>
        <p:nvSpPr>
          <p:cNvPr id="35" name="Rectangle 5"/>
          <p:cNvSpPr>
            <a:spLocks noChangeArrowheads="1"/>
          </p:cNvSpPr>
          <p:nvPr/>
        </p:nvSpPr>
        <p:spPr bwMode="auto">
          <a:xfrm>
            <a:off x="5084083" y="1350594"/>
            <a:ext cx="2403769" cy="634696"/>
          </a:xfrm>
          <a:prstGeom prst="rect">
            <a:avLst/>
          </a:prstGeom>
          <a:solidFill>
            <a:srgbClr val="FFC000"/>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Mangal"/>
              </a:rPr>
              <a:t>3 clusters were selected from each block</a:t>
            </a:r>
            <a:endParaRPr kumimoji="0" lang="en-US" altLang="en-US" sz="1600" b="1" i="0" u="none" strike="noStrike" cap="none" normalizeH="0" baseline="0" dirty="0" smtClean="0">
              <a:ln>
                <a:noFill/>
              </a:ln>
              <a:solidFill>
                <a:schemeClr val="tx1"/>
              </a:solidFill>
              <a:effectLst/>
              <a:latin typeface="Arial" panose="020B0604020202020204" pitchFamily="34" charset="0"/>
            </a:endParaRPr>
          </a:p>
        </p:txBody>
      </p:sp>
      <p:sp>
        <p:nvSpPr>
          <p:cNvPr id="36" name="Rectangle 7"/>
          <p:cNvSpPr>
            <a:spLocks noChangeArrowheads="1"/>
          </p:cNvSpPr>
          <p:nvPr/>
        </p:nvSpPr>
        <p:spPr bwMode="auto">
          <a:xfrm>
            <a:off x="5271953" y="2519465"/>
            <a:ext cx="1771417" cy="867250"/>
          </a:xfrm>
          <a:prstGeom prst="rect">
            <a:avLst/>
          </a:prstGeom>
          <a:solidFill>
            <a:srgbClr val="FF3399"/>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Mangal"/>
              </a:rPr>
              <a:t>7 or 8 </a:t>
            </a:r>
            <a:r>
              <a:rPr kumimoji="0" lang="en-US" altLang="en-US" sz="1400"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Mangal"/>
              </a:rPr>
              <a:t>Subcentres</a:t>
            </a:r>
            <a:r>
              <a:rPr kumimoji="0" lang="en-US" altLang="en-US"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Mangal"/>
              </a:rPr>
              <a:t> selected from each cluster</a:t>
            </a:r>
            <a:endParaRPr kumimoji="0" lang="en-US" altLang="en-US" sz="1400" b="0" i="0" u="none" strike="noStrike" cap="none" normalizeH="0" baseline="0" dirty="0" smtClean="0">
              <a:ln>
                <a:noFill/>
              </a:ln>
              <a:solidFill>
                <a:schemeClr val="tx1"/>
              </a:solidFill>
              <a:effectLst/>
              <a:latin typeface="Arial" panose="020B0604020202020204" pitchFamily="34" charset="0"/>
            </a:endParaRPr>
          </a:p>
        </p:txBody>
      </p:sp>
      <p:sp>
        <p:nvSpPr>
          <p:cNvPr id="37" name="Rectangle 18"/>
          <p:cNvSpPr>
            <a:spLocks noChangeArrowheads="1"/>
          </p:cNvSpPr>
          <p:nvPr/>
        </p:nvSpPr>
        <p:spPr bwMode="auto">
          <a:xfrm>
            <a:off x="3084847" y="3654580"/>
            <a:ext cx="1985097" cy="956738"/>
          </a:xfrm>
          <a:prstGeom prst="rect">
            <a:avLst/>
          </a:prstGeom>
          <a:solidFill>
            <a:srgbClr val="FF3399"/>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Mangal"/>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Mangal"/>
              </a:rPr>
              <a:t>Subcentre</a:t>
            </a:r>
            <a:r>
              <a:rPr kumimoji="0" lang="en-US"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Mangal"/>
              </a:rPr>
              <a:t> having more number of villages</a:t>
            </a:r>
            <a:endParaRPr kumimoji="0" lang="en-US" altLang="en-US"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8" name="Rectangle 8"/>
          <p:cNvSpPr>
            <a:spLocks noChangeArrowheads="1"/>
          </p:cNvSpPr>
          <p:nvPr/>
        </p:nvSpPr>
        <p:spPr bwMode="auto">
          <a:xfrm>
            <a:off x="2933738" y="5289763"/>
            <a:ext cx="2184305" cy="982390"/>
          </a:xfrm>
          <a:prstGeom prst="rect">
            <a:avLst/>
          </a:prstGeom>
          <a:solidFill>
            <a:srgbClr val="FF4F2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Mangal"/>
              </a:rPr>
              <a:t>1 ASHA, 1ANM and 1 AWW selected from each </a:t>
            </a:r>
            <a:r>
              <a:rPr kumimoji="0" lang="en-US" altLang="en-US" sz="1600"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Mangal"/>
              </a:rPr>
              <a:t>subcentre</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
        <p:nvSpPr>
          <p:cNvPr id="39" name="Rectangle 20"/>
          <p:cNvSpPr>
            <a:spLocks noChangeArrowheads="1"/>
          </p:cNvSpPr>
          <p:nvPr/>
        </p:nvSpPr>
        <p:spPr bwMode="auto">
          <a:xfrm>
            <a:off x="7500037" y="5214729"/>
            <a:ext cx="2010119" cy="1057424"/>
          </a:xfrm>
          <a:prstGeom prst="rect">
            <a:avLst/>
          </a:prstGeom>
          <a:solidFill>
            <a:srgbClr val="FF4F2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Mangal"/>
              </a:rPr>
              <a:t>2 ASHA, 1 ANM and 2 AWW selected from each  </a:t>
            </a:r>
            <a:r>
              <a:rPr kumimoji="0" lang="en-US" altLang="en-US" sz="1600"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Mangal"/>
              </a:rPr>
              <a:t>subcentre</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
        <p:nvSpPr>
          <p:cNvPr id="40" name="Down Arrow 39"/>
          <p:cNvSpPr/>
          <p:nvPr/>
        </p:nvSpPr>
        <p:spPr>
          <a:xfrm>
            <a:off x="6024914" y="2003477"/>
            <a:ext cx="265493" cy="5072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41" name="Down Arrow 40"/>
          <p:cNvSpPr/>
          <p:nvPr/>
        </p:nvSpPr>
        <p:spPr>
          <a:xfrm>
            <a:off x="8270399" y="4515506"/>
            <a:ext cx="234698" cy="7232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42" name="Down Arrow 41"/>
          <p:cNvSpPr/>
          <p:nvPr/>
        </p:nvSpPr>
        <p:spPr>
          <a:xfrm>
            <a:off x="3959490" y="4598504"/>
            <a:ext cx="235812" cy="6912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43" name="Rectangle 14"/>
          <p:cNvSpPr>
            <a:spLocks noChangeArrowheads="1"/>
          </p:cNvSpPr>
          <p:nvPr/>
        </p:nvSpPr>
        <p:spPr bwMode="auto">
          <a:xfrm>
            <a:off x="7359168" y="3615590"/>
            <a:ext cx="2085568" cy="903822"/>
          </a:xfrm>
          <a:prstGeom prst="rect">
            <a:avLst/>
          </a:prstGeom>
          <a:solidFill>
            <a:srgbClr val="FF3399"/>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Mangal"/>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Mangal"/>
              </a:rPr>
              <a:t>Subcentrer</a:t>
            </a:r>
            <a:r>
              <a:rPr kumimoji="0" lang="en-US"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Mangal"/>
              </a:rPr>
              <a:t> having less number of villages</a:t>
            </a:r>
            <a:endParaRPr kumimoji="0" lang="en-US" altLang="en-US"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5" name="Bent Arrow 44"/>
          <p:cNvSpPr/>
          <p:nvPr/>
        </p:nvSpPr>
        <p:spPr>
          <a:xfrm rot="5400000">
            <a:off x="7323089" y="2668280"/>
            <a:ext cx="676712" cy="1217907"/>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46" name="Bent Arrow 45"/>
          <p:cNvSpPr/>
          <p:nvPr/>
        </p:nvSpPr>
        <p:spPr>
          <a:xfrm rot="5400000" flipV="1">
            <a:off x="4328431" y="2702055"/>
            <a:ext cx="687384" cy="1189455"/>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47" name="Rectangle 58"/>
          <p:cNvSpPr>
            <a:spLocks noChangeArrowheads="1"/>
          </p:cNvSpPr>
          <p:nvPr/>
        </p:nvSpPr>
        <p:spPr bwMode="auto">
          <a:xfrm>
            <a:off x="5232555" y="-81083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49" name="Down Arrow 48"/>
          <p:cNvSpPr/>
          <p:nvPr/>
        </p:nvSpPr>
        <p:spPr>
          <a:xfrm>
            <a:off x="6024914" y="947807"/>
            <a:ext cx="256613" cy="4354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Tree>
    <p:extLst>
      <p:ext uri="{BB962C8B-B14F-4D97-AF65-F5344CB8AC3E}">
        <p14:creationId xmlns:p14="http://schemas.microsoft.com/office/powerpoint/2010/main" val="2523400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17431" y="438182"/>
            <a:ext cx="10019763" cy="5562548"/>
          </a:xfrm>
          <a:prstGeom prst="rect">
            <a:avLst/>
          </a:prstGeom>
        </p:spPr>
        <p:txBody>
          <a:bodyPr wrap="square">
            <a:spAutoFit/>
          </a:bodyPr>
          <a:lstStyle/>
          <a:p>
            <a:pPr algn="just">
              <a:lnSpc>
                <a:spcPct val="115000"/>
              </a:lnSpc>
              <a:spcAft>
                <a:spcPts val="800"/>
              </a:spcAft>
              <a:tabLst>
                <a:tab pos="630555" algn="l"/>
              </a:tabLst>
            </a:pPr>
            <a:r>
              <a:rPr lang="en-IN" sz="2000" b="1" u="sng" dirty="0" smtClean="0">
                <a:effectLst/>
                <a:latin typeface="Times New Roman" panose="02020603050405020304" pitchFamily="18" charset="0"/>
                <a:ea typeface="Calibri" panose="020F0502020204030204" pitchFamily="34" charset="0"/>
                <a:cs typeface="Mangal"/>
              </a:rPr>
              <a:t>TOOLS AND TECHNIQUES</a:t>
            </a:r>
            <a:endParaRPr lang="en-IN" sz="1600" dirty="0" smtClean="0">
              <a:effectLst/>
              <a:latin typeface="Calibri" panose="020F0502020204030204" pitchFamily="34" charset="0"/>
              <a:ea typeface="Calibri" panose="020F0502020204030204" pitchFamily="34" charset="0"/>
              <a:cs typeface="Mangal"/>
            </a:endParaRPr>
          </a:p>
          <a:p>
            <a:pPr algn="just">
              <a:lnSpc>
                <a:spcPct val="115000"/>
              </a:lnSpc>
              <a:spcAft>
                <a:spcPts val="800"/>
              </a:spcAft>
              <a:tabLst>
                <a:tab pos="630555" algn="l"/>
              </a:tabLst>
            </a:pPr>
            <a:r>
              <a:rPr lang="en-IN" sz="2000" u="none" strike="noStrike" dirty="0" smtClean="0">
                <a:effectLst/>
                <a:latin typeface="Times New Roman" panose="02020603050405020304" pitchFamily="18" charset="0"/>
                <a:ea typeface="Calibri" panose="020F0502020204030204" pitchFamily="34" charset="0"/>
                <a:cs typeface="Mangal"/>
              </a:rPr>
              <a:t> </a:t>
            </a:r>
            <a:endParaRPr lang="en-IN" sz="1600" dirty="0" smtClean="0">
              <a:effectLst/>
              <a:latin typeface="Calibri" panose="020F0502020204030204" pitchFamily="34" charset="0"/>
              <a:ea typeface="Calibri" panose="020F0502020204030204" pitchFamily="34" charset="0"/>
              <a:cs typeface="Mangal"/>
            </a:endParaRPr>
          </a:p>
          <a:p>
            <a:pPr algn="just">
              <a:lnSpc>
                <a:spcPct val="150000"/>
              </a:lnSpc>
              <a:spcAft>
                <a:spcPts val="800"/>
              </a:spcAft>
              <a:tabLst>
                <a:tab pos="630555" algn="l"/>
              </a:tabLst>
            </a:pPr>
            <a:r>
              <a:rPr lang="en-IN" sz="2400" b="1" dirty="0" smtClean="0">
                <a:effectLst/>
                <a:latin typeface="Times New Roman" panose="02020603050405020304" pitchFamily="18" charset="0"/>
                <a:ea typeface="Calibri" panose="020F0502020204030204" pitchFamily="34" charset="0"/>
                <a:cs typeface="Mangal"/>
              </a:rPr>
              <a:t>Data collection tool-</a:t>
            </a:r>
            <a:r>
              <a:rPr lang="en-IN" sz="2400" dirty="0" smtClean="0">
                <a:effectLst/>
                <a:latin typeface="Times New Roman" panose="02020603050405020304" pitchFamily="18" charset="0"/>
                <a:ea typeface="Calibri" panose="020F0502020204030204" pitchFamily="34" charset="0"/>
                <a:cs typeface="Mangal"/>
              </a:rPr>
              <a:t> An Interview schedule was used to collect the data. The data collection formats was adapted from RMNCH+A guidelines and NHM website for assessment of adolescent counselling.</a:t>
            </a:r>
            <a:endParaRPr lang="en-IN" sz="2400" dirty="0" smtClean="0">
              <a:effectLst/>
              <a:latin typeface="Calibri" panose="020F0502020204030204" pitchFamily="34" charset="0"/>
              <a:ea typeface="Calibri" panose="020F0502020204030204" pitchFamily="34" charset="0"/>
              <a:cs typeface="Mangal"/>
            </a:endParaRPr>
          </a:p>
          <a:p>
            <a:pPr algn="just">
              <a:lnSpc>
                <a:spcPct val="150000"/>
              </a:lnSpc>
              <a:spcAft>
                <a:spcPts val="800"/>
              </a:spcAft>
              <a:tabLst>
                <a:tab pos="630555" algn="l"/>
              </a:tabLst>
            </a:pPr>
            <a:r>
              <a:rPr lang="en-IN" sz="2400" b="1" dirty="0" smtClean="0">
                <a:effectLst/>
                <a:latin typeface="Times New Roman" panose="02020603050405020304" pitchFamily="18" charset="0"/>
                <a:ea typeface="Calibri" panose="020F0502020204030204" pitchFamily="34" charset="0"/>
                <a:cs typeface="Mangal"/>
              </a:rPr>
              <a:t>Data analysis tool-</a:t>
            </a:r>
            <a:r>
              <a:rPr lang="en-IN" sz="2400" dirty="0" smtClean="0">
                <a:effectLst/>
                <a:latin typeface="Times New Roman" panose="02020603050405020304" pitchFamily="18" charset="0"/>
                <a:ea typeface="Calibri" panose="020F0502020204030204" pitchFamily="34" charset="0"/>
                <a:cs typeface="Mangal"/>
              </a:rPr>
              <a:t> Excel and SPSS </a:t>
            </a:r>
            <a:r>
              <a:rPr lang="en-IN" sz="2400" dirty="0" err="1" smtClean="0">
                <a:effectLst/>
                <a:latin typeface="Times New Roman" panose="02020603050405020304" pitchFamily="18" charset="0"/>
                <a:ea typeface="Calibri" panose="020F0502020204030204" pitchFamily="34" charset="0"/>
                <a:cs typeface="Mangal"/>
              </a:rPr>
              <a:t>softwares</a:t>
            </a:r>
            <a:r>
              <a:rPr lang="en-IN" sz="2400" dirty="0" smtClean="0">
                <a:effectLst/>
                <a:latin typeface="Times New Roman" panose="02020603050405020304" pitchFamily="18" charset="0"/>
                <a:ea typeface="Calibri" panose="020F0502020204030204" pitchFamily="34" charset="0"/>
                <a:cs typeface="Mangal"/>
              </a:rPr>
              <a:t> were used for data analysis. </a:t>
            </a:r>
            <a:endParaRPr lang="en-IN" sz="2400" dirty="0" smtClean="0">
              <a:effectLst/>
              <a:latin typeface="Calibri" panose="020F0502020204030204" pitchFamily="34" charset="0"/>
              <a:ea typeface="Calibri" panose="020F0502020204030204" pitchFamily="34" charset="0"/>
              <a:cs typeface="Mangal"/>
            </a:endParaRPr>
          </a:p>
          <a:p>
            <a:pPr algn="just">
              <a:lnSpc>
                <a:spcPct val="150000"/>
              </a:lnSpc>
              <a:spcAft>
                <a:spcPts val="800"/>
              </a:spcAft>
              <a:tabLst>
                <a:tab pos="630555" algn="l"/>
              </a:tabLst>
            </a:pPr>
            <a:r>
              <a:rPr lang="en-IN" sz="2400" b="1" dirty="0" smtClean="0">
                <a:effectLst/>
                <a:latin typeface="Times New Roman" panose="02020603050405020304" pitchFamily="18" charset="0"/>
                <a:ea typeface="Calibri" panose="020F0502020204030204" pitchFamily="34" charset="0"/>
                <a:cs typeface="Mangal"/>
              </a:rPr>
              <a:t>Limitations; </a:t>
            </a:r>
            <a:endParaRPr lang="en-IN" sz="2400" dirty="0" smtClean="0">
              <a:effectLst/>
              <a:latin typeface="Calibri" panose="020F0502020204030204" pitchFamily="34" charset="0"/>
              <a:ea typeface="Calibri" panose="020F0502020204030204" pitchFamily="34" charset="0"/>
              <a:cs typeface="Mangal"/>
            </a:endParaRPr>
          </a:p>
          <a:p>
            <a:pPr marL="342900" indent="-342900" algn="just">
              <a:lnSpc>
                <a:spcPct val="115000"/>
              </a:lnSpc>
              <a:spcAft>
                <a:spcPts val="800"/>
              </a:spcAft>
              <a:buFont typeface="Arial" panose="020B0604020202020204" pitchFamily="34" charset="0"/>
              <a:buChar char="•"/>
              <a:tabLst>
                <a:tab pos="630555" algn="l"/>
              </a:tabLst>
            </a:pPr>
            <a:r>
              <a:rPr lang="en-IN" sz="2400" dirty="0" smtClean="0">
                <a:latin typeface="Times New Roman" panose="02020603050405020304" pitchFamily="18" charset="0"/>
                <a:ea typeface="Calibri" panose="020F0502020204030204" pitchFamily="34" charset="0"/>
                <a:cs typeface="Mangal"/>
              </a:rPr>
              <a:t>Observer recall bias may occur </a:t>
            </a:r>
          </a:p>
          <a:p>
            <a:pPr algn="just">
              <a:lnSpc>
                <a:spcPct val="115000"/>
              </a:lnSpc>
              <a:spcAft>
                <a:spcPts val="800"/>
              </a:spcAft>
              <a:tabLst>
                <a:tab pos="630555" algn="l"/>
              </a:tabLst>
            </a:pPr>
            <a:endParaRPr lang="en-IN" sz="2400" dirty="0" smtClean="0">
              <a:effectLst/>
              <a:latin typeface="Times New Roman" panose="02020603050405020304" pitchFamily="18" charset="0"/>
              <a:ea typeface="Calibri" panose="020F0502020204030204" pitchFamily="34" charset="0"/>
              <a:cs typeface="Mangal"/>
            </a:endParaRPr>
          </a:p>
          <a:p>
            <a:pPr algn="just">
              <a:lnSpc>
                <a:spcPct val="115000"/>
              </a:lnSpc>
              <a:spcAft>
                <a:spcPts val="800"/>
              </a:spcAft>
              <a:tabLst>
                <a:tab pos="630555" algn="l"/>
              </a:tabLst>
            </a:pPr>
            <a:r>
              <a:rPr lang="en-IN" sz="2400" dirty="0" smtClean="0">
                <a:effectLst/>
                <a:latin typeface="Times New Roman" panose="02020603050405020304" pitchFamily="18" charset="0"/>
                <a:ea typeface="Calibri" panose="020F0502020204030204" pitchFamily="34" charset="0"/>
                <a:cs typeface="Mangal"/>
              </a:rPr>
              <a:t> </a:t>
            </a:r>
            <a:endParaRPr lang="en-IN" sz="2400" dirty="0">
              <a:effectLst/>
              <a:latin typeface="Calibri" panose="020F0502020204030204" pitchFamily="34" charset="0"/>
              <a:ea typeface="Calibri" panose="020F0502020204030204" pitchFamily="34" charset="0"/>
              <a:cs typeface="Mangal"/>
            </a:endParaRPr>
          </a:p>
        </p:txBody>
      </p:sp>
    </p:spTree>
    <p:extLst>
      <p:ext uri="{BB962C8B-B14F-4D97-AF65-F5344CB8AC3E}">
        <p14:creationId xmlns:p14="http://schemas.microsoft.com/office/powerpoint/2010/main" val="3200801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536</TotalTime>
  <Words>1499</Words>
  <Application>Microsoft Office PowerPoint</Application>
  <PresentationFormat>Widescreen</PresentationFormat>
  <Paragraphs>505</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Mangal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rachna sharma</dc:creator>
  <cp:lastModifiedBy>rachna sharma</cp:lastModifiedBy>
  <cp:revision>86</cp:revision>
  <dcterms:created xsi:type="dcterms:W3CDTF">2016-05-19T01:36:45Z</dcterms:created>
  <dcterms:modified xsi:type="dcterms:W3CDTF">2016-05-21T09:08:54Z</dcterms:modified>
</cp:coreProperties>
</file>