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Untitled Section" id="{2F58E53E-82C7-4EE1-ABDF-DAA2449F04B2}">
          <p14:sldIdLst>
            <p14:sldId id="256"/>
            <p14:sldId id="261"/>
            <p14:sldId id="257"/>
            <p14:sldId id="258"/>
            <p14:sldId id="259"/>
            <p14:sldId id="260"/>
            <p14:sldId id="262"/>
            <p14:sldId id="263"/>
            <p14:sldId id="264"/>
            <p14:sldId id="265"/>
            <p14:sldId id="266"/>
            <p14:sldId id="267"/>
            <p14:sldId id="268"/>
            <p14:sldId id="269"/>
            <p14:sldId id="270"/>
            <p14:sldId id="271"/>
            <p14:sldId id="272"/>
            <p14:sldId id="273"/>
            <p14:sldId id="274"/>
            <p14:sldId id="275"/>
            <p14:sldId id="277"/>
            <p14:sldId id="27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91" d="100"/>
          <a:sy n="91" d="100"/>
        </p:scale>
        <p:origin x="-126" y="-13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B073429-38C7-4B7E-A93D-1B1564595A64}" type="datetimeFigureOut">
              <a:rPr lang="en-US" smtClean="0"/>
              <a:pPr/>
              <a:t>5/26/2016</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D3ED6A4-038D-4796-93E2-17DA67F4FD21}" type="slidenum">
              <a:rPr lang="en-US" smtClean="0"/>
              <a:pPr/>
              <a:t>‹#›</a:t>
            </a:fld>
            <a:endParaRPr lang="en-US"/>
          </a:p>
        </p:txBody>
      </p:sp>
    </p:spTree>
    <p:extLst>
      <p:ext uri="{BB962C8B-B14F-4D97-AF65-F5344CB8AC3E}">
        <p14:creationId xmlns:p14="http://schemas.microsoft.com/office/powerpoint/2010/main" xmlns="" val="3989786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073429-38C7-4B7E-A93D-1B1564595A64}" type="datetimeFigureOut">
              <a:rPr lang="en-US" smtClean="0"/>
              <a:pPr/>
              <a:t>5/26/2016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D3ED6A4-038D-4796-93E2-17DA67F4FD21}" type="slidenum">
              <a:rPr lang="en-US" smtClean="0"/>
              <a:pPr/>
              <a:t>‹#›</a:t>
            </a:fld>
            <a:endParaRPr lang="en-US"/>
          </a:p>
        </p:txBody>
      </p:sp>
    </p:spTree>
    <p:extLst>
      <p:ext uri="{BB962C8B-B14F-4D97-AF65-F5344CB8AC3E}">
        <p14:creationId xmlns:p14="http://schemas.microsoft.com/office/powerpoint/2010/main" xmlns="" val="1108893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073429-38C7-4B7E-A93D-1B1564595A64}" type="datetimeFigureOut">
              <a:rPr lang="en-US" smtClean="0"/>
              <a:pPr/>
              <a:t>5/26/2016</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D3ED6A4-038D-4796-93E2-17DA67F4FD21}"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002381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B073429-38C7-4B7E-A93D-1B1564595A64}" type="datetimeFigureOut">
              <a:rPr lang="en-US" smtClean="0"/>
              <a:pPr/>
              <a:t>5/26/2016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D3ED6A4-038D-4796-93E2-17DA67F4FD21}" type="slidenum">
              <a:rPr lang="en-US" smtClean="0"/>
              <a:pPr/>
              <a:t>‹#›</a:t>
            </a:fld>
            <a:endParaRPr lang="en-US"/>
          </a:p>
        </p:txBody>
      </p:sp>
    </p:spTree>
    <p:extLst>
      <p:ext uri="{BB962C8B-B14F-4D97-AF65-F5344CB8AC3E}">
        <p14:creationId xmlns:p14="http://schemas.microsoft.com/office/powerpoint/2010/main" xmlns="" val="3978984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B073429-38C7-4B7E-A93D-1B1564595A64}" type="datetimeFigureOut">
              <a:rPr lang="en-US" smtClean="0"/>
              <a:pPr/>
              <a:t>5/26/2016</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D3ED6A4-038D-4796-93E2-17DA67F4FD21}"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0632472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B073429-38C7-4B7E-A93D-1B1564595A64}" type="datetimeFigureOut">
              <a:rPr lang="en-US" smtClean="0"/>
              <a:pPr/>
              <a:t>5/26/2016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D3ED6A4-038D-4796-93E2-17DA67F4FD21}" type="slidenum">
              <a:rPr lang="en-US" smtClean="0"/>
              <a:pPr/>
              <a:t>‹#›</a:t>
            </a:fld>
            <a:endParaRPr lang="en-US"/>
          </a:p>
        </p:txBody>
      </p:sp>
    </p:spTree>
    <p:extLst>
      <p:ext uri="{BB962C8B-B14F-4D97-AF65-F5344CB8AC3E}">
        <p14:creationId xmlns:p14="http://schemas.microsoft.com/office/powerpoint/2010/main" xmlns="" val="4235115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073429-38C7-4B7E-A93D-1B1564595A64}" type="datetimeFigureOut">
              <a:rPr lang="en-US" smtClean="0"/>
              <a:pPr/>
              <a:t>5/26/2016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D3ED6A4-038D-4796-93E2-17DA67F4FD21}" type="slidenum">
              <a:rPr lang="en-US" smtClean="0"/>
              <a:pPr/>
              <a:t>‹#›</a:t>
            </a:fld>
            <a:endParaRPr lang="en-US"/>
          </a:p>
        </p:txBody>
      </p:sp>
    </p:spTree>
    <p:extLst>
      <p:ext uri="{BB962C8B-B14F-4D97-AF65-F5344CB8AC3E}">
        <p14:creationId xmlns:p14="http://schemas.microsoft.com/office/powerpoint/2010/main" xmlns="" val="20131497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073429-38C7-4B7E-A93D-1B1564595A64}" type="datetimeFigureOut">
              <a:rPr lang="en-US" smtClean="0"/>
              <a:pPr/>
              <a:t>5/26/2016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D3ED6A4-038D-4796-93E2-17DA67F4FD21}" type="slidenum">
              <a:rPr lang="en-US" smtClean="0"/>
              <a:pPr/>
              <a:t>‹#›</a:t>
            </a:fld>
            <a:endParaRPr lang="en-US"/>
          </a:p>
        </p:txBody>
      </p:sp>
    </p:spTree>
    <p:extLst>
      <p:ext uri="{BB962C8B-B14F-4D97-AF65-F5344CB8AC3E}">
        <p14:creationId xmlns:p14="http://schemas.microsoft.com/office/powerpoint/2010/main" xmlns="" val="2613877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073429-38C7-4B7E-A93D-1B1564595A64}" type="datetimeFigureOut">
              <a:rPr lang="en-US" smtClean="0"/>
              <a:pPr/>
              <a:t>5/26/2016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D3ED6A4-038D-4796-93E2-17DA67F4FD21}" type="slidenum">
              <a:rPr lang="en-US" smtClean="0"/>
              <a:pPr/>
              <a:t>‹#›</a:t>
            </a:fld>
            <a:endParaRPr lang="en-US"/>
          </a:p>
        </p:txBody>
      </p:sp>
    </p:spTree>
    <p:extLst>
      <p:ext uri="{BB962C8B-B14F-4D97-AF65-F5344CB8AC3E}">
        <p14:creationId xmlns:p14="http://schemas.microsoft.com/office/powerpoint/2010/main" xmlns="" val="1640081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073429-38C7-4B7E-A93D-1B1564595A64}" type="datetimeFigureOut">
              <a:rPr lang="en-US" smtClean="0"/>
              <a:pPr/>
              <a:t>5/26/2016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D3ED6A4-038D-4796-93E2-17DA67F4FD21}" type="slidenum">
              <a:rPr lang="en-US" smtClean="0"/>
              <a:pPr/>
              <a:t>‹#›</a:t>
            </a:fld>
            <a:endParaRPr lang="en-US"/>
          </a:p>
        </p:txBody>
      </p:sp>
    </p:spTree>
    <p:extLst>
      <p:ext uri="{BB962C8B-B14F-4D97-AF65-F5344CB8AC3E}">
        <p14:creationId xmlns:p14="http://schemas.microsoft.com/office/powerpoint/2010/main" xmlns="" val="2685874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073429-38C7-4B7E-A93D-1B1564595A64}" type="datetimeFigureOut">
              <a:rPr lang="en-US" smtClean="0"/>
              <a:pPr/>
              <a:t>5/26/2016</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D3ED6A4-038D-4796-93E2-17DA67F4FD21}" type="slidenum">
              <a:rPr lang="en-US" smtClean="0"/>
              <a:pPr/>
              <a:t>‹#›</a:t>
            </a:fld>
            <a:endParaRPr lang="en-US"/>
          </a:p>
        </p:txBody>
      </p:sp>
    </p:spTree>
    <p:extLst>
      <p:ext uri="{BB962C8B-B14F-4D97-AF65-F5344CB8AC3E}">
        <p14:creationId xmlns:p14="http://schemas.microsoft.com/office/powerpoint/2010/main" xmlns="" val="96394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B073429-38C7-4B7E-A93D-1B1564595A64}" type="datetimeFigureOut">
              <a:rPr lang="en-US" smtClean="0"/>
              <a:pPr/>
              <a:t>5/26/2016</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D3ED6A4-038D-4796-93E2-17DA67F4FD21}" type="slidenum">
              <a:rPr lang="en-US" smtClean="0"/>
              <a:pPr/>
              <a:t>‹#›</a:t>
            </a:fld>
            <a:endParaRPr lang="en-US"/>
          </a:p>
        </p:txBody>
      </p:sp>
    </p:spTree>
    <p:extLst>
      <p:ext uri="{BB962C8B-B14F-4D97-AF65-F5344CB8AC3E}">
        <p14:creationId xmlns:p14="http://schemas.microsoft.com/office/powerpoint/2010/main" xmlns="" val="2477601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073429-38C7-4B7E-A93D-1B1564595A64}" type="datetimeFigureOut">
              <a:rPr lang="en-US" smtClean="0"/>
              <a:pPr/>
              <a:t>5/26/2016</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D3ED6A4-038D-4796-93E2-17DA67F4FD21}" type="slidenum">
              <a:rPr lang="en-US" smtClean="0"/>
              <a:pPr/>
              <a:t>‹#›</a:t>
            </a:fld>
            <a:endParaRPr lang="en-US"/>
          </a:p>
        </p:txBody>
      </p:sp>
    </p:spTree>
    <p:extLst>
      <p:ext uri="{BB962C8B-B14F-4D97-AF65-F5344CB8AC3E}">
        <p14:creationId xmlns:p14="http://schemas.microsoft.com/office/powerpoint/2010/main" xmlns="" val="1838717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073429-38C7-4B7E-A93D-1B1564595A64}" type="datetimeFigureOut">
              <a:rPr lang="en-US" smtClean="0"/>
              <a:pPr/>
              <a:t>5/26/2016</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D3ED6A4-038D-4796-93E2-17DA67F4FD21}" type="slidenum">
              <a:rPr lang="en-US" smtClean="0"/>
              <a:pPr/>
              <a:t>‹#›</a:t>
            </a:fld>
            <a:endParaRPr lang="en-US"/>
          </a:p>
        </p:txBody>
      </p:sp>
    </p:spTree>
    <p:extLst>
      <p:ext uri="{BB962C8B-B14F-4D97-AF65-F5344CB8AC3E}">
        <p14:creationId xmlns:p14="http://schemas.microsoft.com/office/powerpoint/2010/main" xmlns="" val="3469140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073429-38C7-4B7E-A93D-1B1564595A64}" type="datetimeFigureOut">
              <a:rPr lang="en-US" smtClean="0"/>
              <a:pPr/>
              <a:t>5/26/2016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D3ED6A4-038D-4796-93E2-17DA67F4FD21}" type="slidenum">
              <a:rPr lang="en-US" smtClean="0"/>
              <a:pPr/>
              <a:t>‹#›</a:t>
            </a:fld>
            <a:endParaRPr lang="en-US"/>
          </a:p>
        </p:txBody>
      </p:sp>
    </p:spTree>
    <p:extLst>
      <p:ext uri="{BB962C8B-B14F-4D97-AF65-F5344CB8AC3E}">
        <p14:creationId xmlns:p14="http://schemas.microsoft.com/office/powerpoint/2010/main" xmlns="" val="1733300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073429-38C7-4B7E-A93D-1B1564595A64}" type="datetimeFigureOut">
              <a:rPr lang="en-US" smtClean="0"/>
              <a:pPr/>
              <a:t>5/26/2016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D3ED6A4-038D-4796-93E2-17DA67F4FD21}" type="slidenum">
              <a:rPr lang="en-US" smtClean="0"/>
              <a:pPr/>
              <a:t>‹#›</a:t>
            </a:fld>
            <a:endParaRPr lang="en-US"/>
          </a:p>
        </p:txBody>
      </p:sp>
    </p:spTree>
    <p:extLst>
      <p:ext uri="{BB962C8B-B14F-4D97-AF65-F5344CB8AC3E}">
        <p14:creationId xmlns:p14="http://schemas.microsoft.com/office/powerpoint/2010/main" xmlns="" val="2094256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B073429-38C7-4B7E-A93D-1B1564595A64}" type="datetimeFigureOut">
              <a:rPr lang="en-US" smtClean="0"/>
              <a:pPr/>
              <a:t>5/26/2016</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D3ED6A4-038D-4796-93E2-17DA67F4FD21}" type="slidenum">
              <a:rPr lang="en-US" smtClean="0"/>
              <a:pPr/>
              <a:t>‹#›</a:t>
            </a:fld>
            <a:endParaRPr lang="en-US"/>
          </a:p>
        </p:txBody>
      </p:sp>
    </p:spTree>
    <p:extLst>
      <p:ext uri="{BB962C8B-B14F-4D97-AF65-F5344CB8AC3E}">
        <p14:creationId xmlns:p14="http://schemas.microsoft.com/office/powerpoint/2010/main" xmlns="" val="27566915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ncbi.nlm.nih.gov/" TargetMode="External"/><Relationship Id="rId2" Type="http://schemas.openxmlformats.org/officeDocument/2006/relationships/hyperlink" Target="http://www.sciencedirect.com/science/article" TargetMode="External"/><Relationship Id="rId1" Type="http://schemas.openxmlformats.org/officeDocument/2006/relationships/slideLayout" Target="../slideLayouts/slideLayout2.xml"/><Relationship Id="rId6" Type="http://schemas.openxmlformats.org/officeDocument/2006/relationships/hyperlink" Target="http://www.aao.org/" TargetMode="External"/><Relationship Id="rId5" Type="http://schemas.openxmlformats.org/officeDocument/2006/relationships/hyperlink" Target="http://ophthalmologytimes.modernmedicine.com/" TargetMode="External"/><Relationship Id="rId4" Type="http://schemas.openxmlformats.org/officeDocument/2006/relationships/hyperlink" Target="http://v2020eresource.or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04737" y="1935325"/>
            <a:ext cx="8911687" cy="1280890"/>
          </a:xfrm>
        </p:spPr>
        <p:txBody>
          <a:bodyPr>
            <a:normAutofit fontScale="90000"/>
          </a:bodyPr>
          <a:lstStyle/>
          <a:p>
            <a:pPr algn="ctr"/>
            <a:r>
              <a:rPr lang="en-US" dirty="0" smtClean="0"/>
              <a:t>To study the awareness,attitude,behaviour,knowledge about the electronic medical record amongst ophthalmologist.</a:t>
            </a:r>
            <a:endParaRPr lang="en-US" dirty="0"/>
          </a:p>
        </p:txBody>
      </p:sp>
    </p:spTree>
    <p:extLst>
      <p:ext uri="{BB962C8B-B14F-4D97-AF65-F5344CB8AC3E}">
        <p14:creationId xmlns:p14="http://schemas.microsoft.com/office/powerpoint/2010/main" xmlns="" val="1010669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Limitations of Study:</a:t>
            </a:r>
            <a:br>
              <a:rPr lang="en-US" dirty="0"/>
            </a:br>
            <a:endParaRPr lang="en-US" dirty="0"/>
          </a:p>
        </p:txBody>
      </p:sp>
      <p:sp>
        <p:nvSpPr>
          <p:cNvPr id="3" name="Content Placeholder 2"/>
          <p:cNvSpPr>
            <a:spLocks noGrp="1"/>
          </p:cNvSpPr>
          <p:nvPr>
            <p:ph idx="1"/>
          </p:nvPr>
        </p:nvSpPr>
        <p:spPr/>
        <p:txBody>
          <a:bodyPr/>
          <a:lstStyle/>
          <a:p>
            <a:pPr lvl="0"/>
            <a:r>
              <a:rPr lang="en-US" dirty="0" smtClean="0"/>
              <a:t>Gathering </a:t>
            </a:r>
            <a:r>
              <a:rPr lang="en-US" dirty="0"/>
              <a:t>response from a large number of ophthalmologist under time constraints was difficult. Therefore, small sample size was one of the limitations for this study.</a:t>
            </a:r>
          </a:p>
          <a:p>
            <a:pPr lvl="0"/>
            <a:r>
              <a:rPr lang="en-US" dirty="0"/>
              <a:t>Involving ophthalmologist from all the age group would have given a clearer picture &amp; accurate analysis. But, this was not possible due to time constraints. </a:t>
            </a:r>
          </a:p>
          <a:p>
            <a:r>
              <a:rPr lang="en-US" dirty="0"/>
              <a:t>Involving ophthalmologist from other parts of the country would have given a more meaningful and accurate analysis. But, this was not possible due to time constraints. This was another limitation of this study</a:t>
            </a:r>
          </a:p>
        </p:txBody>
      </p:sp>
    </p:spTree>
    <p:extLst>
      <p:ext uri="{BB962C8B-B14F-4D97-AF65-F5344CB8AC3E}">
        <p14:creationId xmlns:p14="http://schemas.microsoft.com/office/powerpoint/2010/main" xmlns="" val="511053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16684" y="908649"/>
            <a:ext cx="8915400" cy="3777622"/>
          </a:xfrm>
        </p:spPr>
        <p:txBody>
          <a:bodyPr/>
          <a:lstStyle/>
          <a:p>
            <a:pPr marL="0" indent="0">
              <a:buNone/>
            </a:pPr>
            <a:r>
              <a:rPr lang="en-US" dirty="0" smtClean="0"/>
              <a:t>The questionnaire was prepared on the basis of the</a:t>
            </a:r>
          </a:p>
          <a:p>
            <a:r>
              <a:rPr lang="en-US" dirty="0" smtClean="0"/>
              <a:t>knowledge about emr.</a:t>
            </a:r>
          </a:p>
          <a:p>
            <a:r>
              <a:rPr lang="en-US" dirty="0" smtClean="0"/>
              <a:t>computer literacy.</a:t>
            </a:r>
          </a:p>
          <a:p>
            <a:r>
              <a:rPr lang="en-US" dirty="0" smtClean="0"/>
              <a:t>use of it applications in the in the current practices</a:t>
            </a:r>
          </a:p>
          <a:p>
            <a:r>
              <a:rPr lang="en-US" dirty="0" smtClean="0"/>
              <a:t>Attitude towards EMR adoption.</a:t>
            </a:r>
          </a:p>
          <a:p>
            <a:endParaRPr lang="en-US" dirty="0"/>
          </a:p>
        </p:txBody>
      </p:sp>
    </p:spTree>
    <p:extLst>
      <p:ext uri="{BB962C8B-B14F-4D97-AF65-F5344CB8AC3E}">
        <p14:creationId xmlns:p14="http://schemas.microsoft.com/office/powerpoint/2010/main" xmlns="" val="4132635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 distribution of the interviewers </a:t>
            </a:r>
            <a:endParaRPr lang="en-US" dirty="0"/>
          </a:p>
        </p:txBody>
      </p:sp>
      <p:pic>
        <p:nvPicPr>
          <p:cNvPr id="1026" name="Picture 19"/>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045125" y="1475117"/>
            <a:ext cx="6901132" cy="4649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065564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Qualification Distribution </a:t>
            </a:r>
          </a:p>
        </p:txBody>
      </p:sp>
      <p:pic>
        <p:nvPicPr>
          <p:cNvPr id="2051" name="Picture 2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285999" y="1905000"/>
            <a:ext cx="7045593" cy="36614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10675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2871" y="541374"/>
            <a:ext cx="8911687" cy="1280890"/>
          </a:xfrm>
        </p:spPr>
        <p:txBody>
          <a:bodyPr>
            <a:normAutofit fontScale="90000"/>
          </a:bodyPr>
          <a:lstStyle/>
          <a:p>
            <a:r>
              <a:rPr lang="en-US" dirty="0"/>
              <a:t>Have you heard about Clinic/Hospital Management Software?</a:t>
            </a:r>
            <a:br>
              <a:rPr lang="en-US" dirty="0"/>
            </a:br>
            <a:endParaRPr lang="en-US" dirty="0"/>
          </a:p>
        </p:txBody>
      </p:sp>
      <p:pic>
        <p:nvPicPr>
          <p:cNvPr id="3075" name="Picture 2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018581" y="2053087"/>
            <a:ext cx="9005977" cy="40544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713689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Appointments &amp; Scheduling done manually? </a:t>
            </a:r>
            <a:br>
              <a:rPr lang="en-US" dirty="0"/>
            </a:br>
            <a:endParaRPr lang="en-US" dirty="0"/>
          </a:p>
        </p:txBody>
      </p:sp>
      <p:pic>
        <p:nvPicPr>
          <p:cNvPr id="4098" name="Picture 25"/>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407434" y="2351148"/>
            <a:ext cx="5399357" cy="3428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432324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Any IT applications in Clinical Practice? </a:t>
            </a:r>
            <a:br>
              <a:rPr lang="en-US" dirty="0"/>
            </a:br>
            <a:endParaRPr lang="en-US" dirty="0"/>
          </a:p>
        </p:txBody>
      </p:sp>
      <p:pic>
        <p:nvPicPr>
          <p:cNvPr id="5122" name="Picture 36"/>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856007" y="1905000"/>
            <a:ext cx="5223055" cy="3128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506429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Use EMR as a part of Course Curriculum</a:t>
            </a:r>
            <a:br>
              <a:rPr lang="en-US" dirty="0"/>
            </a:br>
            <a:endParaRPr lang="en-US" dirty="0"/>
          </a:p>
        </p:txBody>
      </p:sp>
      <p:pic>
        <p:nvPicPr>
          <p:cNvPr id="6146" name="Picture 38"/>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191774" y="1754337"/>
            <a:ext cx="7159924" cy="3887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68063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Expectations form the electronic medical record?</a:t>
            </a:r>
            <a:br>
              <a:rPr lang="en-US" dirty="0"/>
            </a:br>
            <a:endParaRPr lang="en-US" dirty="0"/>
          </a:p>
        </p:txBody>
      </p:sp>
      <p:sp>
        <p:nvSpPr>
          <p:cNvPr id="3" name="Content Placeholder 2"/>
          <p:cNvSpPr>
            <a:spLocks noGrp="1"/>
          </p:cNvSpPr>
          <p:nvPr>
            <p:ph idx="1"/>
          </p:nvPr>
        </p:nvSpPr>
        <p:spPr/>
        <p:txBody>
          <a:bodyPr/>
          <a:lstStyle/>
          <a:p>
            <a:r>
              <a:rPr lang="en-US" dirty="0" smtClean="0"/>
              <a:t>70% of the doctors want the Emr should be customized according to their needs so that adoption will be easy and smooth without any delay.</a:t>
            </a:r>
          </a:p>
          <a:p>
            <a:r>
              <a:rPr lang="en-US" dirty="0" smtClean="0"/>
              <a:t>Also </a:t>
            </a:r>
            <a:r>
              <a:rPr lang="en-US" dirty="0"/>
              <a:t>ophthalmology is the field where the doctor does lot of drawing so it will be wonderful if emr is incorporated with drawing </a:t>
            </a:r>
            <a:r>
              <a:rPr lang="en-US" dirty="0" smtClean="0"/>
              <a:t>fields.</a:t>
            </a:r>
            <a:endParaRPr lang="en-US" dirty="0"/>
          </a:p>
        </p:txBody>
      </p:sp>
    </p:spTree>
    <p:extLst>
      <p:ext uri="{BB962C8B-B14F-4D97-AF65-F5344CB8AC3E}">
        <p14:creationId xmlns:p14="http://schemas.microsoft.com/office/powerpoint/2010/main" xmlns="" val="1171089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This study also shows that despite of having good attitude towards the use of IT applications, amongst the young ophthalmologist the knowledge of this group was inadequate &amp; no practice was followed for the use of IT in Clinical Practice. The reason for this is mainly because: - </a:t>
            </a:r>
          </a:p>
          <a:p>
            <a:pPr lvl="0"/>
            <a:r>
              <a:rPr lang="en-US" dirty="0"/>
              <a:t>Newer technologies are coming into play, &amp; the young generation easily gets adapted to these technologies. There is lack of awareness.</a:t>
            </a:r>
          </a:p>
          <a:p>
            <a:pPr lvl="0"/>
            <a:r>
              <a:rPr lang="en-US" dirty="0"/>
              <a:t>Despite of the adoption of EMRs, in various healthcare facilities, it is still not a part of the formal education.</a:t>
            </a:r>
          </a:p>
          <a:p>
            <a:pPr lvl="0"/>
            <a:r>
              <a:rPr lang="en-US" dirty="0"/>
              <a:t>Stressful &amp; traditional practices, leaves no time for exploring the various advancements happening in the field of healthcare.   </a:t>
            </a:r>
          </a:p>
          <a:p>
            <a:pPr lvl="0"/>
            <a:r>
              <a:rPr lang="en-US" dirty="0"/>
              <a:t>The elder generation, despite of having good knowledge about the IT applications in Clinical Practice, including the EMRs, do not get adapted to the system is because of the following reasons: -</a:t>
            </a:r>
          </a:p>
          <a:p>
            <a:pPr lvl="0"/>
            <a:r>
              <a:rPr lang="en-US" dirty="0"/>
              <a:t>Reluctance to change</a:t>
            </a:r>
          </a:p>
          <a:p>
            <a:pPr lvl="0"/>
            <a:r>
              <a:rPr lang="en-US" dirty="0"/>
              <a:t>No proper formal education or training is provided.</a:t>
            </a:r>
          </a:p>
          <a:p>
            <a:endParaRPr lang="en-US" dirty="0"/>
          </a:p>
        </p:txBody>
      </p:sp>
    </p:spTree>
    <p:extLst>
      <p:ext uri="{BB962C8B-B14F-4D97-AF65-F5344CB8AC3E}">
        <p14:creationId xmlns:p14="http://schemas.microsoft.com/office/powerpoint/2010/main" xmlns="" val="1670271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Submitted by:</a:t>
            </a:r>
            <a:br>
              <a:rPr lang="en-US" dirty="0" smtClean="0"/>
            </a:br>
            <a:r>
              <a:rPr lang="en-US" dirty="0" smtClean="0"/>
              <a:t>Kirti Thakur</a:t>
            </a:r>
            <a:br>
              <a:rPr lang="en-US" dirty="0" smtClean="0"/>
            </a:br>
            <a:r>
              <a:rPr lang="en-US" dirty="0" smtClean="0"/>
              <a:t>PG/014/26</a:t>
            </a:r>
            <a:br>
              <a:rPr lang="en-US" dirty="0" smtClean="0"/>
            </a:br>
            <a:endParaRPr lang="en-US" dirty="0"/>
          </a:p>
        </p:txBody>
      </p:sp>
    </p:spTree>
    <p:extLst>
      <p:ext uri="{BB962C8B-B14F-4D97-AF65-F5344CB8AC3E}">
        <p14:creationId xmlns:p14="http://schemas.microsoft.com/office/powerpoint/2010/main" xmlns="" val="27644023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Instead of designing a standard system for all, the need of the end users should be identified and the EMRs should be customized as per their needs and requirements.</a:t>
            </a:r>
          </a:p>
          <a:p>
            <a:pPr lvl="0"/>
            <a:r>
              <a:rPr lang="en-US" dirty="0"/>
              <a:t>Proper formal training should be given to both the students &amp; educators.</a:t>
            </a:r>
          </a:p>
          <a:p>
            <a:pPr lvl="0"/>
            <a:r>
              <a:rPr lang="en-US" dirty="0"/>
              <a:t>Introduce short refresher courses in computer applications &amp; awareness about the IT applications used in Clinical Practice.</a:t>
            </a:r>
          </a:p>
          <a:p>
            <a:pPr lvl="0"/>
            <a:r>
              <a:rPr lang="en-US" dirty="0"/>
              <a:t>The government should introduce certain incentives for implementing the Electronic Medical Records in their clinical practice.</a:t>
            </a:r>
          </a:p>
          <a:p>
            <a:pPr lvl="0"/>
            <a:r>
              <a:rPr lang="en-US" dirty="0"/>
              <a:t>Instead of mandating the use of EMR, the </a:t>
            </a:r>
            <a:r>
              <a:rPr lang="en-US" dirty="0" smtClean="0"/>
              <a:t>ophthalmologist </a:t>
            </a:r>
            <a:r>
              <a:rPr lang="en-US" dirty="0"/>
              <a:t>perception about EMR should be understood first. This will allow for the development of targeted education to demonstrate the advantage of EMRs and to further improve their perception. This will lead to widespread adoption and successful implementation of EMRs.</a:t>
            </a:r>
          </a:p>
          <a:p>
            <a:endParaRPr lang="en-US" dirty="0"/>
          </a:p>
        </p:txBody>
      </p:sp>
    </p:spTree>
    <p:extLst>
      <p:ext uri="{BB962C8B-B14F-4D97-AF65-F5344CB8AC3E}">
        <p14:creationId xmlns:p14="http://schemas.microsoft.com/office/powerpoint/2010/main" xmlns="" val="523632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br>
              <a:rPr lang="en-US" dirty="0" smtClean="0"/>
            </a:br>
            <a:endParaRPr lang="en-US" dirty="0"/>
          </a:p>
        </p:txBody>
      </p:sp>
      <p:sp>
        <p:nvSpPr>
          <p:cNvPr id="3" name="Content Placeholder 2"/>
          <p:cNvSpPr>
            <a:spLocks noGrp="1"/>
          </p:cNvSpPr>
          <p:nvPr>
            <p:ph idx="1"/>
          </p:nvPr>
        </p:nvSpPr>
        <p:spPr/>
        <p:txBody>
          <a:bodyPr/>
          <a:lstStyle/>
          <a:p>
            <a:pPr marL="0" lvl="0" indent="0">
              <a:buNone/>
            </a:pPr>
            <a:r>
              <a:rPr lang="en-US" b="1" u="sng" dirty="0">
                <a:solidFill>
                  <a:srgbClr val="002060"/>
                </a:solidFill>
                <a:hlinkClick r:id="rId2"/>
              </a:rPr>
              <a:t>http://www.sciencedirect.com/science/article</a:t>
            </a:r>
            <a:endParaRPr lang="en-US" b="1" u="sng" dirty="0">
              <a:solidFill>
                <a:srgbClr val="002060"/>
              </a:solidFill>
            </a:endParaRPr>
          </a:p>
          <a:p>
            <a:pPr marL="0" lvl="0" indent="0">
              <a:buNone/>
            </a:pPr>
            <a:r>
              <a:rPr lang="en-US" b="1" dirty="0">
                <a:solidFill>
                  <a:srgbClr val="002060"/>
                </a:solidFill>
                <a:hlinkClick r:id="rId3"/>
              </a:rPr>
              <a:t>http://www.ncbi.nlm.nih.gov/</a:t>
            </a:r>
            <a:endParaRPr lang="en-US" b="1" dirty="0">
              <a:solidFill>
                <a:srgbClr val="002060"/>
              </a:solidFill>
            </a:endParaRPr>
          </a:p>
          <a:p>
            <a:pPr marL="0" lvl="0" indent="0">
              <a:buNone/>
            </a:pPr>
            <a:r>
              <a:rPr lang="en-US" b="1" dirty="0">
                <a:solidFill>
                  <a:srgbClr val="002060"/>
                </a:solidFill>
                <a:hlinkClick r:id="rId4"/>
              </a:rPr>
              <a:t>http://v2020eresource.org/</a:t>
            </a:r>
            <a:endParaRPr lang="en-US" b="1" dirty="0">
              <a:solidFill>
                <a:srgbClr val="002060"/>
              </a:solidFill>
            </a:endParaRPr>
          </a:p>
          <a:p>
            <a:pPr marL="0" lvl="0" indent="0">
              <a:buNone/>
            </a:pPr>
            <a:r>
              <a:rPr lang="en-US" b="1" dirty="0">
                <a:solidFill>
                  <a:srgbClr val="002060"/>
                </a:solidFill>
                <a:hlinkClick r:id="rId5"/>
              </a:rPr>
              <a:t>http://ophthalmologytimes.modernmedicine.com/</a:t>
            </a:r>
            <a:endParaRPr lang="en-US" b="1" dirty="0">
              <a:solidFill>
                <a:srgbClr val="002060"/>
              </a:solidFill>
            </a:endParaRPr>
          </a:p>
          <a:p>
            <a:pPr marL="0" lvl="0" indent="0">
              <a:buNone/>
            </a:pPr>
            <a:r>
              <a:rPr lang="en-US" b="1" dirty="0">
                <a:solidFill>
                  <a:srgbClr val="002060"/>
                </a:solidFill>
                <a:hlinkClick r:id="rId6"/>
              </a:rPr>
              <a:t>http://www.aao.org/</a:t>
            </a:r>
            <a:endParaRPr lang="en-US" b="1" dirty="0">
              <a:solidFill>
                <a:srgbClr val="002060"/>
              </a:solidFill>
            </a:endParaRPr>
          </a:p>
          <a:p>
            <a:pPr marL="0" lvl="0" indent="0">
              <a:buNone/>
            </a:pPr>
            <a:r>
              <a:rPr lang="en-US" b="1" dirty="0">
                <a:solidFill>
                  <a:schemeClr val="accent1">
                    <a:lumMod val="60000"/>
                    <a:lumOff val="40000"/>
                  </a:schemeClr>
                </a:solidFill>
              </a:rPr>
              <a:t>http://www.sciencedirect.com/science/article/pii/S1532046411001262</a:t>
            </a:r>
          </a:p>
          <a:p>
            <a:endParaRPr lang="en-US" b="1" dirty="0">
              <a:solidFill>
                <a:schemeClr val="tx1"/>
              </a:solidFill>
            </a:endParaRPr>
          </a:p>
        </p:txBody>
      </p:sp>
    </p:spTree>
    <p:extLst>
      <p:ext uri="{BB962C8B-B14F-4D97-AF65-F5344CB8AC3E}">
        <p14:creationId xmlns:p14="http://schemas.microsoft.com/office/powerpoint/2010/main" xmlns="" val="1776088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4800" dirty="0" smtClean="0"/>
              <a:t>THANK YOU..</a:t>
            </a:r>
            <a:endParaRPr lang="en-US" sz="4800" dirty="0"/>
          </a:p>
        </p:txBody>
      </p:sp>
    </p:spTree>
    <p:extLst>
      <p:ext uri="{BB962C8B-B14F-4D97-AF65-F5344CB8AC3E}">
        <p14:creationId xmlns:p14="http://schemas.microsoft.com/office/powerpoint/2010/main" xmlns="" val="3663832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profile</a:t>
            </a:r>
            <a:endParaRPr lang="en-US" dirty="0"/>
          </a:p>
        </p:txBody>
      </p:sp>
      <p:sp>
        <p:nvSpPr>
          <p:cNvPr id="3" name="Content Placeholder 2"/>
          <p:cNvSpPr>
            <a:spLocks noGrp="1"/>
          </p:cNvSpPr>
          <p:nvPr>
            <p:ph idx="1"/>
          </p:nvPr>
        </p:nvSpPr>
        <p:spPr/>
        <p:txBody>
          <a:bodyPr/>
          <a:lstStyle/>
          <a:p>
            <a:r>
              <a:rPr lang="en-US" dirty="0"/>
              <a:t>Eli India is part ELI Global-a globally diversified information and financial services group founded in 1991.Today ELI have more than 40 business units in </a:t>
            </a:r>
            <a:r>
              <a:rPr lang="en-US" dirty="0" smtClean="0"/>
              <a:t>diverse </a:t>
            </a:r>
            <a:r>
              <a:rPr lang="en-US" dirty="0"/>
              <a:t>verticals across three </a:t>
            </a:r>
            <a:r>
              <a:rPr lang="en-US" dirty="0" smtClean="0"/>
              <a:t>continents.</a:t>
            </a:r>
          </a:p>
          <a:p>
            <a:r>
              <a:rPr lang="en-US" dirty="0"/>
              <a:t>ELI’s one of the business unit is MDoffice and they have Electronic Health Record (EHR),Practice Management, Revenue Cycle Management and Patient Engagement product which  empower and enables ophthalmologist practices to provide effective and integrated care delivery</a:t>
            </a:r>
          </a:p>
        </p:txBody>
      </p:sp>
    </p:spTree>
    <p:extLst>
      <p:ext uri="{BB962C8B-B14F-4D97-AF65-F5344CB8AC3E}">
        <p14:creationId xmlns:p14="http://schemas.microsoft.com/office/powerpoint/2010/main" xmlns="" val="3392644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Internship report</a:t>
            </a:r>
            <a:endParaRPr lang="en-US" dirty="0"/>
          </a:p>
        </p:txBody>
      </p:sp>
      <p:sp>
        <p:nvSpPr>
          <p:cNvPr id="3" name="Content Placeholder 2"/>
          <p:cNvSpPr>
            <a:spLocks noGrp="1"/>
          </p:cNvSpPr>
          <p:nvPr>
            <p:ph idx="1"/>
          </p:nvPr>
        </p:nvSpPr>
        <p:spPr/>
        <p:txBody>
          <a:bodyPr>
            <a:normAutofit lnSpcReduction="10000"/>
          </a:bodyPr>
          <a:lstStyle/>
          <a:p>
            <a:r>
              <a:rPr lang="en-US" dirty="0" smtClean="0"/>
              <a:t>The internship was from 1</a:t>
            </a:r>
            <a:r>
              <a:rPr lang="en-US" baseline="30000" dirty="0" smtClean="0"/>
              <a:t>st</a:t>
            </a:r>
            <a:r>
              <a:rPr lang="en-US" dirty="0" smtClean="0"/>
              <a:t> February 2016 to 30</a:t>
            </a:r>
            <a:r>
              <a:rPr lang="en-US" baseline="30000" dirty="0" smtClean="0"/>
              <a:t>th</a:t>
            </a:r>
            <a:r>
              <a:rPr lang="en-US" dirty="0" smtClean="0"/>
              <a:t> April 2016.</a:t>
            </a:r>
          </a:p>
          <a:p>
            <a:r>
              <a:rPr lang="en-US" dirty="0" smtClean="0"/>
              <a:t>During this internship period I was involved in various activities like :</a:t>
            </a:r>
          </a:p>
          <a:p>
            <a:r>
              <a:rPr lang="en-US" dirty="0" smtClean="0"/>
              <a:t> Giving </a:t>
            </a:r>
            <a:r>
              <a:rPr lang="en-US" dirty="0"/>
              <a:t>support to the queries raised by the clients if they have any issue handling with the </a:t>
            </a:r>
            <a:r>
              <a:rPr lang="en-US" dirty="0" smtClean="0"/>
              <a:t>software</a:t>
            </a:r>
          </a:p>
          <a:p>
            <a:r>
              <a:rPr lang="en-US" dirty="0"/>
              <a:t>P</a:t>
            </a:r>
            <a:r>
              <a:rPr lang="en-US" dirty="0" smtClean="0"/>
              <a:t>art </a:t>
            </a:r>
            <a:r>
              <a:rPr lang="en-US" dirty="0"/>
              <a:t>of the product enhancement </a:t>
            </a:r>
            <a:r>
              <a:rPr lang="en-US" dirty="0" smtClean="0"/>
              <a:t>team</a:t>
            </a:r>
          </a:p>
          <a:p>
            <a:r>
              <a:rPr lang="en-US" dirty="0" smtClean="0"/>
              <a:t>Prepared Visio </a:t>
            </a:r>
            <a:r>
              <a:rPr lang="en-US" dirty="0"/>
              <a:t>diagrams on the various eye diseases </a:t>
            </a:r>
            <a:endParaRPr lang="en-US" dirty="0" smtClean="0"/>
          </a:p>
          <a:p>
            <a:r>
              <a:rPr lang="en-US" dirty="0"/>
              <a:t>L</a:t>
            </a:r>
            <a:r>
              <a:rPr lang="en-US" dirty="0" smtClean="0"/>
              <a:t>earned </a:t>
            </a:r>
            <a:r>
              <a:rPr lang="en-US" dirty="0"/>
              <a:t>about CDSS, HL- 7 </a:t>
            </a:r>
            <a:r>
              <a:rPr lang="en-US" dirty="0" smtClean="0"/>
              <a:t>Integration.</a:t>
            </a:r>
          </a:p>
          <a:p>
            <a:r>
              <a:rPr lang="en-US" dirty="0"/>
              <a:t>M</a:t>
            </a:r>
            <a:r>
              <a:rPr lang="en-US" dirty="0" smtClean="0"/>
              <a:t>arket research on  predictive </a:t>
            </a:r>
            <a:r>
              <a:rPr lang="en-US" dirty="0"/>
              <a:t>analysis and its use in ophthalmology software. </a:t>
            </a:r>
            <a:endParaRPr lang="en-US" dirty="0" smtClean="0"/>
          </a:p>
          <a:p>
            <a:r>
              <a:rPr lang="en-US" dirty="0" smtClean="0"/>
              <a:t>System </a:t>
            </a:r>
            <a:r>
              <a:rPr lang="en-US" dirty="0"/>
              <a:t>Design Specification with the data fields &amp; characteristics were documented.</a:t>
            </a:r>
          </a:p>
          <a:p>
            <a:pPr marL="0" indent="0">
              <a:buNone/>
            </a:pPr>
            <a:endParaRPr lang="en-US" dirty="0"/>
          </a:p>
        </p:txBody>
      </p:sp>
    </p:spTree>
    <p:extLst>
      <p:ext uri="{BB962C8B-B14F-4D97-AF65-F5344CB8AC3E}">
        <p14:creationId xmlns:p14="http://schemas.microsoft.com/office/powerpoint/2010/main" xmlns="" val="3855243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OVERVIEW</a:t>
            </a:r>
            <a:endParaRPr lang="en-US" dirty="0"/>
          </a:p>
        </p:txBody>
      </p:sp>
      <p:sp>
        <p:nvSpPr>
          <p:cNvPr id="3" name="Content Placeholder 2"/>
          <p:cNvSpPr>
            <a:spLocks noGrp="1"/>
          </p:cNvSpPr>
          <p:nvPr>
            <p:ph idx="1"/>
          </p:nvPr>
        </p:nvSpPr>
        <p:spPr>
          <a:xfrm>
            <a:off x="2592925" y="1365848"/>
            <a:ext cx="8915400" cy="4525993"/>
          </a:xfrm>
        </p:spPr>
        <p:txBody>
          <a:bodyPr>
            <a:normAutofit fontScale="77500" lnSpcReduction="20000"/>
          </a:bodyPr>
          <a:lstStyle/>
          <a:p>
            <a:r>
              <a:rPr lang="en-US" sz="2300" dirty="0"/>
              <a:t>The Indian healthcare industry is seen to be growing at a rapid pace and is expected to become a US$280 billion industry by 2020. According to the investment commission of India; Healthcare sector has experienced phenomenal growth of 12 % per annum in the last four years. Rising income level and growing elderly population are all factors that are driving this growth. </a:t>
            </a:r>
          </a:p>
          <a:p>
            <a:r>
              <a:rPr lang="en-US" sz="2300" dirty="0"/>
              <a:t>Paper-based records have been in existence for centuries and their gradual replacement by computer-based records has been slowly undertaken. </a:t>
            </a:r>
          </a:p>
          <a:p>
            <a:r>
              <a:rPr lang="en-US" sz="2300" dirty="0"/>
              <a:t>Information Technology has not achieved the same degree of penetration in healthcare as that seen in other sectors such as Finance, Transport, Banking and the Manufacturing and Retail Sectors. Also the deployment varies greatly from country to country and from specialty to specialty. It is essential for the ophthalmology fraternity to be a computer literate. The role of information technologies-including use of electronic medical records, retrieving computer-based knowledge resources, and understanding the basics of the Internet-is crucial for physicians</a:t>
            </a:r>
            <a:r>
              <a:rPr lang="en-US" sz="2100" dirty="0"/>
              <a:t>. </a:t>
            </a:r>
          </a:p>
          <a:p>
            <a:endParaRPr lang="en-US" dirty="0"/>
          </a:p>
        </p:txBody>
      </p:sp>
    </p:spTree>
    <p:extLst>
      <p:ext uri="{BB962C8B-B14F-4D97-AF65-F5344CB8AC3E}">
        <p14:creationId xmlns:p14="http://schemas.microsoft.com/office/powerpoint/2010/main" xmlns="" val="4247614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9816" y="762000"/>
            <a:ext cx="8915400" cy="5052204"/>
          </a:xfrm>
        </p:spPr>
        <p:txBody>
          <a:bodyPr/>
          <a:lstStyle/>
          <a:p>
            <a:r>
              <a:rPr lang="en-US" dirty="0" smtClean="0"/>
              <a:t>Electronic health records in ophthalmology should accommodate special needs and requirements of ophthalmologists’ work flow and practice patterns to facilitate efficient delivery of quality eye care.</a:t>
            </a:r>
          </a:p>
          <a:p>
            <a:r>
              <a:rPr lang="en-US" dirty="0" smtClean="0"/>
              <a:t>Electronic health records (EHRs) have the potential to apply these same technologies toward improving the delivery, quality, and efficiency of health care.</a:t>
            </a:r>
          </a:p>
          <a:p>
            <a:r>
              <a:rPr lang="en-US" dirty="0" smtClean="0"/>
              <a:t>EMR in the practice will improve the clinical workflow, documentation </a:t>
            </a:r>
            <a:r>
              <a:rPr lang="en-US" dirty="0"/>
              <a:t>o</a:t>
            </a:r>
            <a:r>
              <a:rPr lang="en-US" dirty="0" smtClean="0"/>
              <a:t>f the records, interoperability with other departments and many more. </a:t>
            </a:r>
          </a:p>
        </p:txBody>
      </p:sp>
    </p:spTree>
    <p:extLst>
      <p:ext uri="{BB962C8B-B14F-4D97-AF65-F5344CB8AC3E}">
        <p14:creationId xmlns:p14="http://schemas.microsoft.com/office/powerpoint/2010/main" xmlns="" val="938947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br>
              <a:rPr lang="en-US" dirty="0" smtClean="0"/>
            </a:br>
            <a:endParaRPr lang="en-US" dirty="0"/>
          </a:p>
        </p:txBody>
      </p:sp>
      <p:sp>
        <p:nvSpPr>
          <p:cNvPr id="3" name="Content Placeholder 2"/>
          <p:cNvSpPr>
            <a:spLocks noGrp="1"/>
          </p:cNvSpPr>
          <p:nvPr>
            <p:ph idx="1"/>
          </p:nvPr>
        </p:nvSpPr>
        <p:spPr>
          <a:xfrm>
            <a:off x="2287287" y="1374475"/>
            <a:ext cx="8915400" cy="3777622"/>
          </a:xfrm>
        </p:spPr>
        <p:txBody>
          <a:bodyPr>
            <a:normAutofit/>
          </a:bodyPr>
          <a:lstStyle/>
          <a:p>
            <a:r>
              <a:rPr lang="en-US" dirty="0" smtClean="0"/>
              <a:t>Despite </a:t>
            </a:r>
            <a:r>
              <a:rPr lang="en-US" dirty="0"/>
              <a:t>these trends, EHR adoption by ophthalmologists, and by other </a:t>
            </a:r>
            <a:r>
              <a:rPr lang="en-US" dirty="0" smtClean="0"/>
              <a:t>physicians has </a:t>
            </a:r>
            <a:r>
              <a:rPr lang="en-US" dirty="0"/>
              <a:t>been </a:t>
            </a:r>
            <a:r>
              <a:rPr lang="en-US" dirty="0" smtClean="0"/>
              <a:t>slow. The basic of the study </a:t>
            </a:r>
            <a:r>
              <a:rPr lang="en-US" dirty="0"/>
              <a:t>i</a:t>
            </a:r>
            <a:r>
              <a:rPr lang="en-US" dirty="0" smtClean="0"/>
              <a:t>s to find out the awareness,knowledge,behavior and attitude of electronic medical record amongst the ophthalmologist.</a:t>
            </a:r>
          </a:p>
          <a:p>
            <a:r>
              <a:rPr lang="en-US" dirty="0"/>
              <a:t>In order to achieve nationwide interoperability and realize the benefits that EHRs can provide, physician adoption rates must be increased </a:t>
            </a:r>
            <a:r>
              <a:rPr lang="en-US" dirty="0" smtClean="0"/>
              <a:t>substantially.</a:t>
            </a:r>
          </a:p>
          <a:p>
            <a:r>
              <a:rPr lang="en-US" dirty="0" smtClean="0"/>
              <a:t>An </a:t>
            </a:r>
            <a:r>
              <a:rPr lang="en-US" dirty="0"/>
              <a:t>understanding of the factors associated with physicians‘ acceptance will allow organizations to better assess system readiness and facilitate successful implementation</a:t>
            </a:r>
            <a:endParaRPr lang="en-US" dirty="0" smtClean="0"/>
          </a:p>
          <a:p>
            <a:r>
              <a:rPr lang="en-US" dirty="0" smtClean="0"/>
              <a:t>The barriers of EMR adoption in India.</a:t>
            </a:r>
            <a:endParaRPr lang="en-US" dirty="0"/>
          </a:p>
        </p:txBody>
      </p:sp>
    </p:spTree>
    <p:extLst>
      <p:ext uri="{BB962C8B-B14F-4D97-AF65-F5344CB8AC3E}">
        <p14:creationId xmlns:p14="http://schemas.microsoft.com/office/powerpoint/2010/main" xmlns="" val="4059693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a:t>
            </a:r>
            <a:endParaRPr lang="en-US" dirty="0"/>
          </a:p>
        </p:txBody>
      </p:sp>
      <p:sp>
        <p:nvSpPr>
          <p:cNvPr id="3" name="Content Placeholder 2"/>
          <p:cNvSpPr>
            <a:spLocks noGrp="1"/>
          </p:cNvSpPr>
          <p:nvPr>
            <p:ph idx="1"/>
          </p:nvPr>
        </p:nvSpPr>
        <p:spPr/>
        <p:txBody>
          <a:bodyPr/>
          <a:lstStyle/>
          <a:p>
            <a:pPr marL="0" indent="0">
              <a:buNone/>
            </a:pPr>
            <a:r>
              <a:rPr lang="en-US" dirty="0"/>
              <a:t>General objective:</a:t>
            </a:r>
          </a:p>
          <a:p>
            <a:pPr lvl="0"/>
            <a:r>
              <a:rPr lang="en-US" dirty="0"/>
              <a:t>To Study the Basic Awareness amongst Practicing Ophthalmologist.</a:t>
            </a:r>
          </a:p>
          <a:p>
            <a:pPr marL="0" indent="0">
              <a:buNone/>
            </a:pPr>
            <a:r>
              <a:rPr lang="en-US" dirty="0"/>
              <a:t>Specific objective:</a:t>
            </a:r>
          </a:p>
          <a:p>
            <a:pPr lvl="0"/>
            <a:r>
              <a:rPr lang="en-US" dirty="0"/>
              <a:t>To study the current practices followed amongst Practicing Ophthalmologist.</a:t>
            </a:r>
          </a:p>
          <a:p>
            <a:pPr lvl="0"/>
            <a:r>
              <a:rPr lang="en-US" dirty="0"/>
              <a:t>To study the Knowledge, Behavior &amp; Attitude towards EMR amongst Practicing Ophthalmologist. </a:t>
            </a:r>
          </a:p>
          <a:p>
            <a:pPr lvl="0"/>
            <a:r>
              <a:rPr lang="en-US" dirty="0"/>
              <a:t>To study the perception of the doctors for the digital records and their benefits</a:t>
            </a:r>
          </a:p>
          <a:p>
            <a:endParaRPr lang="en-US" dirty="0"/>
          </a:p>
        </p:txBody>
      </p:sp>
    </p:spTree>
    <p:extLst>
      <p:ext uri="{BB962C8B-B14F-4D97-AF65-F5344CB8AC3E}">
        <p14:creationId xmlns:p14="http://schemas.microsoft.com/office/powerpoint/2010/main" xmlns="" val="2775760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Study design: Analytical study </a:t>
            </a:r>
          </a:p>
          <a:p>
            <a:pPr lvl="0"/>
            <a:r>
              <a:rPr lang="en-US" dirty="0" smtClean="0"/>
              <a:t>Sampling </a:t>
            </a:r>
            <a:r>
              <a:rPr lang="en-US" dirty="0"/>
              <a:t>method: Convenience random sampling</a:t>
            </a:r>
          </a:p>
          <a:p>
            <a:pPr lvl="0"/>
            <a:r>
              <a:rPr lang="en-US" dirty="0"/>
              <a:t>Sample size: 50</a:t>
            </a:r>
          </a:p>
          <a:p>
            <a:pPr lvl="0"/>
            <a:r>
              <a:rPr lang="en-US" dirty="0"/>
              <a:t>Sampling area: Delhi &amp;</a:t>
            </a:r>
            <a:r>
              <a:rPr lang="en-US" dirty="0" smtClean="0"/>
              <a:t>NCR region</a:t>
            </a:r>
          </a:p>
          <a:p>
            <a:pPr marL="0" indent="0">
              <a:buNone/>
            </a:pPr>
            <a:r>
              <a:rPr lang="en-US" dirty="0"/>
              <a:t>Data </a:t>
            </a:r>
            <a:r>
              <a:rPr lang="en-US" dirty="0" smtClean="0"/>
              <a:t>Collection</a:t>
            </a:r>
            <a:endParaRPr lang="en-US" dirty="0"/>
          </a:p>
          <a:p>
            <a:r>
              <a:rPr lang="en-US" dirty="0">
                <a:latin typeface="Times New Roman" pitchFamily="18" charset="0"/>
                <a:cs typeface="Times New Roman" pitchFamily="18" charset="0"/>
              </a:rPr>
              <a:t>A self-structured questionnaire was drafted &amp; the primary data was gathered by sending the questionnaire through e-mail &amp; also by direct interviews. </a:t>
            </a:r>
          </a:p>
          <a:p>
            <a:pPr lvl="0"/>
            <a:endParaRPr lang="en-US" dirty="0"/>
          </a:p>
          <a:p>
            <a:pPr marL="0" indent="0">
              <a:buNone/>
            </a:pPr>
            <a:endParaRPr lang="en-US" dirty="0"/>
          </a:p>
        </p:txBody>
      </p:sp>
    </p:spTree>
    <p:extLst>
      <p:ext uri="{BB962C8B-B14F-4D97-AF65-F5344CB8AC3E}">
        <p14:creationId xmlns:p14="http://schemas.microsoft.com/office/powerpoint/2010/main" xmlns="" val="260205898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262</TotalTime>
  <Words>1172</Words>
  <Application>Microsoft Office PowerPoint</Application>
  <PresentationFormat>Custom</PresentationFormat>
  <Paragraphs>80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Wisp</vt:lpstr>
      <vt:lpstr>To study the awareness,attitude,behaviour,knowledge about the electronic medical record amongst ophthalmologist.</vt:lpstr>
      <vt:lpstr>Submitted by: Kirti Thakur PG/014/26 </vt:lpstr>
      <vt:lpstr>Organization profile</vt:lpstr>
      <vt:lpstr>Internship report</vt:lpstr>
      <vt:lpstr>PROJECT OVERVIEW</vt:lpstr>
      <vt:lpstr>Slide 6</vt:lpstr>
      <vt:lpstr>Problem </vt:lpstr>
      <vt:lpstr>Objective </vt:lpstr>
      <vt:lpstr>Methodology </vt:lpstr>
      <vt:lpstr>Limitations of Study: </vt:lpstr>
      <vt:lpstr>Slide 11</vt:lpstr>
      <vt:lpstr>Age distribution of the interviewers </vt:lpstr>
      <vt:lpstr>Qualification Distribution </vt:lpstr>
      <vt:lpstr>Have you heard about Clinic/Hospital Management Software? </vt:lpstr>
      <vt:lpstr>Appointments &amp; Scheduling done manually?  </vt:lpstr>
      <vt:lpstr>Any IT applications in Clinical Practice?  </vt:lpstr>
      <vt:lpstr>Use EMR as a part of Course Curriculum </vt:lpstr>
      <vt:lpstr>Expectations form the electronic medical record? </vt:lpstr>
      <vt:lpstr>Conclusion </vt:lpstr>
      <vt:lpstr>Recommendations </vt:lpstr>
      <vt:lpstr>References </vt:lpstr>
      <vt:lpstr>Slide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study the awareness,attitude,behavi</dc:title>
  <dc:creator>Kirti Thakur</dc:creator>
  <cp:lastModifiedBy>Library User</cp:lastModifiedBy>
  <cp:revision>11</cp:revision>
  <dcterms:created xsi:type="dcterms:W3CDTF">2016-05-17T13:59:45Z</dcterms:created>
  <dcterms:modified xsi:type="dcterms:W3CDTF">2016-05-26T07:21:49Z</dcterms:modified>
</cp:coreProperties>
</file>