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4" r:id="rId7"/>
    <p:sldId id="265" r:id="rId8"/>
    <p:sldId id="263" r:id="rId9"/>
    <p:sldId id="266" r:id="rId10"/>
    <p:sldId id="267" r:id="rId11"/>
    <p:sldId id="268" r:id="rId12"/>
    <p:sldId id="284" r:id="rId13"/>
    <p:sldId id="269" r:id="rId14"/>
    <p:sldId id="271" r:id="rId15"/>
    <p:sldId id="273" r:id="rId16"/>
    <p:sldId id="272" r:id="rId17"/>
    <p:sldId id="274" r:id="rId18"/>
    <p:sldId id="275" r:id="rId19"/>
    <p:sldId id="286" r:id="rId20"/>
    <p:sldId id="276" r:id="rId21"/>
    <p:sldId id="277" r:id="rId22"/>
    <p:sldId id="278" r:id="rId23"/>
    <p:sldId id="280" r:id="rId24"/>
    <p:sldId id="279" r:id="rId25"/>
    <p:sldId id="281" r:id="rId26"/>
    <p:sldId id="282" r:id="rId27"/>
    <p:sldId id="283"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7C6FEEA5-BA6C-431B-9CE5-DCCECE83E75C}">
          <p14:sldIdLst>
            <p14:sldId id="256"/>
            <p14:sldId id="259"/>
            <p14:sldId id="260"/>
            <p14:sldId id="261"/>
            <p14:sldId id="262"/>
            <p14:sldId id="264"/>
            <p14:sldId id="265"/>
            <p14:sldId id="263"/>
            <p14:sldId id="266"/>
            <p14:sldId id="267"/>
            <p14:sldId id="268"/>
            <p14:sldId id="284"/>
            <p14:sldId id="269"/>
            <p14:sldId id="271"/>
            <p14:sldId id="273"/>
            <p14:sldId id="272"/>
            <p14:sldId id="274"/>
            <p14:sldId id="275"/>
            <p14:sldId id="286"/>
            <p14:sldId id="276"/>
            <p14:sldId id="277"/>
            <p14:sldId id="278"/>
            <p14:sldId id="280"/>
            <p14:sldId id="279"/>
            <p14:sldId id="281"/>
            <p14:sldId id="282"/>
            <p14:sldId id="283"/>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639" autoAdjust="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S\Desktop\IIHMR%201\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SS\Desktop\IIHMR%201\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SS\Desktop\IIHMR%201\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SS\Desktop\IIHMR%201\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SS\Desktop\IIHMR%201\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SS\Desktop\IIHMR%201\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SS\Desktop\IIHMR%201\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Dell262\Desktop\IIHMR%201\Analysi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IN" sz="1800" b="1" i="0" u="none" strike="noStrike" kern="1200" baseline="0">
                <a:solidFill>
                  <a:schemeClr val="tx1"/>
                </a:solidFill>
                <a:latin typeface="+mn-lt"/>
                <a:ea typeface="+mn-ea"/>
                <a:cs typeface="+mn-cs"/>
              </a:defRPr>
            </a:pPr>
            <a:r>
              <a:rPr lang="en-IN"/>
              <a:t> </a:t>
            </a:r>
          </a:p>
        </c:rich>
      </c:tx>
      <c:layout/>
      <c:overlay val="0"/>
      <c:spPr>
        <a:noFill/>
        <a:ln>
          <a:noFill/>
        </a:ln>
        <a:effectLst/>
      </c:spPr>
      <c:txPr>
        <a:bodyPr rot="0" spcFirstLastPara="1" vertOverflow="ellipsis" vert="horz" wrap="square" anchor="ctr" anchorCtr="1"/>
        <a:lstStyle/>
        <a:p>
          <a:pPr>
            <a:defRPr lang="en-IN"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0898476607949781"/>
          <c:y val="9.4036102630028401E-2"/>
          <c:w val="0.57206483210217296"/>
          <c:h val="0.90596389736997163"/>
        </c:manualLayout>
      </c:layout>
      <c:pieChart>
        <c:varyColors val="1"/>
        <c:ser>
          <c:idx val="0"/>
          <c:order val="0"/>
          <c:explosion val="34"/>
          <c:dPt>
            <c:idx val="0"/>
            <c:bubble3D val="0"/>
            <c:spPr>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dPt>
          <c:dPt>
            <c:idx val="1"/>
            <c:bubble3D val="0"/>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dPt>
          <c:dLbls>
            <c:spPr>
              <a:noFill/>
              <a:ln>
                <a:noFill/>
              </a:ln>
              <a:effectLst/>
            </c:spPr>
            <c:txPr>
              <a:bodyPr rot="0" spcFirstLastPara="1" vertOverflow="ellipsis" vert="horz" wrap="square" anchor="ctr" anchorCtr="1"/>
              <a:lstStyle/>
              <a:p>
                <a:pPr>
                  <a:defRPr lang="en-IN" sz="14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rnd" cmpd="sng" algn="ctr">
                  <a:solidFill>
                    <a:schemeClr val="tx1"/>
                  </a:solidFill>
                  <a:prstDash val="solid"/>
                  <a:round/>
                </a:ln>
                <a:effectLst/>
              </c:spPr>
            </c:leaderLines>
            <c:extLst>
              <c:ext xmlns:c15="http://schemas.microsoft.com/office/drawing/2012/chart" uri="{CE6537A1-D6FC-4f65-9D91-7224C49458BB}">
                <c15:layout/>
              </c:ext>
            </c:extLst>
          </c:dLbls>
          <c:cat>
            <c:strRef>
              <c:f>'401'!$G$3:$H$3</c:f>
              <c:strCache>
                <c:ptCount val="2"/>
                <c:pt idx="0">
                  <c:v>Yes </c:v>
                </c:pt>
                <c:pt idx="1">
                  <c:v>No</c:v>
                </c:pt>
              </c:strCache>
            </c:strRef>
          </c:cat>
          <c:val>
            <c:numRef>
              <c:f>'401'!$G$4:$H$4</c:f>
              <c:numCache>
                <c:formatCode>General</c:formatCode>
                <c:ptCount val="2"/>
                <c:pt idx="0">
                  <c:v>14</c:v>
                </c:pt>
                <c:pt idx="1">
                  <c:v>10</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rnd" cmpd="sng" algn="ctr">
      <a:noFill/>
      <a:prstDash val="soli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n-IN"/>
          </a:p>
        </c:rich>
      </c:tx>
      <c:layout/>
      <c:overlay val="0"/>
      <c:spPr>
        <a:noFill/>
        <a:ln>
          <a:noFill/>
        </a:ln>
        <a:effectLst/>
      </c:spPr>
      <c:txPr>
        <a:bodyPr rot="0" spcFirstLastPara="1" vertOverflow="ellipsis" vert="horz" wrap="square" anchor="ctr" anchorCtr="1"/>
        <a:lstStyle/>
        <a:p>
          <a:pPr>
            <a:defRPr sz="1440" b="1" i="0" u="none" strike="noStrike" kern="1200" baseline="0">
              <a:solidFill>
                <a:schemeClr val="tx1"/>
              </a:solidFill>
              <a:latin typeface="+mn-lt"/>
              <a:ea typeface="+mn-ea"/>
              <a:cs typeface="+mn-cs"/>
            </a:defRPr>
          </a:pPr>
          <a:endParaRPr lang="en-US"/>
        </a:p>
      </c:txPr>
    </c:title>
    <c:autoTitleDeleted val="0"/>
    <c:view3D>
      <c:rotX val="15"/>
      <c:rotY val="20"/>
      <c:rAngAx val="1"/>
    </c:view3D>
    <c:floor>
      <c:thickness val="0"/>
      <c:spPr>
        <a:noFill/>
        <a:ln w="9525" cap="rnd" cmpd="sng" algn="ctr">
          <a:solidFill>
            <a:schemeClr val="tx1">
              <a:tint val="75000"/>
            </a:schemeClr>
          </a:solidFill>
          <a:prstDash val="solid"/>
          <a:round/>
        </a:ln>
        <a:effectLst/>
        <a:sp3d contourW="9525">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114922220088341"/>
          <c:y val="3.4633383593008327E-2"/>
          <c:w val="0.82307842007553944"/>
          <c:h val="0.81509056048844963"/>
        </c:manualLayout>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'404'!$G$4:$H$4</c:f>
              <c:strCache>
                <c:ptCount val="2"/>
                <c:pt idx="0">
                  <c:v>Yes</c:v>
                </c:pt>
                <c:pt idx="1">
                  <c:v>No</c:v>
                </c:pt>
              </c:strCache>
            </c:strRef>
          </c:cat>
          <c:val>
            <c:numRef>
              <c:f>'404'!$G$5:$H$5</c:f>
              <c:numCache>
                <c:formatCode>General</c:formatCode>
                <c:ptCount val="2"/>
                <c:pt idx="0">
                  <c:v>11</c:v>
                </c:pt>
                <c:pt idx="1">
                  <c:v>13</c:v>
                </c:pt>
              </c:numCache>
            </c:numRef>
          </c:val>
        </c:ser>
        <c:dLbls>
          <c:showLegendKey val="0"/>
          <c:showVal val="1"/>
          <c:showCatName val="0"/>
          <c:showSerName val="0"/>
          <c:showPercent val="0"/>
          <c:showBubbleSize val="0"/>
        </c:dLbls>
        <c:gapWidth val="150"/>
        <c:shape val="cylinder"/>
        <c:axId val="172392136"/>
        <c:axId val="172400712"/>
        <c:axId val="0"/>
      </c:bar3DChart>
      <c:catAx>
        <c:axId val="172392136"/>
        <c:scaling>
          <c:orientation val="minMax"/>
        </c:scaling>
        <c:delete val="0"/>
        <c:axPos val="b"/>
        <c:numFmt formatCode="General" sourceLinked="0"/>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2400712"/>
        <c:crosses val="autoZero"/>
        <c:auto val="1"/>
        <c:lblAlgn val="ctr"/>
        <c:lblOffset val="100"/>
        <c:noMultiLvlLbl val="0"/>
      </c:catAx>
      <c:valAx>
        <c:axId val="172400712"/>
        <c:scaling>
          <c:orientation val="minMax"/>
        </c:scaling>
        <c:delete val="0"/>
        <c:axPos val="l"/>
        <c:numFmt formatCode="General" sourceLinked="1"/>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2392136"/>
        <c:crosses val="autoZero"/>
        <c:crossBetween val="between"/>
      </c:valAx>
      <c:spPr>
        <a:noFill/>
        <a:ln>
          <a:noFill/>
        </a:ln>
        <a:effectLst/>
      </c:spPr>
    </c:plotArea>
    <c:plotVisOnly val="1"/>
    <c:dispBlanksAs val="gap"/>
    <c:showDLblsOverMax val="0"/>
  </c:chart>
  <c:spPr>
    <a:noFill/>
    <a:ln w="9525" cap="rnd" cmpd="sng" algn="ctr">
      <a:noFill/>
      <a:prstDash val="solid"/>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cap="rnd" cmpd="sng" algn="ctr">
          <a:solidFill>
            <a:schemeClr val="tx1">
              <a:tint val="75000"/>
            </a:schemeClr>
          </a:solidFill>
          <a:prstDash val="solid"/>
          <a:round/>
        </a:ln>
        <a:effectLst/>
        <a:sp3d contourW="9525">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lang="en-IN"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'408'!$G$8:$I$8</c:f>
              <c:strCache>
                <c:ptCount val="3"/>
                <c:pt idx="0">
                  <c:v>Yes</c:v>
                </c:pt>
                <c:pt idx="1">
                  <c:v>No</c:v>
                </c:pt>
                <c:pt idx="2">
                  <c:v>Don’t Know</c:v>
                </c:pt>
              </c:strCache>
            </c:strRef>
          </c:cat>
          <c:val>
            <c:numRef>
              <c:f>'408'!$G$9:$I$9</c:f>
              <c:numCache>
                <c:formatCode>General</c:formatCode>
                <c:ptCount val="3"/>
                <c:pt idx="0">
                  <c:v>3</c:v>
                </c:pt>
                <c:pt idx="1">
                  <c:v>3</c:v>
                </c:pt>
                <c:pt idx="2">
                  <c:v>7</c:v>
                </c:pt>
              </c:numCache>
            </c:numRef>
          </c:val>
        </c:ser>
        <c:dLbls>
          <c:showLegendKey val="0"/>
          <c:showVal val="1"/>
          <c:showCatName val="0"/>
          <c:showSerName val="0"/>
          <c:showPercent val="0"/>
          <c:showBubbleSize val="0"/>
        </c:dLbls>
        <c:gapWidth val="150"/>
        <c:shape val="cylinder"/>
        <c:axId val="172484280"/>
        <c:axId val="172484664"/>
        <c:axId val="0"/>
      </c:bar3DChart>
      <c:catAx>
        <c:axId val="172484280"/>
        <c:scaling>
          <c:orientation val="minMax"/>
        </c:scaling>
        <c:delete val="0"/>
        <c:axPos val="b"/>
        <c:numFmt formatCode="General" sourceLinked="0"/>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72484664"/>
        <c:crosses val="autoZero"/>
        <c:auto val="1"/>
        <c:lblAlgn val="ctr"/>
        <c:lblOffset val="100"/>
        <c:noMultiLvlLbl val="0"/>
      </c:catAx>
      <c:valAx>
        <c:axId val="172484664"/>
        <c:scaling>
          <c:orientation val="minMax"/>
        </c:scaling>
        <c:delete val="0"/>
        <c:axPos val="l"/>
        <c:numFmt formatCode="General" sourceLinked="1"/>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72484280"/>
        <c:crosses val="autoZero"/>
        <c:crossBetween val="between"/>
      </c:valAx>
      <c:spPr>
        <a:noFill/>
        <a:ln>
          <a:noFill/>
        </a:ln>
        <a:effectLst/>
      </c:spPr>
    </c:plotArea>
    <c:plotVisOnly val="1"/>
    <c:dispBlanksAs val="gap"/>
    <c:showDLblsOverMax val="0"/>
  </c:chart>
  <c:spPr>
    <a:noFill/>
    <a:ln w="9525" cap="rnd" cmpd="sng" algn="ctr">
      <a:noFill/>
      <a:prstDash val="soli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w="9525" cap="rnd" cmpd="sng" algn="ctr">
          <a:solidFill>
            <a:schemeClr val="tx1">
              <a:tint val="75000"/>
            </a:schemeClr>
          </a:solidFill>
          <a:prstDash val="solid"/>
          <a:round/>
        </a:ln>
        <a:effectLst/>
        <a:sp3d contourW="9525">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83410808588688"/>
          <c:y val="2.9587974230493915E-2"/>
          <c:w val="0.89416589191411311"/>
          <c:h val="0.57219260319732768"/>
        </c:manualLayout>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lang="en-IN"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'405'!$F$6:$F$10</c:f>
              <c:strCache>
                <c:ptCount val="5"/>
                <c:pt idx="0">
                  <c:v>Male Sterilization</c:v>
                </c:pt>
                <c:pt idx="1">
                  <c:v>Female Sterilization </c:v>
                </c:pt>
                <c:pt idx="2">
                  <c:v>IUD</c:v>
                </c:pt>
                <c:pt idx="3">
                  <c:v>Condom</c:v>
                </c:pt>
                <c:pt idx="4">
                  <c:v>Pill</c:v>
                </c:pt>
              </c:strCache>
            </c:strRef>
          </c:cat>
          <c:val>
            <c:numRef>
              <c:f>'405'!$G$6:$G$10</c:f>
              <c:numCache>
                <c:formatCode>General</c:formatCode>
                <c:ptCount val="5"/>
                <c:pt idx="0">
                  <c:v>0</c:v>
                </c:pt>
                <c:pt idx="1">
                  <c:v>3</c:v>
                </c:pt>
                <c:pt idx="2">
                  <c:v>1</c:v>
                </c:pt>
                <c:pt idx="3">
                  <c:v>3</c:v>
                </c:pt>
                <c:pt idx="4">
                  <c:v>4</c:v>
                </c:pt>
              </c:numCache>
            </c:numRef>
          </c:val>
        </c:ser>
        <c:dLbls>
          <c:showLegendKey val="0"/>
          <c:showVal val="1"/>
          <c:showCatName val="0"/>
          <c:showSerName val="0"/>
          <c:showPercent val="0"/>
          <c:showBubbleSize val="0"/>
        </c:dLbls>
        <c:gapWidth val="150"/>
        <c:shape val="cylinder"/>
        <c:axId val="172510504"/>
        <c:axId val="172514984"/>
        <c:axId val="0"/>
      </c:bar3DChart>
      <c:catAx>
        <c:axId val="172510504"/>
        <c:scaling>
          <c:orientation val="minMax"/>
        </c:scaling>
        <c:delete val="0"/>
        <c:axPos val="b"/>
        <c:numFmt formatCode="General" sourceLinked="0"/>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72514984"/>
        <c:crosses val="autoZero"/>
        <c:auto val="1"/>
        <c:lblAlgn val="ctr"/>
        <c:lblOffset val="100"/>
        <c:noMultiLvlLbl val="0"/>
      </c:catAx>
      <c:valAx>
        <c:axId val="172514984"/>
        <c:scaling>
          <c:orientation val="minMax"/>
        </c:scaling>
        <c:delete val="0"/>
        <c:axPos val="l"/>
        <c:numFmt formatCode="General" sourceLinked="1"/>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72510504"/>
        <c:crosses val="autoZero"/>
        <c:crossBetween val="between"/>
      </c:valAx>
      <c:spPr>
        <a:noFill/>
        <a:ln>
          <a:noFill/>
        </a:ln>
        <a:effectLst/>
      </c:spPr>
    </c:plotArea>
    <c:plotVisOnly val="1"/>
    <c:dispBlanksAs val="gap"/>
    <c:showDLblsOverMax val="0"/>
  </c:chart>
  <c:spPr>
    <a:noFill/>
    <a:ln w="9525" cap="rnd" cmpd="sng" algn="ctr">
      <a:noFill/>
      <a:prstDash val="soli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cap="rnd" cmpd="sng" algn="ctr">
          <a:solidFill>
            <a:schemeClr val="tx1">
              <a:tint val="75000"/>
            </a:schemeClr>
          </a:solidFill>
          <a:prstDash val="solid"/>
          <a:round/>
        </a:ln>
        <a:effectLst/>
        <a:sp3d contourW="9525">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621470393123939E-2"/>
          <c:y val="2.854979969609062E-2"/>
          <c:w val="0.90933079518906279"/>
          <c:h val="0.67685997145093713"/>
        </c:manualLayout>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lang="en-IN"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'411'!$C$10:$G$10</c:f>
              <c:strCache>
                <c:ptCount val="5"/>
                <c:pt idx="0">
                  <c:v>SDH</c:v>
                </c:pt>
                <c:pt idx="1">
                  <c:v>PHC</c:v>
                </c:pt>
                <c:pt idx="2">
                  <c:v>Sub Center/ANM</c:v>
                </c:pt>
                <c:pt idx="3">
                  <c:v>ASHA/AWW</c:v>
                </c:pt>
                <c:pt idx="4">
                  <c:v>Chemist</c:v>
                </c:pt>
              </c:strCache>
            </c:strRef>
          </c:cat>
          <c:val>
            <c:numRef>
              <c:f>'411'!$C$11:$G$11</c:f>
              <c:numCache>
                <c:formatCode>General</c:formatCode>
                <c:ptCount val="5"/>
                <c:pt idx="0">
                  <c:v>2</c:v>
                </c:pt>
                <c:pt idx="1">
                  <c:v>3</c:v>
                </c:pt>
                <c:pt idx="2">
                  <c:v>1</c:v>
                </c:pt>
                <c:pt idx="3">
                  <c:v>4</c:v>
                </c:pt>
                <c:pt idx="4">
                  <c:v>1</c:v>
                </c:pt>
              </c:numCache>
            </c:numRef>
          </c:val>
        </c:ser>
        <c:dLbls>
          <c:showLegendKey val="0"/>
          <c:showVal val="1"/>
          <c:showCatName val="0"/>
          <c:showSerName val="0"/>
          <c:showPercent val="0"/>
          <c:showBubbleSize val="0"/>
        </c:dLbls>
        <c:gapWidth val="150"/>
        <c:shape val="cylinder"/>
        <c:axId val="171969392"/>
        <c:axId val="171969784"/>
        <c:axId val="0"/>
      </c:bar3DChart>
      <c:catAx>
        <c:axId val="171969392"/>
        <c:scaling>
          <c:orientation val="minMax"/>
        </c:scaling>
        <c:delete val="0"/>
        <c:axPos val="b"/>
        <c:numFmt formatCode="General" sourceLinked="0"/>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71969784"/>
        <c:crosses val="autoZero"/>
        <c:auto val="1"/>
        <c:lblAlgn val="ctr"/>
        <c:lblOffset val="100"/>
        <c:noMultiLvlLbl val="0"/>
      </c:catAx>
      <c:valAx>
        <c:axId val="171969784"/>
        <c:scaling>
          <c:orientation val="minMax"/>
        </c:scaling>
        <c:delete val="0"/>
        <c:axPos val="l"/>
        <c:numFmt formatCode="General" sourceLinked="1"/>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71969392"/>
        <c:crosses val="autoZero"/>
        <c:crossBetween val="between"/>
      </c:valAx>
      <c:spPr>
        <a:noFill/>
        <a:ln>
          <a:noFill/>
        </a:ln>
        <a:effectLst/>
      </c:spPr>
    </c:plotArea>
    <c:plotVisOnly val="1"/>
    <c:dispBlanksAs val="gap"/>
    <c:showDLblsOverMax val="0"/>
  </c:chart>
  <c:spPr>
    <a:noFill/>
    <a:ln w="9525" cap="rnd" cmpd="sng" algn="ctr">
      <a:noFill/>
      <a:prstDash val="soli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spPr>
        <a:noFill/>
        <a:ln w="9525" cap="rnd" cmpd="sng" algn="ctr">
          <a:solidFill>
            <a:schemeClr val="tx1">
              <a:tint val="75000"/>
            </a:schemeClr>
          </a:solidFill>
          <a:prstDash val="solid"/>
          <a:round/>
        </a:ln>
        <a:effectLst/>
        <a:sp3d contourW="9525">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757341229782217E-2"/>
          <c:y val="5.3058636487643369E-2"/>
          <c:w val="0.88790362743118656"/>
          <c:h val="0.77260030668209512"/>
        </c:manualLayout>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lang="en-IN"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'415'!$H$8:$I$8</c:f>
              <c:strCache>
                <c:ptCount val="2"/>
                <c:pt idx="0">
                  <c:v>Yes</c:v>
                </c:pt>
                <c:pt idx="1">
                  <c:v>No</c:v>
                </c:pt>
              </c:strCache>
            </c:strRef>
          </c:cat>
          <c:val>
            <c:numRef>
              <c:f>'415'!$H$9:$I$9</c:f>
              <c:numCache>
                <c:formatCode>General</c:formatCode>
                <c:ptCount val="2"/>
                <c:pt idx="0">
                  <c:v>3</c:v>
                </c:pt>
                <c:pt idx="1">
                  <c:v>8</c:v>
                </c:pt>
              </c:numCache>
            </c:numRef>
          </c:val>
        </c:ser>
        <c:dLbls>
          <c:showLegendKey val="0"/>
          <c:showVal val="1"/>
          <c:showCatName val="0"/>
          <c:showSerName val="0"/>
          <c:showPercent val="0"/>
          <c:showBubbleSize val="0"/>
        </c:dLbls>
        <c:gapWidth val="150"/>
        <c:shape val="cylinder"/>
        <c:axId val="171970568"/>
        <c:axId val="171970960"/>
        <c:axId val="0"/>
      </c:bar3DChart>
      <c:catAx>
        <c:axId val="171970568"/>
        <c:scaling>
          <c:orientation val="minMax"/>
        </c:scaling>
        <c:delete val="0"/>
        <c:axPos val="b"/>
        <c:numFmt formatCode="General" sourceLinked="0"/>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71970960"/>
        <c:crosses val="autoZero"/>
        <c:auto val="1"/>
        <c:lblAlgn val="ctr"/>
        <c:lblOffset val="100"/>
        <c:noMultiLvlLbl val="0"/>
      </c:catAx>
      <c:valAx>
        <c:axId val="171970960"/>
        <c:scaling>
          <c:orientation val="minMax"/>
        </c:scaling>
        <c:delete val="0"/>
        <c:axPos val="l"/>
        <c:numFmt formatCode="General" sourceLinked="1"/>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71970568"/>
        <c:crosses val="autoZero"/>
        <c:crossBetween val="between"/>
      </c:valAx>
      <c:spPr>
        <a:noFill/>
        <a:ln>
          <a:noFill/>
        </a:ln>
        <a:effectLst/>
      </c:spPr>
    </c:plotArea>
    <c:plotVisOnly val="1"/>
    <c:dispBlanksAs val="gap"/>
    <c:showDLblsOverMax val="0"/>
  </c:chart>
  <c:spPr>
    <a:noFill/>
    <a:ln w="9525" cap="rnd" cmpd="sng" algn="ctr">
      <a:noFill/>
      <a:prstDash val="soli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c:spPr>
          <c:invertIfNegative val="0"/>
          <c:dLbls>
            <c:spPr>
              <a:noFill/>
              <a:ln>
                <a:noFill/>
              </a:ln>
              <a:effectLst/>
            </c:spPr>
            <c:txPr>
              <a:bodyPr rot="0" spcFirstLastPara="1" vertOverflow="ellipsis" vert="horz" wrap="square" anchor="ctr" anchorCtr="1"/>
              <a:lstStyle/>
              <a:p>
                <a:pPr>
                  <a:defRPr lang="en-IN"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'420'!$G$3:$I$3</c:f>
              <c:strCache>
                <c:ptCount val="3"/>
                <c:pt idx="0">
                  <c:v>Yes</c:v>
                </c:pt>
                <c:pt idx="1">
                  <c:v>No</c:v>
                </c:pt>
                <c:pt idx="2">
                  <c:v>Don’t Know</c:v>
                </c:pt>
              </c:strCache>
            </c:strRef>
          </c:cat>
          <c:val>
            <c:numRef>
              <c:f>'420'!$G$4:$I$4</c:f>
              <c:numCache>
                <c:formatCode>General</c:formatCode>
                <c:ptCount val="3"/>
                <c:pt idx="0">
                  <c:v>19</c:v>
                </c:pt>
                <c:pt idx="1">
                  <c:v>0</c:v>
                </c:pt>
                <c:pt idx="2">
                  <c:v>5</c:v>
                </c:pt>
              </c:numCache>
            </c:numRef>
          </c:val>
        </c:ser>
        <c:dLbls>
          <c:showLegendKey val="0"/>
          <c:showVal val="0"/>
          <c:showCatName val="0"/>
          <c:showSerName val="0"/>
          <c:showPercent val="0"/>
          <c:showBubbleSize val="0"/>
        </c:dLbls>
        <c:gapWidth val="150"/>
        <c:axId val="171972136"/>
        <c:axId val="171972528"/>
      </c:barChart>
      <c:catAx>
        <c:axId val="171972136"/>
        <c:scaling>
          <c:orientation val="minMax"/>
        </c:scaling>
        <c:delete val="0"/>
        <c:axPos val="b"/>
        <c:numFmt formatCode="General" sourceLinked="0"/>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71972528"/>
        <c:crosses val="autoZero"/>
        <c:auto val="1"/>
        <c:lblAlgn val="ctr"/>
        <c:lblOffset val="100"/>
        <c:noMultiLvlLbl val="0"/>
      </c:catAx>
      <c:valAx>
        <c:axId val="171972528"/>
        <c:scaling>
          <c:orientation val="minMax"/>
        </c:scaling>
        <c:delete val="0"/>
        <c:axPos val="l"/>
        <c:numFmt formatCode="General" sourceLinked="1"/>
        <c:majorTickMark val="out"/>
        <c:minorTickMark val="none"/>
        <c:tickLblPos val="nextTo"/>
        <c:spPr>
          <a:noFill/>
          <a:ln w="9525" cap="rnd" cmpd="sng" algn="ctr">
            <a:solidFill>
              <a:schemeClr val="tx1">
                <a:tint val="75000"/>
              </a:schemeClr>
            </a:solidFill>
            <a:prstDash val="solid"/>
            <a:round/>
          </a:ln>
          <a:effectLst/>
        </c:spPr>
        <c:txPr>
          <a:bodyPr rot="-60000000" spcFirstLastPara="1" vertOverflow="ellipsis" vert="horz" wrap="square" anchor="ctr" anchorCtr="1"/>
          <a:lstStyle/>
          <a:p>
            <a:pPr>
              <a:defRPr lang="en-IN" sz="1000" b="0" i="0" u="none" strike="noStrike" kern="1200" baseline="0">
                <a:solidFill>
                  <a:schemeClr val="tx1"/>
                </a:solidFill>
                <a:latin typeface="+mn-lt"/>
                <a:ea typeface="+mn-ea"/>
                <a:cs typeface="+mn-cs"/>
              </a:defRPr>
            </a:pPr>
            <a:endParaRPr lang="en-US"/>
          </a:p>
        </c:txPr>
        <c:crossAx val="171972136"/>
        <c:crosses val="autoZero"/>
        <c:crossBetween val="between"/>
      </c:valAx>
      <c:spPr>
        <a:noFill/>
        <a:ln>
          <a:noFill/>
        </a:ln>
        <a:effectLst/>
      </c:spPr>
    </c:plotArea>
    <c:plotVisOnly val="1"/>
    <c:dispBlanksAs val="gap"/>
    <c:showDLblsOverMax val="0"/>
  </c:chart>
  <c:spPr>
    <a:noFill/>
    <a:ln w="9525" cap="rnd" cmpd="sng" algn="ctr">
      <a:noFill/>
      <a:prstDash val="soli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'420a'!$F$9:$I$9</c:f>
              <c:strCache>
                <c:ptCount val="4"/>
                <c:pt idx="0">
                  <c:v>1 Year </c:v>
                </c:pt>
                <c:pt idx="1">
                  <c:v>2 Year</c:v>
                </c:pt>
                <c:pt idx="2">
                  <c:v>3 Year </c:v>
                </c:pt>
                <c:pt idx="3">
                  <c:v>Don’t Know</c:v>
                </c:pt>
              </c:strCache>
            </c:strRef>
          </c:cat>
          <c:val>
            <c:numRef>
              <c:f>'420a'!$F$10:$I$10</c:f>
              <c:numCache>
                <c:formatCode>General</c:formatCode>
                <c:ptCount val="4"/>
                <c:pt idx="0">
                  <c:v>1</c:v>
                </c:pt>
                <c:pt idx="1">
                  <c:v>8</c:v>
                </c:pt>
                <c:pt idx="2">
                  <c:v>11</c:v>
                </c:pt>
                <c:pt idx="3">
                  <c:v>4</c:v>
                </c:pt>
              </c:numCache>
            </c:numRef>
          </c:val>
        </c:ser>
        <c:dLbls>
          <c:dLblPos val="inEnd"/>
          <c:showLegendKey val="0"/>
          <c:showVal val="1"/>
          <c:showCatName val="0"/>
          <c:showSerName val="0"/>
          <c:showPercent val="0"/>
          <c:showBubbleSize val="0"/>
        </c:dLbls>
        <c:gapWidth val="355"/>
        <c:overlap val="-70"/>
        <c:axId val="172999024"/>
        <c:axId val="172999416"/>
      </c:barChart>
      <c:catAx>
        <c:axId val="17299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999416"/>
        <c:crosses val="autoZero"/>
        <c:auto val="1"/>
        <c:lblAlgn val="ctr"/>
        <c:lblOffset val="100"/>
        <c:noMultiLvlLbl val="0"/>
      </c:catAx>
      <c:valAx>
        <c:axId val="1729994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99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3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7">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31">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A4604-776C-49D7-A428-99D686A00528}" type="doc">
      <dgm:prSet loTypeId="urn:microsoft.com/office/officeart/2005/8/layout/hProcess3" loCatId="process" qsTypeId="urn:microsoft.com/office/officeart/2005/8/quickstyle/3d1" qsCatId="3D" csTypeId="urn:microsoft.com/office/officeart/2005/8/colors/accent1_2" csCatId="accent1" phldr="1"/>
      <dgm:spPr/>
    </dgm:pt>
    <dgm:pt modelId="{CDA1E3A0-FE8B-4378-8958-DE28E2F0755D}">
      <dgm:prSet phldrT="[Text]"/>
      <dgm:spPr/>
      <dgm:t>
        <a:bodyPr/>
        <a:lstStyle/>
        <a:p>
          <a:r>
            <a:rPr lang="en-IN" dirty="0" smtClean="0">
              <a:latin typeface="Times New Roman" panose="02020603050405020304" pitchFamily="18" charset="0"/>
              <a:cs typeface="Times New Roman" panose="02020603050405020304" pitchFamily="18" charset="0"/>
            </a:rPr>
            <a:t>Save</a:t>
          </a:r>
          <a:endParaRPr lang="en-IN" dirty="0">
            <a:latin typeface="Times New Roman" panose="02020603050405020304" pitchFamily="18" charset="0"/>
            <a:cs typeface="Times New Roman" panose="02020603050405020304" pitchFamily="18" charset="0"/>
          </a:endParaRPr>
        </a:p>
      </dgm:t>
    </dgm:pt>
    <dgm:pt modelId="{62320F21-AA6D-417B-8699-152BC9D57B8A}" type="parTrans" cxnId="{911E62FE-DA87-4227-A1A2-81D8CFBFAB47}">
      <dgm:prSet/>
      <dgm:spPr/>
      <dgm:t>
        <a:bodyPr/>
        <a:lstStyle/>
        <a:p>
          <a:endParaRPr lang="en-IN"/>
        </a:p>
      </dgm:t>
    </dgm:pt>
    <dgm:pt modelId="{72A77D44-6022-4D43-A18C-F262B322027E}" type="sibTrans" cxnId="{911E62FE-DA87-4227-A1A2-81D8CFBFAB47}">
      <dgm:prSet/>
      <dgm:spPr/>
      <dgm:t>
        <a:bodyPr/>
        <a:lstStyle/>
        <a:p>
          <a:endParaRPr lang="en-IN"/>
        </a:p>
      </dgm:t>
    </dgm:pt>
    <dgm:pt modelId="{FA3BFCFD-EDD7-419B-9732-78F19200D10A}" type="pres">
      <dgm:prSet presAssocID="{A60A4604-776C-49D7-A428-99D686A00528}" presName="Name0" presStyleCnt="0">
        <dgm:presLayoutVars>
          <dgm:dir/>
          <dgm:animLvl val="lvl"/>
          <dgm:resizeHandles val="exact"/>
        </dgm:presLayoutVars>
      </dgm:prSet>
      <dgm:spPr/>
    </dgm:pt>
    <dgm:pt modelId="{DFEC4435-ADA2-4570-8F9F-59C959B2556B}" type="pres">
      <dgm:prSet presAssocID="{A60A4604-776C-49D7-A428-99D686A00528}" presName="dummy" presStyleCnt="0"/>
      <dgm:spPr/>
    </dgm:pt>
    <dgm:pt modelId="{D4E95DF7-4FBE-423D-AD2F-5E79D09FCCAB}" type="pres">
      <dgm:prSet presAssocID="{A60A4604-776C-49D7-A428-99D686A00528}" presName="linH" presStyleCnt="0"/>
      <dgm:spPr/>
    </dgm:pt>
    <dgm:pt modelId="{B810055E-0D51-47AC-8D92-4DED91915070}" type="pres">
      <dgm:prSet presAssocID="{A60A4604-776C-49D7-A428-99D686A00528}" presName="padding1" presStyleCnt="0"/>
      <dgm:spPr/>
    </dgm:pt>
    <dgm:pt modelId="{E9A0B42B-1233-4EB4-A997-2E2950E00586}" type="pres">
      <dgm:prSet presAssocID="{CDA1E3A0-FE8B-4378-8958-DE28E2F0755D}" presName="linV" presStyleCnt="0"/>
      <dgm:spPr/>
    </dgm:pt>
    <dgm:pt modelId="{5FCFF93B-2577-4C7B-98D5-D4699694A080}" type="pres">
      <dgm:prSet presAssocID="{CDA1E3A0-FE8B-4378-8958-DE28E2F0755D}" presName="spVertical1" presStyleCnt="0"/>
      <dgm:spPr/>
    </dgm:pt>
    <dgm:pt modelId="{B4CA1594-80B3-4B3B-AEC5-BDD4EADFE626}" type="pres">
      <dgm:prSet presAssocID="{CDA1E3A0-FE8B-4378-8958-DE28E2F0755D}" presName="parTx" presStyleLbl="revTx" presStyleIdx="0" presStyleCnt="1" custLinFactNeighborX="-9845" custLinFactNeighborY="77053">
        <dgm:presLayoutVars>
          <dgm:chMax val="0"/>
          <dgm:chPref val="0"/>
          <dgm:bulletEnabled val="1"/>
        </dgm:presLayoutVars>
      </dgm:prSet>
      <dgm:spPr/>
      <dgm:t>
        <a:bodyPr/>
        <a:lstStyle/>
        <a:p>
          <a:endParaRPr lang="en-IN"/>
        </a:p>
      </dgm:t>
    </dgm:pt>
    <dgm:pt modelId="{6C0430AD-E9D8-4BD8-8FBD-719BF61687DF}" type="pres">
      <dgm:prSet presAssocID="{CDA1E3A0-FE8B-4378-8958-DE28E2F0755D}" presName="spVertical2" presStyleCnt="0"/>
      <dgm:spPr/>
    </dgm:pt>
    <dgm:pt modelId="{8EE45DF0-CAF2-4152-88EE-A4072469091D}" type="pres">
      <dgm:prSet presAssocID="{CDA1E3A0-FE8B-4378-8958-DE28E2F0755D}" presName="spVertical3" presStyleCnt="0"/>
      <dgm:spPr/>
    </dgm:pt>
    <dgm:pt modelId="{031E7328-92A5-4D0D-BC17-C9B7C05091DE}" type="pres">
      <dgm:prSet presAssocID="{A60A4604-776C-49D7-A428-99D686A00528}" presName="padding2" presStyleCnt="0"/>
      <dgm:spPr/>
    </dgm:pt>
    <dgm:pt modelId="{9EF6E85E-688A-49CA-B1D6-1508F4F9AC1D}" type="pres">
      <dgm:prSet presAssocID="{A60A4604-776C-49D7-A428-99D686A00528}" presName="negArrow" presStyleCnt="0"/>
      <dgm:spPr/>
    </dgm:pt>
    <dgm:pt modelId="{9546AA40-F937-4436-955B-4C8FEDE84C75}" type="pres">
      <dgm:prSet presAssocID="{A60A4604-776C-49D7-A428-99D686A00528}" presName="backgroundArrow" presStyleLbl="node1" presStyleIdx="0" presStyleCnt="1" custScaleY="67630" custLinFactNeighborX="5397" custLinFactNeighborY="32955"/>
      <dgm:spPr/>
    </dgm:pt>
  </dgm:ptLst>
  <dgm:cxnLst>
    <dgm:cxn modelId="{420C7E70-FB7E-4ED9-998D-BD863DF1491F}" type="presOf" srcId="{CDA1E3A0-FE8B-4378-8958-DE28E2F0755D}" destId="{B4CA1594-80B3-4B3B-AEC5-BDD4EADFE626}" srcOrd="0" destOrd="0" presId="urn:microsoft.com/office/officeart/2005/8/layout/hProcess3"/>
    <dgm:cxn modelId="{911E62FE-DA87-4227-A1A2-81D8CFBFAB47}" srcId="{A60A4604-776C-49D7-A428-99D686A00528}" destId="{CDA1E3A0-FE8B-4378-8958-DE28E2F0755D}" srcOrd="0" destOrd="0" parTransId="{62320F21-AA6D-417B-8699-152BC9D57B8A}" sibTransId="{72A77D44-6022-4D43-A18C-F262B322027E}"/>
    <dgm:cxn modelId="{DE068220-CCF6-4F6F-AB71-4B8D0C1F289F}" type="presOf" srcId="{A60A4604-776C-49D7-A428-99D686A00528}" destId="{FA3BFCFD-EDD7-419B-9732-78F19200D10A}" srcOrd="0" destOrd="0" presId="urn:microsoft.com/office/officeart/2005/8/layout/hProcess3"/>
    <dgm:cxn modelId="{9CBBA2E6-2173-4484-909D-E28C0408C530}" type="presParOf" srcId="{FA3BFCFD-EDD7-419B-9732-78F19200D10A}" destId="{DFEC4435-ADA2-4570-8F9F-59C959B2556B}" srcOrd="0" destOrd="0" presId="urn:microsoft.com/office/officeart/2005/8/layout/hProcess3"/>
    <dgm:cxn modelId="{EC53B9FA-228E-4C3C-A535-B42D8F6ADA4D}" type="presParOf" srcId="{FA3BFCFD-EDD7-419B-9732-78F19200D10A}" destId="{D4E95DF7-4FBE-423D-AD2F-5E79D09FCCAB}" srcOrd="1" destOrd="0" presId="urn:microsoft.com/office/officeart/2005/8/layout/hProcess3"/>
    <dgm:cxn modelId="{6102072B-1B5D-4783-9820-3B596E338CB1}" type="presParOf" srcId="{D4E95DF7-4FBE-423D-AD2F-5E79D09FCCAB}" destId="{B810055E-0D51-47AC-8D92-4DED91915070}" srcOrd="0" destOrd="0" presId="urn:microsoft.com/office/officeart/2005/8/layout/hProcess3"/>
    <dgm:cxn modelId="{073190D3-F0AC-4249-971E-A714B73204B8}" type="presParOf" srcId="{D4E95DF7-4FBE-423D-AD2F-5E79D09FCCAB}" destId="{E9A0B42B-1233-4EB4-A997-2E2950E00586}" srcOrd="1" destOrd="0" presId="urn:microsoft.com/office/officeart/2005/8/layout/hProcess3"/>
    <dgm:cxn modelId="{9EADB619-C3A5-41C0-954C-5F05E2525847}" type="presParOf" srcId="{E9A0B42B-1233-4EB4-A997-2E2950E00586}" destId="{5FCFF93B-2577-4C7B-98D5-D4699694A080}" srcOrd="0" destOrd="0" presId="urn:microsoft.com/office/officeart/2005/8/layout/hProcess3"/>
    <dgm:cxn modelId="{F3BE8D3F-E965-48A1-BBAF-1E829E9663E9}" type="presParOf" srcId="{E9A0B42B-1233-4EB4-A997-2E2950E00586}" destId="{B4CA1594-80B3-4B3B-AEC5-BDD4EADFE626}" srcOrd="1" destOrd="0" presId="urn:microsoft.com/office/officeart/2005/8/layout/hProcess3"/>
    <dgm:cxn modelId="{0B384406-D818-4BE6-8A2C-1472DA88CC6B}" type="presParOf" srcId="{E9A0B42B-1233-4EB4-A997-2E2950E00586}" destId="{6C0430AD-E9D8-4BD8-8FBD-719BF61687DF}" srcOrd="2" destOrd="0" presId="urn:microsoft.com/office/officeart/2005/8/layout/hProcess3"/>
    <dgm:cxn modelId="{377C4F02-98FD-4962-8634-F8397F5BE8D5}" type="presParOf" srcId="{E9A0B42B-1233-4EB4-A997-2E2950E00586}" destId="{8EE45DF0-CAF2-4152-88EE-A4072469091D}" srcOrd="3" destOrd="0" presId="urn:microsoft.com/office/officeart/2005/8/layout/hProcess3"/>
    <dgm:cxn modelId="{1B388F3B-1118-444E-9130-72EB24B22D63}" type="presParOf" srcId="{D4E95DF7-4FBE-423D-AD2F-5E79D09FCCAB}" destId="{031E7328-92A5-4D0D-BC17-C9B7C05091DE}" srcOrd="2" destOrd="0" presId="urn:microsoft.com/office/officeart/2005/8/layout/hProcess3"/>
    <dgm:cxn modelId="{DAB4CABF-CF6A-44CC-BBF3-BEC2DA8FB08B}" type="presParOf" srcId="{D4E95DF7-4FBE-423D-AD2F-5E79D09FCCAB}" destId="{9EF6E85E-688A-49CA-B1D6-1508F4F9AC1D}" srcOrd="3" destOrd="0" presId="urn:microsoft.com/office/officeart/2005/8/layout/hProcess3"/>
    <dgm:cxn modelId="{50BAB90C-5F06-41B6-922C-BD8E09F94F52}" type="presParOf" srcId="{D4E95DF7-4FBE-423D-AD2F-5E79D09FCCAB}" destId="{9546AA40-F937-4436-955B-4C8FEDE84C75}"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6AA40-F937-4436-955B-4C8FEDE84C75}">
      <dsp:nvSpPr>
        <dsp:cNvPr id="0" name=""/>
        <dsp:cNvSpPr/>
      </dsp:nvSpPr>
      <dsp:spPr>
        <a:xfrm>
          <a:off x="0" y="772772"/>
          <a:ext cx="2577402" cy="1558195"/>
        </a:xfrm>
        <a:prstGeom prst="rightArrow">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CA1594-80B3-4B3B-AEC5-BDD4EADFE626}">
      <dsp:nvSpPr>
        <dsp:cNvPr id="0" name=""/>
        <dsp:cNvSpPr/>
      </dsp:nvSpPr>
      <dsp:spPr>
        <a:xfrm>
          <a:off x="1" y="1033314"/>
          <a:ext cx="2111758" cy="115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lvl="0" algn="ctr" defTabSz="1422400">
            <a:lnSpc>
              <a:spcPct val="90000"/>
            </a:lnSpc>
            <a:spcBef>
              <a:spcPct val="0"/>
            </a:spcBef>
            <a:spcAft>
              <a:spcPct val="35000"/>
            </a:spcAft>
          </a:pPr>
          <a:r>
            <a:rPr lang="en-IN" sz="3200" kern="1200" dirty="0" smtClean="0">
              <a:latin typeface="Times New Roman" panose="02020603050405020304" pitchFamily="18" charset="0"/>
              <a:cs typeface="Times New Roman" panose="02020603050405020304" pitchFamily="18" charset="0"/>
            </a:rPr>
            <a:t>Save</a:t>
          </a:r>
          <a:endParaRPr lang="en-IN" sz="3200" kern="1200" dirty="0">
            <a:latin typeface="Times New Roman" panose="02020603050405020304" pitchFamily="18" charset="0"/>
            <a:cs typeface="Times New Roman" panose="02020603050405020304" pitchFamily="18" charset="0"/>
          </a:endParaRPr>
        </a:p>
      </dsp:txBody>
      <dsp:txXfrm>
        <a:off x="1" y="1033314"/>
        <a:ext cx="2111758" cy="1152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5/20/2016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5/20/2016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5/20/2016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5/20/2016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9119" y="915193"/>
            <a:ext cx="8825658" cy="899540"/>
          </a:xfrm>
        </p:spPr>
        <p:txBody>
          <a:bodyPr/>
          <a:lstStyle/>
          <a:p>
            <a:pPr algn="ctr"/>
            <a:r>
              <a:rPr lang="en-IN" sz="2800" b="1" dirty="0">
                <a:latin typeface="Times New Roman" panose="02020603050405020304" pitchFamily="18" charset="0"/>
                <a:cs typeface="Times New Roman" panose="02020603050405020304" pitchFamily="18" charset="0"/>
              </a:rPr>
              <a:t>“Post Natal Contraception &amp; Family Planning Trend in Salalpur Village of Barh Block of Patna District, Bihar”</a:t>
            </a:r>
            <a:endParaRPr lang="en-IN"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67425" y="4430333"/>
            <a:ext cx="11578107" cy="1867436"/>
          </a:xfrm>
        </p:spPr>
        <p:txBody>
          <a:bodyPr>
            <a:noAutofit/>
          </a:bodyPr>
          <a:lstStyle/>
          <a:p>
            <a:r>
              <a:rPr lang="en-IN" sz="2100" b="1" cap="none" dirty="0" smtClean="0">
                <a:latin typeface="Times New Roman" panose="02020603050405020304" pitchFamily="18" charset="0"/>
                <a:cs typeface="Times New Roman" panose="02020603050405020304" pitchFamily="18" charset="0"/>
              </a:rPr>
              <a:t>Under The Guidance of                                                                                              </a:t>
            </a:r>
            <a:r>
              <a:rPr lang="en-IN" sz="2100" b="1" cap="none" dirty="0" smtClean="0">
                <a:latin typeface="Times New Roman" panose="02020603050405020304" pitchFamily="18" charset="0"/>
                <a:cs typeface="Times New Roman" panose="02020603050405020304" pitchFamily="18" charset="0"/>
              </a:rPr>
              <a:t>   </a:t>
            </a:r>
            <a:r>
              <a:rPr lang="en-IN" sz="2100" b="1" cap="none" dirty="0" smtClean="0">
                <a:latin typeface="Times New Roman" panose="02020603050405020304" pitchFamily="18" charset="0"/>
                <a:cs typeface="Times New Roman" panose="02020603050405020304" pitchFamily="18" charset="0"/>
              </a:rPr>
              <a:t>Presented By</a:t>
            </a:r>
          </a:p>
          <a:p>
            <a:r>
              <a:rPr lang="en-IN" sz="2100" b="1" cap="none" dirty="0" smtClean="0">
                <a:latin typeface="Times New Roman" panose="02020603050405020304" pitchFamily="18" charset="0"/>
                <a:cs typeface="Times New Roman" panose="02020603050405020304" pitchFamily="18" charset="0"/>
              </a:rPr>
              <a:t>Dr A.K. Khokhar                                                                                                   Ashwanee Kumar Patel</a:t>
            </a:r>
          </a:p>
          <a:p>
            <a:r>
              <a:rPr lang="en-IN" sz="2100" b="1" cap="none" dirty="0" smtClean="0">
                <a:latin typeface="Times New Roman" panose="02020603050405020304" pitchFamily="18" charset="0"/>
                <a:cs typeface="Times New Roman" panose="02020603050405020304" pitchFamily="18" charset="0"/>
              </a:rPr>
              <a:t>Director                                                                                                                  PG /14/014( Health )</a:t>
            </a:r>
          </a:p>
          <a:p>
            <a:r>
              <a:rPr lang="en-IN" sz="2100" b="1" cap="none" dirty="0" smtClean="0">
                <a:latin typeface="Times New Roman" panose="02020603050405020304" pitchFamily="18" charset="0"/>
                <a:cs typeface="Times New Roman" panose="02020603050405020304" pitchFamily="18" charset="0"/>
              </a:rPr>
              <a:t>IIHMR New Delhi                                                                                                 PGDHM  Batch 2014-16</a:t>
            </a:r>
            <a:endParaRPr lang="en-IN" sz="2100"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0872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23929"/>
            <a:ext cx="9404723" cy="1400530"/>
          </a:xfrm>
        </p:spPr>
        <p:txBody>
          <a:bodyPr/>
          <a:lstStyle/>
          <a:p>
            <a:pPr lvl="0" algn="ctr"/>
            <a:r>
              <a:rPr lang="en-IN" sz="2800" b="1" dirty="0">
                <a:latin typeface="Times New Roman" panose="02020603050405020304" pitchFamily="18" charset="0"/>
                <a:cs typeface="Times New Roman" panose="02020603050405020304" pitchFamily="18" charset="0"/>
              </a:rPr>
              <a:t>Current Scenario of Population and Family Planning in India</a:t>
            </a:r>
            <a:r>
              <a:rPr lang="en-IN" sz="2800" dirty="0">
                <a:latin typeface="Times New Roman" panose="02020603050405020304" pitchFamily="18" charset="0"/>
                <a:cs typeface="Times New Roman" panose="02020603050405020304" pitchFamily="18" charset="0"/>
              </a:rPr>
              <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3312" y="1326524"/>
            <a:ext cx="8946541" cy="4921875"/>
          </a:xfrm>
        </p:spPr>
        <p:txBody>
          <a:bodyPr/>
          <a:lstStyle/>
          <a:p>
            <a:pPr lvl="0"/>
            <a:endParaRPr lang="en-IN" b="1" dirty="0" smtClean="0">
              <a:latin typeface="Times New Roman" panose="02020603050405020304" pitchFamily="18" charset="0"/>
              <a:cs typeface="Times New Roman" panose="02020603050405020304" pitchFamily="18" charset="0"/>
            </a:endParaRPr>
          </a:p>
          <a:p>
            <a:pPr lvl="0"/>
            <a:endParaRPr lang="en-IN" b="1" dirty="0">
              <a:latin typeface="Times New Roman" panose="02020603050405020304" pitchFamily="18" charset="0"/>
              <a:cs typeface="Times New Roman" panose="02020603050405020304" pitchFamily="18" charset="0"/>
            </a:endParaRPr>
          </a:p>
          <a:p>
            <a:pPr marL="0" lvl="0" indent="0">
              <a:buNone/>
            </a:pPr>
            <a:endParaRPr lang="en-IN" b="1" dirty="0" smtClean="0">
              <a:latin typeface="Times New Roman" panose="02020603050405020304" pitchFamily="18" charset="0"/>
              <a:cs typeface="Times New Roman" panose="02020603050405020304" pitchFamily="18" charset="0"/>
            </a:endParaRPr>
          </a:p>
          <a:p>
            <a:pPr lvl="0"/>
            <a:endParaRPr lang="en-IN" b="1" dirty="0">
              <a:latin typeface="Times New Roman" panose="02020603050405020304" pitchFamily="18" charset="0"/>
              <a:cs typeface="Times New Roman" panose="02020603050405020304" pitchFamily="18" charset="0"/>
            </a:endParaRPr>
          </a:p>
          <a:p>
            <a:pPr lvl="0"/>
            <a:endParaRPr lang="en-IN" b="1" dirty="0" smtClean="0">
              <a:latin typeface="Times New Roman" panose="02020603050405020304" pitchFamily="18" charset="0"/>
              <a:cs typeface="Times New Roman" panose="02020603050405020304" pitchFamily="18" charset="0"/>
            </a:endParaRPr>
          </a:p>
          <a:p>
            <a:pPr marL="0" lvl="0" indent="0" algn="ctr">
              <a:buNone/>
            </a:pPr>
            <a:r>
              <a:rPr lang="en-IN" sz="2800" b="1" dirty="0" smtClean="0">
                <a:latin typeface="Times New Roman" panose="02020603050405020304" pitchFamily="18" charset="0"/>
                <a:cs typeface="Times New Roman" panose="02020603050405020304" pitchFamily="18" charset="0"/>
              </a:rPr>
              <a:t>Expected </a:t>
            </a:r>
            <a:r>
              <a:rPr lang="en-IN" sz="2800" b="1" dirty="0">
                <a:latin typeface="Times New Roman" panose="02020603050405020304" pitchFamily="18" charset="0"/>
                <a:cs typeface="Times New Roman" panose="02020603050405020304" pitchFamily="18" charset="0"/>
              </a:rPr>
              <a:t>increase of population of 15.7% in fifteen years:-From 1210 million in 2011 to 1400 million in </a:t>
            </a:r>
            <a:r>
              <a:rPr lang="en-IN" sz="2800" b="1" dirty="0" smtClean="0">
                <a:latin typeface="Times New Roman" panose="02020603050405020304" pitchFamily="18" charset="0"/>
                <a:cs typeface="Times New Roman" panose="02020603050405020304" pitchFamily="18" charset="0"/>
              </a:rPr>
              <a:t>2026</a:t>
            </a:r>
            <a:endParaRPr lang="en-IN" sz="2800" b="1" dirty="0">
              <a:latin typeface="Times New Roman" panose="02020603050405020304" pitchFamily="18" charset="0"/>
              <a:cs typeface="Times New Roman" panose="02020603050405020304" pitchFamily="18" charset="0"/>
            </a:endParaRPr>
          </a:p>
          <a:p>
            <a:pPr marL="0" indent="0" algn="ctr">
              <a:buNone/>
            </a:pP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5441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10427006"/>
              </p:ext>
            </p:extLst>
          </p:nvPr>
        </p:nvGraphicFramePr>
        <p:xfrm>
          <a:off x="0" y="612715"/>
          <a:ext cx="12191999" cy="5737454"/>
        </p:xfrm>
        <a:graphic>
          <a:graphicData uri="http://schemas.openxmlformats.org/drawingml/2006/table">
            <a:tbl>
              <a:tblPr firstRow="1" firstCol="1" bandRow="1">
                <a:tableStyleId>{5C22544A-7EE6-4342-B048-85BDC9FD1C3A}</a:tableStyleId>
              </a:tblPr>
              <a:tblGrid>
                <a:gridCol w="3454008"/>
                <a:gridCol w="4179810"/>
                <a:gridCol w="4558181"/>
              </a:tblGrid>
              <a:tr h="473609">
                <a:tc>
                  <a:txBody>
                    <a:bodyPr/>
                    <a:lstStyle/>
                    <a:p>
                      <a:pPr marL="457200" algn="ctr">
                        <a:lnSpc>
                          <a:spcPct val="150000"/>
                        </a:lnSpc>
                        <a:spcAft>
                          <a:spcPts val="0"/>
                        </a:spcAft>
                      </a:pPr>
                      <a:r>
                        <a:rPr lang="en-IN" sz="1800" b="1" dirty="0">
                          <a:effectLst/>
                          <a:latin typeface="Times New Roman" panose="02020603050405020304" pitchFamily="18" charset="0"/>
                          <a:cs typeface="Times New Roman" panose="02020603050405020304" pitchFamily="18" charset="0"/>
                        </a:rPr>
                        <a:t>Indicators</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800" b="1" dirty="0">
                          <a:effectLst/>
                          <a:latin typeface="Times New Roman" panose="02020603050405020304" pitchFamily="18" charset="0"/>
                          <a:cs typeface="Times New Roman" panose="02020603050405020304" pitchFamily="18" charset="0"/>
                        </a:rPr>
                        <a:t>India</a:t>
                      </a:r>
                      <a:endParaRPr lang="en-IN"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800" b="1">
                          <a:effectLst/>
                          <a:latin typeface="Times New Roman" panose="02020603050405020304" pitchFamily="18" charset="0"/>
                          <a:cs typeface="Times New Roman" panose="02020603050405020304" pitchFamily="18" charset="0"/>
                        </a:rPr>
                        <a:t>Bihar</a:t>
                      </a:r>
                      <a:endParaRPr lang="en-IN"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r>
              <a:tr h="626195">
                <a:tc>
                  <a:txBody>
                    <a:bodyPr/>
                    <a:lstStyle/>
                    <a:p>
                      <a:pPr marL="457200" algn="just">
                        <a:lnSpc>
                          <a:spcPct val="150000"/>
                        </a:lnSpc>
                        <a:spcAft>
                          <a:spcPts val="0"/>
                        </a:spcAft>
                      </a:pPr>
                      <a:r>
                        <a:rPr lang="en-IN" sz="1400" b="1">
                          <a:effectLst/>
                          <a:latin typeface="Times New Roman" panose="02020603050405020304" pitchFamily="18" charset="0"/>
                          <a:cs typeface="Times New Roman" panose="02020603050405020304" pitchFamily="18" charset="0"/>
                        </a:rPr>
                        <a:t>Population in millions (2011 census)</a:t>
                      </a:r>
                      <a:endParaRPr lang="en-I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dirty="0">
                          <a:effectLst/>
                          <a:latin typeface="Times New Roman" panose="02020603050405020304" pitchFamily="18" charset="0"/>
                          <a:cs typeface="Times New Roman" panose="02020603050405020304" pitchFamily="18" charset="0"/>
                        </a:rPr>
                        <a:t>1210.19</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dirty="0">
                          <a:effectLst/>
                          <a:latin typeface="Times New Roman" panose="02020603050405020304" pitchFamily="18" charset="0"/>
                          <a:cs typeface="Times New Roman" panose="02020603050405020304" pitchFamily="18" charset="0"/>
                        </a:rPr>
                        <a:t>103.80</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r>
              <a:tr h="872965">
                <a:tc>
                  <a:txBody>
                    <a:bodyPr/>
                    <a:lstStyle/>
                    <a:p>
                      <a:pPr marL="457200" algn="just">
                        <a:lnSpc>
                          <a:spcPct val="150000"/>
                        </a:lnSpc>
                        <a:spcAft>
                          <a:spcPts val="0"/>
                        </a:spcAft>
                      </a:pPr>
                      <a:r>
                        <a:rPr lang="en-IN" sz="1400" b="1">
                          <a:effectLst/>
                          <a:latin typeface="Times New Roman" panose="02020603050405020304" pitchFamily="18" charset="0"/>
                          <a:cs typeface="Times New Roman" panose="02020603050405020304" pitchFamily="18" charset="0"/>
                        </a:rPr>
                        <a:t>TFR (average number of children born to a woman during her lifetime), 2011 SRS</a:t>
                      </a:r>
                      <a:endParaRPr lang="en-I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dirty="0">
                          <a:effectLst/>
                          <a:latin typeface="Times New Roman" panose="02020603050405020304" pitchFamily="18" charset="0"/>
                          <a:cs typeface="Times New Roman" panose="02020603050405020304" pitchFamily="18" charset="0"/>
                        </a:rPr>
                        <a:t>2.4</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a:effectLst/>
                          <a:latin typeface="Times New Roman" panose="02020603050405020304" pitchFamily="18" charset="0"/>
                          <a:cs typeface="Times New Roman" panose="02020603050405020304" pitchFamily="18" charset="0"/>
                        </a:rPr>
                        <a:t>3.6</a:t>
                      </a:r>
                      <a:endParaRPr lang="en-I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r>
              <a:tr h="581977">
                <a:tc>
                  <a:txBody>
                    <a:bodyPr/>
                    <a:lstStyle/>
                    <a:p>
                      <a:pPr marL="457200" algn="just">
                        <a:lnSpc>
                          <a:spcPct val="150000"/>
                        </a:lnSpc>
                        <a:spcAft>
                          <a:spcPts val="0"/>
                        </a:spcAft>
                      </a:pPr>
                      <a:r>
                        <a:rPr lang="en-IN" sz="1400" b="1">
                          <a:effectLst/>
                          <a:latin typeface="Times New Roman" panose="02020603050405020304" pitchFamily="18" charset="0"/>
                          <a:cs typeface="Times New Roman" panose="02020603050405020304" pitchFamily="18" charset="0"/>
                        </a:rPr>
                        <a:t>Women giving birth by age 20 years (%)</a:t>
                      </a:r>
                      <a:endParaRPr lang="en-I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a:effectLst/>
                          <a:latin typeface="Times New Roman" panose="02020603050405020304" pitchFamily="18" charset="0"/>
                          <a:cs typeface="Times New Roman" panose="02020603050405020304" pitchFamily="18" charset="0"/>
                        </a:rPr>
                        <a:t>45.2</a:t>
                      </a:r>
                      <a:endParaRPr lang="en-I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a:effectLst/>
                          <a:latin typeface="Times New Roman" panose="02020603050405020304" pitchFamily="18" charset="0"/>
                          <a:cs typeface="Times New Roman" panose="02020603050405020304" pitchFamily="18" charset="0"/>
                        </a:rPr>
                        <a:t>59.6</a:t>
                      </a:r>
                      <a:endParaRPr lang="en-I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r>
              <a:tr h="902730">
                <a:tc>
                  <a:txBody>
                    <a:bodyPr/>
                    <a:lstStyle/>
                    <a:p>
                      <a:pPr marL="457200" algn="just">
                        <a:lnSpc>
                          <a:spcPct val="150000"/>
                        </a:lnSpc>
                        <a:spcAft>
                          <a:spcPts val="0"/>
                        </a:spcAft>
                      </a:pPr>
                      <a:r>
                        <a:rPr lang="en-IN" sz="1400" b="1">
                          <a:effectLst/>
                          <a:latin typeface="Times New Roman" panose="02020603050405020304" pitchFamily="18" charset="0"/>
                          <a:cs typeface="Times New Roman" panose="02020603050405020304" pitchFamily="18" charset="0"/>
                        </a:rPr>
                        <a:t>Current use of modern FP among married women age 15-49 years (%)</a:t>
                      </a:r>
                      <a:endParaRPr lang="en-I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dirty="0">
                          <a:effectLst/>
                          <a:latin typeface="Times New Roman" panose="02020603050405020304" pitchFamily="18" charset="0"/>
                          <a:cs typeface="Times New Roman" panose="02020603050405020304" pitchFamily="18" charset="0"/>
                        </a:rPr>
                        <a:t>55.8</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a:effectLst/>
                          <a:latin typeface="Times New Roman" panose="02020603050405020304" pitchFamily="18" charset="0"/>
                          <a:cs typeface="Times New Roman" panose="02020603050405020304" pitchFamily="18" charset="0"/>
                        </a:rPr>
                        <a:t>41.3</a:t>
                      </a:r>
                      <a:endParaRPr lang="en-I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r>
              <a:tr h="1174600">
                <a:tc>
                  <a:txBody>
                    <a:bodyPr/>
                    <a:lstStyle/>
                    <a:p>
                      <a:pPr marL="457200" algn="just">
                        <a:lnSpc>
                          <a:spcPct val="150000"/>
                        </a:lnSpc>
                        <a:spcAft>
                          <a:spcPts val="0"/>
                        </a:spcAft>
                      </a:pPr>
                      <a:r>
                        <a:rPr lang="en-IN" sz="1400" b="1">
                          <a:effectLst/>
                          <a:latin typeface="Times New Roman" panose="02020603050405020304" pitchFamily="18" charset="0"/>
                          <a:cs typeface="Times New Roman" panose="02020603050405020304" pitchFamily="18" charset="0"/>
                        </a:rPr>
                        <a:t>Unmet need for contraception among currently married women (2007-08)</a:t>
                      </a:r>
                      <a:endParaRPr lang="en-I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a:effectLst/>
                          <a:latin typeface="Times New Roman" panose="02020603050405020304" pitchFamily="18" charset="0"/>
                          <a:cs typeface="Times New Roman" panose="02020603050405020304" pitchFamily="18" charset="0"/>
                        </a:rPr>
                        <a:t>21.3</a:t>
                      </a:r>
                      <a:endParaRPr lang="en-IN" sz="14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dirty="0">
                          <a:effectLst/>
                          <a:latin typeface="Times New Roman" panose="02020603050405020304" pitchFamily="18" charset="0"/>
                          <a:cs typeface="Times New Roman" panose="02020603050405020304" pitchFamily="18" charset="0"/>
                        </a:rPr>
                        <a:t>37.2</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r>
              <a:tr h="872965">
                <a:tc>
                  <a:txBody>
                    <a:bodyPr/>
                    <a:lstStyle/>
                    <a:p>
                      <a:pPr marL="457200" algn="just">
                        <a:lnSpc>
                          <a:spcPct val="150000"/>
                        </a:lnSpc>
                        <a:spcAft>
                          <a:spcPts val="0"/>
                        </a:spcAft>
                      </a:pPr>
                      <a:r>
                        <a:rPr lang="en-IN" sz="1400" b="1" dirty="0">
                          <a:effectLst/>
                          <a:latin typeface="Times New Roman" panose="02020603050405020304" pitchFamily="18" charset="0"/>
                          <a:cs typeface="Times New Roman" panose="02020603050405020304" pitchFamily="18" charset="0"/>
                        </a:rPr>
                        <a:t>Level (%) of unintended pregnancy (including mistimed and unwanted)(2005-06)</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dirty="0">
                          <a:effectLst/>
                          <a:latin typeface="Times New Roman" panose="02020603050405020304" pitchFamily="18" charset="0"/>
                          <a:cs typeface="Times New Roman" panose="02020603050405020304" pitchFamily="18" charset="0"/>
                        </a:rPr>
                        <a:t>24.3</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c>
                  <a:txBody>
                    <a:bodyPr/>
                    <a:lstStyle/>
                    <a:p>
                      <a:pPr marL="457200" algn="ctr">
                        <a:lnSpc>
                          <a:spcPct val="150000"/>
                        </a:lnSpc>
                        <a:spcAft>
                          <a:spcPts val="0"/>
                        </a:spcAft>
                      </a:pPr>
                      <a:r>
                        <a:rPr lang="en-IN" sz="1400" b="1" dirty="0">
                          <a:effectLst/>
                          <a:latin typeface="Times New Roman" panose="02020603050405020304" pitchFamily="18" charset="0"/>
                          <a:cs typeface="Times New Roman" panose="02020603050405020304" pitchFamily="18" charset="0"/>
                        </a:rPr>
                        <a:t>25.4</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9441" marR="49441" marT="0" marB="0"/>
                </a:tc>
              </a:tr>
            </a:tbl>
          </a:graphicData>
        </a:graphic>
      </p:graphicFrame>
      <p:sp>
        <p:nvSpPr>
          <p:cNvPr id="5" name="Rectangle 4"/>
          <p:cNvSpPr/>
          <p:nvPr/>
        </p:nvSpPr>
        <p:spPr>
          <a:xfrm>
            <a:off x="-471054" y="6350169"/>
            <a:ext cx="11679381" cy="507831"/>
          </a:xfrm>
          <a:prstGeom prst="rect">
            <a:avLst/>
          </a:prstGeom>
        </p:spPr>
        <p:txBody>
          <a:bodyPr wrap="square">
            <a:spAutoFit/>
          </a:bodyPr>
          <a:lstStyle/>
          <a:p>
            <a:pPr marL="457200" algn="just">
              <a:lnSpc>
                <a:spcPct val="150000"/>
              </a:lnSpc>
              <a:spcAft>
                <a:spcPts val="1000"/>
              </a:spcAft>
            </a:pPr>
            <a:r>
              <a:rPr lang="en-IN" b="1" dirty="0">
                <a:latin typeface="Times New Roman" panose="02020603050405020304" pitchFamily="18" charset="0"/>
                <a:ea typeface="Calibri" panose="020F0502020204030204" pitchFamily="34" charset="0"/>
                <a:cs typeface="Times New Roman" panose="02020603050405020304" pitchFamily="18" charset="0"/>
              </a:rPr>
              <a:t>(Note: 2011 data is based on the provisional population figures published by census of India.)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310747" y="99352"/>
            <a:ext cx="8093882" cy="461665"/>
          </a:xfrm>
          <a:prstGeom prst="rect">
            <a:avLst/>
          </a:prstGeom>
        </p:spPr>
        <p:txBody>
          <a:bodyPr wrap="none">
            <a:spAutoFit/>
          </a:bodyPr>
          <a:lstStyle/>
          <a:p>
            <a:r>
              <a:rPr lang="en-IN" sz="2400" b="1" dirty="0">
                <a:latin typeface="Times New Roman" panose="02020603050405020304" pitchFamily="18" charset="0"/>
                <a:ea typeface="Calibri" panose="020F0502020204030204" pitchFamily="34" charset="0"/>
              </a:rPr>
              <a:t>Socio-demographic and health indicators of India and Bihar</a:t>
            </a:r>
            <a:endParaRPr lang="en-IN" sz="2400" dirty="0"/>
          </a:p>
        </p:txBody>
      </p:sp>
    </p:spTree>
    <p:extLst>
      <p:ext uri="{BB962C8B-B14F-4D97-AF65-F5344CB8AC3E}">
        <p14:creationId xmlns:p14="http://schemas.microsoft.com/office/powerpoint/2010/main" val="2760845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smtClean="0">
                <a:latin typeface="Times New Roman" panose="02020603050405020304" pitchFamily="18" charset="0"/>
                <a:cs typeface="Times New Roman" panose="02020603050405020304" pitchFamily="18" charset="0"/>
              </a:rPr>
              <a:t>Socio Economic Profile of </a:t>
            </a:r>
            <a:r>
              <a:rPr lang="en-IN" sz="2800" b="1" dirty="0" err="1" smtClean="0">
                <a:latin typeface="Times New Roman" panose="02020603050405020304" pitchFamily="18" charset="0"/>
                <a:cs typeface="Times New Roman" panose="02020603050405020304" pitchFamily="18" charset="0"/>
              </a:rPr>
              <a:t>Salalpur</a:t>
            </a:r>
            <a:r>
              <a:rPr lang="en-IN" sz="2800" b="1" dirty="0" smtClean="0">
                <a:latin typeface="Times New Roman" panose="02020603050405020304" pitchFamily="18" charset="0"/>
                <a:cs typeface="Times New Roman" panose="02020603050405020304" pitchFamily="18" charset="0"/>
              </a:rPr>
              <a:t> Village</a:t>
            </a:r>
            <a:endParaRPr lang="en-I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31899" y="1367118"/>
            <a:ext cx="8946541" cy="4195481"/>
          </a:xfrm>
        </p:spPr>
        <p:txBody>
          <a:bodyPr>
            <a:noAutofit/>
          </a:bodyPr>
          <a:lstStyle/>
          <a:p>
            <a:pPr algn="just"/>
            <a:r>
              <a:rPr lang="en-IN" sz="2400" dirty="0">
                <a:latin typeface="Times New Roman" panose="02020603050405020304" pitchFamily="18" charset="0"/>
                <a:cs typeface="Times New Roman" panose="02020603050405020304" pitchFamily="18" charset="0"/>
              </a:rPr>
              <a:t>Total Household = 290 (150 + 140)</a:t>
            </a:r>
          </a:p>
          <a:p>
            <a:pPr algn="just"/>
            <a:r>
              <a:rPr lang="en-IN" sz="2400" dirty="0">
                <a:latin typeface="Times New Roman" panose="02020603050405020304" pitchFamily="18" charset="0"/>
                <a:cs typeface="Times New Roman" panose="02020603050405020304" pitchFamily="18" charset="0"/>
              </a:rPr>
              <a:t>Total population = 3041 (2000 + 1041)</a:t>
            </a:r>
          </a:p>
          <a:p>
            <a:pPr algn="just"/>
            <a:r>
              <a:rPr lang="en-IN" sz="2400" dirty="0">
                <a:latin typeface="Times New Roman" panose="02020603050405020304" pitchFamily="18" charset="0"/>
                <a:cs typeface="Times New Roman" panose="02020603050405020304" pitchFamily="18" charset="0"/>
              </a:rPr>
              <a:t>Total AWC No. = 2 (166 &amp; 232)</a:t>
            </a:r>
          </a:p>
          <a:p>
            <a:pPr algn="just"/>
            <a:r>
              <a:rPr lang="en-IN" sz="2400" dirty="0">
                <a:latin typeface="Times New Roman" panose="02020603050405020304" pitchFamily="18" charset="0"/>
                <a:cs typeface="Times New Roman" panose="02020603050405020304" pitchFamily="18" charset="0"/>
              </a:rPr>
              <a:t>Caste = Rajput, </a:t>
            </a:r>
            <a:r>
              <a:rPr lang="en-IN" sz="2400" dirty="0" err="1">
                <a:latin typeface="Times New Roman" panose="02020603050405020304" pitchFamily="18" charset="0"/>
                <a:cs typeface="Times New Roman" panose="02020603050405020304" pitchFamily="18" charset="0"/>
              </a:rPr>
              <a:t>Bhumihar</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Mahto</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Chamar</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Paswan</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Musahar</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Kewat</a:t>
            </a:r>
            <a:r>
              <a:rPr lang="en-IN" sz="2400" dirty="0">
                <a:latin typeface="Times New Roman" panose="02020603050405020304" pitchFamily="18" charset="0"/>
                <a:cs typeface="Times New Roman" panose="02020603050405020304" pitchFamily="18" charset="0"/>
              </a:rPr>
              <a:t> &amp; </a:t>
            </a:r>
            <a:r>
              <a:rPr lang="en-IN" sz="2400" dirty="0" err="1">
                <a:latin typeface="Times New Roman" panose="02020603050405020304" pitchFamily="18" charset="0"/>
                <a:cs typeface="Times New Roman" panose="02020603050405020304" pitchFamily="18" charset="0"/>
              </a:rPr>
              <a:t>Pandit</a:t>
            </a:r>
            <a:endParaRPr lang="en-IN" sz="2400" dirty="0">
              <a:latin typeface="Times New Roman" panose="02020603050405020304" pitchFamily="18" charset="0"/>
              <a:cs typeface="Times New Roman" panose="02020603050405020304" pitchFamily="18" charset="0"/>
            </a:endParaRPr>
          </a:p>
          <a:p>
            <a:pPr algn="just"/>
            <a:r>
              <a:rPr lang="en-IN" sz="2400" dirty="0">
                <a:latin typeface="Times New Roman" panose="02020603050405020304" pitchFamily="18" charset="0"/>
                <a:cs typeface="Times New Roman" panose="02020603050405020304" pitchFamily="18" charset="0"/>
              </a:rPr>
              <a:t>Total no. of </a:t>
            </a:r>
            <a:r>
              <a:rPr lang="en-IN" sz="2400" dirty="0" err="1">
                <a:latin typeface="Times New Roman" panose="02020603050405020304" pitchFamily="18" charset="0"/>
                <a:cs typeface="Times New Roman" panose="02020603050405020304" pitchFamily="18" charset="0"/>
              </a:rPr>
              <a:t>Tolas</a:t>
            </a:r>
            <a:r>
              <a:rPr lang="en-IN" sz="2400" dirty="0">
                <a:latin typeface="Times New Roman" panose="02020603050405020304" pitchFamily="18" charset="0"/>
                <a:cs typeface="Times New Roman" panose="02020603050405020304" pitchFamily="18" charset="0"/>
              </a:rPr>
              <a:t> = 5 (</a:t>
            </a:r>
            <a:r>
              <a:rPr lang="en-IN" sz="2400" dirty="0" err="1">
                <a:latin typeface="Times New Roman" panose="02020603050405020304" pitchFamily="18" charset="0"/>
                <a:cs typeface="Times New Roman" panose="02020603050405020304" pitchFamily="18" charset="0"/>
              </a:rPr>
              <a:t>Rajput,Bhumihar</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Mahto</a:t>
            </a:r>
            <a:r>
              <a:rPr lang="en-IN" sz="2400" dirty="0">
                <a:latin typeface="Times New Roman" panose="02020603050405020304" pitchFamily="18" charset="0"/>
                <a:cs typeface="Times New Roman" panose="02020603050405020304" pitchFamily="18" charset="0"/>
              </a:rPr>
              <a:t>/</a:t>
            </a:r>
            <a:r>
              <a:rPr lang="en-IN" sz="2400" dirty="0" err="1">
                <a:latin typeface="Times New Roman" panose="02020603050405020304" pitchFamily="18" charset="0"/>
                <a:cs typeface="Times New Roman" panose="02020603050405020304" pitchFamily="18" charset="0"/>
              </a:rPr>
              <a:t>Kewat</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Chamar</a:t>
            </a:r>
            <a:r>
              <a:rPr lang="en-IN" sz="2400" dirty="0">
                <a:latin typeface="Times New Roman" panose="02020603050405020304" pitchFamily="18" charset="0"/>
                <a:cs typeface="Times New Roman" panose="02020603050405020304" pitchFamily="18" charset="0"/>
              </a:rPr>
              <a:t> &amp; Durgapur)</a:t>
            </a:r>
          </a:p>
          <a:p>
            <a:pPr algn="just"/>
            <a:r>
              <a:rPr lang="en-IN" sz="2400" dirty="0">
                <a:latin typeface="Times New Roman" panose="02020603050405020304" pitchFamily="18" charset="0"/>
                <a:cs typeface="Times New Roman" panose="02020603050405020304" pitchFamily="18" charset="0"/>
              </a:rPr>
              <a:t>Total Land resource = 400 </a:t>
            </a:r>
            <a:r>
              <a:rPr lang="en-IN" sz="2400" dirty="0" err="1">
                <a:latin typeface="Times New Roman" panose="02020603050405020304" pitchFamily="18" charset="0"/>
                <a:cs typeface="Times New Roman" panose="02020603050405020304" pitchFamily="18" charset="0"/>
              </a:rPr>
              <a:t>Bighas</a:t>
            </a:r>
            <a:endParaRPr lang="en-IN" sz="2400" dirty="0">
              <a:latin typeface="Times New Roman" panose="02020603050405020304" pitchFamily="18" charset="0"/>
              <a:cs typeface="Times New Roman" panose="02020603050405020304" pitchFamily="18" charset="0"/>
            </a:endParaRPr>
          </a:p>
          <a:p>
            <a:pPr algn="just"/>
            <a:r>
              <a:rPr lang="en-IN" sz="2400" dirty="0">
                <a:latin typeface="Times New Roman" panose="02020603050405020304" pitchFamily="18" charset="0"/>
                <a:cs typeface="Times New Roman" panose="02020603050405020304" pitchFamily="18" charset="0"/>
              </a:rPr>
              <a:t>Main occupation = Agricultural farming and Poultry and Labour ( Skilled and non skilled)</a:t>
            </a:r>
          </a:p>
          <a:p>
            <a:pPr algn="just"/>
            <a:r>
              <a:rPr lang="en-IN" sz="2400" dirty="0">
                <a:latin typeface="Times New Roman" panose="02020603050405020304" pitchFamily="18" charset="0"/>
                <a:cs typeface="Times New Roman" panose="02020603050405020304" pitchFamily="18" charset="0"/>
              </a:rPr>
              <a:t>Electric supply available from last 1 years</a:t>
            </a:r>
          </a:p>
          <a:p>
            <a:pPr algn="just"/>
            <a:r>
              <a:rPr lang="en-IN" sz="2400" dirty="0">
                <a:latin typeface="Times New Roman" panose="02020603050405020304" pitchFamily="18" charset="0"/>
                <a:cs typeface="Times New Roman" panose="02020603050405020304" pitchFamily="18" charset="0"/>
              </a:rPr>
              <a:t>Connectivity by Road</a:t>
            </a: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595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sz="2800" b="1" dirty="0">
                <a:latin typeface="Times New Roman" panose="02020603050405020304" pitchFamily="18" charset="0"/>
                <a:cs typeface="Times New Roman" panose="02020603050405020304" pitchFamily="18" charset="0"/>
              </a:rPr>
              <a:t>RATIONALE </a:t>
            </a:r>
            <a:r>
              <a:rPr lang="en-IN" sz="2800" dirty="0">
                <a:latin typeface="Times New Roman" panose="02020603050405020304" pitchFamily="18" charset="0"/>
                <a:cs typeface="Times New Roman" panose="02020603050405020304" pitchFamily="18" charset="0"/>
              </a:rPr>
              <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3312" y="1399310"/>
            <a:ext cx="8946541" cy="4849090"/>
          </a:xfrm>
        </p:spPr>
        <p:txBody>
          <a:bodyPr>
            <a:normAutofit/>
          </a:bodyPr>
          <a:lstStyle/>
          <a:p>
            <a:pPr algn="just"/>
            <a:r>
              <a:rPr lang="en-IN" sz="2400" dirty="0">
                <a:latin typeface="Times New Roman" panose="02020603050405020304" pitchFamily="18" charset="0"/>
                <a:ea typeface="Tahoma" panose="020B0604030504040204" pitchFamily="34" charset="0"/>
                <a:cs typeface="Times New Roman" panose="02020603050405020304" pitchFamily="18" charset="0"/>
              </a:rPr>
              <a:t>Bihar is </a:t>
            </a:r>
            <a:r>
              <a:rPr lang="en-IN" sz="2400" dirty="0" smtClean="0">
                <a:latin typeface="Times New Roman" panose="02020603050405020304" pitchFamily="18" charset="0"/>
                <a:ea typeface="Tahoma" panose="020B0604030504040204" pitchFamily="34" charset="0"/>
                <a:cs typeface="Times New Roman" panose="02020603050405020304" pitchFamily="18" charset="0"/>
              </a:rPr>
              <a:t>one amongst the </a:t>
            </a:r>
            <a:r>
              <a:rPr lang="en-IN" sz="2400" dirty="0">
                <a:latin typeface="Times New Roman" panose="02020603050405020304" pitchFamily="18" charset="0"/>
                <a:ea typeface="Tahoma" panose="020B0604030504040204" pitchFamily="34" charset="0"/>
                <a:cs typeface="Times New Roman" panose="02020603050405020304" pitchFamily="18" charset="0"/>
              </a:rPr>
              <a:t>three highest populated state in India (Census 2011) after Maharashtra </a:t>
            </a:r>
            <a:r>
              <a:rPr lang="en-IN" sz="2400" dirty="0" smtClean="0">
                <a:latin typeface="Times New Roman" panose="02020603050405020304" pitchFamily="18" charset="0"/>
                <a:ea typeface="Tahoma" panose="020B0604030504040204" pitchFamily="34" charset="0"/>
                <a:cs typeface="Times New Roman" panose="02020603050405020304" pitchFamily="18" charset="0"/>
              </a:rPr>
              <a:t>&amp; UP</a:t>
            </a:r>
          </a:p>
          <a:p>
            <a:pPr lvl="0" algn="just"/>
            <a:r>
              <a:rPr lang="en-IN" sz="2400" dirty="0">
                <a:latin typeface="Times New Roman" panose="02020603050405020304" pitchFamily="18" charset="0"/>
                <a:ea typeface="Tahoma" panose="020B0604030504040204" pitchFamily="34" charset="0"/>
                <a:cs typeface="Times New Roman" panose="02020603050405020304" pitchFamily="18" charset="0"/>
              </a:rPr>
              <a:t>There is evidence from studies conducted in different parts of the world that promoting the different Family </a:t>
            </a:r>
            <a:r>
              <a:rPr lang="en-IN" sz="2400" dirty="0" smtClean="0">
                <a:latin typeface="Times New Roman" panose="02020603050405020304" pitchFamily="18" charset="0"/>
                <a:ea typeface="Tahoma" panose="020B0604030504040204" pitchFamily="34" charset="0"/>
                <a:cs typeface="Times New Roman" panose="02020603050405020304" pitchFamily="18" charset="0"/>
              </a:rPr>
              <a:t>Planning Methods especially </a:t>
            </a:r>
            <a:r>
              <a:rPr lang="en-IN" sz="2400" dirty="0">
                <a:latin typeface="Times New Roman" panose="02020603050405020304" pitchFamily="18" charset="0"/>
                <a:ea typeface="Tahoma" panose="020B0604030504040204" pitchFamily="34" charset="0"/>
                <a:cs typeface="Times New Roman" panose="02020603050405020304" pitchFamily="18" charset="0"/>
              </a:rPr>
              <a:t>after </a:t>
            </a:r>
            <a:r>
              <a:rPr lang="en-IN" sz="2400" dirty="0" smtClean="0">
                <a:latin typeface="Times New Roman" panose="02020603050405020304" pitchFamily="18" charset="0"/>
                <a:ea typeface="Tahoma" panose="020B0604030504040204" pitchFamily="34" charset="0"/>
                <a:cs typeface="Times New Roman" panose="02020603050405020304" pitchFamily="18" charset="0"/>
              </a:rPr>
              <a:t>6 months </a:t>
            </a:r>
            <a:r>
              <a:rPr lang="en-IN" sz="2400" dirty="0" smtClean="0">
                <a:latin typeface="Times New Roman" panose="02020603050405020304" pitchFamily="18" charset="0"/>
                <a:ea typeface="Tahoma" panose="020B0604030504040204" pitchFamily="34" charset="0"/>
                <a:cs typeface="Times New Roman" panose="02020603050405020304" pitchFamily="18" charset="0"/>
              </a:rPr>
              <a:t>of delivery, improves </a:t>
            </a:r>
            <a:r>
              <a:rPr lang="en-IN" sz="2400" dirty="0">
                <a:latin typeface="Times New Roman" panose="02020603050405020304" pitchFamily="18" charset="0"/>
                <a:ea typeface="Tahoma" panose="020B0604030504040204" pitchFamily="34" charset="0"/>
                <a:cs typeface="Times New Roman" panose="02020603050405020304" pitchFamily="18" charset="0"/>
              </a:rPr>
              <a:t>preventive </a:t>
            </a:r>
            <a:r>
              <a:rPr lang="en-IN" sz="2400" dirty="0" smtClean="0">
                <a:latin typeface="Times New Roman" panose="02020603050405020304" pitchFamily="18" charset="0"/>
                <a:ea typeface="Tahoma" panose="020B0604030504040204" pitchFamily="34" charset="0"/>
                <a:cs typeface="Times New Roman" panose="02020603050405020304" pitchFamily="18" charset="0"/>
              </a:rPr>
              <a:t>behaviour &amp; </a:t>
            </a:r>
            <a:r>
              <a:rPr lang="en-IN" sz="2400" dirty="0">
                <a:latin typeface="Times New Roman" panose="02020603050405020304" pitchFamily="18" charset="0"/>
                <a:ea typeface="Tahoma" panose="020B0604030504040204" pitchFamily="34" charset="0"/>
                <a:cs typeface="Times New Roman" panose="02020603050405020304" pitchFamily="18" charset="0"/>
              </a:rPr>
              <a:t>knowledge of mothers about Family </a:t>
            </a:r>
            <a:r>
              <a:rPr lang="en-IN" sz="2400" dirty="0" smtClean="0">
                <a:latin typeface="Times New Roman" panose="02020603050405020304" pitchFamily="18" charset="0"/>
                <a:ea typeface="Tahoma" panose="020B0604030504040204" pitchFamily="34" charset="0"/>
                <a:cs typeface="Times New Roman" panose="02020603050405020304" pitchFamily="18" charset="0"/>
              </a:rPr>
              <a:t>Planning. This eventually  </a:t>
            </a:r>
            <a:r>
              <a:rPr lang="en-IN" sz="2400" dirty="0">
                <a:latin typeface="Times New Roman" panose="02020603050405020304" pitchFamily="18" charset="0"/>
                <a:ea typeface="Tahoma" panose="020B0604030504040204" pitchFamily="34" charset="0"/>
                <a:cs typeface="Times New Roman" panose="02020603050405020304" pitchFamily="18" charset="0"/>
              </a:rPr>
              <a:t>leads to improvement in Exclusive Breast Feeding which is Natural Family Planning method </a:t>
            </a:r>
            <a:r>
              <a:rPr lang="en-IN" sz="2400" dirty="0" smtClean="0">
                <a:latin typeface="Times New Roman" panose="02020603050405020304" pitchFamily="18" charset="0"/>
                <a:ea typeface="Tahoma" panose="020B0604030504040204" pitchFamily="34" charset="0"/>
                <a:cs typeface="Times New Roman" panose="02020603050405020304" pitchFamily="18" charset="0"/>
              </a:rPr>
              <a:t>(LAM).</a:t>
            </a:r>
          </a:p>
          <a:p>
            <a:pPr algn="just"/>
            <a:r>
              <a:rPr lang="en-IN" sz="2400" dirty="0">
                <a:latin typeface="Times New Roman" panose="02020603050405020304" pitchFamily="18" charset="0"/>
                <a:ea typeface="Tahoma" panose="020B0604030504040204" pitchFamily="34" charset="0"/>
                <a:cs typeface="Times New Roman" panose="02020603050405020304" pitchFamily="18" charset="0"/>
              </a:rPr>
              <a:t>Various such studies are focused on states like Jharkhand, Maharashtra &amp; </a:t>
            </a:r>
            <a:r>
              <a:rPr lang="en-IN" sz="2400" dirty="0" err="1">
                <a:latin typeface="Times New Roman" panose="02020603050405020304" pitchFamily="18" charset="0"/>
                <a:ea typeface="Tahoma" panose="020B0604030504040204" pitchFamily="34" charset="0"/>
                <a:cs typeface="Times New Roman" panose="02020603050405020304" pitchFamily="18" charset="0"/>
              </a:rPr>
              <a:t>Lucknow</a:t>
            </a:r>
            <a:r>
              <a:rPr lang="en-IN" sz="2400" dirty="0">
                <a:latin typeface="Times New Roman" panose="02020603050405020304" pitchFamily="18" charset="0"/>
                <a:ea typeface="Tahoma" panose="020B0604030504040204" pitchFamily="34" charset="0"/>
                <a:cs typeface="Times New Roman" panose="02020603050405020304" pitchFamily="18" charset="0"/>
              </a:rPr>
              <a:t>, but no major evidence could be gathered in the context of Bihar</a:t>
            </a:r>
          </a:p>
        </p:txBody>
      </p:sp>
    </p:spTree>
    <p:extLst>
      <p:ext uri="{BB962C8B-B14F-4D97-AF65-F5344CB8AC3E}">
        <p14:creationId xmlns:p14="http://schemas.microsoft.com/office/powerpoint/2010/main" val="2765862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a:latin typeface="Times New Roman" panose="02020603050405020304" pitchFamily="18" charset="0"/>
                <a:cs typeface="Times New Roman" panose="02020603050405020304" pitchFamily="18" charset="0"/>
              </a:rPr>
              <a:t>SPECIFIC OBJECTIVES</a:t>
            </a: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lnSpc>
                <a:spcPct val="150000"/>
              </a:lnSpc>
            </a:pPr>
            <a:r>
              <a:rPr lang="en-IN" sz="2400" dirty="0">
                <a:latin typeface="Times New Roman" panose="02020603050405020304" pitchFamily="18" charset="0"/>
                <a:cs typeface="Times New Roman" panose="02020603050405020304" pitchFamily="18" charset="0"/>
              </a:rPr>
              <a:t>To assess the status of </a:t>
            </a:r>
            <a:r>
              <a:rPr lang="en-IN" sz="2400" dirty="0" smtClean="0">
                <a:latin typeface="Times New Roman" panose="02020603050405020304" pitchFamily="18" charset="0"/>
                <a:cs typeface="Times New Roman" panose="02020603050405020304" pitchFamily="18" charset="0"/>
              </a:rPr>
              <a:t>Post </a:t>
            </a:r>
            <a:r>
              <a:rPr lang="en-IN" sz="2400" dirty="0">
                <a:latin typeface="Times New Roman" panose="02020603050405020304" pitchFamily="18" charset="0"/>
                <a:cs typeface="Times New Roman" panose="02020603050405020304" pitchFamily="18" charset="0"/>
              </a:rPr>
              <a:t>Natal Contraception &amp; Family Planning Trend in Salalpur Village of Barh Block of Patna.</a:t>
            </a:r>
          </a:p>
          <a:p>
            <a:pPr lvl="0">
              <a:lnSpc>
                <a:spcPct val="150000"/>
              </a:lnSpc>
            </a:pPr>
            <a:r>
              <a:rPr lang="en-IN" sz="2400" dirty="0">
                <a:latin typeface="Times New Roman" panose="02020603050405020304" pitchFamily="18" charset="0"/>
                <a:cs typeface="Times New Roman" panose="02020603050405020304" pitchFamily="18" charset="0"/>
              </a:rPr>
              <a:t>To cite recommendations with respect to the findings of the study, to bridge the identified gap.</a:t>
            </a:r>
          </a:p>
          <a:p>
            <a:pPr marL="0" indent="0">
              <a:lnSpc>
                <a:spcPct val="150000"/>
              </a:lnSpc>
              <a:buNone/>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a:latin typeface="Times New Roman" panose="02020603050405020304" pitchFamily="18" charset="0"/>
                <a:cs typeface="Times New Roman" panose="02020603050405020304" pitchFamily="18" charset="0"/>
              </a:rPr>
              <a:t>METHODOLOGY</a:t>
            </a: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4293" y="1450503"/>
            <a:ext cx="8946541" cy="4195481"/>
          </a:xfrm>
        </p:spPr>
        <p:txBody>
          <a:bodyPr>
            <a:noAutofit/>
          </a:bodyPr>
          <a:lstStyle/>
          <a:p>
            <a:pPr lvl="0" algn="just"/>
            <a:r>
              <a:rPr lang="en-IN" sz="2400" b="1" dirty="0">
                <a:latin typeface="Times New Roman" panose="02020603050405020304" pitchFamily="18" charset="0"/>
                <a:cs typeface="Times New Roman" panose="02020603050405020304" pitchFamily="18" charset="0"/>
              </a:rPr>
              <a:t>Study Design:-</a:t>
            </a:r>
            <a:r>
              <a:rPr lang="en-IN" sz="2400" dirty="0">
                <a:latin typeface="Times New Roman" panose="02020603050405020304" pitchFamily="18" charset="0"/>
                <a:cs typeface="Times New Roman" panose="02020603050405020304" pitchFamily="18" charset="0"/>
              </a:rPr>
              <a:t>Cross-sectional study</a:t>
            </a:r>
          </a:p>
          <a:p>
            <a:pPr lvl="0" algn="just"/>
            <a:r>
              <a:rPr lang="en-IN" sz="2400" b="1" dirty="0">
                <a:latin typeface="Times New Roman" panose="02020603050405020304" pitchFamily="18" charset="0"/>
                <a:cs typeface="Times New Roman" panose="02020603050405020304" pitchFamily="18" charset="0"/>
              </a:rPr>
              <a:t>Study area &amp; group: </a:t>
            </a:r>
            <a:r>
              <a:rPr lang="en-IN" sz="2400" dirty="0">
                <a:latin typeface="Times New Roman" panose="02020603050405020304" pitchFamily="18" charset="0"/>
                <a:cs typeface="Times New Roman" panose="02020603050405020304" pitchFamily="18" charset="0"/>
              </a:rPr>
              <a:t>The study has been conducted in Salalpur village of Barh block of Patna district, Bihar.  All the mothers </a:t>
            </a:r>
            <a:r>
              <a:rPr lang="en-IN" sz="2400" dirty="0" smtClean="0">
                <a:latin typeface="Times New Roman" panose="02020603050405020304" pitchFamily="18" charset="0"/>
                <a:cs typeface="Times New Roman" panose="02020603050405020304" pitchFamily="18" charset="0"/>
              </a:rPr>
              <a:t>having </a:t>
            </a:r>
            <a:r>
              <a:rPr lang="en-IN" sz="2400" dirty="0">
                <a:latin typeface="Times New Roman" panose="02020603050405020304" pitchFamily="18" charset="0"/>
                <a:cs typeface="Times New Roman" panose="02020603050405020304" pitchFamily="18" charset="0"/>
              </a:rPr>
              <a:t>6-8 month baby who were present in the village at the time of visit were covered in the study.</a:t>
            </a:r>
          </a:p>
          <a:p>
            <a:pPr lvl="0" algn="just"/>
            <a:r>
              <a:rPr lang="en-IN" sz="2400" b="1" dirty="0">
                <a:latin typeface="Times New Roman" panose="02020603050405020304" pitchFamily="18" charset="0"/>
                <a:cs typeface="Times New Roman" panose="02020603050405020304" pitchFamily="18" charset="0"/>
              </a:rPr>
              <a:t>Tools and techniques:-</a:t>
            </a:r>
            <a:r>
              <a:rPr lang="en-IN" sz="2400" dirty="0">
                <a:latin typeface="Times New Roman" panose="02020603050405020304" pitchFamily="18" charset="0"/>
                <a:cs typeface="Times New Roman" panose="02020603050405020304" pitchFamily="18" charset="0"/>
              </a:rPr>
              <a:t>The data collection technique would be survey-based, using the ‘Post Natal Contraception and Family Planning’ section of  pre-tested and standard questionnaire, </a:t>
            </a:r>
            <a:r>
              <a:rPr lang="en-IN" sz="2400" dirty="0" smtClean="0">
                <a:latin typeface="Times New Roman" panose="02020603050405020304" pitchFamily="18" charset="0"/>
                <a:cs typeface="Times New Roman" panose="02020603050405020304" pitchFamily="18" charset="0"/>
              </a:rPr>
              <a:t>used </a:t>
            </a:r>
            <a:r>
              <a:rPr lang="en-IN" sz="2400" dirty="0">
                <a:latin typeface="Times New Roman" panose="02020603050405020304" pitchFamily="18" charset="0"/>
                <a:cs typeface="Times New Roman" panose="02020603050405020304" pitchFamily="18" charset="0"/>
              </a:rPr>
              <a:t>by the Bihar TSU, Care India; specifically designed to target the mothers of children aged 6 to 8 months.</a:t>
            </a:r>
          </a:p>
          <a:p>
            <a:pPr algn="just"/>
            <a:r>
              <a:rPr lang="en-IN" sz="2400" b="1" dirty="0">
                <a:latin typeface="Times New Roman" panose="02020603050405020304" pitchFamily="18" charset="0"/>
                <a:cs typeface="Times New Roman" panose="02020603050405020304" pitchFamily="18" charset="0"/>
              </a:rPr>
              <a:t>Data Collection: -</a:t>
            </a:r>
            <a:r>
              <a:rPr lang="en-IN" sz="2400" dirty="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 </a:t>
            </a:r>
            <a:r>
              <a:rPr lang="en-IN" sz="2400" dirty="0">
                <a:latin typeface="Times New Roman" panose="02020603050405020304" pitchFamily="18" charset="0"/>
                <a:cs typeface="Times New Roman" panose="02020603050405020304" pitchFamily="18" charset="0"/>
              </a:rPr>
              <a:t>Visiting households of eligible respondents and conducting personal interactions, after receiving proper consent.</a:t>
            </a:r>
          </a:p>
        </p:txBody>
      </p:sp>
    </p:spTree>
    <p:extLst>
      <p:ext uri="{BB962C8B-B14F-4D97-AF65-F5344CB8AC3E}">
        <p14:creationId xmlns:p14="http://schemas.microsoft.com/office/powerpoint/2010/main" val="3746214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sz="2800" b="1" dirty="0">
                <a:latin typeface="Times New Roman" panose="02020603050405020304" pitchFamily="18" charset="0"/>
                <a:cs typeface="Times New Roman" panose="02020603050405020304" pitchFamily="18" charset="0"/>
              </a:rPr>
              <a:t>LIMITATIONS</a:t>
            </a:r>
            <a:br>
              <a:rPr lang="en-IN" sz="2800" b="1" dirty="0">
                <a:latin typeface="Times New Roman" panose="02020603050405020304" pitchFamily="18" charset="0"/>
                <a:cs typeface="Times New Roman" panose="02020603050405020304" pitchFamily="18" charset="0"/>
              </a:rPr>
            </a:br>
            <a:endParaRPr lang="en-I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4293" y="1536724"/>
            <a:ext cx="8946541" cy="4195481"/>
          </a:xfrm>
        </p:spPr>
        <p:txBody>
          <a:bodyPr>
            <a:normAutofit lnSpcReduction="10000"/>
          </a:bodyPr>
          <a:lstStyle/>
          <a:p>
            <a:pPr lvl="0" algn="just">
              <a:lnSpc>
                <a:spcPct val="150000"/>
              </a:lnSpc>
            </a:pPr>
            <a:r>
              <a:rPr lang="en-IN" sz="2400" dirty="0" smtClean="0">
                <a:latin typeface="Times New Roman" panose="02020603050405020304" pitchFamily="18" charset="0"/>
                <a:cs typeface="Times New Roman" panose="02020603050405020304" pitchFamily="18" charset="0"/>
              </a:rPr>
              <a:t>The </a:t>
            </a:r>
            <a:r>
              <a:rPr lang="en-IN" sz="2400" dirty="0">
                <a:latin typeface="Times New Roman" panose="02020603050405020304" pitchFamily="18" charset="0"/>
                <a:cs typeface="Times New Roman" panose="02020603050405020304" pitchFamily="18" charset="0"/>
              </a:rPr>
              <a:t>sample size for this study is </a:t>
            </a:r>
            <a:r>
              <a:rPr lang="en-IN" sz="2400" dirty="0" smtClean="0">
                <a:latin typeface="Times New Roman" panose="02020603050405020304" pitchFamily="18" charset="0"/>
                <a:cs typeface="Times New Roman" panose="02020603050405020304" pitchFamily="18" charset="0"/>
              </a:rPr>
              <a:t>small </a:t>
            </a:r>
            <a:r>
              <a:rPr lang="en-IN" sz="2400" dirty="0">
                <a:latin typeface="Times New Roman" panose="02020603050405020304" pitchFamily="18" charset="0"/>
                <a:cs typeface="Times New Roman" panose="02020603050405020304" pitchFamily="18" charset="0"/>
              </a:rPr>
              <a:t>because </a:t>
            </a:r>
            <a:r>
              <a:rPr lang="en-IN" sz="2400" dirty="0" smtClean="0">
                <a:latin typeface="Times New Roman" panose="02020603050405020304" pitchFamily="18" charset="0"/>
                <a:cs typeface="Times New Roman" panose="02020603050405020304" pitchFamily="18" charset="0"/>
              </a:rPr>
              <a:t>there were very </a:t>
            </a:r>
            <a:r>
              <a:rPr lang="en-IN" sz="2400" dirty="0">
                <a:latin typeface="Times New Roman" panose="02020603050405020304" pitchFamily="18" charset="0"/>
                <a:cs typeface="Times New Roman" panose="02020603050405020304" pitchFamily="18" charset="0"/>
              </a:rPr>
              <a:t>few no. </a:t>
            </a:r>
            <a:r>
              <a:rPr lang="en-IN" sz="2400" dirty="0" smtClean="0">
                <a:latin typeface="Times New Roman" panose="02020603050405020304" pitchFamily="18" charset="0"/>
                <a:cs typeface="Times New Roman" panose="02020603050405020304" pitchFamily="18" charset="0"/>
              </a:rPr>
              <a:t>of families with </a:t>
            </a:r>
            <a:r>
              <a:rPr lang="en-IN" sz="2400" dirty="0">
                <a:latin typeface="Times New Roman" panose="02020603050405020304" pitchFamily="18" charset="0"/>
                <a:cs typeface="Times New Roman" panose="02020603050405020304" pitchFamily="18" charset="0"/>
              </a:rPr>
              <a:t>6-8 months </a:t>
            </a:r>
            <a:r>
              <a:rPr lang="en-IN" sz="2400" dirty="0" smtClean="0">
                <a:latin typeface="Times New Roman" panose="02020603050405020304" pitchFamily="18" charset="0"/>
                <a:cs typeface="Times New Roman" panose="02020603050405020304" pitchFamily="18" charset="0"/>
              </a:rPr>
              <a:t>year old child </a:t>
            </a:r>
            <a:r>
              <a:rPr lang="en-IN" sz="2400" dirty="0">
                <a:latin typeface="Times New Roman" panose="02020603050405020304" pitchFamily="18" charset="0"/>
                <a:cs typeface="Times New Roman" panose="02020603050405020304" pitchFamily="18" charset="0"/>
              </a:rPr>
              <a:t>in the </a:t>
            </a:r>
            <a:r>
              <a:rPr lang="en-IN" sz="2400" dirty="0" err="1" smtClean="0">
                <a:latin typeface="Times New Roman" panose="02020603050405020304" pitchFamily="18" charset="0"/>
                <a:cs typeface="Times New Roman" panose="02020603050405020304" pitchFamily="18" charset="0"/>
              </a:rPr>
              <a:t>Salalpur</a:t>
            </a:r>
            <a:r>
              <a:rPr lang="en-IN" sz="2400" dirty="0" smtClean="0">
                <a:latin typeface="Times New Roman" panose="02020603050405020304" pitchFamily="18" charset="0"/>
                <a:cs typeface="Times New Roman" panose="02020603050405020304" pitchFamily="18" charset="0"/>
              </a:rPr>
              <a:t> Village.</a:t>
            </a:r>
          </a:p>
          <a:p>
            <a:pPr lvl="0">
              <a:lnSpc>
                <a:spcPct val="150000"/>
              </a:lnSpc>
            </a:pPr>
            <a:r>
              <a:rPr lang="en-IN" sz="2400" dirty="0" smtClean="0">
                <a:latin typeface="Times New Roman" panose="02020603050405020304" pitchFamily="18" charset="0"/>
                <a:cs typeface="Times New Roman" panose="02020603050405020304" pitchFamily="18" charset="0"/>
              </a:rPr>
              <a:t>Time was a major constraint in the study.</a:t>
            </a:r>
          </a:p>
          <a:p>
            <a:pPr lvl="0">
              <a:lnSpc>
                <a:spcPct val="150000"/>
              </a:lnSpc>
            </a:pPr>
            <a:r>
              <a:rPr lang="en-IN" sz="2400" dirty="0" smtClean="0">
                <a:latin typeface="Times New Roman" panose="02020603050405020304" pitchFamily="18" charset="0"/>
                <a:cs typeface="Times New Roman" panose="02020603050405020304" pitchFamily="18" charset="0"/>
              </a:rPr>
              <a:t>Some house were closed during the survey, therefore data could not be collected from those households.</a:t>
            </a:r>
            <a:endParaRPr lang="en-IN" sz="2400" dirty="0">
              <a:latin typeface="Times New Roman" panose="02020603050405020304" pitchFamily="18" charset="0"/>
              <a:cs typeface="Times New Roman" panose="02020603050405020304" pitchFamily="18" charset="0"/>
            </a:endParaRPr>
          </a:p>
          <a:p>
            <a:pPr lvl="0">
              <a:lnSpc>
                <a:spcPct val="150000"/>
              </a:lnSpc>
            </a:pPr>
            <a:r>
              <a:rPr lang="en-IN" sz="2400" dirty="0" smtClean="0">
                <a:latin typeface="Times New Roman" panose="02020603050405020304" pitchFamily="18" charset="0"/>
                <a:cs typeface="Times New Roman" panose="02020603050405020304" pitchFamily="18" charset="0"/>
              </a:rPr>
              <a:t>The study was limited to a confined area (</a:t>
            </a:r>
            <a:r>
              <a:rPr lang="en-IN" sz="2400" dirty="0" err="1" smtClean="0">
                <a:latin typeface="Times New Roman" panose="02020603050405020304" pitchFamily="18" charset="0"/>
                <a:cs typeface="Times New Roman" panose="02020603050405020304" pitchFamily="18" charset="0"/>
              </a:rPr>
              <a:t>Salalpur</a:t>
            </a:r>
            <a:r>
              <a:rPr lang="en-IN" sz="2400" dirty="0" smtClean="0">
                <a:latin typeface="Times New Roman" panose="02020603050405020304" pitchFamily="18" charset="0"/>
                <a:cs typeface="Times New Roman" panose="02020603050405020304" pitchFamily="18" charset="0"/>
              </a:rPr>
              <a:t> village) only.</a:t>
            </a:r>
            <a:endParaRPr lang="en-IN" sz="2400" dirty="0">
              <a:latin typeface="Times New Roman" panose="02020603050405020304" pitchFamily="18" charset="0"/>
              <a:cs typeface="Times New Roman" panose="02020603050405020304" pitchFamily="18" charset="0"/>
            </a:endParaRPr>
          </a:p>
          <a:p>
            <a:pPr>
              <a:lnSpc>
                <a:spcPct val="150000"/>
              </a:lnSpc>
            </a:pP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873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smtClean="0">
                <a:latin typeface="Times New Roman" panose="02020603050405020304" pitchFamily="18" charset="0"/>
                <a:cs typeface="Times New Roman" panose="02020603050405020304" pitchFamily="18" charset="0"/>
              </a:rPr>
              <a:t>FINDINGS</a:t>
            </a:r>
            <a:br>
              <a:rPr lang="en-IN" sz="2800" b="1" dirty="0" smtClean="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a:r>
            <a:br>
              <a:rPr lang="en-IN" sz="2800" dirty="0">
                <a:latin typeface="Times New Roman" panose="02020603050405020304" pitchFamily="18" charset="0"/>
                <a:cs typeface="Times New Roman" panose="02020603050405020304" pitchFamily="18" charset="0"/>
              </a:rPr>
            </a:br>
            <a:r>
              <a:rPr lang="en-IN" sz="2800" dirty="0" smtClean="0">
                <a:latin typeface="Times New Roman" panose="02020603050405020304" pitchFamily="18" charset="0"/>
                <a:cs typeface="Times New Roman" panose="02020603050405020304" pitchFamily="18" charset="0"/>
              </a:rPr>
              <a:t>A) </a:t>
            </a:r>
            <a:r>
              <a:rPr lang="en-IN" sz="2400" b="1" dirty="0" smtClean="0">
                <a:latin typeface="Times New Roman" panose="02020603050405020304" pitchFamily="18" charset="0"/>
                <a:cs typeface="Times New Roman" panose="02020603050405020304" pitchFamily="18" charset="0"/>
              </a:rPr>
              <a:t>When </a:t>
            </a:r>
            <a:r>
              <a:rPr lang="en-IN" sz="2400" b="1" dirty="0">
                <a:latin typeface="Times New Roman" panose="02020603050405020304" pitchFamily="18" charset="0"/>
                <a:cs typeface="Times New Roman" panose="02020603050405020304" pitchFamily="18" charset="0"/>
              </a:rPr>
              <a:t>You got pregnant with </a:t>
            </a:r>
            <a:r>
              <a:rPr lang="en-IN" sz="2400" b="1" dirty="0" smtClean="0">
                <a:latin typeface="Times New Roman" panose="02020603050405020304" pitchFamily="18" charset="0"/>
                <a:cs typeface="Times New Roman" panose="02020603050405020304" pitchFamily="18" charset="0"/>
              </a:rPr>
              <a:t>Baby , did </a:t>
            </a:r>
            <a:r>
              <a:rPr lang="en-IN" sz="2400" b="1" dirty="0">
                <a:latin typeface="Times New Roman" panose="02020603050405020304" pitchFamily="18" charset="0"/>
                <a:cs typeface="Times New Roman" panose="02020603050405020304" pitchFamily="18" charset="0"/>
              </a:rPr>
              <a:t>you want to get pregnant at that time </a:t>
            </a:r>
            <a:r>
              <a:rPr lang="en-IN" sz="2400" b="1" dirty="0" smtClean="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Ask to all respondents </a:t>
            </a:r>
            <a:r>
              <a:rPr lang="en-IN" sz="2400" b="1" dirty="0" smtClean="0">
                <a:latin typeface="Times New Roman" panose="02020603050405020304" pitchFamily="18" charset="0"/>
                <a:cs typeface="Times New Roman" panose="02020603050405020304" pitchFamily="18" charset="0"/>
              </a:rPr>
              <a:t>)</a:t>
            </a:r>
            <a:r>
              <a:rPr lang="en-IN" sz="2400" dirty="0">
                <a:latin typeface="Times New Roman" panose="02020603050405020304" pitchFamily="18" charset="0"/>
                <a:cs typeface="Times New Roman" panose="02020603050405020304" pitchFamily="18" charset="0"/>
              </a:rPr>
              <a:t/>
            </a:r>
            <a:br>
              <a:rPr lang="en-IN" sz="2400" dirty="0">
                <a:latin typeface="Times New Roman" panose="02020603050405020304" pitchFamily="18" charset="0"/>
                <a:cs typeface="Times New Roman" panose="02020603050405020304" pitchFamily="18" charset="0"/>
              </a:rPr>
            </a:br>
            <a:endParaRPr lang="en-IN" sz="24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5313325"/>
              </p:ext>
            </p:extLst>
          </p:nvPr>
        </p:nvGraphicFramePr>
        <p:xfrm>
          <a:off x="1913205" y="2052638"/>
          <a:ext cx="8137257"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7986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IN" sz="2800" b="1" dirty="0" smtClean="0">
                <a:latin typeface="Times New Roman" panose="02020603050405020304" pitchFamily="18" charset="0"/>
                <a:cs typeface="Times New Roman" panose="02020603050405020304" pitchFamily="18" charset="0"/>
              </a:rPr>
              <a:t>B) Are </a:t>
            </a:r>
            <a:r>
              <a:rPr lang="en-IN" sz="2800" b="1" dirty="0">
                <a:latin typeface="Times New Roman" panose="02020603050405020304" pitchFamily="18" charset="0"/>
                <a:cs typeface="Times New Roman" panose="02020603050405020304" pitchFamily="18" charset="0"/>
              </a:rPr>
              <a:t>you or husband currently using any family Planning Method? </a:t>
            </a:r>
            <a:r>
              <a:rPr lang="en-IN" sz="2800" dirty="0">
                <a:latin typeface="Times New Roman" panose="02020603050405020304" pitchFamily="18" charset="0"/>
                <a:cs typeface="Times New Roman" panose="02020603050405020304" pitchFamily="18" charset="0"/>
              </a:rPr>
              <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8057755"/>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2251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dirty="0" smtClean="0">
                <a:latin typeface="Times New Roman" panose="02020603050405020304" pitchFamily="18" charset="0"/>
                <a:cs typeface="Times New Roman" panose="02020603050405020304" pitchFamily="18" charset="0"/>
              </a:rPr>
              <a:t>C) Do </a:t>
            </a:r>
            <a:r>
              <a:rPr lang="en-US" sz="2800" b="1" dirty="0">
                <a:latin typeface="Times New Roman" panose="02020603050405020304" pitchFamily="18" charset="0"/>
                <a:cs typeface="Times New Roman" panose="02020603050405020304" pitchFamily="18" charset="0"/>
              </a:rPr>
              <a:t>you intend to use any method of family planning to delay or prevent the next </a:t>
            </a:r>
            <a:r>
              <a:rPr lang="en-US" sz="2800" b="1" dirty="0" smtClean="0">
                <a:latin typeface="Times New Roman" panose="02020603050405020304" pitchFamily="18" charset="0"/>
                <a:cs typeface="Times New Roman" panose="02020603050405020304" pitchFamily="18" charset="0"/>
              </a:rPr>
              <a:t>pregnancy?</a:t>
            </a:r>
            <a:r>
              <a:rPr lang="en-IN" sz="2400" b="1" dirty="0"/>
              <a:t>(</a:t>
            </a:r>
            <a:r>
              <a:rPr lang="en-IN" sz="2400" b="1" dirty="0" smtClean="0">
                <a:latin typeface="Times New Roman" panose="02020603050405020304" pitchFamily="18" charset="0"/>
                <a:cs typeface="Times New Roman" panose="02020603050405020304" pitchFamily="18" charset="0"/>
              </a:rPr>
              <a:t>Ask </a:t>
            </a:r>
            <a:r>
              <a:rPr lang="en-IN" sz="2400" b="1" dirty="0">
                <a:latin typeface="Times New Roman" panose="02020603050405020304" pitchFamily="18" charset="0"/>
                <a:cs typeface="Times New Roman" panose="02020603050405020304" pitchFamily="18" charset="0"/>
              </a:rPr>
              <a:t>those who are not using any methods </a:t>
            </a:r>
            <a:r>
              <a:rPr lang="en-IN" sz="2400" b="1" dirty="0" smtClean="0">
                <a:latin typeface="Times New Roman" panose="02020603050405020304" pitchFamily="18" charset="0"/>
                <a:cs typeface="Times New Roman" panose="02020603050405020304" pitchFamily="18" charset="0"/>
              </a:rPr>
              <a:t>)</a:t>
            </a:r>
            <a:r>
              <a:rPr lang="en-IN" sz="2400" b="1" dirty="0">
                <a:latin typeface="Times New Roman" panose="02020603050405020304" pitchFamily="18" charset="0"/>
                <a:cs typeface="Times New Roman" panose="02020603050405020304" pitchFamily="18" charset="0"/>
              </a:rPr>
              <a:t/>
            </a:r>
            <a:br>
              <a:rPr lang="en-IN" sz="2400" b="1" dirty="0">
                <a:latin typeface="Times New Roman" panose="02020603050405020304" pitchFamily="18" charset="0"/>
                <a:cs typeface="Times New Roman" panose="02020603050405020304" pitchFamily="18" charset="0"/>
              </a:rPr>
            </a:br>
            <a:r>
              <a:rPr lang="en-IN" sz="2400" b="1" dirty="0">
                <a:latin typeface="Times New Roman" panose="02020603050405020304" pitchFamily="18" charset="0"/>
                <a:cs typeface="Times New Roman" panose="02020603050405020304" pitchFamily="18" charset="0"/>
              </a:rPr>
              <a:t> </a:t>
            </a:r>
            <a:br>
              <a:rPr lang="en-IN" sz="2400" b="1" dirty="0">
                <a:latin typeface="Times New Roman" panose="02020603050405020304" pitchFamily="18" charset="0"/>
                <a:cs typeface="Times New Roman" panose="02020603050405020304" pitchFamily="18" charset="0"/>
              </a:rPr>
            </a:br>
            <a:endParaRPr lang="en-IN"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7668754"/>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9118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2800" b="1" dirty="0">
                <a:latin typeface="Times New Roman" panose="02020603050405020304" pitchFamily="18" charset="0"/>
                <a:cs typeface="Times New Roman" panose="02020603050405020304" pitchFamily="18" charset="0"/>
              </a:rPr>
              <a:t>CARE in India works across 14 states &amp; 38 Projects, touching the lives of 37 million people </a:t>
            </a:r>
            <a:r>
              <a:rPr lang="en-IN" sz="2800" b="1" dirty="0" smtClean="0">
                <a:latin typeface="Times New Roman" panose="02020603050405020304" pitchFamily="18" charset="0"/>
                <a:cs typeface="Times New Roman" panose="02020603050405020304" pitchFamily="18" charset="0"/>
              </a:rPr>
              <a:t/>
            </a:r>
            <a:br>
              <a:rPr lang="en-IN" sz="2800" b="1" dirty="0" smtClean="0">
                <a:latin typeface="Times New Roman" panose="02020603050405020304" pitchFamily="18" charset="0"/>
                <a:cs typeface="Times New Roman" panose="02020603050405020304" pitchFamily="18" charset="0"/>
              </a:rPr>
            </a:br>
            <a:r>
              <a:rPr lang="en-IN" sz="2800" b="1" dirty="0" smtClean="0">
                <a:latin typeface="Times New Roman" panose="02020603050405020304" pitchFamily="18" charset="0"/>
                <a:cs typeface="Times New Roman" panose="02020603050405020304" pitchFamily="18" charset="0"/>
              </a:rPr>
              <a:t>(</a:t>
            </a:r>
            <a:r>
              <a:rPr lang="en-IN" sz="2800" b="1" dirty="0">
                <a:latin typeface="Times New Roman" panose="02020603050405020304" pitchFamily="18" charset="0"/>
                <a:cs typeface="Times New Roman" panose="02020603050405020304" pitchFamily="18" charset="0"/>
              </a:rPr>
              <a:t>Headquarter in Delhi)</a:t>
            </a:r>
            <a:endParaRPr lang="en-IN" sz="2800" dirty="0">
              <a:latin typeface="Times New Roman" panose="02020603050405020304" pitchFamily="18" charset="0"/>
              <a:cs typeface="Times New Roman" panose="02020603050405020304" pitchFamily="18" charset="0"/>
            </a:endParaRPr>
          </a:p>
        </p:txBody>
      </p:sp>
      <p:pic>
        <p:nvPicPr>
          <p:cNvPr id="4" name="Content Placeholder 3" descr="https://www.careindia.org/sites/default/files/CARE%20Project%20State%20maps%20-%2016-09-2014.jpg"/>
          <p:cNvPicPr>
            <a:picLocks noGrp="1"/>
          </p:cNvPicPr>
          <p:nvPr>
            <p:ph idx="1"/>
          </p:nvPr>
        </p:nvPicPr>
        <p:blipFill>
          <a:blip r:embed="rId2"/>
          <a:srcRect/>
          <a:stretch>
            <a:fillRect/>
          </a:stretch>
        </p:blipFill>
        <p:spPr bwMode="auto">
          <a:xfrm>
            <a:off x="2949261" y="1853248"/>
            <a:ext cx="5512157" cy="4908160"/>
          </a:xfrm>
          <a:prstGeom prst="rect">
            <a:avLst/>
          </a:prstGeom>
          <a:noFill/>
          <a:ln w="9525">
            <a:noFill/>
            <a:miter lim="800000"/>
            <a:headEnd/>
            <a:tailEnd/>
          </a:ln>
        </p:spPr>
      </p:pic>
    </p:spTree>
    <p:extLst>
      <p:ext uri="{BB962C8B-B14F-4D97-AF65-F5344CB8AC3E}">
        <p14:creationId xmlns:p14="http://schemas.microsoft.com/office/powerpoint/2010/main" val="48137048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lvl="1" indent="-285750">
              <a:lnSpc>
                <a:spcPct val="150000"/>
              </a:lnSpc>
              <a:spcAft>
                <a:spcPts val="1000"/>
              </a:spcAft>
              <a:tabLst>
                <a:tab pos="914400" algn="l"/>
              </a:tabLst>
            </a:pPr>
            <a:r>
              <a:rPr lang="en-US" sz="2800" b="1" dirty="0">
                <a:latin typeface="Times New Roman" panose="02020603050405020304" pitchFamily="18" charset="0"/>
                <a:ea typeface="Calibri" panose="020F0502020204030204" pitchFamily="34" charset="0"/>
                <a:cs typeface="Times New Roman" panose="02020603050405020304" pitchFamily="18" charset="0"/>
              </a:rPr>
              <a:t>D</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Which </a:t>
            </a:r>
            <a:r>
              <a:rPr lang="en-US" sz="2800" b="1" dirty="0">
                <a:latin typeface="Times New Roman" panose="02020603050405020304" pitchFamily="18" charset="0"/>
                <a:ea typeface="Calibri" panose="020F0502020204030204" pitchFamily="34" charset="0"/>
                <a:cs typeface="Times New Roman" panose="02020603050405020304" pitchFamily="18" charset="0"/>
              </a:rPr>
              <a:t>method are you using currently</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r>
              <a:rPr lang="en-IN" sz="2400" b="1" dirty="0" smtClean="0">
                <a:latin typeface="Times New Roman" panose="02020603050405020304" pitchFamily="18" charset="0"/>
                <a:ea typeface="Calibri" panose="020F0502020204030204" pitchFamily="34" charset="0"/>
                <a:cs typeface="Times New Roman" panose="02020603050405020304" pitchFamily="18" charset="0"/>
              </a:rPr>
              <a:t>(</a:t>
            </a:r>
            <a:r>
              <a:rPr lang="en-IN" sz="2400" b="1" dirty="0"/>
              <a:t>Ask those who are  using any methods </a:t>
            </a:r>
            <a:r>
              <a:rPr lang="en-IN" sz="2400" b="1" dirty="0" smtClean="0"/>
              <a:t>)</a:t>
            </a:r>
            <a:endParaRPr lang="en-IN" sz="24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7356246"/>
              </p:ext>
            </p:extLst>
          </p:nvPr>
        </p:nvGraphicFramePr>
        <p:xfrm>
          <a:off x="1103313" y="1547445"/>
          <a:ext cx="8947150" cy="50925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2251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US" sz="2800" b="1" dirty="0">
                <a:latin typeface="Times New Roman" panose="02020603050405020304" pitchFamily="18" charset="0"/>
                <a:cs typeface="Times New Roman" panose="02020603050405020304" pitchFamily="18" charset="0"/>
              </a:rPr>
              <a:t>E</a:t>
            </a:r>
            <a:r>
              <a:rPr lang="en-US" sz="2800" b="1" dirty="0" smtClean="0">
                <a:latin typeface="Times New Roman" panose="02020603050405020304" pitchFamily="18" charset="0"/>
                <a:cs typeface="Times New Roman" panose="02020603050405020304" pitchFamily="18" charset="0"/>
              </a:rPr>
              <a:t>) Where </a:t>
            </a:r>
            <a:r>
              <a:rPr lang="en-US" sz="2800" b="1" dirty="0">
                <a:latin typeface="Times New Roman" panose="02020603050405020304" pitchFamily="18" charset="0"/>
                <a:cs typeface="Times New Roman" panose="02020603050405020304" pitchFamily="18" charset="0"/>
              </a:rPr>
              <a:t>did you get this method?</a:t>
            </a:r>
            <a:r>
              <a:rPr lang="en-IN" sz="2800" dirty="0">
                <a:latin typeface="Times New Roman" panose="02020603050405020304" pitchFamily="18" charset="0"/>
                <a:cs typeface="Times New Roman" panose="02020603050405020304" pitchFamily="18" charset="0"/>
              </a:rPr>
              <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3090227"/>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9163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just" defTabSz="457200" rtl="0">
              <a:spcBef>
                <a:spcPct val="0"/>
              </a:spcBef>
            </a:pPr>
            <a:r>
              <a:rPr lang="en-US" sz="2400" b="1" dirty="0">
                <a:latin typeface="Times New Roman" panose="02020603050405020304" pitchFamily="18" charset="0"/>
                <a:cs typeface="Times New Roman" panose="02020603050405020304" pitchFamily="18" charset="0"/>
              </a:rPr>
              <a:t>F</a:t>
            </a:r>
            <a:r>
              <a:rPr lang="en-US" sz="2400" b="1" dirty="0" smtClean="0">
                <a:latin typeface="Times New Roman" panose="02020603050405020304" pitchFamily="18" charset="0"/>
                <a:cs typeface="Times New Roman" panose="02020603050405020304" pitchFamily="18" charset="0"/>
              </a:rPr>
              <a:t>) After </a:t>
            </a:r>
            <a:r>
              <a:rPr lang="en-US" sz="2400" b="1" dirty="0">
                <a:latin typeface="Times New Roman" panose="02020603050405020304" pitchFamily="18" charset="0"/>
                <a:cs typeface="Times New Roman" panose="02020603050405020304" pitchFamily="18" charset="0"/>
              </a:rPr>
              <a:t>you started using the method of contraception did an ASHA/AWW/ANM ever visit you to enquire about any problem regarding the method</a:t>
            </a:r>
            <a:r>
              <a:rPr lang="en-US" sz="2400" b="1" dirty="0" smtClean="0">
                <a:latin typeface="Times New Roman" panose="02020603050405020304" pitchFamily="18" charset="0"/>
                <a:cs typeface="Times New Roman" panose="02020603050405020304" pitchFamily="18" charset="0"/>
              </a:rPr>
              <a:t>?(</a:t>
            </a:r>
            <a:r>
              <a:rPr lang="en-IN" sz="2400" b="1" dirty="0"/>
              <a:t>Ask those who are  using any methods </a:t>
            </a:r>
            <a:r>
              <a:rPr lang="en-IN" sz="2400" b="1" dirty="0" smtClean="0"/>
              <a:t>)</a:t>
            </a:r>
            <a:r>
              <a:rPr lang="en-IN" sz="2400" dirty="0"/>
              <a:t/>
            </a:r>
            <a:br>
              <a:rPr lang="en-IN" sz="2400" dirty="0"/>
            </a:br>
            <a:r>
              <a:rPr lang="en-IN" sz="2400" dirty="0">
                <a:latin typeface="Times New Roman" panose="02020603050405020304" pitchFamily="18" charset="0"/>
                <a:cs typeface="Times New Roman" panose="02020603050405020304" pitchFamily="18" charset="0"/>
              </a:rPr>
              <a:t/>
            </a:r>
            <a:br>
              <a:rPr lang="en-IN" sz="2400" dirty="0">
                <a:latin typeface="Times New Roman" panose="02020603050405020304" pitchFamily="18" charset="0"/>
                <a:cs typeface="Times New Roman" panose="02020603050405020304" pitchFamily="18" charset="0"/>
              </a:rPr>
            </a:br>
            <a:endParaRPr lang="en-IN" sz="24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42132509"/>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5765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a:latin typeface="Times New Roman" panose="02020603050405020304" pitchFamily="18" charset="0"/>
                <a:cs typeface="Times New Roman" panose="02020603050405020304" pitchFamily="18" charset="0"/>
              </a:rPr>
              <a:t>Knowledge  Question </a:t>
            </a:r>
            <a:r>
              <a:rPr lang="en-IN" sz="2400" b="1" dirty="0" smtClean="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Ask to all respondents )</a:t>
            </a:r>
            <a:r>
              <a:rPr lang="en-IN" sz="2400" dirty="0">
                <a:latin typeface="Times New Roman" panose="02020603050405020304" pitchFamily="18" charset="0"/>
                <a:cs typeface="Times New Roman" panose="02020603050405020304" pitchFamily="18" charset="0"/>
              </a:rPr>
              <a:t/>
            </a:r>
            <a:br>
              <a:rPr lang="en-IN" sz="2400" dirty="0">
                <a:latin typeface="Times New Roman" panose="02020603050405020304" pitchFamily="18" charset="0"/>
                <a:cs typeface="Times New Roman" panose="02020603050405020304" pitchFamily="18" charset="0"/>
              </a:rPr>
            </a:br>
            <a:r>
              <a:rPr lang="en-IN" sz="2400" dirty="0">
                <a:latin typeface="Times New Roman" panose="02020603050405020304" pitchFamily="18" charset="0"/>
                <a:cs typeface="Times New Roman" panose="02020603050405020304" pitchFamily="18" charset="0"/>
              </a:rPr>
              <a:t/>
            </a:r>
            <a:br>
              <a:rPr lang="en-IN" sz="2400" dirty="0">
                <a:latin typeface="Times New Roman" panose="02020603050405020304" pitchFamily="18" charset="0"/>
                <a:cs typeface="Times New Roman" panose="02020603050405020304" pitchFamily="18" charset="0"/>
              </a:rPr>
            </a:br>
            <a:r>
              <a:rPr lang="en-IN" sz="2400" dirty="0" smtClean="0">
                <a:latin typeface="Times New Roman" panose="02020603050405020304" pitchFamily="18" charset="0"/>
                <a:cs typeface="Times New Roman" panose="02020603050405020304" pitchFamily="18" charset="0"/>
              </a:rPr>
              <a:t>G) </a:t>
            </a:r>
            <a:r>
              <a:rPr lang="en-US" sz="2800" b="1" dirty="0" smtClean="0">
                <a:latin typeface="Times New Roman" panose="02020603050405020304" pitchFamily="18" charset="0"/>
                <a:cs typeface="Times New Roman" panose="02020603050405020304" pitchFamily="18" charset="0"/>
              </a:rPr>
              <a:t>Does </a:t>
            </a:r>
            <a:r>
              <a:rPr lang="en-US" sz="2800" b="1" dirty="0">
                <a:latin typeface="Times New Roman" panose="02020603050405020304" pitchFamily="18" charset="0"/>
                <a:cs typeface="Times New Roman" panose="02020603050405020304" pitchFamily="18" charset="0"/>
              </a:rPr>
              <a:t>Family planning methods prevent the unwanted </a:t>
            </a:r>
            <a:r>
              <a:rPr lang="en-US" sz="2800" b="1" dirty="0" smtClean="0">
                <a:latin typeface="Times New Roman" panose="02020603050405020304" pitchFamily="18" charset="0"/>
                <a:cs typeface="Times New Roman" panose="02020603050405020304" pitchFamily="18" charset="0"/>
              </a:rPr>
              <a:t>    pregnancy </a:t>
            </a:r>
            <a:r>
              <a:rPr lang="en-US" sz="2800" b="1" dirty="0">
                <a:latin typeface="Times New Roman" panose="02020603050405020304" pitchFamily="18" charset="0"/>
                <a:cs typeface="Times New Roman" panose="02020603050405020304" pitchFamily="18" charset="0"/>
              </a:rPr>
              <a:t>&amp; helps birth spacing?</a:t>
            </a:r>
            <a:r>
              <a:rPr lang="en-IN" sz="2400" dirty="0">
                <a:latin typeface="Times New Roman" panose="02020603050405020304" pitchFamily="18" charset="0"/>
                <a:cs typeface="Times New Roman" panose="02020603050405020304" pitchFamily="18" charset="0"/>
              </a:rPr>
              <a:t/>
            </a:r>
            <a:br>
              <a:rPr lang="en-IN" sz="2400" dirty="0">
                <a:latin typeface="Times New Roman" panose="02020603050405020304" pitchFamily="18" charset="0"/>
                <a:cs typeface="Times New Roman" panose="02020603050405020304" pitchFamily="18" charset="0"/>
              </a:rPr>
            </a:br>
            <a:endParaRPr lang="en-IN" sz="24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2813260"/>
              </p:ext>
            </p:extLst>
          </p:nvPr>
        </p:nvGraphicFramePr>
        <p:xfrm>
          <a:off x="1103684" y="2348060"/>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80147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US" sz="2800" b="1" dirty="0">
                <a:latin typeface="Times New Roman" panose="02020603050405020304" pitchFamily="18" charset="0"/>
                <a:cs typeface="Times New Roman" panose="02020603050405020304" pitchFamily="18" charset="0"/>
              </a:rPr>
              <a:t>H</a:t>
            </a:r>
            <a:r>
              <a:rPr lang="en-US" sz="2800" b="1" dirty="0" smtClean="0">
                <a:latin typeface="Times New Roman" panose="02020603050405020304" pitchFamily="18" charset="0"/>
                <a:cs typeface="Times New Roman" panose="02020603050405020304" pitchFamily="18" charset="0"/>
              </a:rPr>
              <a:t>) How </a:t>
            </a:r>
            <a:r>
              <a:rPr lang="en-US" sz="2800" b="1" dirty="0">
                <a:latin typeface="Times New Roman" panose="02020603050405020304" pitchFamily="18" charset="0"/>
                <a:cs typeface="Times New Roman" panose="02020603050405020304" pitchFamily="18" charset="0"/>
              </a:rPr>
              <a:t>long should one wait between two children?</a:t>
            </a:r>
            <a:r>
              <a:rPr lang="en-IN" sz="2800" dirty="0">
                <a:latin typeface="Times New Roman" panose="02020603050405020304" pitchFamily="18" charset="0"/>
                <a:cs typeface="Times New Roman" panose="02020603050405020304" pitchFamily="18" charset="0"/>
              </a:rPr>
              <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635545551"/>
              </p:ext>
            </p:extLst>
          </p:nvPr>
        </p:nvGraphicFramePr>
        <p:xfrm>
          <a:off x="1103313" y="2052638"/>
          <a:ext cx="8947150" cy="41957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6573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b="1" dirty="0">
                <a:latin typeface="Times New Roman" panose="02020603050405020304" pitchFamily="18" charset="0"/>
                <a:cs typeface="Times New Roman" panose="02020603050405020304" pitchFamily="18" charset="0"/>
              </a:rPr>
              <a:t>RECOMMENDATIONS</a:t>
            </a:r>
            <a:r>
              <a:rPr lang="en-IN" sz="2800" dirty="0">
                <a:latin typeface="Times New Roman" panose="02020603050405020304" pitchFamily="18" charset="0"/>
                <a:cs typeface="Times New Roman" panose="02020603050405020304" pitchFamily="18" charset="0"/>
              </a:rPr>
              <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4293" y="1616820"/>
            <a:ext cx="8946541" cy="4195481"/>
          </a:xfrm>
        </p:spPr>
        <p:txBody>
          <a:bodyPr>
            <a:noAutofit/>
          </a:bodyPr>
          <a:lstStyle/>
          <a:p>
            <a:pPr algn="just"/>
            <a:r>
              <a:rPr lang="en-US" sz="2400" dirty="0">
                <a:latin typeface="Times New Roman" panose="02020603050405020304" pitchFamily="18" charset="0"/>
                <a:cs typeface="Times New Roman" panose="02020603050405020304" pitchFamily="18" charset="0"/>
              </a:rPr>
              <a:t>Effective home visit of ANM/ASHA/AWW and ask about any problem regarding the </a:t>
            </a:r>
            <a:r>
              <a:rPr lang="en-US" sz="2400" dirty="0" smtClean="0">
                <a:latin typeface="Times New Roman" panose="02020603050405020304" pitchFamily="18" charset="0"/>
                <a:cs typeface="Times New Roman" panose="02020603050405020304" pitchFamily="18" charset="0"/>
              </a:rPr>
              <a:t>method.</a:t>
            </a:r>
          </a:p>
          <a:p>
            <a:pPr algn="just"/>
            <a:r>
              <a:rPr lang="en-US" sz="2400" dirty="0">
                <a:latin typeface="Times New Roman" panose="02020603050405020304" pitchFamily="18" charset="0"/>
                <a:cs typeface="Times New Roman" panose="02020603050405020304" pitchFamily="18" charset="0"/>
              </a:rPr>
              <a:t>Effective training of all health worker regarding FP method and organized proper FP Camp under the supervision of higher authority to avoid any </a:t>
            </a:r>
            <a:r>
              <a:rPr lang="en-US" sz="2400" dirty="0" smtClean="0">
                <a:latin typeface="Times New Roman" panose="02020603050405020304" pitchFamily="18" charset="0"/>
                <a:cs typeface="Times New Roman" panose="02020603050405020304" pitchFamily="18" charset="0"/>
              </a:rPr>
              <a:t>mishap</a:t>
            </a:r>
          </a:p>
          <a:p>
            <a:pPr algn="just"/>
            <a:r>
              <a:rPr lang="en-US" sz="2400" dirty="0">
                <a:latin typeface="Times New Roman" panose="02020603050405020304" pitchFamily="18" charset="0"/>
                <a:cs typeface="Times New Roman" panose="02020603050405020304" pitchFamily="18" charset="0"/>
              </a:rPr>
              <a:t>Use IEC material and activity like street play to increase awareness about </a:t>
            </a:r>
            <a:r>
              <a:rPr lang="en-US" sz="2400" dirty="0" smtClean="0">
                <a:latin typeface="Times New Roman" panose="02020603050405020304" pitchFamily="18" charset="0"/>
                <a:cs typeface="Times New Roman" panose="02020603050405020304" pitchFamily="18" charset="0"/>
              </a:rPr>
              <a:t>FP &amp; Change the mindset of people.</a:t>
            </a:r>
          </a:p>
          <a:p>
            <a:pPr algn="just"/>
            <a:r>
              <a:rPr lang="en-US" sz="2400" dirty="0">
                <a:latin typeface="Times New Roman" panose="02020603050405020304" pitchFamily="18" charset="0"/>
                <a:cs typeface="Times New Roman" panose="02020603050405020304" pitchFamily="18" charset="0"/>
              </a:rPr>
              <a:t>Improve the Health services and facility as well as make friendly environment in all health center so that they can easily share there thought &amp; problem </a:t>
            </a:r>
            <a:r>
              <a:rPr lang="en-US" sz="2400" dirty="0" smtClean="0">
                <a:latin typeface="Times New Roman" panose="02020603050405020304" pitchFamily="18" charset="0"/>
                <a:cs typeface="Times New Roman" panose="02020603050405020304" pitchFamily="18" charset="0"/>
              </a:rPr>
              <a:t>regarding FP</a:t>
            </a:r>
          </a:p>
          <a:p>
            <a:pPr algn="just"/>
            <a:r>
              <a:rPr lang="en-US" sz="2400" dirty="0">
                <a:latin typeface="Times New Roman" panose="02020603050405020304" pitchFamily="18" charset="0"/>
                <a:cs typeface="Times New Roman" panose="02020603050405020304" pitchFamily="18" charset="0"/>
              </a:rPr>
              <a:t>Regular feedback from beneficiary by higher authority </a:t>
            </a:r>
            <a:endParaRPr lang="en-US" sz="2400" dirty="0" smtClean="0">
              <a:latin typeface="Times New Roman" panose="02020603050405020304" pitchFamily="18" charset="0"/>
              <a:cs typeface="Times New Roman" panose="02020603050405020304" pitchFamily="18" charset="0"/>
            </a:endParaRPr>
          </a:p>
          <a:p>
            <a:pPr algn="just"/>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076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sz="2800" b="1" dirty="0">
                <a:latin typeface="Times New Roman" panose="02020603050405020304" pitchFamily="18" charset="0"/>
                <a:cs typeface="Times New Roman" panose="02020603050405020304" pitchFamily="18" charset="0"/>
              </a:rPr>
              <a:t>CONCLUSION</a:t>
            </a:r>
            <a:br>
              <a:rPr lang="en-IN" sz="2800" b="1" dirty="0">
                <a:latin typeface="Times New Roman" panose="02020603050405020304" pitchFamily="18" charset="0"/>
                <a:cs typeface="Times New Roman" panose="02020603050405020304" pitchFamily="18" charset="0"/>
              </a:rPr>
            </a:br>
            <a:endParaRPr lang="en-I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4293" y="1054111"/>
            <a:ext cx="8946541" cy="4195481"/>
          </a:xfrm>
        </p:spPr>
        <p:txBody>
          <a:bodyPr>
            <a:noAutofit/>
          </a:bodyPr>
          <a:lstStyle/>
          <a:p>
            <a:pPr algn="just">
              <a:lnSpc>
                <a:spcPct val="150000"/>
              </a:lnSpc>
            </a:pPr>
            <a:r>
              <a:rPr lang="en-IN" sz="2100" dirty="0">
                <a:latin typeface="Times New Roman" panose="02020603050405020304" pitchFamily="18" charset="0"/>
                <a:cs typeface="Times New Roman" panose="02020603050405020304" pitchFamily="18" charset="0"/>
              </a:rPr>
              <a:t>Study indicate that women don’t want to pregnant but due to their family member want at least four to five child because they wait for Baby Boy and if Baby Boy is there then they wait for Baby Girls and they have mentality FP like IUCD may Cause Cancer or other Diseases so we need to aware about FP by different method like IEC etc. we also give information about </a:t>
            </a:r>
            <a:r>
              <a:rPr lang="en-IN" sz="2100" b="1" i="1" dirty="0" err="1">
                <a:latin typeface="Times New Roman" panose="02020603050405020304" pitchFamily="18" charset="0"/>
                <a:cs typeface="Times New Roman" panose="02020603050405020304" pitchFamily="18" charset="0"/>
              </a:rPr>
              <a:t>Lactational</a:t>
            </a:r>
            <a:r>
              <a:rPr lang="en-IN" sz="2100" b="1" i="1" dirty="0">
                <a:latin typeface="Times New Roman" panose="02020603050405020304" pitchFamily="18" charset="0"/>
                <a:cs typeface="Times New Roman" panose="02020603050405020304" pitchFamily="18" charset="0"/>
              </a:rPr>
              <a:t> Amenorrhea Method </a:t>
            </a:r>
            <a:r>
              <a:rPr lang="en-IN" sz="2100" dirty="0">
                <a:latin typeface="Times New Roman" panose="02020603050405020304" pitchFamily="18" charset="0"/>
                <a:cs typeface="Times New Roman" panose="02020603050405020304" pitchFamily="18" charset="0"/>
              </a:rPr>
              <a:t>which is most cost effective method for FP and it does not produce any diseases to beneficiary. ANM/ASHA/AWW don’t want to go to Home Visit and if they are going which not effective so effective Home Visit should be there and there are </a:t>
            </a:r>
            <a:r>
              <a:rPr lang="en-IN" sz="2100" dirty="0" err="1">
                <a:latin typeface="Times New Roman" panose="02020603050405020304" pitchFamily="18" charset="0"/>
                <a:cs typeface="Times New Roman" panose="02020603050405020304" pitchFamily="18" charset="0"/>
              </a:rPr>
              <a:t>casteism</a:t>
            </a:r>
            <a:r>
              <a:rPr lang="en-IN" sz="2100" dirty="0">
                <a:latin typeface="Times New Roman" panose="02020603050405020304" pitchFamily="18" charset="0"/>
                <a:cs typeface="Times New Roman" panose="02020603050405020304" pitchFamily="18" charset="0"/>
              </a:rPr>
              <a:t> is one of the biggest problem in the village so it can be solved so that everybody can get the benefit of Family Planning.</a:t>
            </a:r>
          </a:p>
        </p:txBody>
      </p:sp>
    </p:spTree>
    <p:extLst>
      <p:ext uri="{BB962C8B-B14F-4D97-AF65-F5344CB8AC3E}">
        <p14:creationId xmlns:p14="http://schemas.microsoft.com/office/powerpoint/2010/main" val="2111565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sz="2800" b="1" dirty="0">
                <a:latin typeface="Times New Roman" panose="02020603050405020304" pitchFamily="18" charset="0"/>
                <a:cs typeface="Times New Roman" panose="02020603050405020304" pitchFamily="18" charset="0"/>
              </a:rPr>
              <a:t>REFERENCES</a:t>
            </a:r>
            <a:r>
              <a:rPr lang="en-IN" sz="2800" dirty="0">
                <a:latin typeface="Times New Roman" panose="02020603050405020304" pitchFamily="18" charset="0"/>
                <a:cs typeface="Times New Roman" panose="02020603050405020304" pitchFamily="18" charset="0"/>
              </a:rPr>
              <a:t/>
            </a:r>
            <a:br>
              <a:rPr lang="en-IN" sz="2800" dirty="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4293" y="1720409"/>
            <a:ext cx="8946541" cy="4195481"/>
          </a:xfrm>
        </p:spPr>
        <p:txBody>
          <a:bodyPr>
            <a:normAutofit/>
          </a:bodyPr>
          <a:lstStyle/>
          <a:p>
            <a:pPr lvl="0"/>
            <a:r>
              <a:rPr lang="en-IN" sz="2100" b="1" dirty="0">
                <a:latin typeface="Times New Roman" panose="02020603050405020304" pitchFamily="18" charset="0"/>
                <a:cs typeface="Times New Roman" panose="02020603050405020304" pitchFamily="18" charset="0"/>
              </a:rPr>
              <a:t>Annual Report 2014-15 Family  Planning Available </a:t>
            </a:r>
            <a:r>
              <a:rPr lang="en-IN" sz="2100" b="1" dirty="0" err="1">
                <a:latin typeface="Times New Roman" panose="02020603050405020304" pitchFamily="18" charset="0"/>
                <a:cs typeface="Times New Roman" panose="02020603050405020304" pitchFamily="18" charset="0"/>
              </a:rPr>
              <a:t>from:</a:t>
            </a:r>
            <a:r>
              <a:rPr lang="en-IN" sz="2100" b="1" u="sng" dirty="0" err="1">
                <a:latin typeface="Times New Roman" panose="02020603050405020304" pitchFamily="18" charset="0"/>
                <a:cs typeface="Times New Roman" panose="02020603050405020304" pitchFamily="18" charset="0"/>
              </a:rPr>
              <a:t>http</a:t>
            </a:r>
            <a:r>
              <a:rPr lang="en-IN" sz="2100" b="1" u="sng" dirty="0">
                <a:latin typeface="Times New Roman" panose="02020603050405020304" pitchFamily="18" charset="0"/>
                <a:cs typeface="Times New Roman" panose="02020603050405020304" pitchFamily="18" charset="0"/>
              </a:rPr>
              <a:t>://www.mohfw.nic.in/WriteReadData/l892s/5632145789632456.pdf[accessed on 2 May 2016].</a:t>
            </a:r>
            <a:endParaRPr lang="en-IN" sz="2100" b="1" dirty="0">
              <a:latin typeface="Times New Roman" panose="02020603050405020304" pitchFamily="18" charset="0"/>
              <a:cs typeface="Times New Roman" panose="02020603050405020304" pitchFamily="18" charset="0"/>
            </a:endParaRPr>
          </a:p>
          <a:p>
            <a:r>
              <a:rPr lang="en-IN" sz="2100" b="1" dirty="0">
                <a:latin typeface="Times New Roman" panose="02020603050405020304" pitchFamily="18" charset="0"/>
                <a:cs typeface="Times New Roman" panose="02020603050405020304" pitchFamily="18" charset="0"/>
              </a:rPr>
              <a:t>Family Planning Improving the Lives of Women and Their Families Around the World 2011 REPORT[accessed on 2 May 2016</a:t>
            </a:r>
            <a:r>
              <a:rPr lang="en-IN" sz="2100" b="1" dirty="0" smtClean="0">
                <a:latin typeface="Times New Roman" panose="02020603050405020304" pitchFamily="18" charset="0"/>
                <a:cs typeface="Times New Roman" panose="02020603050405020304" pitchFamily="18" charset="0"/>
              </a:rPr>
              <a:t>]</a:t>
            </a:r>
          </a:p>
          <a:p>
            <a:pPr lvl="0"/>
            <a:r>
              <a:rPr lang="en-IN" sz="2100" b="1" dirty="0">
                <a:latin typeface="Times New Roman" panose="02020603050405020304" pitchFamily="18" charset="0"/>
                <a:cs typeface="Times New Roman" panose="02020603050405020304" pitchFamily="18" charset="0"/>
              </a:rPr>
              <a:t>Fact Sheet National Family Health Survey-4,2015 -16. Available </a:t>
            </a:r>
            <a:r>
              <a:rPr lang="en-IN" sz="2100" b="1" dirty="0" err="1">
                <a:latin typeface="Times New Roman" panose="02020603050405020304" pitchFamily="18" charset="0"/>
                <a:cs typeface="Times New Roman" panose="02020603050405020304" pitchFamily="18" charset="0"/>
              </a:rPr>
              <a:t>from</a:t>
            </a:r>
            <a:r>
              <a:rPr lang="en-IN" sz="2100" b="1" u="sng" dirty="0" err="1">
                <a:latin typeface="Times New Roman" panose="02020603050405020304" pitchFamily="18" charset="0"/>
                <a:cs typeface="Times New Roman" panose="02020603050405020304" pitchFamily="18" charset="0"/>
              </a:rPr>
              <a:t>:http</a:t>
            </a:r>
            <a:r>
              <a:rPr lang="en-IN" sz="2100" b="1" u="sng" dirty="0">
                <a:latin typeface="Times New Roman" panose="02020603050405020304" pitchFamily="18" charset="0"/>
                <a:cs typeface="Times New Roman" panose="02020603050405020304" pitchFamily="18" charset="0"/>
              </a:rPr>
              <a:t>://rchiips.org/</a:t>
            </a:r>
            <a:r>
              <a:rPr lang="en-IN" sz="2100" b="1" u="sng" dirty="0" err="1">
                <a:latin typeface="Times New Roman" panose="02020603050405020304" pitchFamily="18" charset="0"/>
                <a:cs typeface="Times New Roman" panose="02020603050405020304" pitchFamily="18" charset="0"/>
              </a:rPr>
              <a:t>nfhs</a:t>
            </a:r>
            <a:r>
              <a:rPr lang="en-IN" sz="2100" b="1" u="sng" dirty="0">
                <a:latin typeface="Times New Roman" panose="02020603050405020304" pitchFamily="18" charset="0"/>
                <a:cs typeface="Times New Roman" panose="02020603050405020304" pitchFamily="18" charset="0"/>
              </a:rPr>
              <a:t>/pdf/nfhs4/br_factsheet.pdf</a:t>
            </a:r>
            <a:r>
              <a:rPr lang="en-IN" sz="2100" b="1" dirty="0">
                <a:latin typeface="Times New Roman" panose="02020603050405020304" pitchFamily="18" charset="0"/>
                <a:cs typeface="Times New Roman" panose="02020603050405020304" pitchFamily="18" charset="0"/>
              </a:rPr>
              <a:t>[accessed on 2 May 2016].</a:t>
            </a:r>
          </a:p>
          <a:p>
            <a:r>
              <a:rPr lang="en-IN" sz="2100" b="1" dirty="0">
                <a:latin typeface="Times New Roman" panose="02020603050405020304" pitchFamily="18" charset="0"/>
                <a:cs typeface="Times New Roman" panose="02020603050405020304" pitchFamily="18" charset="0"/>
              </a:rPr>
              <a:t>Population reference bureau 2013 Data Sheet Family Planning Worldwide Available from</a:t>
            </a:r>
            <a:r>
              <a:rPr lang="en-IN" sz="2100" b="1" u="sng" dirty="0">
                <a:latin typeface="Times New Roman" panose="02020603050405020304" pitchFamily="18" charset="0"/>
                <a:cs typeface="Times New Roman" panose="02020603050405020304" pitchFamily="18" charset="0"/>
              </a:rPr>
              <a:t>:</a:t>
            </a:r>
            <a:r>
              <a:rPr lang="en-IN" sz="2100" b="1" dirty="0">
                <a:latin typeface="Times New Roman" panose="02020603050405020304" pitchFamily="18" charset="0"/>
                <a:cs typeface="Times New Roman" panose="02020603050405020304" pitchFamily="18" charset="0"/>
              </a:rPr>
              <a:t> </a:t>
            </a:r>
            <a:r>
              <a:rPr lang="en-IN" sz="2100" b="1" u="sng" dirty="0">
                <a:latin typeface="Times New Roman" panose="02020603050405020304" pitchFamily="18" charset="0"/>
                <a:cs typeface="Times New Roman" panose="02020603050405020304" pitchFamily="18" charset="0"/>
              </a:rPr>
              <a:t>www. p r b.org, </a:t>
            </a:r>
            <a:r>
              <a:rPr lang="en-IN" sz="2100" b="1" dirty="0">
                <a:latin typeface="Times New Roman" panose="02020603050405020304" pitchFamily="18" charset="0"/>
                <a:cs typeface="Times New Roman" panose="02020603050405020304" pitchFamily="18" charset="0"/>
              </a:rPr>
              <a:t>[accessed on 2 May 2016].</a:t>
            </a:r>
          </a:p>
        </p:txBody>
      </p:sp>
    </p:spTree>
    <p:extLst>
      <p:ext uri="{BB962C8B-B14F-4D97-AF65-F5344CB8AC3E}">
        <p14:creationId xmlns:p14="http://schemas.microsoft.com/office/powerpoint/2010/main" val="24279612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7274" y="728331"/>
            <a:ext cx="8201465" cy="5464227"/>
          </a:xfrm>
        </p:spPr>
      </p:pic>
    </p:spTree>
    <p:extLst>
      <p:ext uri="{BB962C8B-B14F-4D97-AF65-F5344CB8AC3E}">
        <p14:creationId xmlns:p14="http://schemas.microsoft.com/office/powerpoint/2010/main" val="13202420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smtClean="0">
                <a:latin typeface="Times New Roman" panose="02020603050405020304" pitchFamily="18" charset="0"/>
                <a:cs typeface="Times New Roman" panose="02020603050405020304" pitchFamily="18" charset="0"/>
              </a:rPr>
              <a:t>KEY LEARNINGS FROM THE FIELD</a:t>
            </a:r>
            <a:endParaRPr lang="en-I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en-IN" dirty="0"/>
              <a:t>VHSND activities and related operational problems.</a:t>
            </a:r>
          </a:p>
          <a:p>
            <a:pPr algn="just"/>
            <a:r>
              <a:rPr lang="en-IN" dirty="0"/>
              <a:t>Status of FLW home visits in the communities, and the related effects on various indicators.</a:t>
            </a:r>
          </a:p>
          <a:p>
            <a:pPr lvl="0" algn="just"/>
            <a:r>
              <a:rPr lang="en-IN" dirty="0" smtClean="0"/>
              <a:t>Various </a:t>
            </a:r>
            <a:r>
              <a:rPr lang="en-IN" dirty="0"/>
              <a:t>programmes targeted for nutrition, running under the </a:t>
            </a:r>
            <a:r>
              <a:rPr lang="en-IN" dirty="0" err="1"/>
              <a:t>MoHFW</a:t>
            </a:r>
            <a:r>
              <a:rPr lang="en-IN" dirty="0"/>
              <a:t> and </a:t>
            </a:r>
            <a:r>
              <a:rPr lang="en-IN" dirty="0" err="1"/>
              <a:t>MoWCD</a:t>
            </a:r>
            <a:r>
              <a:rPr lang="en-IN" dirty="0"/>
              <a:t> in Bihar.</a:t>
            </a:r>
          </a:p>
          <a:p>
            <a:pPr algn="just"/>
            <a:r>
              <a:rPr lang="en-IN" dirty="0"/>
              <a:t>C</a:t>
            </a:r>
            <a:r>
              <a:rPr lang="en-IN" dirty="0" smtClean="0"/>
              <a:t>ultural </a:t>
            </a:r>
            <a:r>
              <a:rPr lang="en-IN" dirty="0"/>
              <a:t>taboos is still widely prevalent in Bihar. Also, the caste system affects the </a:t>
            </a:r>
            <a:r>
              <a:rPr lang="en-IN" dirty="0" smtClean="0"/>
              <a:t>functioning </a:t>
            </a:r>
            <a:r>
              <a:rPr lang="en-IN" dirty="0"/>
              <a:t>of </a:t>
            </a:r>
            <a:r>
              <a:rPr lang="en-IN" dirty="0" smtClean="0"/>
              <a:t>Health.</a:t>
            </a:r>
          </a:p>
          <a:p>
            <a:pPr algn="just"/>
            <a:r>
              <a:rPr lang="en-IN" dirty="0"/>
              <a:t>Work profiles of </a:t>
            </a:r>
            <a:r>
              <a:rPr lang="en-IN" dirty="0" err="1"/>
              <a:t>govt</a:t>
            </a:r>
            <a:r>
              <a:rPr lang="en-IN" dirty="0"/>
              <a:t> functionaries, like DPO, CDPO and LSs.</a:t>
            </a:r>
          </a:p>
          <a:p>
            <a:pPr algn="just"/>
            <a:r>
              <a:rPr lang="en-IN" dirty="0" smtClean="0"/>
              <a:t>Various </a:t>
            </a:r>
            <a:r>
              <a:rPr lang="en-IN" dirty="0"/>
              <a:t>regular meetings amongst different sets of stakeholders of health and nutrition.</a:t>
            </a:r>
          </a:p>
          <a:p>
            <a:pPr algn="just"/>
            <a:endParaRPr lang="en-IN" dirty="0"/>
          </a:p>
        </p:txBody>
      </p:sp>
    </p:spTree>
    <p:extLst>
      <p:ext uri="{BB962C8B-B14F-4D97-AF65-F5344CB8AC3E}">
        <p14:creationId xmlns:p14="http://schemas.microsoft.com/office/powerpoint/2010/main" val="931776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sz="2800" b="1" dirty="0" smtClean="0">
                <a:latin typeface="Times New Roman" panose="02020603050405020304" pitchFamily="18" charset="0"/>
                <a:cs typeface="Times New Roman" panose="02020603050405020304" pitchFamily="18" charset="0"/>
              </a:rPr>
              <a:t>                                   </a:t>
            </a:r>
            <a:br>
              <a:rPr lang="en-IN" sz="2800" b="1" dirty="0" smtClean="0">
                <a:latin typeface="Times New Roman" panose="02020603050405020304" pitchFamily="18" charset="0"/>
                <a:cs typeface="Times New Roman" panose="02020603050405020304" pitchFamily="18" charset="0"/>
              </a:rPr>
            </a:br>
            <a:r>
              <a:rPr lang="en-IN" sz="2800" b="1" dirty="0">
                <a:latin typeface="Times New Roman" panose="02020603050405020304" pitchFamily="18" charset="0"/>
                <a:cs typeface="Times New Roman" panose="02020603050405020304" pitchFamily="18" charset="0"/>
              </a:rPr>
              <a:t> </a:t>
            </a:r>
            <a:r>
              <a:rPr lang="en-IN" sz="2800" b="1" dirty="0" smtClean="0">
                <a:latin typeface="Times New Roman" panose="02020603050405020304" pitchFamily="18" charset="0"/>
                <a:cs typeface="Times New Roman" panose="02020603050405020304" pitchFamily="18" charset="0"/>
              </a:rPr>
              <a:t>                      PROJECT </a:t>
            </a:r>
            <a:r>
              <a:rPr lang="en-IN" sz="2800" b="1" dirty="0">
                <a:latin typeface="Times New Roman" panose="02020603050405020304" pitchFamily="18" charset="0"/>
                <a:cs typeface="Times New Roman" panose="02020603050405020304" pitchFamily="18" charset="0"/>
              </a:rPr>
              <a:t>REPORT</a:t>
            </a: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17712" y="2516559"/>
            <a:ext cx="8946541" cy="2647870"/>
          </a:xfrm>
        </p:spPr>
        <p:txBody>
          <a:bodyPr>
            <a:normAutofit/>
          </a:bodyPr>
          <a:lstStyle/>
          <a:p>
            <a:pPr marL="0" indent="0" algn="ctr">
              <a:buNone/>
            </a:pPr>
            <a:r>
              <a:rPr lang="en-IN" sz="2800" b="1" dirty="0">
                <a:latin typeface="Times New Roman" panose="02020603050405020304" pitchFamily="18" charset="0"/>
                <a:cs typeface="Times New Roman" panose="02020603050405020304" pitchFamily="18" charset="0"/>
              </a:rPr>
              <a:t>“Post Natal Contraception &amp; Family Planning Trend in Salalpur Village of Barh Block of Patna District, Bihar”</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1994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sz="2800" b="1" dirty="0" smtClean="0">
                <a:latin typeface="Times New Roman" panose="02020603050405020304" pitchFamily="18" charset="0"/>
                <a:cs typeface="Times New Roman" panose="02020603050405020304" pitchFamily="18" charset="0"/>
              </a:rPr>
              <a:t>INTRODUCTION</a:t>
            </a:r>
            <a:br>
              <a:rPr lang="en-IN" sz="2800" b="1" dirty="0" smtClean="0">
                <a:latin typeface="Times New Roman" panose="02020603050405020304" pitchFamily="18" charset="0"/>
                <a:cs typeface="Times New Roman" panose="02020603050405020304" pitchFamily="18" charset="0"/>
              </a:rPr>
            </a:b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4293" y="1853248"/>
            <a:ext cx="8946541" cy="4195481"/>
          </a:xfrm>
        </p:spPr>
        <p:txBody>
          <a:bodyPr>
            <a:noAutofit/>
          </a:bodyPr>
          <a:lstStyle/>
          <a:p>
            <a:pPr algn="just"/>
            <a:r>
              <a:rPr lang="en-IN" sz="2400" dirty="0">
                <a:latin typeface="Times New Roman" panose="02020603050405020304" pitchFamily="18" charset="0"/>
                <a:cs typeface="Times New Roman" panose="02020603050405020304" pitchFamily="18" charset="0"/>
              </a:rPr>
              <a:t>Family planning (FP) is one of the major components of reproductive </a:t>
            </a:r>
            <a:r>
              <a:rPr lang="en-IN" sz="2400" dirty="0" smtClean="0">
                <a:latin typeface="Times New Roman" panose="02020603050405020304" pitchFamily="18" charset="0"/>
                <a:cs typeface="Times New Roman" panose="02020603050405020304" pitchFamily="18" charset="0"/>
              </a:rPr>
              <a:t>health.</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In 1952</a:t>
            </a:r>
            <a:r>
              <a:rPr lang="en-IN" sz="2400" dirty="0">
                <a:latin typeface="Times New Roman" panose="02020603050405020304" pitchFamily="18" charset="0"/>
                <a:cs typeface="Times New Roman" panose="02020603050405020304" pitchFamily="18" charset="0"/>
              </a:rPr>
              <a:t>, the family planning programme has undergone transformation in terms of policy and actual programme </a:t>
            </a:r>
            <a:r>
              <a:rPr lang="en-IN" sz="2400" dirty="0" smtClean="0">
                <a:latin typeface="Times New Roman" panose="02020603050405020304" pitchFamily="18" charset="0"/>
                <a:cs typeface="Times New Roman" panose="02020603050405020304" pitchFamily="18" charset="0"/>
              </a:rPr>
              <a:t>implementation.</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Goal </a:t>
            </a:r>
            <a:r>
              <a:rPr lang="en-IN" sz="2400" dirty="0">
                <a:latin typeface="Times New Roman" panose="02020603050405020304" pitchFamily="18" charset="0"/>
                <a:cs typeface="Times New Roman" panose="02020603050405020304" pitchFamily="18" charset="0"/>
              </a:rPr>
              <a:t>is to prevent unwanted pregnancies and regulate wanted pregnancies, thereby ensuring the health of mothers and </a:t>
            </a:r>
            <a:r>
              <a:rPr lang="en-IN" sz="2400" dirty="0" smtClean="0">
                <a:latin typeface="Times New Roman" panose="02020603050405020304" pitchFamily="18" charset="0"/>
                <a:cs typeface="Times New Roman" panose="02020603050405020304" pitchFamily="18" charset="0"/>
              </a:rPr>
              <a:t>children.</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Aim is </a:t>
            </a:r>
            <a:r>
              <a:rPr lang="en-IN" sz="2400" dirty="0">
                <a:latin typeface="Times New Roman" panose="02020603050405020304" pitchFamily="18" charset="0"/>
                <a:cs typeface="Times New Roman" panose="02020603050405020304" pitchFamily="18" charset="0"/>
              </a:rPr>
              <a:t>regulating the population in order to maintain the vital balance between development and the </a:t>
            </a:r>
            <a:r>
              <a:rPr lang="en-IN" sz="2400" dirty="0" smtClean="0">
                <a:latin typeface="Times New Roman" panose="02020603050405020304" pitchFamily="18" charset="0"/>
                <a:cs typeface="Times New Roman" panose="02020603050405020304" pitchFamily="18" charset="0"/>
              </a:rPr>
              <a:t>environment.</a:t>
            </a:r>
            <a:endParaRPr lang="en-IN" sz="2400" dirty="0" smtClean="0">
              <a:latin typeface="Times New Roman" panose="02020603050405020304" pitchFamily="18" charset="0"/>
              <a:cs typeface="Times New Roman" panose="02020603050405020304" pitchFamily="18" charset="0"/>
            </a:endParaRPr>
          </a:p>
          <a:p>
            <a:pPr algn="just"/>
            <a:r>
              <a:rPr lang="en-IN" sz="2400" dirty="0" smtClean="0">
                <a:latin typeface="Times New Roman" panose="02020603050405020304" pitchFamily="18" charset="0"/>
                <a:cs typeface="Times New Roman" panose="02020603050405020304" pitchFamily="18" charset="0"/>
              </a:rPr>
              <a:t>Where Man </a:t>
            </a:r>
            <a:r>
              <a:rPr lang="en-IN" sz="2400" dirty="0">
                <a:latin typeface="Times New Roman" panose="02020603050405020304" pitchFamily="18" charset="0"/>
                <a:cs typeface="Times New Roman" panose="02020603050405020304" pitchFamily="18" charset="0"/>
              </a:rPr>
              <a:t>and woman are equally responsible and </a:t>
            </a:r>
            <a:r>
              <a:rPr lang="en-IN" sz="2400" dirty="0" smtClean="0">
                <a:latin typeface="Times New Roman" panose="02020603050405020304" pitchFamily="18" charset="0"/>
                <a:cs typeface="Times New Roman" panose="02020603050405020304" pitchFamily="18" charset="0"/>
              </a:rPr>
              <a:t>accountable for Family </a:t>
            </a:r>
            <a:r>
              <a:rPr lang="en-IN" sz="2400" dirty="0" smtClean="0">
                <a:latin typeface="Times New Roman" panose="02020603050405020304" pitchFamily="18" charset="0"/>
                <a:cs typeface="Times New Roman" panose="02020603050405020304" pitchFamily="18" charset="0"/>
              </a:rPr>
              <a:t>Planning.</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496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smtClean="0">
                <a:latin typeface="Times New Roman" panose="02020603050405020304" pitchFamily="18" charset="0"/>
                <a:cs typeface="Times New Roman" panose="02020603050405020304" pitchFamily="18" charset="0"/>
              </a:rPr>
              <a:t>FAMILY PLANNING METHODS</a:t>
            </a:r>
            <a:endParaRPr lang="en-IN" sz="2800" b="1"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0716400"/>
              </p:ext>
            </p:extLst>
          </p:nvPr>
        </p:nvGraphicFramePr>
        <p:xfrm>
          <a:off x="1671876" y="1111741"/>
          <a:ext cx="8912181" cy="5611993"/>
        </p:xfrm>
        <a:graphic>
          <a:graphicData uri="http://schemas.openxmlformats.org/drawingml/2006/table">
            <a:tbl>
              <a:tblPr firstRow="1" firstCol="1" bandRow="1">
                <a:tableStyleId>{5C22544A-7EE6-4342-B048-85BDC9FD1C3A}</a:tableStyleId>
              </a:tblPr>
              <a:tblGrid>
                <a:gridCol w="2970085"/>
                <a:gridCol w="2971048"/>
                <a:gridCol w="2971048"/>
              </a:tblGrid>
              <a:tr h="432381">
                <a:tc>
                  <a:txBody>
                    <a:bodyPr/>
                    <a:lstStyle/>
                    <a:p>
                      <a:pPr algn="just">
                        <a:lnSpc>
                          <a:spcPct val="115000"/>
                        </a:lnSpc>
                        <a:spcBef>
                          <a:spcPts val="1200"/>
                        </a:spcBef>
                        <a:spcAft>
                          <a:spcPts val="0"/>
                        </a:spcAft>
                      </a:pPr>
                      <a:r>
                        <a:rPr lang="en-IN" sz="1400" dirty="0">
                          <a:effectLst/>
                        </a:rPr>
                        <a:t>Family Planning Method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400" dirty="0">
                          <a:effectLst/>
                        </a:rPr>
                        <a:t>Service Provider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400" dirty="0">
                          <a:effectLst/>
                        </a:rPr>
                        <a:t>Service Location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r>
              <a:tr h="216730">
                <a:tc gridSpan="3">
                  <a:txBody>
                    <a:bodyPr/>
                    <a:lstStyle/>
                    <a:p>
                      <a:pPr algn="just">
                        <a:lnSpc>
                          <a:spcPct val="115000"/>
                        </a:lnSpc>
                        <a:spcBef>
                          <a:spcPts val="1200"/>
                        </a:spcBef>
                        <a:spcAft>
                          <a:spcPts val="0"/>
                        </a:spcAft>
                      </a:pPr>
                      <a:r>
                        <a:rPr lang="en-IN" sz="1000" dirty="0">
                          <a:effectLst/>
                        </a:rPr>
                        <a:t>Spacing </a:t>
                      </a:r>
                      <a:r>
                        <a:rPr lang="en-IN" sz="1000" dirty="0" smtClean="0">
                          <a:effectLst/>
                        </a:rPr>
                        <a:t>Methods</a:t>
                      </a:r>
                    </a:p>
                    <a:p>
                      <a:pPr algn="just">
                        <a:lnSpc>
                          <a:spcPct val="115000"/>
                        </a:lnSpc>
                        <a:spcBef>
                          <a:spcPts val="1200"/>
                        </a:spcBef>
                        <a:spcAft>
                          <a:spcPts val="0"/>
                        </a:spcAft>
                      </a:pP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hMerge="1">
                  <a:txBody>
                    <a:bodyPr/>
                    <a:lstStyle/>
                    <a:p>
                      <a:endParaRPr lang="en-IN"/>
                    </a:p>
                  </a:txBody>
                  <a:tcPr/>
                </a:tc>
                <a:tc hMerge="1">
                  <a:txBody>
                    <a:bodyPr/>
                    <a:lstStyle/>
                    <a:p>
                      <a:endParaRPr lang="en-IN"/>
                    </a:p>
                  </a:txBody>
                  <a:tcPr/>
                </a:tc>
              </a:tr>
              <a:tr h="648571">
                <a:tc>
                  <a:txBody>
                    <a:bodyPr/>
                    <a:lstStyle/>
                    <a:p>
                      <a:pPr algn="just">
                        <a:lnSpc>
                          <a:spcPct val="115000"/>
                        </a:lnSpc>
                        <a:spcBef>
                          <a:spcPts val="1200"/>
                        </a:spcBef>
                        <a:spcAft>
                          <a:spcPts val="0"/>
                        </a:spcAft>
                      </a:pPr>
                      <a:r>
                        <a:rPr lang="en-IN" sz="1000" dirty="0" smtClean="0">
                          <a:effectLst/>
                        </a:rPr>
                        <a:t>IUCD </a:t>
                      </a:r>
                      <a:r>
                        <a:rPr lang="en-IN" sz="1000" dirty="0">
                          <a:effectLst/>
                        </a:rPr>
                        <a:t>380 A/IUCD 375</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a:effectLst/>
                        </a:rPr>
                        <a:t>Trained &amp; certified ANMs, LHVs, SNs and Doctors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a:effectLst/>
                        </a:rPr>
                        <a:t>Sub-centre &amp; higher levels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r>
              <a:tr h="432381">
                <a:tc>
                  <a:txBody>
                    <a:bodyPr/>
                    <a:lstStyle/>
                    <a:p>
                      <a:pPr algn="just">
                        <a:lnSpc>
                          <a:spcPct val="115000"/>
                        </a:lnSpc>
                        <a:spcBef>
                          <a:spcPts val="1200"/>
                        </a:spcBef>
                        <a:spcAft>
                          <a:spcPts val="0"/>
                        </a:spcAft>
                      </a:pPr>
                      <a:r>
                        <a:rPr lang="en-IN" sz="1000" dirty="0">
                          <a:effectLst/>
                        </a:rPr>
                        <a:t>Oral Contraceptive Pills (OCPs)</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a:effectLst/>
                        </a:rPr>
                        <a:t>Trained ASHAs, ANMs, LHVs, SNs and Doctors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dirty="0">
                          <a:effectLst/>
                        </a:rPr>
                        <a:t>Village level ,Sub-centre &amp; higher levels</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r>
              <a:tr h="432381">
                <a:tc>
                  <a:txBody>
                    <a:bodyPr/>
                    <a:lstStyle/>
                    <a:p>
                      <a:pPr algn="just">
                        <a:lnSpc>
                          <a:spcPct val="115000"/>
                        </a:lnSpc>
                        <a:spcBef>
                          <a:spcPts val="1200"/>
                        </a:spcBef>
                        <a:spcAft>
                          <a:spcPts val="0"/>
                        </a:spcAft>
                      </a:pPr>
                      <a:r>
                        <a:rPr lang="en-IN" sz="1000" dirty="0">
                          <a:effectLst/>
                        </a:rPr>
                        <a:t>Condoms</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a:effectLst/>
                        </a:rPr>
                        <a:t>Trained ASHAs, ANMs, LHVs, SNs and Doctors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a:effectLst/>
                        </a:rPr>
                        <a:t>Village level ,Sub-centre &amp; higher levels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r>
              <a:tr h="216730">
                <a:tc gridSpan="3">
                  <a:txBody>
                    <a:bodyPr/>
                    <a:lstStyle/>
                    <a:p>
                      <a:pPr algn="just">
                        <a:lnSpc>
                          <a:spcPct val="115000"/>
                        </a:lnSpc>
                        <a:spcBef>
                          <a:spcPts val="1200"/>
                        </a:spcBef>
                        <a:spcAft>
                          <a:spcPts val="0"/>
                        </a:spcAft>
                      </a:pPr>
                      <a:r>
                        <a:rPr lang="en-IN" sz="1000" dirty="0">
                          <a:effectLst/>
                        </a:rPr>
                        <a:t>Limiting Methods</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hMerge="1">
                  <a:txBody>
                    <a:bodyPr/>
                    <a:lstStyle/>
                    <a:p>
                      <a:endParaRPr lang="en-IN"/>
                    </a:p>
                  </a:txBody>
                  <a:tcPr/>
                </a:tc>
                <a:tc hMerge="1">
                  <a:txBody>
                    <a:bodyPr/>
                    <a:lstStyle/>
                    <a:p>
                      <a:endParaRPr lang="en-IN"/>
                    </a:p>
                  </a:txBody>
                  <a:tcPr/>
                </a:tc>
              </a:tr>
              <a:tr h="648571">
                <a:tc>
                  <a:txBody>
                    <a:bodyPr/>
                    <a:lstStyle/>
                    <a:p>
                      <a:pPr algn="just">
                        <a:lnSpc>
                          <a:spcPct val="115000"/>
                        </a:lnSpc>
                        <a:spcBef>
                          <a:spcPts val="1200"/>
                        </a:spcBef>
                        <a:spcAft>
                          <a:spcPts val="0"/>
                        </a:spcAft>
                      </a:pPr>
                      <a:r>
                        <a:rPr lang="en-IN" sz="1000">
                          <a:effectLst/>
                        </a:rPr>
                        <a:t>Minilap</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a:effectLst/>
                        </a:rPr>
                        <a:t>Trained &amp; certified MBBS Doctors &amp; Specialist Doctors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a:effectLst/>
                        </a:rPr>
                        <a:t>PHC &amp; higher levels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r>
              <a:tr h="648571">
                <a:tc>
                  <a:txBody>
                    <a:bodyPr/>
                    <a:lstStyle/>
                    <a:p>
                      <a:pPr algn="just">
                        <a:lnSpc>
                          <a:spcPct val="115000"/>
                        </a:lnSpc>
                        <a:spcBef>
                          <a:spcPts val="1200"/>
                        </a:spcBef>
                        <a:spcAft>
                          <a:spcPts val="0"/>
                        </a:spcAft>
                      </a:pPr>
                      <a:r>
                        <a:rPr lang="en-IN" sz="1000" dirty="0">
                          <a:effectLst/>
                        </a:rPr>
                        <a:t>Laparoscopic Sterilization</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a:effectLst/>
                        </a:rPr>
                        <a:t>Trained &amp; certified Specialist Doctors (OBG &amp; General Surgeons)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a:effectLst/>
                        </a:rPr>
                        <a:t>Usually CHC &amp; higher levels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r>
              <a:tr h="648571">
                <a:tc>
                  <a:txBody>
                    <a:bodyPr/>
                    <a:lstStyle/>
                    <a:p>
                      <a:pPr algn="just">
                        <a:lnSpc>
                          <a:spcPct val="115000"/>
                        </a:lnSpc>
                        <a:spcBef>
                          <a:spcPts val="1200"/>
                        </a:spcBef>
                        <a:spcAft>
                          <a:spcPts val="0"/>
                        </a:spcAft>
                      </a:pPr>
                      <a:r>
                        <a:rPr lang="en-IN" sz="1000">
                          <a:effectLst/>
                        </a:rPr>
                        <a:t>NSV: No Scalpel Vasectomy</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a:effectLst/>
                        </a:rPr>
                        <a:t>Trained &amp; certified MBBS Doctors &amp; Specialist Doctors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a:effectLst/>
                        </a:rPr>
                        <a:t>PHC &amp; higher levels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r>
              <a:tr h="387397">
                <a:tc gridSpan="3">
                  <a:txBody>
                    <a:bodyPr/>
                    <a:lstStyle/>
                    <a:p>
                      <a:pPr algn="just">
                        <a:lnSpc>
                          <a:spcPct val="115000"/>
                        </a:lnSpc>
                        <a:spcBef>
                          <a:spcPts val="1200"/>
                        </a:spcBef>
                        <a:spcAft>
                          <a:spcPts val="0"/>
                        </a:spcAft>
                      </a:pPr>
                      <a:r>
                        <a:rPr lang="en-IN" sz="1000">
                          <a:effectLst/>
                        </a:rPr>
                        <a:t>Emergency Contraception</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hMerge="1">
                  <a:txBody>
                    <a:bodyPr/>
                    <a:lstStyle/>
                    <a:p>
                      <a:endParaRPr lang="en-IN"/>
                    </a:p>
                  </a:txBody>
                  <a:tcPr/>
                </a:tc>
                <a:tc hMerge="1">
                  <a:txBody>
                    <a:bodyPr/>
                    <a:lstStyle/>
                    <a:p>
                      <a:endParaRPr lang="en-IN"/>
                    </a:p>
                  </a:txBody>
                  <a:tcPr/>
                </a:tc>
              </a:tr>
              <a:tr h="648571">
                <a:tc>
                  <a:txBody>
                    <a:bodyPr/>
                    <a:lstStyle/>
                    <a:p>
                      <a:pPr algn="just">
                        <a:lnSpc>
                          <a:spcPct val="115000"/>
                        </a:lnSpc>
                        <a:spcBef>
                          <a:spcPts val="1200"/>
                        </a:spcBef>
                        <a:spcAft>
                          <a:spcPts val="0"/>
                        </a:spcAft>
                      </a:pPr>
                      <a:r>
                        <a:rPr lang="en-IN" sz="1000">
                          <a:effectLst/>
                        </a:rPr>
                        <a:t>Emergency Contraceptive Pills (ECPs)</a:t>
                      </a:r>
                      <a:endParaRPr lang="en-IN" sz="80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dirty="0">
                          <a:effectLst/>
                        </a:rPr>
                        <a:t>Trained ASHAs, ANMs, LHVs, SNs and doctors</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c>
                  <a:txBody>
                    <a:bodyPr/>
                    <a:lstStyle/>
                    <a:p>
                      <a:pPr algn="just">
                        <a:lnSpc>
                          <a:spcPct val="115000"/>
                        </a:lnSpc>
                        <a:spcBef>
                          <a:spcPts val="1200"/>
                        </a:spcBef>
                        <a:spcAft>
                          <a:spcPts val="0"/>
                        </a:spcAft>
                      </a:pPr>
                      <a:r>
                        <a:rPr lang="en-IN" sz="1000" dirty="0">
                          <a:effectLst/>
                        </a:rPr>
                        <a:t>Village level, Sub-centre &amp; higher levels</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64" marR="48864" marT="0" marB="0"/>
                </a:tc>
              </a:tr>
            </a:tbl>
          </a:graphicData>
        </a:graphic>
      </p:graphicFrame>
    </p:spTree>
    <p:extLst>
      <p:ext uri="{BB962C8B-B14F-4D97-AF65-F5344CB8AC3E}">
        <p14:creationId xmlns:p14="http://schemas.microsoft.com/office/powerpoint/2010/main" val="2560680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smtClean="0">
                <a:latin typeface="Times New Roman" panose="02020603050405020304" pitchFamily="18" charset="0"/>
                <a:cs typeface="Times New Roman" panose="02020603050405020304" pitchFamily="18" charset="0"/>
              </a:rPr>
              <a:t> </a:t>
            </a:r>
            <a:r>
              <a:rPr lang="en-IN" sz="2800" b="1" dirty="0" err="1">
                <a:latin typeface="Times New Roman" panose="02020603050405020304" pitchFamily="18" charset="0"/>
                <a:cs typeface="Times New Roman" panose="02020603050405020304" pitchFamily="18" charset="0"/>
              </a:rPr>
              <a:t>Lactational</a:t>
            </a:r>
            <a:r>
              <a:rPr lang="en-IN" sz="2800" b="1" dirty="0">
                <a:latin typeface="Times New Roman" panose="02020603050405020304" pitchFamily="18" charset="0"/>
                <a:cs typeface="Times New Roman" panose="02020603050405020304" pitchFamily="18" charset="0"/>
              </a:rPr>
              <a:t> Amenorrhea Method </a:t>
            </a:r>
            <a:r>
              <a:rPr lang="en-IN" sz="2800" b="1" dirty="0" smtClean="0">
                <a:latin typeface="Times New Roman" panose="02020603050405020304" pitchFamily="18" charset="0"/>
                <a:cs typeface="Times New Roman" panose="02020603050405020304" pitchFamily="18" charset="0"/>
              </a:rPr>
              <a:t>(LAM)</a:t>
            </a:r>
            <a:endParaRPr lang="en-IN"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nSpc>
                <a:spcPct val="150000"/>
              </a:lnSpc>
            </a:pPr>
            <a:r>
              <a:rPr lang="en-IN" sz="2400" dirty="0">
                <a:latin typeface="Times New Roman" panose="02020603050405020304" pitchFamily="18" charset="0"/>
                <a:cs typeface="Times New Roman" panose="02020603050405020304" pitchFamily="18" charset="0"/>
              </a:rPr>
              <a:t>Natural Family Planning during </a:t>
            </a:r>
            <a:r>
              <a:rPr lang="en-IN" sz="2400" dirty="0" smtClean="0">
                <a:latin typeface="Times New Roman" panose="02020603050405020304" pitchFamily="18" charset="0"/>
                <a:cs typeface="Times New Roman" panose="02020603050405020304" pitchFamily="18" charset="0"/>
              </a:rPr>
              <a:t>Breastfeeding</a:t>
            </a:r>
          </a:p>
          <a:p>
            <a:pPr>
              <a:lnSpc>
                <a:spcPct val="150000"/>
              </a:lnSpc>
            </a:pPr>
            <a:r>
              <a:rPr lang="en-IN" sz="2400" dirty="0">
                <a:latin typeface="Times New Roman" panose="02020603050405020304" pitchFamily="18" charset="0"/>
                <a:cs typeface="Times New Roman" panose="02020603050405020304" pitchFamily="18" charset="0"/>
              </a:rPr>
              <a:t>This is a temporary contraceptive method that relies on exclusive breast feeding </a:t>
            </a:r>
            <a:endParaRPr lang="en-IN" sz="2400" dirty="0" smtClean="0">
              <a:latin typeface="Times New Roman" panose="02020603050405020304" pitchFamily="18" charset="0"/>
              <a:cs typeface="Times New Roman" panose="02020603050405020304" pitchFamily="18" charset="0"/>
            </a:endParaRPr>
          </a:p>
          <a:p>
            <a:pPr>
              <a:lnSpc>
                <a:spcPct val="150000"/>
              </a:lnSpc>
            </a:pPr>
            <a:r>
              <a:rPr lang="en-IN" sz="2400" dirty="0">
                <a:latin typeface="Times New Roman" panose="02020603050405020304" pitchFamily="18" charset="0"/>
                <a:cs typeface="Times New Roman" panose="02020603050405020304" pitchFamily="18" charset="0"/>
              </a:rPr>
              <a:t>It can be used from birth up to six months afterwards</a:t>
            </a:r>
            <a:r>
              <a:rPr lang="en-IN" sz="2400" dirty="0" smtClean="0">
                <a:latin typeface="Times New Roman" panose="02020603050405020304" pitchFamily="18" charset="0"/>
                <a:cs typeface="Times New Roman" panose="02020603050405020304" pitchFamily="18" charset="0"/>
              </a:rPr>
              <a:t>.</a:t>
            </a:r>
          </a:p>
          <a:p>
            <a:pPr>
              <a:lnSpc>
                <a:spcPct val="150000"/>
              </a:lnSpc>
            </a:pPr>
            <a:r>
              <a:rPr lang="en-IN" sz="2400" dirty="0">
                <a:latin typeface="Times New Roman" panose="02020603050405020304" pitchFamily="18" charset="0"/>
                <a:cs typeface="Times New Roman" panose="02020603050405020304" pitchFamily="18" charset="0"/>
              </a:rPr>
              <a:t>Producing milk is called lactating and not having a period is called amenorrhea, hence this method of birth control is called </a:t>
            </a:r>
            <a:r>
              <a:rPr lang="en-IN" sz="2400" dirty="0" err="1">
                <a:latin typeface="Times New Roman" panose="02020603050405020304" pitchFamily="18" charset="0"/>
                <a:cs typeface="Times New Roman" panose="02020603050405020304" pitchFamily="18" charset="0"/>
              </a:rPr>
              <a:t>lactational</a:t>
            </a:r>
            <a:r>
              <a:rPr lang="en-IN" sz="2400" dirty="0">
                <a:latin typeface="Times New Roman" panose="02020603050405020304" pitchFamily="18" charset="0"/>
                <a:cs typeface="Times New Roman" panose="02020603050405020304" pitchFamily="18" charset="0"/>
              </a:rPr>
              <a:t> amenorrhea (or LAM)”. </a:t>
            </a:r>
          </a:p>
        </p:txBody>
      </p:sp>
    </p:spTree>
    <p:extLst>
      <p:ext uri="{BB962C8B-B14F-4D97-AF65-F5344CB8AC3E}">
        <p14:creationId xmlns:p14="http://schemas.microsoft.com/office/powerpoint/2010/main" val="2605687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b="1" dirty="0" smtClean="0">
                <a:latin typeface="Times New Roman" panose="02020603050405020304" pitchFamily="18" charset="0"/>
                <a:cs typeface="Times New Roman" panose="02020603050405020304" pitchFamily="18" charset="0"/>
              </a:rPr>
              <a:t>PROBLEM STATEMENT</a:t>
            </a:r>
            <a:endParaRPr lang="en-IN"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3312" y="1455314"/>
            <a:ext cx="8946541" cy="4793086"/>
          </a:xfrm>
        </p:spPr>
        <p:txBody>
          <a:bodyPr>
            <a:noAutofit/>
          </a:bodyPr>
          <a:lstStyle/>
          <a:p>
            <a:r>
              <a:rPr lang="en-IN" sz="2400" b="1" dirty="0">
                <a:latin typeface="Times New Roman" panose="02020603050405020304" pitchFamily="18" charset="0"/>
                <a:cs typeface="Times New Roman" panose="02020603050405020304" pitchFamily="18" charset="0"/>
              </a:rPr>
              <a:t>170 million </a:t>
            </a:r>
            <a:r>
              <a:rPr lang="en-IN" sz="2400" dirty="0">
                <a:latin typeface="Times New Roman" panose="02020603050405020304" pitchFamily="18" charset="0"/>
                <a:cs typeface="Times New Roman" panose="02020603050405020304" pitchFamily="18" charset="0"/>
              </a:rPr>
              <a:t>women have no access to safe and effective methods of family planning in developing countries</a:t>
            </a:r>
            <a:r>
              <a:rPr lang="en-IN" sz="2400" dirty="0" smtClean="0">
                <a:latin typeface="Times New Roman" panose="02020603050405020304" pitchFamily="18" charset="0"/>
                <a:cs typeface="Times New Roman" panose="02020603050405020304" pitchFamily="18" charset="0"/>
              </a:rPr>
              <a:t>.</a:t>
            </a:r>
          </a:p>
          <a:p>
            <a:r>
              <a:rPr lang="en-IN" sz="2400" dirty="0" smtClean="0">
                <a:latin typeface="Times New Roman" panose="02020603050405020304" pitchFamily="18" charset="0"/>
                <a:cs typeface="Times New Roman" panose="02020603050405020304" pitchFamily="18" charset="0"/>
              </a:rPr>
              <a:t>1/3 </a:t>
            </a:r>
            <a:r>
              <a:rPr lang="en-IN" sz="2400" dirty="0">
                <a:latin typeface="Times New Roman" panose="02020603050405020304" pitchFamily="18" charset="0"/>
                <a:cs typeface="Times New Roman" panose="02020603050405020304" pitchFamily="18" charset="0"/>
              </a:rPr>
              <a:t>of population growth is due to unplanned pregnancies </a:t>
            </a:r>
            <a:r>
              <a:rPr lang="en-IN" sz="2400" dirty="0" smtClean="0">
                <a:latin typeface="Times New Roman" panose="02020603050405020304" pitchFamily="18" charset="0"/>
                <a:cs typeface="Times New Roman" panose="02020603050405020304" pitchFamily="18" charset="0"/>
              </a:rPr>
              <a:t>.</a:t>
            </a:r>
          </a:p>
          <a:p>
            <a:r>
              <a:rPr lang="en-IN" sz="2400" dirty="0" smtClean="0">
                <a:latin typeface="Times New Roman" panose="02020603050405020304" pitchFamily="18" charset="0"/>
                <a:cs typeface="Times New Roman" panose="02020603050405020304" pitchFamily="18" charset="0"/>
              </a:rPr>
              <a:t>Of </a:t>
            </a:r>
            <a:r>
              <a:rPr lang="en-IN" sz="2400" dirty="0">
                <a:latin typeface="Times New Roman" panose="02020603050405020304" pitchFamily="18" charset="0"/>
                <a:cs typeface="Times New Roman" panose="02020603050405020304" pitchFamily="18" charset="0"/>
              </a:rPr>
              <a:t>the 210 million pregnancies occurring each year, nearly </a:t>
            </a:r>
            <a:r>
              <a:rPr lang="en-IN" sz="2400" b="1" dirty="0">
                <a:latin typeface="Times New Roman" panose="02020603050405020304" pitchFamily="18" charset="0"/>
                <a:cs typeface="Times New Roman" panose="02020603050405020304" pitchFamily="18" charset="0"/>
              </a:rPr>
              <a:t>80 million </a:t>
            </a:r>
            <a:r>
              <a:rPr lang="en-IN" sz="2400" dirty="0">
                <a:latin typeface="Times New Roman" panose="02020603050405020304" pitchFamily="18" charset="0"/>
                <a:cs typeface="Times New Roman" panose="02020603050405020304" pitchFamily="18" charset="0"/>
              </a:rPr>
              <a:t>are unintended. </a:t>
            </a:r>
            <a:endParaRPr lang="en-IN" sz="2400" dirty="0" smtClean="0">
              <a:latin typeface="Times New Roman" panose="02020603050405020304" pitchFamily="18" charset="0"/>
              <a:cs typeface="Times New Roman" panose="02020603050405020304" pitchFamily="18" charset="0"/>
            </a:endParaRPr>
          </a:p>
          <a:p>
            <a:r>
              <a:rPr lang="en-IN" sz="2400" dirty="0" smtClean="0">
                <a:latin typeface="Times New Roman" panose="02020603050405020304" pitchFamily="18" charset="0"/>
                <a:cs typeface="Times New Roman" panose="02020603050405020304" pitchFamily="18" charset="0"/>
              </a:rPr>
              <a:t>Each </a:t>
            </a:r>
            <a:r>
              <a:rPr lang="en-IN" sz="2400" dirty="0">
                <a:latin typeface="Times New Roman" panose="02020603050405020304" pitchFamily="18" charset="0"/>
                <a:cs typeface="Times New Roman" panose="02020603050405020304" pitchFamily="18" charset="0"/>
              </a:rPr>
              <a:t>year, modern contraceptives help women prevent </a:t>
            </a:r>
            <a:r>
              <a:rPr lang="en-IN" sz="2400" b="1" dirty="0">
                <a:latin typeface="Times New Roman" panose="02020603050405020304" pitchFamily="18" charset="0"/>
                <a:cs typeface="Times New Roman" panose="02020603050405020304" pitchFamily="18" charset="0"/>
              </a:rPr>
              <a:t>215,000</a:t>
            </a:r>
            <a:r>
              <a:rPr lang="en-IN" sz="2400"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pregnancy-related deaths </a:t>
            </a:r>
            <a:r>
              <a:rPr lang="en-IN" sz="2400" dirty="0">
                <a:latin typeface="Times New Roman" panose="02020603050405020304" pitchFamily="18" charset="0"/>
                <a:cs typeface="Times New Roman" panose="02020603050405020304" pitchFamily="18" charset="0"/>
              </a:rPr>
              <a:t>(including 66,000 from unsafe abortions), </a:t>
            </a:r>
            <a:r>
              <a:rPr lang="en-IN" sz="2400" b="1" dirty="0">
                <a:latin typeface="Times New Roman" panose="02020603050405020304" pitchFamily="18" charset="0"/>
                <a:cs typeface="Times New Roman" panose="02020603050405020304" pitchFamily="18" charset="0"/>
              </a:rPr>
              <a:t>2.7 million infant deaths </a:t>
            </a:r>
            <a:r>
              <a:rPr lang="en-IN" sz="2400" dirty="0">
                <a:latin typeface="Times New Roman" panose="02020603050405020304" pitchFamily="18" charset="0"/>
                <a:cs typeface="Times New Roman" panose="02020603050405020304" pitchFamily="18" charset="0"/>
              </a:rPr>
              <a:t>and the loss of </a:t>
            </a:r>
            <a:r>
              <a:rPr lang="en-IN" sz="2400" b="1" dirty="0">
                <a:latin typeface="Times New Roman" panose="02020603050405020304" pitchFamily="18" charset="0"/>
                <a:cs typeface="Times New Roman" panose="02020603050405020304" pitchFamily="18" charset="0"/>
              </a:rPr>
              <a:t>60</a:t>
            </a:r>
            <a:r>
              <a:rPr lang="en-IN" sz="2400"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million years of healthy </a:t>
            </a:r>
            <a:r>
              <a:rPr lang="en-IN" sz="2400" b="1" dirty="0" smtClean="0">
                <a:latin typeface="Times New Roman" panose="02020603050405020304" pitchFamily="18" charset="0"/>
                <a:cs typeface="Times New Roman" panose="02020603050405020304" pitchFamily="18" charset="0"/>
              </a:rPr>
              <a:t>life.</a:t>
            </a:r>
            <a:endParaRPr lang="en-IN" sz="2400" b="1" dirty="0" smtClean="0">
              <a:latin typeface="Times New Roman" panose="02020603050405020304" pitchFamily="18" charset="0"/>
              <a:cs typeface="Times New Roman" panose="02020603050405020304" pitchFamily="18" charset="0"/>
            </a:endParaRPr>
          </a:p>
          <a:p>
            <a:r>
              <a:rPr lang="en-IN" sz="2400" dirty="0">
                <a:latin typeface="Times New Roman" panose="02020603050405020304" pitchFamily="18" charset="0"/>
                <a:cs typeface="Times New Roman" panose="02020603050405020304" pitchFamily="18" charset="0"/>
              </a:rPr>
              <a:t>Each dollar spent on family planning can save governments up to $31 in health care, water, education, housing and sewers and other waste </a:t>
            </a:r>
            <a:r>
              <a:rPr lang="en-IN" sz="2400" dirty="0" smtClean="0">
                <a:latin typeface="Times New Roman" panose="02020603050405020304" pitchFamily="18" charset="0"/>
                <a:cs typeface="Times New Roman" panose="02020603050405020304" pitchFamily="18" charset="0"/>
              </a:rPr>
              <a:t>disposal.</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295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0" y="193182"/>
            <a:ext cx="11603865" cy="6664817"/>
          </a:xfrm>
        </p:spPr>
        <p:txBody>
          <a:bodyPr/>
          <a:lstStyle/>
          <a:p>
            <a:pPr algn="ctr"/>
            <a:r>
              <a:rPr lang="en-IN" sz="2800" b="1" dirty="0" smtClean="0">
                <a:latin typeface="Times New Roman" panose="02020603050405020304" pitchFamily="18" charset="0"/>
                <a:cs typeface="Times New Roman" panose="02020603050405020304" pitchFamily="18" charset="0"/>
              </a:rPr>
              <a:t/>
            </a:r>
            <a:br>
              <a:rPr lang="en-IN" sz="2800" b="1" dirty="0" smtClean="0">
                <a:latin typeface="Times New Roman" panose="02020603050405020304" pitchFamily="18" charset="0"/>
                <a:cs typeface="Times New Roman" panose="02020603050405020304" pitchFamily="18" charset="0"/>
              </a:rPr>
            </a:br>
            <a:r>
              <a:rPr lang="en-IN" sz="2800" b="1" dirty="0" smtClean="0">
                <a:latin typeface="Times New Roman" panose="02020603050405020304" pitchFamily="18" charset="0"/>
                <a:cs typeface="Times New Roman" panose="02020603050405020304" pitchFamily="18" charset="0"/>
              </a:rPr>
              <a:t/>
            </a:r>
            <a:br>
              <a:rPr lang="en-IN" sz="2800" b="1" dirty="0" smtClean="0">
                <a:latin typeface="Times New Roman" panose="02020603050405020304" pitchFamily="18" charset="0"/>
                <a:cs typeface="Times New Roman" panose="02020603050405020304" pitchFamily="18" charset="0"/>
              </a:rPr>
            </a:br>
            <a:r>
              <a:rPr lang="en-IN" sz="2800" b="1" dirty="0" smtClean="0">
                <a:latin typeface="Times New Roman" panose="02020603050405020304" pitchFamily="18" charset="0"/>
                <a:cs typeface="Times New Roman" panose="02020603050405020304" pitchFamily="18" charset="0"/>
              </a:rPr>
              <a:t>Spent In Family Planning</a:t>
            </a:r>
            <a:endParaRPr lang="en-IN"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8827" y="3653324"/>
            <a:ext cx="1257300" cy="12382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327" y="2734648"/>
            <a:ext cx="2857500" cy="2857500"/>
          </a:xfrm>
          <a:prstGeom prst="rect">
            <a:avLst/>
          </a:prstGeom>
        </p:spPr>
      </p:pic>
      <p:graphicFrame>
        <p:nvGraphicFramePr>
          <p:cNvPr id="9" name="Diagram 8"/>
          <p:cNvGraphicFramePr/>
          <p:nvPr>
            <p:extLst>
              <p:ext uri="{D42A27DB-BD31-4B8C-83A1-F6EECF244321}">
                <p14:modId xmlns:p14="http://schemas.microsoft.com/office/powerpoint/2010/main" val="2476634663"/>
              </p:ext>
            </p:extLst>
          </p:nvPr>
        </p:nvGraphicFramePr>
        <p:xfrm>
          <a:off x="4346820" y="2734648"/>
          <a:ext cx="2577402" cy="23309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9210" y="3400023"/>
            <a:ext cx="1875938" cy="219212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318" y="2927161"/>
            <a:ext cx="2711892" cy="2711892"/>
          </a:xfrm>
          <a:prstGeom prst="rect">
            <a:avLst/>
          </a:prstGeom>
        </p:spPr>
      </p:pic>
    </p:spTree>
    <p:extLst>
      <p:ext uri="{BB962C8B-B14F-4D97-AF65-F5344CB8AC3E}">
        <p14:creationId xmlns:p14="http://schemas.microsoft.com/office/powerpoint/2010/main" val="157327518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344</TotalTime>
  <Words>1545</Words>
  <Application>Microsoft Office PowerPoint</Application>
  <PresentationFormat>Widescreen</PresentationFormat>
  <Paragraphs>141</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Tahoma</vt:lpstr>
      <vt:lpstr>Times New Roman</vt:lpstr>
      <vt:lpstr>Wingdings 3</vt:lpstr>
      <vt:lpstr>Ion</vt:lpstr>
      <vt:lpstr>“Post Natal Contraception &amp; Family Planning Trend in Salalpur Village of Barh Block of Patna District, Bihar”</vt:lpstr>
      <vt:lpstr>CARE in India works across 14 states &amp; 38 Projects, touching the lives of 37 million people  (Headquarter in Delhi)</vt:lpstr>
      <vt:lpstr>KEY LEARNINGS FROM THE FIELD</vt:lpstr>
      <vt:lpstr>                                                           PROJECT REPORT</vt:lpstr>
      <vt:lpstr>INTRODUCTION </vt:lpstr>
      <vt:lpstr>FAMILY PLANNING METHODS</vt:lpstr>
      <vt:lpstr> Lactational Amenorrhea Method (LAM)</vt:lpstr>
      <vt:lpstr>PROBLEM STATEMENT</vt:lpstr>
      <vt:lpstr>  Spent In Family Planning</vt:lpstr>
      <vt:lpstr>Current Scenario of Population and Family Planning in India </vt:lpstr>
      <vt:lpstr>PowerPoint Presentation</vt:lpstr>
      <vt:lpstr>Socio Economic Profile of Salalpur Village</vt:lpstr>
      <vt:lpstr>RATIONALE  </vt:lpstr>
      <vt:lpstr>SPECIFIC OBJECTIVES</vt:lpstr>
      <vt:lpstr>METHODOLOGY</vt:lpstr>
      <vt:lpstr>LIMITATIONS </vt:lpstr>
      <vt:lpstr>FINDINGS  A) When You got pregnant with Baby , did you want to get pregnant at that time ?( Ask to all respondents ) </vt:lpstr>
      <vt:lpstr>B) Are you or husband currently using any family Planning Method?  </vt:lpstr>
      <vt:lpstr>C) Do you intend to use any method of family planning to delay or prevent the next pregnancy?(Ask those who are not using any methods )   </vt:lpstr>
      <vt:lpstr>D) Which method are you using currently?(Ask those who are  using any methods )</vt:lpstr>
      <vt:lpstr>E) Where did you get this method? </vt:lpstr>
      <vt:lpstr>F) After you started using the method of contraception did an ASHA/AWW/ANM ever visit you to enquire about any problem regarding the method?(Ask those who are  using any methods )  </vt:lpstr>
      <vt:lpstr>Knowledge  Question ( Ask to all respondents )  G) Does Family planning methods prevent the unwanted     pregnancy &amp; helps birth spacing? </vt:lpstr>
      <vt:lpstr>H) How long should one wait between two children? </vt:lpstr>
      <vt:lpstr>RECOMMENDATIONS </vt:lpstr>
      <vt:lpstr>CONCLUSION </vt:lpstr>
      <vt:lpstr>REFERENCES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Natal Contraception &amp; Family Planning Trend in Salalpur Village of Barh Block of Patna District, Bihar”</dc:title>
  <dc:creator>Mayank Joshi</dc:creator>
  <cp:lastModifiedBy>Mayank Joshi</cp:lastModifiedBy>
  <cp:revision>73</cp:revision>
  <dcterms:created xsi:type="dcterms:W3CDTF">2016-05-18T04:19:13Z</dcterms:created>
  <dcterms:modified xsi:type="dcterms:W3CDTF">2016-05-20T03:21:03Z</dcterms:modified>
</cp:coreProperties>
</file>