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43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651.xml" ContentType="application/vnd.openxmlformats-officedocument.presentationml.tags+xml"/>
  <Default Extension="png" ContentType="image/png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notesSlides/notesSlide13.xml" ContentType="application/vnd.openxmlformats-officedocument.presentationml.notesSlide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slides/slide35.xml" ContentType="application/vnd.openxmlformats-officedocument.presentationml.slide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992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1007.xml" ContentType="application/vnd.openxmlformats-officedocument.presentationml.tags+xml"/>
  <Override PartName="/ppt/tags/tag105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032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97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99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9.xml" ContentType="application/vnd.openxmlformats-officedocument.presentationml.notesSlide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959.xml" ContentType="application/vnd.openxmlformats-officedocument.presentationml.tags+xml"/>
  <Override PartName="/ppt/tags/tag1023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tags/tag1039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017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978.xml" ContentType="application/vnd.openxmlformats-officedocument.presentationml.tags+xml"/>
  <Override PartName="/ppt/tags/tag104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02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tags/tag981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tags/tag1036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06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975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055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969.xml" ContentType="application/vnd.openxmlformats-officedocument.presentationml.tags+xml"/>
  <Override PartName="/ppt/tags/tag1033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Override PartName="/ppt/tags/tag104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tags/tag102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05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030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tags/tag991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922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102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Default Extension="bin" ContentType="application/vnd.openxmlformats-officedocument.oleObject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notesSlides/notesSlide14.xml" ContentType="application/vnd.openxmlformats-officedocument.presentationml.notesSlide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277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charts/chart1.xml" ContentType="application/vnd.openxmlformats-officedocument.drawingml.chart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43"/>
  </p:notesMasterIdLst>
  <p:sldIdLst>
    <p:sldId id="547" r:id="rId3"/>
    <p:sldId id="1522" r:id="rId4"/>
    <p:sldId id="589" r:id="rId5"/>
    <p:sldId id="550" r:id="rId6"/>
    <p:sldId id="875" r:id="rId7"/>
    <p:sldId id="592" r:id="rId8"/>
    <p:sldId id="797" r:id="rId9"/>
    <p:sldId id="598" r:id="rId10"/>
    <p:sldId id="1057" r:id="rId11"/>
    <p:sldId id="891" r:id="rId12"/>
    <p:sldId id="934" r:id="rId13"/>
    <p:sldId id="935" r:id="rId14"/>
    <p:sldId id="938" r:id="rId15"/>
    <p:sldId id="939" r:id="rId16"/>
    <p:sldId id="1055" r:id="rId17"/>
    <p:sldId id="604" r:id="rId18"/>
    <p:sldId id="803" r:id="rId19"/>
    <p:sldId id="804" r:id="rId20"/>
    <p:sldId id="805" r:id="rId21"/>
    <p:sldId id="872" r:id="rId22"/>
    <p:sldId id="873" r:id="rId23"/>
    <p:sldId id="1056" r:id="rId24"/>
    <p:sldId id="1446" r:id="rId25"/>
    <p:sldId id="868" r:id="rId26"/>
    <p:sldId id="1497" r:id="rId27"/>
    <p:sldId id="941" r:id="rId28"/>
    <p:sldId id="1523" r:id="rId29"/>
    <p:sldId id="1525" r:id="rId30"/>
    <p:sldId id="1342" r:id="rId31"/>
    <p:sldId id="1508" r:id="rId32"/>
    <p:sldId id="1510" r:id="rId33"/>
    <p:sldId id="1511" r:id="rId34"/>
    <p:sldId id="1512" r:id="rId35"/>
    <p:sldId id="1514" r:id="rId36"/>
    <p:sldId id="1457" r:id="rId37"/>
    <p:sldId id="1107" r:id="rId38"/>
    <p:sldId id="1516" r:id="rId39"/>
    <p:sldId id="1112" r:id="rId40"/>
    <p:sldId id="1382" r:id="rId41"/>
    <p:sldId id="1520" r:id="rId42"/>
  </p:sldIdLst>
  <p:sldSz cx="9144000" cy="6858000" type="screen4x3"/>
  <p:notesSz cx="7045325" cy="9345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CC66"/>
    <a:srgbClr val="FDEADA"/>
    <a:srgbClr val="D5EB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74" autoAdjust="0"/>
    <p:restoredTop sz="95818" autoAdjust="0"/>
  </p:normalViewPr>
  <p:slideViewPr>
    <p:cSldViewPr>
      <p:cViewPr>
        <p:scale>
          <a:sx n="70" d="100"/>
          <a:sy n="70" d="100"/>
        </p:scale>
        <p:origin x="-115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iyanka.bhadoria\Desktop\IS\Feb'16\IPD-Feb'16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6th B-Wing </a:t>
            </a:r>
            <a:r>
              <a:rPr lang="en-US" sz="1400" b="1" i="0" u="none" strike="noStrike" baseline="0" dirty="0"/>
              <a:t>(Neurosciences)  </a:t>
            </a:r>
            <a:endParaRPr lang="en-US" b="1" dirty="0"/>
          </a:p>
        </c:rich>
      </c:tx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ln w="25400">
              <a:noFill/>
            </a:ln>
          </c:spPr>
          <c:dPt>
            <c:idx val="0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5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9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14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15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6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8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9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2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3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4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5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6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28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3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31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32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3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34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5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36"/>
            <c:spPr>
              <a:solidFill>
                <a:srgbClr val="FFFF00"/>
              </a:solidFill>
              <a:ln w="25400">
                <a:noFill/>
              </a:ln>
            </c:spPr>
          </c:dPt>
          <c:dLbls>
            <c:delete val="1"/>
          </c:dLbls>
          <c:cat>
            <c:multiLvlStrRef>
              <c:f>'Unit Wise'!$B$425:$AM$427</c:f>
              <c:multiLvlStrCache>
                <c:ptCount val="38"/>
                <c:lvl>
                  <c:pt idx="0">
                    <c:v>Rate the treatment that you received</c:v>
                  </c:pt>
                  <c:pt idx="1">
                    <c:v>Courtesy and respect by doctors</c:v>
                  </c:pt>
                  <c:pt idx="2">
                    <c:v>Doctor explained course of treatment</c:v>
                  </c:pt>
                  <c:pt idx="3">
                    <c:v>Time doctor spents</c:v>
                  </c:pt>
                  <c:pt idx="4">
                    <c:v>Confidence on doctor's ability</c:v>
                  </c:pt>
                  <c:pt idx="5">
                    <c:v>Nursing Care recieved</c:v>
                  </c:pt>
                  <c:pt idx="6">
                    <c:v>Nurses communication</c:v>
                  </c:pt>
                  <c:pt idx="7">
                    <c:v>Nurses listening and understanding</c:v>
                  </c:pt>
                  <c:pt idx="8">
                    <c:v>Nurses responce to call bell</c:v>
                  </c:pt>
                  <c:pt idx="9">
                    <c:v>Experience while waiting for admission</c:v>
                  </c:pt>
                  <c:pt idx="10">
                    <c:v>Provision of information for stay</c:v>
                  </c:pt>
                  <c:pt idx="11">
                    <c:v>Courtesy and helpfulness of reception staff</c:v>
                  </c:pt>
                  <c:pt idx="12">
                    <c:v>Explanation of discharge summary</c:v>
                  </c:pt>
                  <c:pt idx="13">
                    <c:v>Clearly briefed about discharge</c:v>
                  </c:pt>
                  <c:pt idx="14">
                    <c:v>Timely and effective discharge</c:v>
                  </c:pt>
                  <c:pt idx="15">
                    <c:v>Comfortable stay in discharge lounge</c:v>
                  </c:pt>
                  <c:pt idx="16">
                    <c:v>Explanation of estimated cost</c:v>
                  </c:pt>
                  <c:pt idx="17">
                    <c:v>Courtesy of billing staff</c:v>
                  </c:pt>
                  <c:pt idx="18">
                    <c:v>Final bill in line with estimate</c:v>
                  </c:pt>
                  <c:pt idx="19">
                    <c:v>Rating TPA/Insurance desk</c:v>
                  </c:pt>
                  <c:pt idx="20">
                    <c:v>Skill level  of the staff collecting blood samples</c:v>
                  </c:pt>
                  <c:pt idx="21">
                    <c:v>Counselling before blood sampling</c:v>
                  </c:pt>
                  <c:pt idx="22">
                    <c:v>Explanation of radiology procedures</c:v>
                  </c:pt>
                  <c:pt idx="23">
                    <c:v>Waiting for radiology investigations</c:v>
                  </c:pt>
                  <c:pt idx="24">
                    <c:v>Timeliness of radiology reports</c:v>
                  </c:pt>
                  <c:pt idx="25">
                    <c:v>Quality of food</c:v>
                  </c:pt>
                  <c:pt idx="26">
                    <c:v>Clear diet counselling</c:v>
                  </c:pt>
                  <c:pt idx="27">
                    <c:v>Correctness and timeliness of the food</c:v>
                  </c:pt>
                  <c:pt idx="28">
                    <c:v>Room cleanliness</c:v>
                  </c:pt>
                  <c:pt idx="29">
                    <c:v>Response of housekeeping staff</c:v>
                  </c:pt>
                  <c:pt idx="30">
                    <c:v>Behaviour of housekeeping staff</c:v>
                  </c:pt>
                  <c:pt idx="31">
                    <c:v>Convinience of car parking</c:v>
                  </c:pt>
                  <c:pt idx="32">
                    <c:v>Signage aids movement</c:v>
                  </c:pt>
                  <c:pt idx="33">
                    <c:v>Rating pharmacy services</c:v>
                  </c:pt>
                  <c:pt idx="34">
                    <c:v>Staff respect for privacy</c:v>
                  </c:pt>
                  <c:pt idx="35">
                    <c:v>Value for money</c:v>
                  </c:pt>
                  <c:pt idx="36">
                    <c:v>Visit for future healthcare needs</c:v>
                  </c:pt>
                  <c:pt idx="37">
                    <c:v>Recommendation to friends and family</c:v>
                  </c:pt>
                </c:lvl>
                <c:lvl>
                  <c:pt idx="1">
                    <c:v>DOCTOR</c:v>
                  </c:pt>
                  <c:pt idx="5">
                    <c:v>NURSING</c:v>
                  </c:pt>
                  <c:pt idx="9">
                    <c:v>ADMISSION</c:v>
                  </c:pt>
                  <c:pt idx="12">
                    <c:v>DISCHARGE</c:v>
                  </c:pt>
                  <c:pt idx="16">
                    <c:v>BILLING</c:v>
                  </c:pt>
                  <c:pt idx="20">
                    <c:v>INVESTIGATION</c:v>
                  </c:pt>
                  <c:pt idx="25">
                    <c:v>F&amp;B</c:v>
                  </c:pt>
                  <c:pt idx="28">
                    <c:v>HOUSEKEEPING</c:v>
                  </c:pt>
                  <c:pt idx="31">
                    <c:v>               OVERALL EXPERIENCE</c:v>
                  </c:pt>
                </c:lvl>
                <c:lvl>
                  <c:pt idx="0">
                    <c:v>131</c:v>
                  </c:pt>
                  <c:pt idx="1">
                    <c:v>173</c:v>
                  </c:pt>
                  <c:pt idx="2">
                    <c:v>175</c:v>
                  </c:pt>
                  <c:pt idx="3">
                    <c:v>174</c:v>
                  </c:pt>
                  <c:pt idx="4">
                    <c:v>173</c:v>
                  </c:pt>
                  <c:pt idx="5">
                    <c:v>175</c:v>
                  </c:pt>
                  <c:pt idx="6">
                    <c:v>175</c:v>
                  </c:pt>
                  <c:pt idx="7">
                    <c:v>175</c:v>
                  </c:pt>
                  <c:pt idx="8">
                    <c:v>175</c:v>
                  </c:pt>
                  <c:pt idx="9">
                    <c:v>175</c:v>
                  </c:pt>
                  <c:pt idx="10">
                    <c:v>174</c:v>
                  </c:pt>
                  <c:pt idx="11">
                    <c:v>175</c:v>
                  </c:pt>
                  <c:pt idx="12">
                    <c:v>170</c:v>
                  </c:pt>
                  <c:pt idx="13">
                    <c:v>167</c:v>
                  </c:pt>
                  <c:pt idx="14">
                    <c:v>166</c:v>
                  </c:pt>
                  <c:pt idx="15">
                    <c:v>160</c:v>
                  </c:pt>
                  <c:pt idx="16">
                    <c:v>167</c:v>
                  </c:pt>
                  <c:pt idx="17">
                    <c:v>169</c:v>
                  </c:pt>
                  <c:pt idx="18">
                    <c:v>163</c:v>
                  </c:pt>
                  <c:pt idx="19">
                    <c:v>147</c:v>
                  </c:pt>
                  <c:pt idx="20">
                    <c:v>163</c:v>
                  </c:pt>
                  <c:pt idx="21">
                    <c:v>161</c:v>
                  </c:pt>
                  <c:pt idx="22">
                    <c:v>155</c:v>
                  </c:pt>
                  <c:pt idx="23">
                    <c:v>155</c:v>
                  </c:pt>
                  <c:pt idx="24">
                    <c:v>147</c:v>
                  </c:pt>
                  <c:pt idx="25">
                    <c:v>168</c:v>
                  </c:pt>
                  <c:pt idx="26">
                    <c:v>170</c:v>
                  </c:pt>
                  <c:pt idx="27">
                    <c:v>170</c:v>
                  </c:pt>
                  <c:pt idx="28">
                    <c:v>174</c:v>
                  </c:pt>
                  <c:pt idx="29">
                    <c:v>174</c:v>
                  </c:pt>
                  <c:pt idx="30">
                    <c:v>174</c:v>
                  </c:pt>
                  <c:pt idx="31">
                    <c:v>153</c:v>
                  </c:pt>
                  <c:pt idx="32">
                    <c:v>162</c:v>
                  </c:pt>
                  <c:pt idx="33">
                    <c:v>159</c:v>
                  </c:pt>
                  <c:pt idx="34">
                    <c:v>166</c:v>
                  </c:pt>
                  <c:pt idx="35">
                    <c:v>164</c:v>
                  </c:pt>
                  <c:pt idx="36">
                    <c:v>164</c:v>
                  </c:pt>
                  <c:pt idx="37">
                    <c:v>163</c:v>
                  </c:pt>
                </c:lvl>
              </c:multiLvlStrCache>
            </c:multiLvlStrRef>
          </c:cat>
          <c:val>
            <c:numRef>
              <c:f>'Unit Wise'!$B$428:$AM$428</c:f>
              <c:numCache>
                <c:formatCode>0.0</c:formatCode>
                <c:ptCount val="38"/>
                <c:pt idx="0">
                  <c:v>3.3699999999999997</c:v>
                </c:pt>
                <c:pt idx="1">
                  <c:v>3.7622377622377847</c:v>
                </c:pt>
                <c:pt idx="2">
                  <c:v>3.6737588652482267</c:v>
                </c:pt>
                <c:pt idx="3">
                  <c:v>3.5422535211267587</c:v>
                </c:pt>
                <c:pt idx="4">
                  <c:v>3.6993006993006987</c:v>
                </c:pt>
                <c:pt idx="5">
                  <c:v>3.2816901408450811</c:v>
                </c:pt>
                <c:pt idx="6">
                  <c:v>3.6180555555555554</c:v>
                </c:pt>
                <c:pt idx="7">
                  <c:v>3.7692307692307692</c:v>
                </c:pt>
                <c:pt idx="8">
                  <c:v>3.7202797202797204</c:v>
                </c:pt>
                <c:pt idx="9">
                  <c:v>2.9652777777777812</c:v>
                </c:pt>
                <c:pt idx="10">
                  <c:v>3.338028169014069</c:v>
                </c:pt>
                <c:pt idx="11">
                  <c:v>3.5071428571428602</c:v>
                </c:pt>
                <c:pt idx="12">
                  <c:v>3.6370370370370493</c:v>
                </c:pt>
                <c:pt idx="13">
                  <c:v>3.6397058823529411</c:v>
                </c:pt>
                <c:pt idx="14">
                  <c:v>3.4696969696969697</c:v>
                </c:pt>
                <c:pt idx="15">
                  <c:v>3.1840000000000002</c:v>
                </c:pt>
                <c:pt idx="16">
                  <c:v>3.2910447761194042</c:v>
                </c:pt>
                <c:pt idx="17">
                  <c:v>3.1111111111111112</c:v>
                </c:pt>
                <c:pt idx="18">
                  <c:v>3.3359375</c:v>
                </c:pt>
                <c:pt idx="19">
                  <c:v>3.0265486725663715</c:v>
                </c:pt>
                <c:pt idx="20">
                  <c:v>3.0869565217391304</c:v>
                </c:pt>
                <c:pt idx="21">
                  <c:v>3.3703703703703702</c:v>
                </c:pt>
                <c:pt idx="22">
                  <c:v>3.3464566929133777</c:v>
                </c:pt>
                <c:pt idx="23">
                  <c:v>3.0227272727272885</c:v>
                </c:pt>
                <c:pt idx="24">
                  <c:v>3.3333333333333335</c:v>
                </c:pt>
                <c:pt idx="25">
                  <c:v>2.9860139860139827</c:v>
                </c:pt>
                <c:pt idx="26">
                  <c:v>3.4142857142857137</c:v>
                </c:pt>
                <c:pt idx="27">
                  <c:v>3.0559440559440558</c:v>
                </c:pt>
                <c:pt idx="28">
                  <c:v>3.3286713286713292</c:v>
                </c:pt>
                <c:pt idx="29">
                  <c:v>3.5845070422535374</c:v>
                </c:pt>
                <c:pt idx="30">
                  <c:v>3.3076923076923208</c:v>
                </c:pt>
                <c:pt idx="31">
                  <c:v>3.1538461538461537</c:v>
                </c:pt>
                <c:pt idx="32">
                  <c:v>3.4402985074626882</c:v>
                </c:pt>
                <c:pt idx="33">
                  <c:v>2.9523809523809552</c:v>
                </c:pt>
                <c:pt idx="34">
                  <c:v>3.4525547445255476</c:v>
                </c:pt>
                <c:pt idx="35">
                  <c:v>3.4015151515151514</c:v>
                </c:pt>
                <c:pt idx="36">
                  <c:v>3.5407407407407412</c:v>
                </c:pt>
                <c:pt idx="37">
                  <c:v>3.5724637681159419</c:v>
                </c:pt>
              </c:numCache>
            </c:numRef>
          </c:val>
        </c:ser>
        <c:ser>
          <c:idx val="1"/>
          <c:order val="1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3"/>
            <c:spPr>
              <a:solidFill>
                <a:srgbClr val="92D050"/>
              </a:solidFill>
            </c:spPr>
          </c:dPt>
          <c:dPt>
            <c:idx val="14"/>
            <c:spPr>
              <a:solidFill>
                <a:srgbClr val="92D050"/>
              </a:solidFill>
            </c:spPr>
          </c:dPt>
          <c:dPt>
            <c:idx val="15"/>
            <c:spPr>
              <a:solidFill>
                <a:srgbClr val="FF0000"/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dPt>
            <c:idx val="17"/>
            <c:spPr>
              <a:solidFill>
                <a:srgbClr val="FF0000"/>
              </a:solidFill>
            </c:spPr>
          </c:dPt>
          <c:dPt>
            <c:idx val="18"/>
            <c:spPr>
              <a:solidFill>
                <a:srgbClr val="FF0000"/>
              </a:solidFill>
            </c:spPr>
          </c:dPt>
          <c:dPt>
            <c:idx val="19"/>
            <c:spPr>
              <a:solidFill>
                <a:srgbClr val="FF0000"/>
              </a:solidFill>
            </c:spPr>
          </c:dPt>
          <c:dPt>
            <c:idx val="20"/>
            <c:spPr>
              <a:solidFill>
                <a:srgbClr val="FF0000"/>
              </a:solidFill>
            </c:spPr>
          </c:dPt>
          <c:dPt>
            <c:idx val="21"/>
            <c:spPr>
              <a:solidFill>
                <a:srgbClr val="FF0000"/>
              </a:solidFill>
            </c:spPr>
          </c:dPt>
          <c:dPt>
            <c:idx val="22"/>
            <c:spPr>
              <a:solidFill>
                <a:srgbClr val="FFFF00"/>
              </a:solidFill>
            </c:spPr>
          </c:dPt>
          <c:dPt>
            <c:idx val="23"/>
            <c:spPr>
              <a:solidFill>
                <a:srgbClr val="FF0000"/>
              </a:solidFill>
            </c:spPr>
          </c:dPt>
          <c:dPt>
            <c:idx val="24"/>
            <c:spPr>
              <a:solidFill>
                <a:srgbClr val="FFFF00"/>
              </a:solidFill>
            </c:spPr>
          </c:dPt>
          <c:dPt>
            <c:idx val="25"/>
            <c:spPr>
              <a:solidFill>
                <a:srgbClr val="FF0000"/>
              </a:solidFill>
            </c:spPr>
          </c:dPt>
          <c:dPt>
            <c:idx val="26"/>
            <c:spPr>
              <a:solidFill>
                <a:srgbClr val="FFFF00"/>
              </a:solidFill>
            </c:spPr>
          </c:dPt>
          <c:dPt>
            <c:idx val="27"/>
            <c:spPr>
              <a:solidFill>
                <a:srgbClr val="FF0000"/>
              </a:solidFill>
            </c:spPr>
          </c:dPt>
          <c:dPt>
            <c:idx val="28"/>
            <c:spPr>
              <a:solidFill>
                <a:srgbClr val="FF0000"/>
              </a:solidFill>
            </c:spPr>
          </c:dPt>
          <c:dPt>
            <c:idx val="29"/>
            <c:spPr>
              <a:solidFill>
                <a:srgbClr val="92D050"/>
              </a:solidFill>
            </c:spPr>
          </c:dPt>
          <c:dPt>
            <c:idx val="30"/>
            <c:spPr>
              <a:solidFill>
                <a:srgbClr val="FF0000"/>
              </a:solidFill>
            </c:spPr>
          </c:dPt>
          <c:dPt>
            <c:idx val="31"/>
            <c:spPr>
              <a:solidFill>
                <a:srgbClr val="FF0000"/>
              </a:solidFill>
            </c:spPr>
          </c:dPt>
          <c:dPt>
            <c:idx val="32"/>
            <c:spPr>
              <a:solidFill>
                <a:srgbClr val="FFFF00"/>
              </a:solidFill>
            </c:spPr>
          </c:dPt>
          <c:dPt>
            <c:idx val="33"/>
            <c:spPr>
              <a:solidFill>
                <a:srgbClr val="FF0000"/>
              </a:solidFill>
            </c:spPr>
          </c:dPt>
          <c:dPt>
            <c:idx val="34"/>
            <c:spPr>
              <a:solidFill>
                <a:srgbClr val="FFFF00"/>
              </a:solidFill>
            </c:spPr>
          </c:dPt>
          <c:dPt>
            <c:idx val="35"/>
            <c:spPr>
              <a:solidFill>
                <a:srgbClr val="FFFF00"/>
              </a:solidFill>
            </c:spPr>
          </c:dPt>
          <c:dPt>
            <c:idx val="36"/>
            <c:spPr>
              <a:solidFill>
                <a:srgbClr val="92D050"/>
              </a:solidFill>
            </c:spPr>
          </c:dPt>
          <c:dPt>
            <c:idx val="37"/>
            <c:spPr>
              <a:solidFill>
                <a:srgbClr val="92D050"/>
              </a:solidFill>
            </c:spPr>
          </c:dPt>
          <c:dLbls>
            <c:delete val="1"/>
          </c:dLbls>
          <c:cat>
            <c:multiLvlStrRef>
              <c:f>'Unit Wise'!$B$425:$AM$427</c:f>
              <c:multiLvlStrCache>
                <c:ptCount val="38"/>
                <c:lvl>
                  <c:pt idx="0">
                    <c:v>Rate the treatment that you received</c:v>
                  </c:pt>
                  <c:pt idx="1">
                    <c:v>Courtesy and respect by doctors</c:v>
                  </c:pt>
                  <c:pt idx="2">
                    <c:v>Doctor explained course of treatment</c:v>
                  </c:pt>
                  <c:pt idx="3">
                    <c:v>Time doctor spents</c:v>
                  </c:pt>
                  <c:pt idx="4">
                    <c:v>Confidence on doctor's ability</c:v>
                  </c:pt>
                  <c:pt idx="5">
                    <c:v>Nursing Care recieved</c:v>
                  </c:pt>
                  <c:pt idx="6">
                    <c:v>Nurses communication</c:v>
                  </c:pt>
                  <c:pt idx="7">
                    <c:v>Nurses listening and understanding</c:v>
                  </c:pt>
                  <c:pt idx="8">
                    <c:v>Nurses responce to call bell</c:v>
                  </c:pt>
                  <c:pt idx="9">
                    <c:v>Experience while waiting for admission</c:v>
                  </c:pt>
                  <c:pt idx="10">
                    <c:v>Provision of information for stay</c:v>
                  </c:pt>
                  <c:pt idx="11">
                    <c:v>Courtesy and helpfulness of reception staff</c:v>
                  </c:pt>
                  <c:pt idx="12">
                    <c:v>Explanation of discharge summary</c:v>
                  </c:pt>
                  <c:pt idx="13">
                    <c:v>Clearly briefed about discharge</c:v>
                  </c:pt>
                  <c:pt idx="14">
                    <c:v>Timely and effective discharge</c:v>
                  </c:pt>
                  <c:pt idx="15">
                    <c:v>Comfortable stay in discharge lounge</c:v>
                  </c:pt>
                  <c:pt idx="16">
                    <c:v>Explanation of estimated cost</c:v>
                  </c:pt>
                  <c:pt idx="17">
                    <c:v>Courtesy of billing staff</c:v>
                  </c:pt>
                  <c:pt idx="18">
                    <c:v>Final bill in line with estimate</c:v>
                  </c:pt>
                  <c:pt idx="19">
                    <c:v>Rating TPA/Insurance desk</c:v>
                  </c:pt>
                  <c:pt idx="20">
                    <c:v>Skill level  of the staff collecting blood samples</c:v>
                  </c:pt>
                  <c:pt idx="21">
                    <c:v>Counselling before blood sampling</c:v>
                  </c:pt>
                  <c:pt idx="22">
                    <c:v>Explanation of radiology procedures</c:v>
                  </c:pt>
                  <c:pt idx="23">
                    <c:v>Waiting for radiology investigations</c:v>
                  </c:pt>
                  <c:pt idx="24">
                    <c:v>Timeliness of radiology reports</c:v>
                  </c:pt>
                  <c:pt idx="25">
                    <c:v>Quality of food</c:v>
                  </c:pt>
                  <c:pt idx="26">
                    <c:v>Clear diet counselling</c:v>
                  </c:pt>
                  <c:pt idx="27">
                    <c:v>Correctness and timeliness of the food</c:v>
                  </c:pt>
                  <c:pt idx="28">
                    <c:v>Room cleanliness</c:v>
                  </c:pt>
                  <c:pt idx="29">
                    <c:v>Response of housekeeping staff</c:v>
                  </c:pt>
                  <c:pt idx="30">
                    <c:v>Behaviour of housekeeping staff</c:v>
                  </c:pt>
                  <c:pt idx="31">
                    <c:v>Convinience of car parking</c:v>
                  </c:pt>
                  <c:pt idx="32">
                    <c:v>Signage aids movement</c:v>
                  </c:pt>
                  <c:pt idx="33">
                    <c:v>Rating pharmacy services</c:v>
                  </c:pt>
                  <c:pt idx="34">
                    <c:v>Staff respect for privacy</c:v>
                  </c:pt>
                  <c:pt idx="35">
                    <c:v>Value for money</c:v>
                  </c:pt>
                  <c:pt idx="36">
                    <c:v>Visit for future healthcare needs</c:v>
                  </c:pt>
                  <c:pt idx="37">
                    <c:v>Recommendation to friends and family</c:v>
                  </c:pt>
                </c:lvl>
                <c:lvl>
                  <c:pt idx="1">
                    <c:v>DOCTOR</c:v>
                  </c:pt>
                  <c:pt idx="5">
                    <c:v>NURSING</c:v>
                  </c:pt>
                  <c:pt idx="9">
                    <c:v>ADMISSION</c:v>
                  </c:pt>
                  <c:pt idx="12">
                    <c:v>DISCHARGE</c:v>
                  </c:pt>
                  <c:pt idx="16">
                    <c:v>BILLING</c:v>
                  </c:pt>
                  <c:pt idx="20">
                    <c:v>INVESTIGATION</c:v>
                  </c:pt>
                  <c:pt idx="25">
                    <c:v>F&amp;B</c:v>
                  </c:pt>
                  <c:pt idx="28">
                    <c:v>HOUSEKEEPING</c:v>
                  </c:pt>
                  <c:pt idx="31">
                    <c:v>               OVERALL EXPERIENCE</c:v>
                  </c:pt>
                </c:lvl>
                <c:lvl>
                  <c:pt idx="0">
                    <c:v>131</c:v>
                  </c:pt>
                  <c:pt idx="1">
                    <c:v>173</c:v>
                  </c:pt>
                  <c:pt idx="2">
                    <c:v>175</c:v>
                  </c:pt>
                  <c:pt idx="3">
                    <c:v>174</c:v>
                  </c:pt>
                  <c:pt idx="4">
                    <c:v>173</c:v>
                  </c:pt>
                  <c:pt idx="5">
                    <c:v>175</c:v>
                  </c:pt>
                  <c:pt idx="6">
                    <c:v>175</c:v>
                  </c:pt>
                  <c:pt idx="7">
                    <c:v>175</c:v>
                  </c:pt>
                  <c:pt idx="8">
                    <c:v>175</c:v>
                  </c:pt>
                  <c:pt idx="9">
                    <c:v>175</c:v>
                  </c:pt>
                  <c:pt idx="10">
                    <c:v>174</c:v>
                  </c:pt>
                  <c:pt idx="11">
                    <c:v>175</c:v>
                  </c:pt>
                  <c:pt idx="12">
                    <c:v>170</c:v>
                  </c:pt>
                  <c:pt idx="13">
                    <c:v>167</c:v>
                  </c:pt>
                  <c:pt idx="14">
                    <c:v>166</c:v>
                  </c:pt>
                  <c:pt idx="15">
                    <c:v>160</c:v>
                  </c:pt>
                  <c:pt idx="16">
                    <c:v>167</c:v>
                  </c:pt>
                  <c:pt idx="17">
                    <c:v>169</c:v>
                  </c:pt>
                  <c:pt idx="18">
                    <c:v>163</c:v>
                  </c:pt>
                  <c:pt idx="19">
                    <c:v>147</c:v>
                  </c:pt>
                  <c:pt idx="20">
                    <c:v>163</c:v>
                  </c:pt>
                  <c:pt idx="21">
                    <c:v>161</c:v>
                  </c:pt>
                  <c:pt idx="22">
                    <c:v>155</c:v>
                  </c:pt>
                  <c:pt idx="23">
                    <c:v>155</c:v>
                  </c:pt>
                  <c:pt idx="24">
                    <c:v>147</c:v>
                  </c:pt>
                  <c:pt idx="25">
                    <c:v>168</c:v>
                  </c:pt>
                  <c:pt idx="26">
                    <c:v>170</c:v>
                  </c:pt>
                  <c:pt idx="27">
                    <c:v>170</c:v>
                  </c:pt>
                  <c:pt idx="28">
                    <c:v>174</c:v>
                  </c:pt>
                  <c:pt idx="29">
                    <c:v>174</c:v>
                  </c:pt>
                  <c:pt idx="30">
                    <c:v>174</c:v>
                  </c:pt>
                  <c:pt idx="31">
                    <c:v>153</c:v>
                  </c:pt>
                  <c:pt idx="32">
                    <c:v>162</c:v>
                  </c:pt>
                  <c:pt idx="33">
                    <c:v>159</c:v>
                  </c:pt>
                  <c:pt idx="34">
                    <c:v>166</c:v>
                  </c:pt>
                  <c:pt idx="35">
                    <c:v>164</c:v>
                  </c:pt>
                  <c:pt idx="36">
                    <c:v>164</c:v>
                  </c:pt>
                  <c:pt idx="37">
                    <c:v>163</c:v>
                  </c:pt>
                </c:lvl>
              </c:multiLvlStrCache>
            </c:multiLvlStrRef>
          </c:cat>
          <c:val>
            <c:numRef>
              <c:f>'Unit Wise'!$B$429:$AM$429</c:f>
              <c:numCache>
                <c:formatCode>0.0</c:formatCode>
                <c:ptCount val="38"/>
                <c:pt idx="0">
                  <c:v>3.3113207547169812</c:v>
                </c:pt>
                <c:pt idx="1">
                  <c:v>3.6923076923076952</c:v>
                </c:pt>
                <c:pt idx="2">
                  <c:v>3.63905325443787</c:v>
                </c:pt>
                <c:pt idx="3">
                  <c:v>3.4497041420118402</c:v>
                </c:pt>
                <c:pt idx="4">
                  <c:v>3.5798816568047336</c:v>
                </c:pt>
                <c:pt idx="5">
                  <c:v>3.1860465116279082</c:v>
                </c:pt>
                <c:pt idx="6">
                  <c:v>3.5204678362573212</c:v>
                </c:pt>
                <c:pt idx="7">
                  <c:v>3.6511627906976742</c:v>
                </c:pt>
                <c:pt idx="8">
                  <c:v>3.5117647058823684</c:v>
                </c:pt>
                <c:pt idx="9">
                  <c:v>3.087719298245629</c:v>
                </c:pt>
                <c:pt idx="10">
                  <c:v>3.4035087719298245</c:v>
                </c:pt>
                <c:pt idx="11">
                  <c:v>3.4736842105263284</c:v>
                </c:pt>
                <c:pt idx="12">
                  <c:v>3.4506172839506171</c:v>
                </c:pt>
                <c:pt idx="13">
                  <c:v>3.6086956521739202</c:v>
                </c:pt>
                <c:pt idx="14">
                  <c:v>3.5705128205128207</c:v>
                </c:pt>
                <c:pt idx="15">
                  <c:v>3.2142857142857144</c:v>
                </c:pt>
                <c:pt idx="16">
                  <c:v>3.257861635220126</c:v>
                </c:pt>
                <c:pt idx="17">
                  <c:v>3.2955974842767297</c:v>
                </c:pt>
                <c:pt idx="18">
                  <c:v>3.2</c:v>
                </c:pt>
                <c:pt idx="19">
                  <c:v>3.1224489795918187</c:v>
                </c:pt>
                <c:pt idx="20">
                  <c:v>3.1592356687898087</c:v>
                </c:pt>
                <c:pt idx="21">
                  <c:v>3.3043478260869592</c:v>
                </c:pt>
                <c:pt idx="22">
                  <c:v>3.4220779220779232</c:v>
                </c:pt>
                <c:pt idx="23">
                  <c:v>3.0828025477707008</c:v>
                </c:pt>
                <c:pt idx="24">
                  <c:v>3.4444444444444438</c:v>
                </c:pt>
                <c:pt idx="25">
                  <c:v>3.0903614457831332</c:v>
                </c:pt>
                <c:pt idx="26">
                  <c:v>3.3987730061349688</c:v>
                </c:pt>
                <c:pt idx="27">
                  <c:v>3.1151515151515152</c:v>
                </c:pt>
                <c:pt idx="28">
                  <c:v>3.3095238095238027</c:v>
                </c:pt>
                <c:pt idx="29">
                  <c:v>3.6607142857142856</c:v>
                </c:pt>
                <c:pt idx="30">
                  <c:v>3.3333333333333335</c:v>
                </c:pt>
                <c:pt idx="31">
                  <c:v>3.1059602649006632</c:v>
                </c:pt>
                <c:pt idx="32">
                  <c:v>3.3815789473684208</c:v>
                </c:pt>
                <c:pt idx="33">
                  <c:v>3.1644736842105261</c:v>
                </c:pt>
                <c:pt idx="34">
                  <c:v>3.5185185185185186</c:v>
                </c:pt>
                <c:pt idx="35">
                  <c:v>3.4451612903225812</c:v>
                </c:pt>
                <c:pt idx="36">
                  <c:v>3.6392405063291138</c:v>
                </c:pt>
                <c:pt idx="37">
                  <c:v>3.6375000000000002</c:v>
                </c:pt>
              </c:numCache>
            </c:numRef>
          </c:val>
        </c:ser>
        <c:ser>
          <c:idx val="2"/>
          <c:order val="2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3"/>
            <c:spPr>
              <a:solidFill>
                <a:srgbClr val="92D050"/>
              </a:solidFill>
            </c:spPr>
          </c:dPt>
          <c:dPt>
            <c:idx val="14"/>
            <c:spPr>
              <a:solidFill>
                <a:srgbClr val="FFFF00"/>
              </a:solidFill>
            </c:spPr>
          </c:dPt>
          <c:dPt>
            <c:idx val="15"/>
            <c:spPr>
              <a:solidFill>
                <a:srgbClr val="FF0000"/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dPt>
            <c:idx val="17"/>
            <c:spPr>
              <a:solidFill>
                <a:srgbClr val="FF0000"/>
              </a:solidFill>
            </c:spPr>
          </c:dPt>
          <c:dPt>
            <c:idx val="18"/>
            <c:spPr>
              <a:solidFill>
                <a:srgbClr val="FF0000"/>
              </a:solidFill>
            </c:spPr>
          </c:dPt>
          <c:dPt>
            <c:idx val="19"/>
            <c:spPr>
              <a:solidFill>
                <a:srgbClr val="FF0000"/>
              </a:solidFill>
            </c:spPr>
          </c:dPt>
          <c:dPt>
            <c:idx val="20"/>
            <c:spPr>
              <a:solidFill>
                <a:srgbClr val="FF0000"/>
              </a:solidFill>
            </c:spPr>
          </c:dPt>
          <c:dPt>
            <c:idx val="21"/>
            <c:spPr>
              <a:solidFill>
                <a:srgbClr val="FFFF00"/>
              </a:solidFill>
            </c:spPr>
          </c:dPt>
          <c:dPt>
            <c:idx val="22"/>
            <c:spPr>
              <a:solidFill>
                <a:srgbClr val="FFFF00"/>
              </a:solidFill>
            </c:spPr>
          </c:dPt>
          <c:dPt>
            <c:idx val="23"/>
            <c:spPr>
              <a:solidFill>
                <a:srgbClr val="FF0000"/>
              </a:solidFill>
            </c:spPr>
          </c:dPt>
          <c:dPt>
            <c:idx val="24"/>
            <c:spPr>
              <a:solidFill>
                <a:srgbClr val="FFFF00"/>
              </a:solidFill>
            </c:spPr>
          </c:dPt>
          <c:dPt>
            <c:idx val="25"/>
            <c:spPr>
              <a:solidFill>
                <a:srgbClr val="FF0000"/>
              </a:solidFill>
            </c:spPr>
          </c:dPt>
          <c:dPt>
            <c:idx val="26"/>
            <c:spPr>
              <a:solidFill>
                <a:srgbClr val="FFFF00"/>
              </a:solidFill>
            </c:spPr>
          </c:dPt>
          <c:dPt>
            <c:idx val="27"/>
            <c:spPr>
              <a:solidFill>
                <a:srgbClr val="FF0000"/>
              </a:solidFill>
            </c:spPr>
          </c:dPt>
          <c:dPt>
            <c:idx val="28"/>
            <c:spPr>
              <a:solidFill>
                <a:srgbClr val="FFFF00"/>
              </a:solidFill>
            </c:spPr>
          </c:dPt>
          <c:dPt>
            <c:idx val="29"/>
            <c:spPr>
              <a:solidFill>
                <a:srgbClr val="92D050"/>
              </a:solidFill>
            </c:spPr>
          </c:dPt>
          <c:dPt>
            <c:idx val="30"/>
            <c:spPr>
              <a:solidFill>
                <a:srgbClr val="FFFF00"/>
              </a:solidFill>
            </c:spPr>
          </c:dPt>
          <c:dPt>
            <c:idx val="31"/>
            <c:spPr>
              <a:solidFill>
                <a:srgbClr val="FF0000"/>
              </a:solidFill>
            </c:spPr>
          </c:dPt>
          <c:dPt>
            <c:idx val="32"/>
            <c:spPr>
              <a:solidFill>
                <a:srgbClr val="FFFF00"/>
              </a:solidFill>
            </c:spPr>
          </c:dPt>
          <c:dPt>
            <c:idx val="33"/>
            <c:spPr>
              <a:solidFill>
                <a:srgbClr val="FF0000"/>
              </a:solidFill>
            </c:spPr>
          </c:dPt>
          <c:dPt>
            <c:idx val="34"/>
            <c:spPr>
              <a:solidFill>
                <a:srgbClr val="FFFF00"/>
              </a:solidFill>
            </c:spPr>
          </c:dPt>
          <c:dPt>
            <c:idx val="35"/>
            <c:spPr>
              <a:solidFill>
                <a:srgbClr val="FFFF00"/>
              </a:solidFill>
            </c:spPr>
          </c:dPt>
          <c:dPt>
            <c:idx val="36"/>
            <c:spPr>
              <a:solidFill>
                <a:srgbClr val="92D050"/>
              </a:solidFill>
            </c:spPr>
          </c:dPt>
          <c:dPt>
            <c:idx val="37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multiLvlStrRef>
              <c:f>'Unit Wise'!$B$425:$AM$427</c:f>
              <c:multiLvlStrCache>
                <c:ptCount val="38"/>
                <c:lvl>
                  <c:pt idx="0">
                    <c:v>Rate the treatment that you received</c:v>
                  </c:pt>
                  <c:pt idx="1">
                    <c:v>Courtesy and respect by doctors</c:v>
                  </c:pt>
                  <c:pt idx="2">
                    <c:v>Doctor explained course of treatment</c:v>
                  </c:pt>
                  <c:pt idx="3">
                    <c:v>Time doctor spents</c:v>
                  </c:pt>
                  <c:pt idx="4">
                    <c:v>Confidence on doctor's ability</c:v>
                  </c:pt>
                  <c:pt idx="5">
                    <c:v>Nursing Care recieved</c:v>
                  </c:pt>
                  <c:pt idx="6">
                    <c:v>Nurses communication</c:v>
                  </c:pt>
                  <c:pt idx="7">
                    <c:v>Nurses listening and understanding</c:v>
                  </c:pt>
                  <c:pt idx="8">
                    <c:v>Nurses responce to call bell</c:v>
                  </c:pt>
                  <c:pt idx="9">
                    <c:v>Experience while waiting for admission</c:v>
                  </c:pt>
                  <c:pt idx="10">
                    <c:v>Provision of information for stay</c:v>
                  </c:pt>
                  <c:pt idx="11">
                    <c:v>Courtesy and helpfulness of reception staff</c:v>
                  </c:pt>
                  <c:pt idx="12">
                    <c:v>Explanation of discharge summary</c:v>
                  </c:pt>
                  <c:pt idx="13">
                    <c:v>Clearly briefed about discharge</c:v>
                  </c:pt>
                  <c:pt idx="14">
                    <c:v>Timely and effective discharge</c:v>
                  </c:pt>
                  <c:pt idx="15">
                    <c:v>Comfortable stay in discharge lounge</c:v>
                  </c:pt>
                  <c:pt idx="16">
                    <c:v>Explanation of estimated cost</c:v>
                  </c:pt>
                  <c:pt idx="17">
                    <c:v>Courtesy of billing staff</c:v>
                  </c:pt>
                  <c:pt idx="18">
                    <c:v>Final bill in line with estimate</c:v>
                  </c:pt>
                  <c:pt idx="19">
                    <c:v>Rating TPA/Insurance desk</c:v>
                  </c:pt>
                  <c:pt idx="20">
                    <c:v>Skill level  of the staff collecting blood samples</c:v>
                  </c:pt>
                  <c:pt idx="21">
                    <c:v>Counselling before blood sampling</c:v>
                  </c:pt>
                  <c:pt idx="22">
                    <c:v>Explanation of radiology procedures</c:v>
                  </c:pt>
                  <c:pt idx="23">
                    <c:v>Waiting for radiology investigations</c:v>
                  </c:pt>
                  <c:pt idx="24">
                    <c:v>Timeliness of radiology reports</c:v>
                  </c:pt>
                  <c:pt idx="25">
                    <c:v>Quality of food</c:v>
                  </c:pt>
                  <c:pt idx="26">
                    <c:v>Clear diet counselling</c:v>
                  </c:pt>
                  <c:pt idx="27">
                    <c:v>Correctness and timeliness of the food</c:v>
                  </c:pt>
                  <c:pt idx="28">
                    <c:v>Room cleanliness</c:v>
                  </c:pt>
                  <c:pt idx="29">
                    <c:v>Response of housekeeping staff</c:v>
                  </c:pt>
                  <c:pt idx="30">
                    <c:v>Behaviour of housekeeping staff</c:v>
                  </c:pt>
                  <c:pt idx="31">
                    <c:v>Convinience of car parking</c:v>
                  </c:pt>
                  <c:pt idx="32">
                    <c:v>Signage aids movement</c:v>
                  </c:pt>
                  <c:pt idx="33">
                    <c:v>Rating pharmacy services</c:v>
                  </c:pt>
                  <c:pt idx="34">
                    <c:v>Staff respect for privacy</c:v>
                  </c:pt>
                  <c:pt idx="35">
                    <c:v>Value for money</c:v>
                  </c:pt>
                  <c:pt idx="36">
                    <c:v>Visit for future healthcare needs</c:v>
                  </c:pt>
                  <c:pt idx="37">
                    <c:v>Recommendation to friends and family</c:v>
                  </c:pt>
                </c:lvl>
                <c:lvl>
                  <c:pt idx="1">
                    <c:v>DOCTOR</c:v>
                  </c:pt>
                  <c:pt idx="5">
                    <c:v>NURSING</c:v>
                  </c:pt>
                  <c:pt idx="9">
                    <c:v>ADMISSION</c:v>
                  </c:pt>
                  <c:pt idx="12">
                    <c:v>DISCHARGE</c:v>
                  </c:pt>
                  <c:pt idx="16">
                    <c:v>BILLING</c:v>
                  </c:pt>
                  <c:pt idx="20">
                    <c:v>INVESTIGATION</c:v>
                  </c:pt>
                  <c:pt idx="25">
                    <c:v>F&amp;B</c:v>
                  </c:pt>
                  <c:pt idx="28">
                    <c:v>HOUSEKEEPING</c:v>
                  </c:pt>
                  <c:pt idx="31">
                    <c:v>               OVERALL EXPERIENCE</c:v>
                  </c:pt>
                </c:lvl>
                <c:lvl>
                  <c:pt idx="0">
                    <c:v>131</c:v>
                  </c:pt>
                  <c:pt idx="1">
                    <c:v>173</c:v>
                  </c:pt>
                  <c:pt idx="2">
                    <c:v>175</c:v>
                  </c:pt>
                  <c:pt idx="3">
                    <c:v>174</c:v>
                  </c:pt>
                  <c:pt idx="4">
                    <c:v>173</c:v>
                  </c:pt>
                  <c:pt idx="5">
                    <c:v>175</c:v>
                  </c:pt>
                  <c:pt idx="6">
                    <c:v>175</c:v>
                  </c:pt>
                  <c:pt idx="7">
                    <c:v>175</c:v>
                  </c:pt>
                  <c:pt idx="8">
                    <c:v>175</c:v>
                  </c:pt>
                  <c:pt idx="9">
                    <c:v>175</c:v>
                  </c:pt>
                  <c:pt idx="10">
                    <c:v>174</c:v>
                  </c:pt>
                  <c:pt idx="11">
                    <c:v>175</c:v>
                  </c:pt>
                  <c:pt idx="12">
                    <c:v>170</c:v>
                  </c:pt>
                  <c:pt idx="13">
                    <c:v>167</c:v>
                  </c:pt>
                  <c:pt idx="14">
                    <c:v>166</c:v>
                  </c:pt>
                  <c:pt idx="15">
                    <c:v>160</c:v>
                  </c:pt>
                  <c:pt idx="16">
                    <c:v>167</c:v>
                  </c:pt>
                  <c:pt idx="17">
                    <c:v>169</c:v>
                  </c:pt>
                  <c:pt idx="18">
                    <c:v>163</c:v>
                  </c:pt>
                  <c:pt idx="19">
                    <c:v>147</c:v>
                  </c:pt>
                  <c:pt idx="20">
                    <c:v>163</c:v>
                  </c:pt>
                  <c:pt idx="21">
                    <c:v>161</c:v>
                  </c:pt>
                  <c:pt idx="22">
                    <c:v>155</c:v>
                  </c:pt>
                  <c:pt idx="23">
                    <c:v>155</c:v>
                  </c:pt>
                  <c:pt idx="24">
                    <c:v>147</c:v>
                  </c:pt>
                  <c:pt idx="25">
                    <c:v>168</c:v>
                  </c:pt>
                  <c:pt idx="26">
                    <c:v>170</c:v>
                  </c:pt>
                  <c:pt idx="27">
                    <c:v>170</c:v>
                  </c:pt>
                  <c:pt idx="28">
                    <c:v>174</c:v>
                  </c:pt>
                  <c:pt idx="29">
                    <c:v>174</c:v>
                  </c:pt>
                  <c:pt idx="30">
                    <c:v>174</c:v>
                  </c:pt>
                  <c:pt idx="31">
                    <c:v>153</c:v>
                  </c:pt>
                  <c:pt idx="32">
                    <c:v>162</c:v>
                  </c:pt>
                  <c:pt idx="33">
                    <c:v>159</c:v>
                  </c:pt>
                  <c:pt idx="34">
                    <c:v>166</c:v>
                  </c:pt>
                  <c:pt idx="35">
                    <c:v>164</c:v>
                  </c:pt>
                  <c:pt idx="36">
                    <c:v>164</c:v>
                  </c:pt>
                  <c:pt idx="37">
                    <c:v>163</c:v>
                  </c:pt>
                </c:lvl>
              </c:multiLvlStrCache>
            </c:multiLvlStrRef>
          </c:cat>
          <c:val>
            <c:numRef>
              <c:f>'Unit Wise'!$B$430:$AM$430</c:f>
              <c:numCache>
                <c:formatCode>0.0</c:formatCode>
                <c:ptCount val="38"/>
                <c:pt idx="0">
                  <c:v>3.3664122137404577</c:v>
                </c:pt>
                <c:pt idx="1">
                  <c:v>3.7398843930635777</c:v>
                </c:pt>
                <c:pt idx="2">
                  <c:v>3.6571428571428592</c:v>
                </c:pt>
                <c:pt idx="3">
                  <c:v>3.5804597701149432</c:v>
                </c:pt>
                <c:pt idx="4">
                  <c:v>3.6647398843930636</c:v>
                </c:pt>
                <c:pt idx="5">
                  <c:v>3.3942857142857137</c:v>
                </c:pt>
                <c:pt idx="6">
                  <c:v>3.6228571428571432</c:v>
                </c:pt>
                <c:pt idx="7">
                  <c:v>3.7428571428571442</c:v>
                </c:pt>
                <c:pt idx="8">
                  <c:v>3.6114285714285708</c:v>
                </c:pt>
                <c:pt idx="9">
                  <c:v>3.1485714285714455</c:v>
                </c:pt>
                <c:pt idx="10">
                  <c:v>3.4425287356321839</c:v>
                </c:pt>
                <c:pt idx="11">
                  <c:v>3.5828571428571432</c:v>
                </c:pt>
                <c:pt idx="12">
                  <c:v>3.5176470588235293</c:v>
                </c:pt>
                <c:pt idx="13">
                  <c:v>3.6227544910179641</c:v>
                </c:pt>
                <c:pt idx="14">
                  <c:v>3.4518072289156625</c:v>
                </c:pt>
                <c:pt idx="15">
                  <c:v>3.3124999999999827</c:v>
                </c:pt>
                <c:pt idx="16">
                  <c:v>3.341317365269461</c:v>
                </c:pt>
                <c:pt idx="17">
                  <c:v>3.2840236686390685</c:v>
                </c:pt>
                <c:pt idx="18">
                  <c:v>3.2944785276073651</c:v>
                </c:pt>
                <c:pt idx="19">
                  <c:v>3.1768707482993315</c:v>
                </c:pt>
                <c:pt idx="20">
                  <c:v>3.3006134969325154</c:v>
                </c:pt>
                <c:pt idx="21">
                  <c:v>3.42236024844722</c:v>
                </c:pt>
                <c:pt idx="22">
                  <c:v>3.3935483870967738</c:v>
                </c:pt>
                <c:pt idx="23">
                  <c:v>3.2387096774193602</c:v>
                </c:pt>
                <c:pt idx="24">
                  <c:v>3.3877551020408165</c:v>
                </c:pt>
                <c:pt idx="25">
                  <c:v>3.2261904761904812</c:v>
                </c:pt>
                <c:pt idx="26">
                  <c:v>3.4764705882352938</c:v>
                </c:pt>
                <c:pt idx="27">
                  <c:v>3.2882352941176491</c:v>
                </c:pt>
                <c:pt idx="28">
                  <c:v>3.4367816091954024</c:v>
                </c:pt>
                <c:pt idx="29">
                  <c:v>3.6896551724137927</c:v>
                </c:pt>
                <c:pt idx="30">
                  <c:v>3.4367816091954024</c:v>
                </c:pt>
                <c:pt idx="31">
                  <c:v>3.1960784313725377</c:v>
                </c:pt>
                <c:pt idx="32">
                  <c:v>3.4320987654320989</c:v>
                </c:pt>
                <c:pt idx="33">
                  <c:v>3.2075471698113356</c:v>
                </c:pt>
                <c:pt idx="34">
                  <c:v>3.5301204819277112</c:v>
                </c:pt>
                <c:pt idx="35">
                  <c:v>3.5</c:v>
                </c:pt>
                <c:pt idx="36">
                  <c:v>3.5731707317073398</c:v>
                </c:pt>
                <c:pt idx="37">
                  <c:v>3.6073619631901841</c:v>
                </c:pt>
              </c:numCache>
            </c:numRef>
          </c:val>
        </c:ser>
        <c:dLbls>
          <c:showVal val="1"/>
        </c:dLbls>
        <c:shape val="cylinder"/>
        <c:axId val="56260480"/>
        <c:axId val="56262016"/>
        <c:axId val="0"/>
      </c:bar3DChart>
      <c:catAx>
        <c:axId val="562604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54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2016"/>
        <c:crosses val="autoZero"/>
        <c:auto val="1"/>
        <c:lblAlgn val="ctr"/>
        <c:lblOffset val="100"/>
      </c:catAx>
      <c:valAx>
        <c:axId val="56262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0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1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1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1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1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1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1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9.emf"/><Relationship Id="rId4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9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6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67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9.emf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image" Target="../media/image1.emf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43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9388" y="0"/>
            <a:ext cx="30543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443B3E-4EFE-42C8-B305-6FCFF7D40B54}" type="datetimeFigureOut">
              <a:rPr lang="en-US"/>
              <a:pPr>
                <a:defRPr/>
              </a:pPr>
              <a:t>5/16/2016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0238"/>
            <a:ext cx="5635625" cy="420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5713"/>
            <a:ext cx="3054350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9388" y="8875713"/>
            <a:ext cx="3054350" cy="468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255D0C-C343-4811-9099-77B74FE90CE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B6E296-4D80-4F21-BCD0-C86AA2AAA43C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80D72-C8AE-41D0-9F70-B3402EBF1BF6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dirty="0" smtClean="0">
                <a:solidFill>
                  <a:schemeClr val="bg1"/>
                </a:solidFill>
              </a:rPr>
              <a:t>Denominator pending </a:t>
            </a:r>
            <a:r>
              <a:rPr lang="en-IN" dirty="0" err="1" smtClean="0">
                <a:solidFill>
                  <a:schemeClr val="bg1"/>
                </a:solidFill>
              </a:rPr>
              <a:t>Chetna</a:t>
            </a:r>
            <a:endParaRPr lang="en-IN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DE05B-D48D-42AD-9574-FE1D7215B09C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1858" name="think-cell Slide" r:id="rId3" imgW="360" imgH="36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D:\Misc\Medanta Logo English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B60420-4189-4540-8B2D-C6F3276730E5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20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C69323-9298-4367-BCE4-B18E585BE409}" type="datetimeFigureOut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2AFAF0-DA5C-41FD-A1EA-6A058F61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626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52400"/>
            <a:ext cx="9144000" cy="5715000"/>
          </a:xfrm>
          <a:prstGeom prst="rect">
            <a:avLst/>
          </a:prstGeom>
          <a:solidFill>
            <a:srgbClr val="EE3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5" descr="Logo Medan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715000"/>
            <a:ext cx="3505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0E2633-D678-419F-8CAA-C85D5B9C05D8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E49D09-18F3-4B12-81E6-BCDBE4EC8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20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FBDEFE-CFEA-4695-899C-FA74F4FDD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2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E0042E-C7BB-4F6C-99F6-83838E24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20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C20FEC-0B01-4D59-961D-0071ECE61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137525-154D-4316-868E-5697496A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8DA80C-F59A-4F4C-A47F-07989BB2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26712-E391-481F-857F-907C8DB9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020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626B9-CC23-4372-90BE-7D69D970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7762" name="think-cell Slide" r:id="rId3" imgW="360" imgH="36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D:\Misc\Medanta Logo English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5DEAB9-6129-464A-BDEB-0A5B372BC311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6CD5EB-8808-426F-BAF9-49422D9F3F8B}" type="datetimeFigureOut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73FBFA-CD84-4A63-BB2D-99E340446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000D7D-1CB6-46F3-AE91-33D422261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8786" name="think-cell Slide" r:id="rId3" imgW="360" imgH="36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D:\Misc\Medanta Logo English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732D2F-912F-4288-B1EC-E8F2172B0AC6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0F6DEB-B2C8-457A-9044-2EE4A5C24D73}" type="datetimeFigureOut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D3B328-B5BE-4161-9A32-76AB3DDEA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8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9810" name="think-cell Slide" r:id="rId3" imgW="360" imgH="36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D:\Misc\Medanta Logo English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C52E22-59E9-4B36-97D5-266312D48B1D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1B680E-098E-4C9A-B69B-5ED5B8EC7A12}" type="datetimeFigureOut">
              <a:rPr lang="en-US"/>
              <a:pPr>
                <a:defRPr/>
              </a:pPr>
              <a:t>5/16/2016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D15C39-60C1-40C3-99ED-93F690FA5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0834" name="think-cell Slide" r:id="rId3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D:\Misc\Medanta Logo English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E3DDB9-CAF5-475C-A8DE-A646C3FDADF7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7" name="Straight Connector 6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5C78A6-A26B-47FA-92B8-74157D38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22" imgW="360" imgH="360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20663" y="0"/>
            <a:ext cx="8923337" cy="685800"/>
          </a:xfrm>
          <a:prstGeom prst="rect">
            <a:avLst/>
          </a:prstGeom>
          <a:solidFill>
            <a:srgbClr val="F05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2" descr="D:\Misc\Medanta Logo English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35875" y="6477000"/>
            <a:ext cx="1431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7"/>
          <p:cNvSpPr txBox="1">
            <a:spLocks/>
          </p:cNvSpPr>
          <p:nvPr/>
        </p:nvSpPr>
        <p:spPr>
          <a:xfrm>
            <a:off x="4725988" y="6635750"/>
            <a:ext cx="400050" cy="222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01A8C5-7FA1-4BE5-B349-75A1D705275E}" type="slidenum">
              <a:rPr lang="en-US" sz="1000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031" name="Group 14"/>
          <p:cNvGrpSpPr>
            <a:grpSpLocks/>
          </p:cNvGrpSpPr>
          <p:nvPr/>
        </p:nvGrpSpPr>
        <p:grpSpPr bwMode="auto">
          <a:xfrm>
            <a:off x="6350" y="0"/>
            <a:ext cx="211138" cy="6858000"/>
            <a:chOff x="6350" y="0"/>
            <a:chExt cx="211467" cy="6858000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5400000">
              <a:off x="-339244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-335428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-3422650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-3281142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-324457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-3319301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-3211183" y="3429000"/>
              <a:ext cx="68580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47" r:id="rId1"/>
    <p:sldLayoutId id="2147494348" r:id="rId2"/>
    <p:sldLayoutId id="2147494362" r:id="rId3"/>
    <p:sldLayoutId id="2147494363" r:id="rId4"/>
    <p:sldLayoutId id="2147494364" r:id="rId5"/>
    <p:sldLayoutId id="2147494349" r:id="rId6"/>
    <p:sldLayoutId id="2147494365" r:id="rId7"/>
    <p:sldLayoutId id="2147494351" r:id="rId8"/>
    <p:sldLayoutId id="2147494352" r:id="rId9"/>
    <p:sldLayoutId id="2147494353" r:id="rId10"/>
    <p:sldLayoutId id="2147494354" r:id="rId11"/>
    <p:sldLayoutId id="2147494355" r:id="rId12"/>
    <p:sldLayoutId id="2147494356" r:id="rId13"/>
    <p:sldLayoutId id="2147494357" r:id="rId14"/>
    <p:sldLayoutId id="2147494358" r:id="rId15"/>
    <p:sldLayoutId id="2147494366" r:id="rId16"/>
    <p:sldLayoutId id="2147494359" r:id="rId17"/>
    <p:sldLayoutId id="2147494360" r:id="rId18"/>
    <p:sldLayoutId id="2147494361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rgbClr val="F0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0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F799CB-9D77-4265-BC21-D7E8BF111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6086" name="Content Placeholder 4" descr="Logo Medanta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6577013"/>
            <a:ext cx="1066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6753225"/>
            <a:ext cx="7924800" cy="127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6808788"/>
            <a:ext cx="7924800" cy="142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6691313"/>
            <a:ext cx="7924800" cy="142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0" y="6643688"/>
            <a:ext cx="7924800" cy="127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0" y="6594475"/>
            <a:ext cx="7924800" cy="127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67" r:id="rId1"/>
    <p:sldLayoutId id="2147494368" r:id="rId2"/>
    <p:sldLayoutId id="2147494369" r:id="rId3"/>
    <p:sldLayoutId id="2147494370" r:id="rId4"/>
    <p:sldLayoutId id="2147494371" r:id="rId5"/>
    <p:sldLayoutId id="2147494372" r:id="rId6"/>
    <p:sldLayoutId id="2147494373" r:id="rId7"/>
    <p:sldLayoutId id="2147494374" r:id="rId8"/>
    <p:sldLayoutId id="2147494375" r:id="rId9"/>
    <p:sldLayoutId id="2147494376" r:id="rId10"/>
    <p:sldLayoutId id="2147494377" r:id="rId11"/>
    <p:sldLayoutId id="21474943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9" Type="http://schemas.openxmlformats.org/officeDocument/2006/relationships/tags" Target="../tags/tag243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42" Type="http://schemas.openxmlformats.org/officeDocument/2006/relationships/tags" Target="../tags/tag246.xml"/><Relationship Id="rId47" Type="http://schemas.openxmlformats.org/officeDocument/2006/relationships/oleObject" Target="../embeddings/oleObject36.bin"/><Relationship Id="rId50" Type="http://schemas.openxmlformats.org/officeDocument/2006/relationships/oleObject" Target="../embeddings/oleObject39.bin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46" Type="http://schemas.openxmlformats.org/officeDocument/2006/relationships/notesSlide" Target="../notesSlides/notesSlide4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41" Type="http://schemas.openxmlformats.org/officeDocument/2006/relationships/tags" Target="../tags/tag24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tags" Target="../tags/tag241.xml"/><Relationship Id="rId40" Type="http://schemas.openxmlformats.org/officeDocument/2006/relationships/tags" Target="../tags/tag244.xml"/><Relationship Id="rId45" Type="http://schemas.openxmlformats.org/officeDocument/2006/relationships/slideLayout" Target="../slideLayouts/slideLayout18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49" Type="http://schemas.openxmlformats.org/officeDocument/2006/relationships/oleObject" Target="../embeddings/oleObject38.bin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4" Type="http://schemas.openxmlformats.org/officeDocument/2006/relationships/tags" Target="../tags/tag248.xml"/><Relationship Id="rId52" Type="http://schemas.openxmlformats.org/officeDocument/2006/relationships/oleObject" Target="../embeddings/oleObject41.bin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43" Type="http://schemas.openxmlformats.org/officeDocument/2006/relationships/tags" Target="../tags/tag247.xml"/><Relationship Id="rId48" Type="http://schemas.openxmlformats.org/officeDocument/2006/relationships/oleObject" Target="../embeddings/oleObject37.bin"/><Relationship Id="rId8" Type="http://schemas.openxmlformats.org/officeDocument/2006/relationships/tags" Target="../tags/tag212.xml"/><Relationship Id="rId51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tags" Target="../tags/tag289.xml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46" Type="http://schemas.openxmlformats.org/officeDocument/2006/relationships/oleObject" Target="../embeddings/oleObject42.bin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tags" Target="../tags/tag276.xml"/><Relationship Id="rId41" Type="http://schemas.openxmlformats.org/officeDocument/2006/relationships/tags" Target="../tags/tag288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49" Type="http://schemas.openxmlformats.org/officeDocument/2006/relationships/oleObject" Target="../embeddings/oleObject45.bin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4" Type="http://schemas.openxmlformats.org/officeDocument/2006/relationships/slideLayout" Target="../slideLayouts/slideLayout18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48" Type="http://schemas.openxmlformats.org/officeDocument/2006/relationships/oleObject" Target="../embeddings/oleObject44.bin"/><Relationship Id="rId8" Type="http://schemas.openxmlformats.org/officeDocument/2006/relationships/tags" Target="../tags/tag255.xml"/><Relationship Id="rId51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tags" Target="../tags/tag328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42" Type="http://schemas.openxmlformats.org/officeDocument/2006/relationships/tags" Target="../tags/tag331.xml"/><Relationship Id="rId47" Type="http://schemas.openxmlformats.org/officeDocument/2006/relationships/slideLayout" Target="../slideLayouts/slideLayout18.xml"/><Relationship Id="rId50" Type="http://schemas.openxmlformats.org/officeDocument/2006/relationships/oleObject" Target="../embeddings/oleObject49.bin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tags" Target="../tags/tag327.xml"/><Relationship Id="rId46" Type="http://schemas.openxmlformats.org/officeDocument/2006/relationships/tags" Target="../tags/tag335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tags" Target="../tags/tag318.xml"/><Relationship Id="rId41" Type="http://schemas.openxmlformats.org/officeDocument/2006/relationships/tags" Target="../tags/tag330.xml"/><Relationship Id="rId54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40" Type="http://schemas.openxmlformats.org/officeDocument/2006/relationships/tags" Target="../tags/tag329.xml"/><Relationship Id="rId45" Type="http://schemas.openxmlformats.org/officeDocument/2006/relationships/tags" Target="../tags/tag334.xml"/><Relationship Id="rId53" Type="http://schemas.openxmlformats.org/officeDocument/2006/relationships/oleObject" Target="../embeddings/oleObject52.bin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49" Type="http://schemas.openxmlformats.org/officeDocument/2006/relationships/oleObject" Target="../embeddings/oleObject48.bin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4" Type="http://schemas.openxmlformats.org/officeDocument/2006/relationships/tags" Target="../tags/tag333.xml"/><Relationship Id="rId52" Type="http://schemas.openxmlformats.org/officeDocument/2006/relationships/oleObject" Target="../embeddings/oleObject51.bin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Relationship Id="rId43" Type="http://schemas.openxmlformats.org/officeDocument/2006/relationships/tags" Target="../tags/tag332.xml"/><Relationship Id="rId48" Type="http://schemas.openxmlformats.org/officeDocument/2006/relationships/notesSlide" Target="../notesSlides/notesSlide6.xml"/><Relationship Id="rId8" Type="http://schemas.openxmlformats.org/officeDocument/2006/relationships/tags" Target="../tags/tag297.xml"/><Relationship Id="rId51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tags" Target="../tags/tag373.xml"/><Relationship Id="rId3" Type="http://schemas.openxmlformats.org/officeDocument/2006/relationships/tags" Target="../tags/tag337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tags" Target="../tags/tag376.xml"/><Relationship Id="rId47" Type="http://schemas.openxmlformats.org/officeDocument/2006/relationships/slideLayout" Target="../slideLayouts/slideLayout18.xml"/><Relationship Id="rId50" Type="http://schemas.openxmlformats.org/officeDocument/2006/relationships/oleObject" Target="../embeddings/oleObject55.bin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tags" Target="../tags/tag375.xml"/><Relationship Id="rId54" Type="http://schemas.openxmlformats.org/officeDocument/2006/relationships/oleObject" Target="../embeddings/oleObject59.bin"/><Relationship Id="rId1" Type="http://schemas.openxmlformats.org/officeDocument/2006/relationships/vmlDrawing" Target="../drawings/vmlDrawing14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53" Type="http://schemas.openxmlformats.org/officeDocument/2006/relationships/oleObject" Target="../embeddings/oleObject58.bin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oleObject" Target="../embeddings/oleObject54.bin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oleObject" Target="../embeddings/oleObject57.bin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tags" Target="../tags/tag377.xml"/><Relationship Id="rId48" Type="http://schemas.openxmlformats.org/officeDocument/2006/relationships/notesSlide" Target="../notesSlides/notesSlide7.xml"/><Relationship Id="rId8" Type="http://schemas.openxmlformats.org/officeDocument/2006/relationships/tags" Target="../tags/tag342.xml"/><Relationship Id="rId51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26" Type="http://schemas.openxmlformats.org/officeDocument/2006/relationships/tags" Target="../tags/tag405.xml"/><Relationship Id="rId39" Type="http://schemas.openxmlformats.org/officeDocument/2006/relationships/tags" Target="../tags/tag418.xml"/><Relationship Id="rId21" Type="http://schemas.openxmlformats.org/officeDocument/2006/relationships/tags" Target="../tags/tag400.xml"/><Relationship Id="rId34" Type="http://schemas.openxmlformats.org/officeDocument/2006/relationships/tags" Target="../tags/tag413.xml"/><Relationship Id="rId42" Type="http://schemas.openxmlformats.org/officeDocument/2006/relationships/tags" Target="../tags/tag421.xml"/><Relationship Id="rId47" Type="http://schemas.openxmlformats.org/officeDocument/2006/relationships/tags" Target="../tags/tag426.xml"/><Relationship Id="rId50" Type="http://schemas.openxmlformats.org/officeDocument/2006/relationships/oleObject" Target="../embeddings/oleObject60.bin"/><Relationship Id="rId55" Type="http://schemas.openxmlformats.org/officeDocument/2006/relationships/oleObject" Target="../embeddings/oleObject65.bin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46" Type="http://schemas.openxmlformats.org/officeDocument/2006/relationships/tags" Target="../tags/tag425.xml"/><Relationship Id="rId2" Type="http://schemas.openxmlformats.org/officeDocument/2006/relationships/tags" Target="../tags/tag381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29" Type="http://schemas.openxmlformats.org/officeDocument/2006/relationships/tags" Target="../tags/tag408.xml"/><Relationship Id="rId41" Type="http://schemas.openxmlformats.org/officeDocument/2006/relationships/tags" Target="../tags/tag420.xml"/><Relationship Id="rId54" Type="http://schemas.openxmlformats.org/officeDocument/2006/relationships/oleObject" Target="../embeddings/oleObject64.bin"/><Relationship Id="rId1" Type="http://schemas.openxmlformats.org/officeDocument/2006/relationships/vmlDrawing" Target="../drawings/vmlDrawing15.v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tags" Target="../tags/tag403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40" Type="http://schemas.openxmlformats.org/officeDocument/2006/relationships/tags" Target="../tags/tag419.xml"/><Relationship Id="rId45" Type="http://schemas.openxmlformats.org/officeDocument/2006/relationships/tags" Target="../tags/tag424.xml"/><Relationship Id="rId53" Type="http://schemas.openxmlformats.org/officeDocument/2006/relationships/oleObject" Target="../embeddings/oleObject63.bin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49" Type="http://schemas.openxmlformats.org/officeDocument/2006/relationships/notesSlide" Target="../notesSlides/notesSlide8.xml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31" Type="http://schemas.openxmlformats.org/officeDocument/2006/relationships/tags" Target="../tags/tag410.xml"/><Relationship Id="rId44" Type="http://schemas.openxmlformats.org/officeDocument/2006/relationships/tags" Target="../tags/tag423.xml"/><Relationship Id="rId52" Type="http://schemas.openxmlformats.org/officeDocument/2006/relationships/oleObject" Target="../embeddings/oleObject62.bin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43" Type="http://schemas.openxmlformats.org/officeDocument/2006/relationships/tags" Target="../tags/tag422.xml"/><Relationship Id="rId48" Type="http://schemas.openxmlformats.org/officeDocument/2006/relationships/slideLayout" Target="../slideLayouts/slideLayout18.xml"/><Relationship Id="rId8" Type="http://schemas.openxmlformats.org/officeDocument/2006/relationships/tags" Target="../tags/tag387.xml"/><Relationship Id="rId51" Type="http://schemas.openxmlformats.org/officeDocument/2006/relationships/oleObject" Target="../embeddings/oleObject61.bin"/><Relationship Id="rId3" Type="http://schemas.openxmlformats.org/officeDocument/2006/relationships/tags" Target="../tags/tag3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oleObject" Target="../embeddings/oleObject67.bin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oleObject" Target="../embeddings/oleObject66.bin"/><Relationship Id="rId2" Type="http://schemas.openxmlformats.org/officeDocument/2006/relationships/tags" Target="../tags/tag427.xml"/><Relationship Id="rId16" Type="http://schemas.openxmlformats.org/officeDocument/2006/relationships/notesSlide" Target="../notesSlides/notesSlide9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5" Type="http://schemas.openxmlformats.org/officeDocument/2006/relationships/tags" Target="../tags/tag430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435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tags" Target="../tags/tag464.xml"/><Relationship Id="rId39" Type="http://schemas.openxmlformats.org/officeDocument/2006/relationships/tags" Target="../tags/tag477.xml"/><Relationship Id="rId3" Type="http://schemas.openxmlformats.org/officeDocument/2006/relationships/tags" Target="../tags/tag441.xml"/><Relationship Id="rId21" Type="http://schemas.openxmlformats.org/officeDocument/2006/relationships/tags" Target="../tags/tag459.xml"/><Relationship Id="rId34" Type="http://schemas.openxmlformats.org/officeDocument/2006/relationships/tags" Target="../tags/tag472.xml"/><Relationship Id="rId42" Type="http://schemas.openxmlformats.org/officeDocument/2006/relationships/tags" Target="../tags/tag480.xml"/><Relationship Id="rId47" Type="http://schemas.openxmlformats.org/officeDocument/2006/relationships/oleObject" Target="../embeddings/oleObject69.bin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tags" Target="../tags/tag463.xml"/><Relationship Id="rId33" Type="http://schemas.openxmlformats.org/officeDocument/2006/relationships/tags" Target="../tags/tag471.xml"/><Relationship Id="rId38" Type="http://schemas.openxmlformats.org/officeDocument/2006/relationships/tags" Target="../tags/tag476.xml"/><Relationship Id="rId46" Type="http://schemas.openxmlformats.org/officeDocument/2006/relationships/oleObject" Target="../embeddings/oleObject68.bin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29" Type="http://schemas.openxmlformats.org/officeDocument/2006/relationships/tags" Target="../tags/tag467.xml"/><Relationship Id="rId41" Type="http://schemas.openxmlformats.org/officeDocument/2006/relationships/tags" Target="../tags/tag479.xml"/><Relationship Id="rId1" Type="http://schemas.openxmlformats.org/officeDocument/2006/relationships/vmlDrawing" Target="../drawings/vmlDrawing17.v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tags" Target="../tags/tag462.xml"/><Relationship Id="rId32" Type="http://schemas.openxmlformats.org/officeDocument/2006/relationships/tags" Target="../tags/tag470.xml"/><Relationship Id="rId37" Type="http://schemas.openxmlformats.org/officeDocument/2006/relationships/tags" Target="../tags/tag475.xml"/><Relationship Id="rId40" Type="http://schemas.openxmlformats.org/officeDocument/2006/relationships/tags" Target="../tags/tag478.xml"/><Relationship Id="rId45" Type="http://schemas.openxmlformats.org/officeDocument/2006/relationships/notesSlide" Target="../notesSlides/notesSlide10.xml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tags" Target="../tags/tag461.xml"/><Relationship Id="rId28" Type="http://schemas.openxmlformats.org/officeDocument/2006/relationships/tags" Target="../tags/tag466.xml"/><Relationship Id="rId36" Type="http://schemas.openxmlformats.org/officeDocument/2006/relationships/tags" Target="../tags/tag474.xml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31" Type="http://schemas.openxmlformats.org/officeDocument/2006/relationships/tags" Target="../tags/tag469.xml"/><Relationship Id="rId44" Type="http://schemas.openxmlformats.org/officeDocument/2006/relationships/slideLayout" Target="../slideLayouts/slideLayout17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tags" Target="../tags/tag460.xml"/><Relationship Id="rId27" Type="http://schemas.openxmlformats.org/officeDocument/2006/relationships/tags" Target="../tags/tag465.xml"/><Relationship Id="rId30" Type="http://schemas.openxmlformats.org/officeDocument/2006/relationships/tags" Target="../tags/tag468.xml"/><Relationship Id="rId35" Type="http://schemas.openxmlformats.org/officeDocument/2006/relationships/tags" Target="../tags/tag473.xml"/><Relationship Id="rId43" Type="http://schemas.openxmlformats.org/officeDocument/2006/relationships/tags" Target="../tags/tag481.xml"/><Relationship Id="rId48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tags" Target="../tags/tag519.xml"/><Relationship Id="rId3" Type="http://schemas.openxmlformats.org/officeDocument/2006/relationships/tags" Target="../tags/tag483.xml"/><Relationship Id="rId21" Type="http://schemas.openxmlformats.org/officeDocument/2006/relationships/tags" Target="../tags/tag501.xml"/><Relationship Id="rId34" Type="http://schemas.openxmlformats.org/officeDocument/2006/relationships/tags" Target="../tags/tag514.xml"/><Relationship Id="rId42" Type="http://schemas.openxmlformats.org/officeDocument/2006/relationships/tags" Target="../tags/tag522.xml"/><Relationship Id="rId47" Type="http://schemas.openxmlformats.org/officeDocument/2006/relationships/oleObject" Target="../embeddings/oleObject72.bin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tags" Target="../tags/tag513.xml"/><Relationship Id="rId38" Type="http://schemas.openxmlformats.org/officeDocument/2006/relationships/tags" Target="../tags/tag518.xml"/><Relationship Id="rId46" Type="http://schemas.openxmlformats.org/officeDocument/2006/relationships/oleObject" Target="../embeddings/oleObject71.bin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41" Type="http://schemas.openxmlformats.org/officeDocument/2006/relationships/tags" Target="../tags/tag52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tags" Target="../tags/tag512.xml"/><Relationship Id="rId37" Type="http://schemas.openxmlformats.org/officeDocument/2006/relationships/tags" Target="../tags/tag517.xml"/><Relationship Id="rId40" Type="http://schemas.openxmlformats.org/officeDocument/2006/relationships/tags" Target="../tags/tag520.xml"/><Relationship Id="rId45" Type="http://schemas.openxmlformats.org/officeDocument/2006/relationships/slideLayout" Target="../slideLayouts/slideLayout11.xml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tags" Target="../tags/tag516.xml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tags" Target="../tags/tag511.xml"/><Relationship Id="rId44" Type="http://schemas.openxmlformats.org/officeDocument/2006/relationships/tags" Target="../tags/tag524.xml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tags" Target="../tags/tag515.xml"/><Relationship Id="rId43" Type="http://schemas.openxmlformats.org/officeDocument/2006/relationships/tags" Target="../tags/tag523.xml"/><Relationship Id="rId48" Type="http://schemas.openxmlformats.org/officeDocument/2006/relationships/oleObject" Target="../embeddings/oleObject7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oleObject" Target="../embeddings/oleObject75.bin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oleObject" Target="../embeddings/oleObject74.bin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9" Type="http://schemas.openxmlformats.org/officeDocument/2006/relationships/tags" Target="../tags/tag583.xml"/><Relationship Id="rId21" Type="http://schemas.openxmlformats.org/officeDocument/2006/relationships/tags" Target="../tags/tag565.xml"/><Relationship Id="rId34" Type="http://schemas.openxmlformats.org/officeDocument/2006/relationships/tags" Target="../tags/tag578.xml"/><Relationship Id="rId42" Type="http://schemas.openxmlformats.org/officeDocument/2006/relationships/tags" Target="../tags/tag586.xml"/><Relationship Id="rId47" Type="http://schemas.openxmlformats.org/officeDocument/2006/relationships/tags" Target="../tags/tag591.xml"/><Relationship Id="rId50" Type="http://schemas.openxmlformats.org/officeDocument/2006/relationships/tags" Target="../tags/tag594.xml"/><Relationship Id="rId55" Type="http://schemas.openxmlformats.org/officeDocument/2006/relationships/oleObject" Target="../embeddings/oleObject78.bin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46" Type="http://schemas.openxmlformats.org/officeDocument/2006/relationships/tags" Target="../tags/tag590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41" Type="http://schemas.openxmlformats.org/officeDocument/2006/relationships/tags" Target="../tags/tag585.xml"/><Relationship Id="rId54" Type="http://schemas.openxmlformats.org/officeDocument/2006/relationships/oleObject" Target="../embeddings/oleObject77.bin"/><Relationship Id="rId1" Type="http://schemas.openxmlformats.org/officeDocument/2006/relationships/vmlDrawing" Target="../drawings/vmlDrawing20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40" Type="http://schemas.openxmlformats.org/officeDocument/2006/relationships/tags" Target="../tags/tag584.xml"/><Relationship Id="rId45" Type="http://schemas.openxmlformats.org/officeDocument/2006/relationships/tags" Target="../tags/tag589.xml"/><Relationship Id="rId53" Type="http://schemas.openxmlformats.org/officeDocument/2006/relationships/oleObject" Target="../embeddings/oleObject76.bin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tags" Target="../tags/tag580.xml"/><Relationship Id="rId49" Type="http://schemas.openxmlformats.org/officeDocument/2006/relationships/tags" Target="../tags/tag593.xml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4" Type="http://schemas.openxmlformats.org/officeDocument/2006/relationships/tags" Target="../tags/tag588.xml"/><Relationship Id="rId52" Type="http://schemas.openxmlformats.org/officeDocument/2006/relationships/notesSlide" Target="../notesSlides/notesSlide12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tags" Target="../tags/tag579.xml"/><Relationship Id="rId43" Type="http://schemas.openxmlformats.org/officeDocument/2006/relationships/tags" Target="../tags/tag587.xml"/><Relationship Id="rId48" Type="http://schemas.openxmlformats.org/officeDocument/2006/relationships/tags" Target="../tags/tag592.xml"/><Relationship Id="rId56" Type="http://schemas.openxmlformats.org/officeDocument/2006/relationships/oleObject" Target="../embeddings/oleObject79.bin"/><Relationship Id="rId8" Type="http://schemas.openxmlformats.org/officeDocument/2006/relationships/tags" Target="../tags/tag552.xml"/><Relationship Id="rId51" Type="http://schemas.openxmlformats.org/officeDocument/2006/relationships/slideLayout" Target="../slideLayouts/slideLayout7.xml"/><Relationship Id="rId3" Type="http://schemas.openxmlformats.org/officeDocument/2006/relationships/tags" Target="../tags/tag5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26" Type="http://schemas.openxmlformats.org/officeDocument/2006/relationships/tags" Target="../tags/tag619.xml"/><Relationship Id="rId39" Type="http://schemas.openxmlformats.org/officeDocument/2006/relationships/tags" Target="../tags/tag632.xml"/><Relationship Id="rId21" Type="http://schemas.openxmlformats.org/officeDocument/2006/relationships/tags" Target="../tags/tag614.xml"/><Relationship Id="rId34" Type="http://schemas.openxmlformats.org/officeDocument/2006/relationships/tags" Target="../tags/tag627.xml"/><Relationship Id="rId42" Type="http://schemas.openxmlformats.org/officeDocument/2006/relationships/tags" Target="../tags/tag635.xml"/><Relationship Id="rId47" Type="http://schemas.openxmlformats.org/officeDocument/2006/relationships/tags" Target="../tags/tag640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" Type="http://schemas.openxmlformats.org/officeDocument/2006/relationships/tags" Target="../tags/tag600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tags" Target="../tags/tag639.xml"/><Relationship Id="rId59" Type="http://schemas.openxmlformats.org/officeDocument/2006/relationships/oleObject" Target="../embeddings/oleObject82.bin"/><Relationship Id="rId2" Type="http://schemas.openxmlformats.org/officeDocument/2006/relationships/tags" Target="../tags/tag595.xml"/><Relationship Id="rId16" Type="http://schemas.openxmlformats.org/officeDocument/2006/relationships/tags" Target="../tags/tag609.xml"/><Relationship Id="rId20" Type="http://schemas.openxmlformats.org/officeDocument/2006/relationships/tags" Target="../tags/tag613.xml"/><Relationship Id="rId29" Type="http://schemas.openxmlformats.org/officeDocument/2006/relationships/tags" Target="../tags/tag622.xml"/><Relationship Id="rId41" Type="http://schemas.openxmlformats.org/officeDocument/2006/relationships/tags" Target="../tags/tag634.xml"/><Relationship Id="rId54" Type="http://schemas.openxmlformats.org/officeDocument/2006/relationships/tags" Target="../tags/tag64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53" Type="http://schemas.openxmlformats.org/officeDocument/2006/relationships/tags" Target="../tags/tag646.xml"/><Relationship Id="rId58" Type="http://schemas.openxmlformats.org/officeDocument/2006/relationships/oleObject" Target="../embeddings/oleObject81.bin"/><Relationship Id="rId5" Type="http://schemas.openxmlformats.org/officeDocument/2006/relationships/tags" Target="../tags/tag598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tags" Target="../tags/tag642.xml"/><Relationship Id="rId57" Type="http://schemas.openxmlformats.org/officeDocument/2006/relationships/oleObject" Target="../embeddings/oleObject80.bin"/><Relationship Id="rId10" Type="http://schemas.openxmlformats.org/officeDocument/2006/relationships/tags" Target="../tags/tag603.xml"/><Relationship Id="rId19" Type="http://schemas.openxmlformats.org/officeDocument/2006/relationships/tags" Target="../tags/tag612.xml"/><Relationship Id="rId31" Type="http://schemas.openxmlformats.org/officeDocument/2006/relationships/tags" Target="../tags/tag624.xml"/><Relationship Id="rId44" Type="http://schemas.openxmlformats.org/officeDocument/2006/relationships/tags" Target="../tags/tag637.xml"/><Relationship Id="rId52" Type="http://schemas.openxmlformats.org/officeDocument/2006/relationships/tags" Target="../tags/tag645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3" Type="http://schemas.openxmlformats.org/officeDocument/2006/relationships/tags" Target="../tags/tag5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9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654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9" Type="http://schemas.openxmlformats.org/officeDocument/2006/relationships/oleObject" Target="../embeddings/oleObject84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tags" Target="../tags/tag693.xml"/><Relationship Id="rId21" Type="http://schemas.openxmlformats.org/officeDocument/2006/relationships/tags" Target="../tags/tag675.xml"/><Relationship Id="rId34" Type="http://schemas.openxmlformats.org/officeDocument/2006/relationships/tags" Target="../tags/tag688.xml"/><Relationship Id="rId42" Type="http://schemas.openxmlformats.org/officeDocument/2006/relationships/tags" Target="../tags/tag696.xml"/><Relationship Id="rId47" Type="http://schemas.openxmlformats.org/officeDocument/2006/relationships/tags" Target="../tags/tag701.xml"/><Relationship Id="rId50" Type="http://schemas.openxmlformats.org/officeDocument/2006/relationships/tags" Target="../tags/tag704.xml"/><Relationship Id="rId55" Type="http://schemas.openxmlformats.org/officeDocument/2006/relationships/tags" Target="../tags/tag709.xml"/><Relationship Id="rId63" Type="http://schemas.openxmlformats.org/officeDocument/2006/relationships/tags" Target="../tags/tag717.xml"/><Relationship Id="rId68" Type="http://schemas.openxmlformats.org/officeDocument/2006/relationships/tags" Target="../tags/tag72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661.xml"/><Relationship Id="rId71" Type="http://schemas.openxmlformats.org/officeDocument/2006/relationships/tags" Target="../tags/tag725.xml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9" Type="http://schemas.openxmlformats.org/officeDocument/2006/relationships/tags" Target="../tags/tag683.xml"/><Relationship Id="rId11" Type="http://schemas.openxmlformats.org/officeDocument/2006/relationships/tags" Target="../tags/tag665.xml"/><Relationship Id="rId24" Type="http://schemas.openxmlformats.org/officeDocument/2006/relationships/tags" Target="../tags/tag678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40" Type="http://schemas.openxmlformats.org/officeDocument/2006/relationships/tags" Target="../tags/tag694.xml"/><Relationship Id="rId45" Type="http://schemas.openxmlformats.org/officeDocument/2006/relationships/tags" Target="../tags/tag699.xml"/><Relationship Id="rId53" Type="http://schemas.openxmlformats.org/officeDocument/2006/relationships/tags" Target="../tags/tag707.xml"/><Relationship Id="rId58" Type="http://schemas.openxmlformats.org/officeDocument/2006/relationships/tags" Target="../tags/tag712.xml"/><Relationship Id="rId66" Type="http://schemas.openxmlformats.org/officeDocument/2006/relationships/tags" Target="../tags/tag720.xml"/><Relationship Id="rId74" Type="http://schemas.openxmlformats.org/officeDocument/2006/relationships/tags" Target="../tags/tag728.xml"/><Relationship Id="rId79" Type="http://schemas.openxmlformats.org/officeDocument/2006/relationships/oleObject" Target="../embeddings/oleObject87.bin"/><Relationship Id="rId5" Type="http://schemas.openxmlformats.org/officeDocument/2006/relationships/tags" Target="../tags/tag659.xml"/><Relationship Id="rId61" Type="http://schemas.openxmlformats.org/officeDocument/2006/relationships/tags" Target="../tags/tag715.xml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tags" Target="../tags/tag685.xml"/><Relationship Id="rId44" Type="http://schemas.openxmlformats.org/officeDocument/2006/relationships/tags" Target="../tags/tag698.xml"/><Relationship Id="rId52" Type="http://schemas.openxmlformats.org/officeDocument/2006/relationships/tags" Target="../tags/tag706.xml"/><Relationship Id="rId60" Type="http://schemas.openxmlformats.org/officeDocument/2006/relationships/tags" Target="../tags/tag714.xml"/><Relationship Id="rId65" Type="http://schemas.openxmlformats.org/officeDocument/2006/relationships/tags" Target="../tags/tag719.xml"/><Relationship Id="rId73" Type="http://schemas.openxmlformats.org/officeDocument/2006/relationships/tags" Target="../tags/tag727.xml"/><Relationship Id="rId78" Type="http://schemas.openxmlformats.org/officeDocument/2006/relationships/oleObject" Target="../embeddings/oleObject86.bin"/><Relationship Id="rId81" Type="http://schemas.openxmlformats.org/officeDocument/2006/relationships/oleObject" Target="../embeddings/oleObject89.bin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Relationship Id="rId43" Type="http://schemas.openxmlformats.org/officeDocument/2006/relationships/tags" Target="../tags/tag697.xml"/><Relationship Id="rId48" Type="http://schemas.openxmlformats.org/officeDocument/2006/relationships/tags" Target="../tags/tag702.xml"/><Relationship Id="rId56" Type="http://schemas.openxmlformats.org/officeDocument/2006/relationships/tags" Target="../tags/tag710.xml"/><Relationship Id="rId64" Type="http://schemas.openxmlformats.org/officeDocument/2006/relationships/tags" Target="../tags/tag718.xml"/><Relationship Id="rId69" Type="http://schemas.openxmlformats.org/officeDocument/2006/relationships/tags" Target="../tags/tag723.xml"/><Relationship Id="rId77" Type="http://schemas.openxmlformats.org/officeDocument/2006/relationships/oleObject" Target="../embeddings/oleObject85.bin"/><Relationship Id="rId8" Type="http://schemas.openxmlformats.org/officeDocument/2006/relationships/tags" Target="../tags/tag662.xml"/><Relationship Id="rId51" Type="http://schemas.openxmlformats.org/officeDocument/2006/relationships/tags" Target="../tags/tag705.xml"/><Relationship Id="rId72" Type="http://schemas.openxmlformats.org/officeDocument/2006/relationships/tags" Target="../tags/tag726.xml"/><Relationship Id="rId80" Type="http://schemas.openxmlformats.org/officeDocument/2006/relationships/oleObject" Target="../embeddings/oleObject88.bin"/><Relationship Id="rId3" Type="http://schemas.openxmlformats.org/officeDocument/2006/relationships/tags" Target="../tags/tag657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tags" Target="../tags/tag692.xml"/><Relationship Id="rId46" Type="http://schemas.openxmlformats.org/officeDocument/2006/relationships/tags" Target="../tags/tag700.xml"/><Relationship Id="rId59" Type="http://schemas.openxmlformats.org/officeDocument/2006/relationships/tags" Target="../tags/tag713.xml"/><Relationship Id="rId67" Type="http://schemas.openxmlformats.org/officeDocument/2006/relationships/tags" Target="../tags/tag721.xml"/><Relationship Id="rId20" Type="http://schemas.openxmlformats.org/officeDocument/2006/relationships/tags" Target="../tags/tag674.xml"/><Relationship Id="rId41" Type="http://schemas.openxmlformats.org/officeDocument/2006/relationships/tags" Target="../tags/tag695.xml"/><Relationship Id="rId54" Type="http://schemas.openxmlformats.org/officeDocument/2006/relationships/tags" Target="../tags/tag708.xml"/><Relationship Id="rId62" Type="http://schemas.openxmlformats.org/officeDocument/2006/relationships/tags" Target="../tags/tag716.xml"/><Relationship Id="rId70" Type="http://schemas.openxmlformats.org/officeDocument/2006/relationships/tags" Target="../tags/tag724.xml"/><Relationship Id="rId75" Type="http://schemas.openxmlformats.org/officeDocument/2006/relationships/tags" Target="../tags/tag729.xml"/><Relationship Id="rId1" Type="http://schemas.openxmlformats.org/officeDocument/2006/relationships/vmlDrawing" Target="../drawings/vmlDrawing24.vml"/><Relationship Id="rId6" Type="http://schemas.openxmlformats.org/officeDocument/2006/relationships/tags" Target="../tags/tag660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49" Type="http://schemas.openxmlformats.org/officeDocument/2006/relationships/tags" Target="../tags/tag703.xml"/><Relationship Id="rId57" Type="http://schemas.openxmlformats.org/officeDocument/2006/relationships/tags" Target="../tags/tag7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0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tags" Target="../tags/tag742.xml"/><Relationship Id="rId18" Type="http://schemas.openxmlformats.org/officeDocument/2006/relationships/tags" Target="../tags/tag747.xml"/><Relationship Id="rId3" Type="http://schemas.openxmlformats.org/officeDocument/2006/relationships/tags" Target="../tags/tag732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17" Type="http://schemas.openxmlformats.org/officeDocument/2006/relationships/tags" Target="../tags/tag746.xml"/><Relationship Id="rId2" Type="http://schemas.openxmlformats.org/officeDocument/2006/relationships/tags" Target="../tags/tag731.xml"/><Relationship Id="rId16" Type="http://schemas.openxmlformats.org/officeDocument/2006/relationships/tags" Target="../tags/tag745.xml"/><Relationship Id="rId20" Type="http://schemas.openxmlformats.org/officeDocument/2006/relationships/slideLayout" Target="../slideLayouts/slideLayout19.xml"/><Relationship Id="rId1" Type="http://schemas.openxmlformats.org/officeDocument/2006/relationships/vmlDrawing" Target="../drawings/vmlDrawing26.v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24" Type="http://schemas.openxmlformats.org/officeDocument/2006/relationships/oleObject" Target="../embeddings/oleObject93.bin"/><Relationship Id="rId5" Type="http://schemas.openxmlformats.org/officeDocument/2006/relationships/tags" Target="../tags/tag734.xml"/><Relationship Id="rId15" Type="http://schemas.openxmlformats.org/officeDocument/2006/relationships/tags" Target="../tags/tag744.xml"/><Relationship Id="rId23" Type="http://schemas.openxmlformats.org/officeDocument/2006/relationships/oleObject" Target="../embeddings/oleObject92.bin"/><Relationship Id="rId10" Type="http://schemas.openxmlformats.org/officeDocument/2006/relationships/tags" Target="../tags/tag739.xml"/><Relationship Id="rId19" Type="http://schemas.openxmlformats.org/officeDocument/2006/relationships/tags" Target="../tags/tag748.xml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tags" Target="../tags/tag743.xml"/><Relationship Id="rId22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751.xml"/><Relationship Id="rId7" Type="http://schemas.openxmlformats.org/officeDocument/2006/relationships/image" Target="../media/image74.png"/><Relationship Id="rId2" Type="http://schemas.openxmlformats.org/officeDocument/2006/relationships/tags" Target="../tags/tag75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26" Type="http://schemas.openxmlformats.org/officeDocument/2006/relationships/tags" Target="../tags/tag777.xml"/><Relationship Id="rId39" Type="http://schemas.openxmlformats.org/officeDocument/2006/relationships/oleObject" Target="../embeddings/oleObject97.bin"/><Relationship Id="rId3" Type="http://schemas.openxmlformats.org/officeDocument/2006/relationships/tags" Target="../tags/tag754.xml"/><Relationship Id="rId21" Type="http://schemas.openxmlformats.org/officeDocument/2006/relationships/tags" Target="../tags/tag772.xml"/><Relationship Id="rId34" Type="http://schemas.openxmlformats.org/officeDocument/2006/relationships/tags" Target="../tags/tag785.xml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tags" Target="../tags/tag776.xml"/><Relationship Id="rId33" Type="http://schemas.openxmlformats.org/officeDocument/2006/relationships/tags" Target="../tags/tag784.xml"/><Relationship Id="rId38" Type="http://schemas.openxmlformats.org/officeDocument/2006/relationships/oleObject" Target="../embeddings/oleObject96.bin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tags" Target="../tags/tag771.xml"/><Relationship Id="rId29" Type="http://schemas.openxmlformats.org/officeDocument/2006/relationships/tags" Target="../tags/tag780.xml"/><Relationship Id="rId1" Type="http://schemas.openxmlformats.org/officeDocument/2006/relationships/vmlDrawing" Target="../drawings/vmlDrawing29.v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tags" Target="../tags/tag775.xml"/><Relationship Id="rId32" Type="http://schemas.openxmlformats.org/officeDocument/2006/relationships/tags" Target="../tags/tag783.xml"/><Relationship Id="rId37" Type="http://schemas.openxmlformats.org/officeDocument/2006/relationships/slideLayout" Target="../slideLayouts/slideLayout7.xml"/><Relationship Id="rId40" Type="http://schemas.openxmlformats.org/officeDocument/2006/relationships/oleObject" Target="../embeddings/oleObject98.bin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tags" Target="../tags/tag779.xml"/><Relationship Id="rId36" Type="http://schemas.openxmlformats.org/officeDocument/2006/relationships/tags" Target="../tags/tag787.xml"/><Relationship Id="rId10" Type="http://schemas.openxmlformats.org/officeDocument/2006/relationships/tags" Target="../tags/tag761.xml"/><Relationship Id="rId19" Type="http://schemas.openxmlformats.org/officeDocument/2006/relationships/tags" Target="../tags/tag770.xml"/><Relationship Id="rId31" Type="http://schemas.openxmlformats.org/officeDocument/2006/relationships/tags" Target="../tags/tag782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tags" Target="../tags/tag778.xml"/><Relationship Id="rId30" Type="http://schemas.openxmlformats.org/officeDocument/2006/relationships/tags" Target="../tags/tag781.xml"/><Relationship Id="rId35" Type="http://schemas.openxmlformats.org/officeDocument/2006/relationships/tags" Target="../tags/tag786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tags" Target="../tags/tag812.xml"/><Relationship Id="rId39" Type="http://schemas.openxmlformats.org/officeDocument/2006/relationships/tags" Target="../tags/tag825.xml"/><Relationship Id="rId21" Type="http://schemas.openxmlformats.org/officeDocument/2006/relationships/tags" Target="../tags/tag807.xml"/><Relationship Id="rId34" Type="http://schemas.openxmlformats.org/officeDocument/2006/relationships/tags" Target="../tags/tag820.xml"/><Relationship Id="rId42" Type="http://schemas.openxmlformats.org/officeDocument/2006/relationships/tags" Target="../tags/tag828.xml"/><Relationship Id="rId47" Type="http://schemas.openxmlformats.org/officeDocument/2006/relationships/tags" Target="../tags/tag833.xml"/><Relationship Id="rId50" Type="http://schemas.openxmlformats.org/officeDocument/2006/relationships/tags" Target="../tags/tag836.xml"/><Relationship Id="rId55" Type="http://schemas.openxmlformats.org/officeDocument/2006/relationships/tags" Target="../tags/tag841.xml"/><Relationship Id="rId63" Type="http://schemas.openxmlformats.org/officeDocument/2006/relationships/tags" Target="../tags/tag849.xml"/><Relationship Id="rId68" Type="http://schemas.openxmlformats.org/officeDocument/2006/relationships/tags" Target="../tags/tag854.xml"/><Relationship Id="rId7" Type="http://schemas.openxmlformats.org/officeDocument/2006/relationships/tags" Target="../tags/tag793.xml"/><Relationship Id="rId71" Type="http://schemas.openxmlformats.org/officeDocument/2006/relationships/tags" Target="../tags/tag857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9" Type="http://schemas.openxmlformats.org/officeDocument/2006/relationships/tags" Target="../tags/tag815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32" Type="http://schemas.openxmlformats.org/officeDocument/2006/relationships/tags" Target="../tags/tag818.xml"/><Relationship Id="rId37" Type="http://schemas.openxmlformats.org/officeDocument/2006/relationships/tags" Target="../tags/tag823.xml"/><Relationship Id="rId40" Type="http://schemas.openxmlformats.org/officeDocument/2006/relationships/tags" Target="../tags/tag826.xml"/><Relationship Id="rId45" Type="http://schemas.openxmlformats.org/officeDocument/2006/relationships/tags" Target="../tags/tag831.xml"/><Relationship Id="rId53" Type="http://schemas.openxmlformats.org/officeDocument/2006/relationships/tags" Target="../tags/tag839.xml"/><Relationship Id="rId58" Type="http://schemas.openxmlformats.org/officeDocument/2006/relationships/tags" Target="../tags/tag844.xml"/><Relationship Id="rId66" Type="http://schemas.openxmlformats.org/officeDocument/2006/relationships/tags" Target="../tags/tag852.xml"/><Relationship Id="rId74" Type="http://schemas.openxmlformats.org/officeDocument/2006/relationships/oleObject" Target="../embeddings/oleObject100.bin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tags" Target="../tags/tag814.xml"/><Relationship Id="rId36" Type="http://schemas.openxmlformats.org/officeDocument/2006/relationships/tags" Target="../tags/tag822.xml"/><Relationship Id="rId49" Type="http://schemas.openxmlformats.org/officeDocument/2006/relationships/tags" Target="../tags/tag835.xml"/><Relationship Id="rId57" Type="http://schemas.openxmlformats.org/officeDocument/2006/relationships/tags" Target="../tags/tag843.xml"/><Relationship Id="rId61" Type="http://schemas.openxmlformats.org/officeDocument/2006/relationships/tags" Target="../tags/tag847.xml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tags" Target="../tags/tag817.xml"/><Relationship Id="rId44" Type="http://schemas.openxmlformats.org/officeDocument/2006/relationships/tags" Target="../tags/tag830.xml"/><Relationship Id="rId52" Type="http://schemas.openxmlformats.org/officeDocument/2006/relationships/tags" Target="../tags/tag838.xml"/><Relationship Id="rId60" Type="http://schemas.openxmlformats.org/officeDocument/2006/relationships/tags" Target="../tags/tag846.xml"/><Relationship Id="rId65" Type="http://schemas.openxmlformats.org/officeDocument/2006/relationships/tags" Target="../tags/tag851.xml"/><Relationship Id="rId73" Type="http://schemas.openxmlformats.org/officeDocument/2006/relationships/oleObject" Target="../embeddings/oleObject99.bin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tags" Target="../tags/tag813.xml"/><Relationship Id="rId30" Type="http://schemas.openxmlformats.org/officeDocument/2006/relationships/tags" Target="../tags/tag816.xml"/><Relationship Id="rId35" Type="http://schemas.openxmlformats.org/officeDocument/2006/relationships/tags" Target="../tags/tag821.xml"/><Relationship Id="rId43" Type="http://schemas.openxmlformats.org/officeDocument/2006/relationships/tags" Target="../tags/tag829.xml"/><Relationship Id="rId48" Type="http://schemas.openxmlformats.org/officeDocument/2006/relationships/tags" Target="../tags/tag834.xml"/><Relationship Id="rId56" Type="http://schemas.openxmlformats.org/officeDocument/2006/relationships/tags" Target="../tags/tag842.xml"/><Relationship Id="rId64" Type="http://schemas.openxmlformats.org/officeDocument/2006/relationships/tags" Target="../tags/tag850.xml"/><Relationship Id="rId69" Type="http://schemas.openxmlformats.org/officeDocument/2006/relationships/tags" Target="../tags/tag855.xml"/><Relationship Id="rId8" Type="http://schemas.openxmlformats.org/officeDocument/2006/relationships/tags" Target="../tags/tag794.xml"/><Relationship Id="rId51" Type="http://schemas.openxmlformats.org/officeDocument/2006/relationships/tags" Target="../tags/tag837.xml"/><Relationship Id="rId72" Type="http://schemas.openxmlformats.org/officeDocument/2006/relationships/slideLayout" Target="../slideLayouts/slideLayout9.xml"/><Relationship Id="rId3" Type="http://schemas.openxmlformats.org/officeDocument/2006/relationships/tags" Target="../tags/tag789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33" Type="http://schemas.openxmlformats.org/officeDocument/2006/relationships/tags" Target="../tags/tag819.xml"/><Relationship Id="rId38" Type="http://schemas.openxmlformats.org/officeDocument/2006/relationships/tags" Target="../tags/tag824.xml"/><Relationship Id="rId46" Type="http://schemas.openxmlformats.org/officeDocument/2006/relationships/tags" Target="../tags/tag832.xml"/><Relationship Id="rId59" Type="http://schemas.openxmlformats.org/officeDocument/2006/relationships/tags" Target="../tags/tag845.xml"/><Relationship Id="rId67" Type="http://schemas.openxmlformats.org/officeDocument/2006/relationships/tags" Target="../tags/tag853.xml"/><Relationship Id="rId20" Type="http://schemas.openxmlformats.org/officeDocument/2006/relationships/tags" Target="../tags/tag806.xml"/><Relationship Id="rId41" Type="http://schemas.openxmlformats.org/officeDocument/2006/relationships/tags" Target="../tags/tag827.xml"/><Relationship Id="rId54" Type="http://schemas.openxmlformats.org/officeDocument/2006/relationships/tags" Target="../tags/tag840.xml"/><Relationship Id="rId62" Type="http://schemas.openxmlformats.org/officeDocument/2006/relationships/tags" Target="../tags/tag848.xml"/><Relationship Id="rId70" Type="http://schemas.openxmlformats.org/officeDocument/2006/relationships/tags" Target="../tags/tag856.xml"/><Relationship Id="rId75" Type="http://schemas.openxmlformats.org/officeDocument/2006/relationships/oleObject" Target="../embeddings/oleObject101.bin"/><Relationship Id="rId1" Type="http://schemas.openxmlformats.org/officeDocument/2006/relationships/vmlDrawing" Target="../drawings/vmlDrawing30.vml"/><Relationship Id="rId6" Type="http://schemas.openxmlformats.org/officeDocument/2006/relationships/tags" Target="../tags/tag79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" Type="http://schemas.openxmlformats.org/officeDocument/2006/relationships/tags" Target="../tags/tag85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tags" Target="../tags/tag876.xml"/><Relationship Id="rId1" Type="http://schemas.openxmlformats.org/officeDocument/2006/relationships/vmlDrawing" Target="../drawings/vmlDrawing31.v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oleObject" Target="../embeddings/oleObject103.bin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oleObject" Target="../embeddings/oleObject102.bin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26" Type="http://schemas.openxmlformats.org/officeDocument/2006/relationships/tags" Target="../tags/tag901.xml"/><Relationship Id="rId39" Type="http://schemas.openxmlformats.org/officeDocument/2006/relationships/tags" Target="../tags/tag914.xml"/><Relationship Id="rId21" Type="http://schemas.openxmlformats.org/officeDocument/2006/relationships/tags" Target="../tags/tag896.xml"/><Relationship Id="rId34" Type="http://schemas.openxmlformats.org/officeDocument/2006/relationships/tags" Target="../tags/tag909.xml"/><Relationship Id="rId42" Type="http://schemas.openxmlformats.org/officeDocument/2006/relationships/tags" Target="../tags/tag917.xml"/><Relationship Id="rId47" Type="http://schemas.openxmlformats.org/officeDocument/2006/relationships/tags" Target="../tags/tag922.xml"/><Relationship Id="rId50" Type="http://schemas.openxmlformats.org/officeDocument/2006/relationships/tags" Target="../tags/tag925.xml"/><Relationship Id="rId55" Type="http://schemas.openxmlformats.org/officeDocument/2006/relationships/tags" Target="../tags/tag930.xml"/><Relationship Id="rId63" Type="http://schemas.openxmlformats.org/officeDocument/2006/relationships/tags" Target="../tags/tag938.xml"/><Relationship Id="rId68" Type="http://schemas.openxmlformats.org/officeDocument/2006/relationships/tags" Target="../tags/tag943.xml"/><Relationship Id="rId7" Type="http://schemas.openxmlformats.org/officeDocument/2006/relationships/tags" Target="../tags/tag882.xml"/><Relationship Id="rId71" Type="http://schemas.openxmlformats.org/officeDocument/2006/relationships/tags" Target="../tags/tag946.xml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9" Type="http://schemas.openxmlformats.org/officeDocument/2006/relationships/tags" Target="../tags/tag904.xml"/><Relationship Id="rId11" Type="http://schemas.openxmlformats.org/officeDocument/2006/relationships/tags" Target="../tags/tag886.xml"/><Relationship Id="rId24" Type="http://schemas.openxmlformats.org/officeDocument/2006/relationships/tags" Target="../tags/tag899.xml"/><Relationship Id="rId32" Type="http://schemas.openxmlformats.org/officeDocument/2006/relationships/tags" Target="../tags/tag907.xml"/><Relationship Id="rId37" Type="http://schemas.openxmlformats.org/officeDocument/2006/relationships/tags" Target="../tags/tag912.xml"/><Relationship Id="rId40" Type="http://schemas.openxmlformats.org/officeDocument/2006/relationships/tags" Target="../tags/tag915.xml"/><Relationship Id="rId45" Type="http://schemas.openxmlformats.org/officeDocument/2006/relationships/tags" Target="../tags/tag920.xml"/><Relationship Id="rId53" Type="http://schemas.openxmlformats.org/officeDocument/2006/relationships/tags" Target="../tags/tag928.xml"/><Relationship Id="rId58" Type="http://schemas.openxmlformats.org/officeDocument/2006/relationships/tags" Target="../tags/tag933.xml"/><Relationship Id="rId66" Type="http://schemas.openxmlformats.org/officeDocument/2006/relationships/tags" Target="../tags/tag941.xml"/><Relationship Id="rId74" Type="http://schemas.openxmlformats.org/officeDocument/2006/relationships/oleObject" Target="../embeddings/oleObject105.bin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28" Type="http://schemas.openxmlformats.org/officeDocument/2006/relationships/tags" Target="../tags/tag903.xml"/><Relationship Id="rId36" Type="http://schemas.openxmlformats.org/officeDocument/2006/relationships/tags" Target="../tags/tag911.xml"/><Relationship Id="rId49" Type="http://schemas.openxmlformats.org/officeDocument/2006/relationships/tags" Target="../tags/tag924.xml"/><Relationship Id="rId57" Type="http://schemas.openxmlformats.org/officeDocument/2006/relationships/tags" Target="../tags/tag932.xml"/><Relationship Id="rId61" Type="http://schemas.openxmlformats.org/officeDocument/2006/relationships/tags" Target="../tags/tag936.xml"/><Relationship Id="rId10" Type="http://schemas.openxmlformats.org/officeDocument/2006/relationships/tags" Target="../tags/tag885.xml"/><Relationship Id="rId19" Type="http://schemas.openxmlformats.org/officeDocument/2006/relationships/tags" Target="../tags/tag894.xml"/><Relationship Id="rId31" Type="http://schemas.openxmlformats.org/officeDocument/2006/relationships/tags" Target="../tags/tag906.xml"/><Relationship Id="rId44" Type="http://schemas.openxmlformats.org/officeDocument/2006/relationships/tags" Target="../tags/tag919.xml"/><Relationship Id="rId52" Type="http://schemas.openxmlformats.org/officeDocument/2006/relationships/tags" Target="../tags/tag927.xml"/><Relationship Id="rId60" Type="http://schemas.openxmlformats.org/officeDocument/2006/relationships/tags" Target="../tags/tag935.xml"/><Relationship Id="rId65" Type="http://schemas.openxmlformats.org/officeDocument/2006/relationships/tags" Target="../tags/tag940.xml"/><Relationship Id="rId73" Type="http://schemas.openxmlformats.org/officeDocument/2006/relationships/oleObject" Target="../embeddings/oleObject104.bin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tags" Target="../tags/tag897.xml"/><Relationship Id="rId27" Type="http://schemas.openxmlformats.org/officeDocument/2006/relationships/tags" Target="../tags/tag902.xml"/><Relationship Id="rId30" Type="http://schemas.openxmlformats.org/officeDocument/2006/relationships/tags" Target="../tags/tag905.xml"/><Relationship Id="rId35" Type="http://schemas.openxmlformats.org/officeDocument/2006/relationships/tags" Target="../tags/tag910.xml"/><Relationship Id="rId43" Type="http://schemas.openxmlformats.org/officeDocument/2006/relationships/tags" Target="../tags/tag918.xml"/><Relationship Id="rId48" Type="http://schemas.openxmlformats.org/officeDocument/2006/relationships/tags" Target="../tags/tag923.xml"/><Relationship Id="rId56" Type="http://schemas.openxmlformats.org/officeDocument/2006/relationships/tags" Target="../tags/tag931.xml"/><Relationship Id="rId64" Type="http://schemas.openxmlformats.org/officeDocument/2006/relationships/tags" Target="../tags/tag939.xml"/><Relationship Id="rId69" Type="http://schemas.openxmlformats.org/officeDocument/2006/relationships/tags" Target="../tags/tag944.xml"/><Relationship Id="rId8" Type="http://schemas.openxmlformats.org/officeDocument/2006/relationships/tags" Target="../tags/tag883.xml"/><Relationship Id="rId51" Type="http://schemas.openxmlformats.org/officeDocument/2006/relationships/tags" Target="../tags/tag926.xml"/><Relationship Id="rId72" Type="http://schemas.openxmlformats.org/officeDocument/2006/relationships/slideLayout" Target="../slideLayouts/slideLayout9.xml"/><Relationship Id="rId3" Type="http://schemas.openxmlformats.org/officeDocument/2006/relationships/tags" Target="../tags/tag878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5" Type="http://schemas.openxmlformats.org/officeDocument/2006/relationships/tags" Target="../tags/tag900.xml"/><Relationship Id="rId33" Type="http://schemas.openxmlformats.org/officeDocument/2006/relationships/tags" Target="../tags/tag908.xml"/><Relationship Id="rId38" Type="http://schemas.openxmlformats.org/officeDocument/2006/relationships/tags" Target="../tags/tag913.xml"/><Relationship Id="rId46" Type="http://schemas.openxmlformats.org/officeDocument/2006/relationships/tags" Target="../tags/tag921.xml"/><Relationship Id="rId59" Type="http://schemas.openxmlformats.org/officeDocument/2006/relationships/tags" Target="../tags/tag934.xml"/><Relationship Id="rId67" Type="http://schemas.openxmlformats.org/officeDocument/2006/relationships/tags" Target="../tags/tag942.xml"/><Relationship Id="rId20" Type="http://schemas.openxmlformats.org/officeDocument/2006/relationships/tags" Target="../tags/tag895.xml"/><Relationship Id="rId41" Type="http://schemas.openxmlformats.org/officeDocument/2006/relationships/tags" Target="../tags/tag916.xml"/><Relationship Id="rId54" Type="http://schemas.openxmlformats.org/officeDocument/2006/relationships/tags" Target="../tags/tag929.xml"/><Relationship Id="rId62" Type="http://schemas.openxmlformats.org/officeDocument/2006/relationships/tags" Target="../tags/tag937.xml"/><Relationship Id="rId70" Type="http://schemas.openxmlformats.org/officeDocument/2006/relationships/tags" Target="../tags/tag945.xml"/><Relationship Id="rId75" Type="http://schemas.openxmlformats.org/officeDocument/2006/relationships/oleObject" Target="../embeddings/oleObject106.bin"/><Relationship Id="rId1" Type="http://schemas.openxmlformats.org/officeDocument/2006/relationships/vmlDrawing" Target="../drawings/vmlDrawing32.vml"/><Relationship Id="rId6" Type="http://schemas.openxmlformats.org/officeDocument/2006/relationships/tags" Target="../tags/tag88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953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26" Type="http://schemas.openxmlformats.org/officeDocument/2006/relationships/tags" Target="../tags/tag971.xml"/><Relationship Id="rId39" Type="http://schemas.openxmlformats.org/officeDocument/2006/relationships/tags" Target="../tags/tag984.xml"/><Relationship Id="rId3" Type="http://schemas.openxmlformats.org/officeDocument/2006/relationships/tags" Target="../tags/tag948.xml"/><Relationship Id="rId21" Type="http://schemas.openxmlformats.org/officeDocument/2006/relationships/tags" Target="../tags/tag966.xml"/><Relationship Id="rId34" Type="http://schemas.openxmlformats.org/officeDocument/2006/relationships/tags" Target="../tags/tag979.xml"/><Relationship Id="rId42" Type="http://schemas.openxmlformats.org/officeDocument/2006/relationships/tags" Target="../tags/tag987.xml"/><Relationship Id="rId7" Type="http://schemas.openxmlformats.org/officeDocument/2006/relationships/tags" Target="../tags/tag952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tags" Target="../tags/tag970.xml"/><Relationship Id="rId33" Type="http://schemas.openxmlformats.org/officeDocument/2006/relationships/tags" Target="../tags/tag978.xml"/><Relationship Id="rId38" Type="http://schemas.openxmlformats.org/officeDocument/2006/relationships/tags" Target="../tags/tag983.xml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0" Type="http://schemas.openxmlformats.org/officeDocument/2006/relationships/tags" Target="../tags/tag965.xml"/><Relationship Id="rId29" Type="http://schemas.openxmlformats.org/officeDocument/2006/relationships/tags" Target="../tags/tag974.xml"/><Relationship Id="rId41" Type="http://schemas.openxmlformats.org/officeDocument/2006/relationships/tags" Target="../tags/tag986.xml"/><Relationship Id="rId1" Type="http://schemas.openxmlformats.org/officeDocument/2006/relationships/vmlDrawing" Target="../drawings/vmlDrawing33.vml"/><Relationship Id="rId6" Type="http://schemas.openxmlformats.org/officeDocument/2006/relationships/tags" Target="../tags/tag951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32" Type="http://schemas.openxmlformats.org/officeDocument/2006/relationships/tags" Target="../tags/tag977.xml"/><Relationship Id="rId37" Type="http://schemas.openxmlformats.org/officeDocument/2006/relationships/tags" Target="../tags/tag982.xml"/><Relationship Id="rId40" Type="http://schemas.openxmlformats.org/officeDocument/2006/relationships/tags" Target="../tags/tag985.xml"/><Relationship Id="rId45" Type="http://schemas.openxmlformats.org/officeDocument/2006/relationships/oleObject" Target="../embeddings/oleObject108.bin"/><Relationship Id="rId5" Type="http://schemas.openxmlformats.org/officeDocument/2006/relationships/tags" Target="../tags/tag950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tags" Target="../tags/tag973.xml"/><Relationship Id="rId36" Type="http://schemas.openxmlformats.org/officeDocument/2006/relationships/tags" Target="../tags/tag981.xml"/><Relationship Id="rId10" Type="http://schemas.openxmlformats.org/officeDocument/2006/relationships/tags" Target="../tags/tag955.xml"/><Relationship Id="rId19" Type="http://schemas.openxmlformats.org/officeDocument/2006/relationships/tags" Target="../tags/tag964.xml"/><Relationship Id="rId31" Type="http://schemas.openxmlformats.org/officeDocument/2006/relationships/tags" Target="../tags/tag976.xml"/><Relationship Id="rId44" Type="http://schemas.openxmlformats.org/officeDocument/2006/relationships/oleObject" Target="../embeddings/oleObject107.bin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tags" Target="../tags/tag972.xml"/><Relationship Id="rId30" Type="http://schemas.openxmlformats.org/officeDocument/2006/relationships/tags" Target="../tags/tag975.xml"/><Relationship Id="rId35" Type="http://schemas.openxmlformats.org/officeDocument/2006/relationships/tags" Target="../tags/tag980.xml"/><Relationship Id="rId43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94.xml"/><Relationship Id="rId13" Type="http://schemas.openxmlformats.org/officeDocument/2006/relationships/tags" Target="../tags/tag999.xml"/><Relationship Id="rId18" Type="http://schemas.openxmlformats.org/officeDocument/2006/relationships/tags" Target="../tags/tag1004.xml"/><Relationship Id="rId26" Type="http://schemas.openxmlformats.org/officeDocument/2006/relationships/oleObject" Target="../embeddings/oleObject110.bin"/><Relationship Id="rId3" Type="http://schemas.openxmlformats.org/officeDocument/2006/relationships/tags" Target="../tags/tag989.xml"/><Relationship Id="rId21" Type="http://schemas.openxmlformats.org/officeDocument/2006/relationships/tags" Target="../tags/tag1007.xml"/><Relationship Id="rId7" Type="http://schemas.openxmlformats.org/officeDocument/2006/relationships/tags" Target="../tags/tag993.xml"/><Relationship Id="rId12" Type="http://schemas.openxmlformats.org/officeDocument/2006/relationships/tags" Target="../tags/tag998.xml"/><Relationship Id="rId17" Type="http://schemas.openxmlformats.org/officeDocument/2006/relationships/tags" Target="../tags/tag1003.xml"/><Relationship Id="rId25" Type="http://schemas.openxmlformats.org/officeDocument/2006/relationships/oleObject" Target="../embeddings/oleObject109.bin"/><Relationship Id="rId2" Type="http://schemas.openxmlformats.org/officeDocument/2006/relationships/tags" Target="../tags/tag988.xml"/><Relationship Id="rId16" Type="http://schemas.openxmlformats.org/officeDocument/2006/relationships/tags" Target="../tags/tag1002.xml"/><Relationship Id="rId20" Type="http://schemas.openxmlformats.org/officeDocument/2006/relationships/tags" Target="../tags/tag1006.xml"/><Relationship Id="rId1" Type="http://schemas.openxmlformats.org/officeDocument/2006/relationships/vmlDrawing" Target="../drawings/vmlDrawing34.vml"/><Relationship Id="rId6" Type="http://schemas.openxmlformats.org/officeDocument/2006/relationships/tags" Target="../tags/tag992.xml"/><Relationship Id="rId11" Type="http://schemas.openxmlformats.org/officeDocument/2006/relationships/tags" Target="../tags/tag99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91.xml"/><Relationship Id="rId15" Type="http://schemas.openxmlformats.org/officeDocument/2006/relationships/tags" Target="../tags/tag1001.xml"/><Relationship Id="rId23" Type="http://schemas.openxmlformats.org/officeDocument/2006/relationships/tags" Target="../tags/tag1009.xml"/><Relationship Id="rId10" Type="http://schemas.openxmlformats.org/officeDocument/2006/relationships/tags" Target="../tags/tag996.xml"/><Relationship Id="rId19" Type="http://schemas.openxmlformats.org/officeDocument/2006/relationships/tags" Target="../tags/tag1005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4" Type="http://schemas.openxmlformats.org/officeDocument/2006/relationships/tags" Target="../tags/tag1000.xml"/><Relationship Id="rId22" Type="http://schemas.openxmlformats.org/officeDocument/2006/relationships/tags" Target="../tags/tag1008.xml"/><Relationship Id="rId27" Type="http://schemas.openxmlformats.org/officeDocument/2006/relationships/oleObject" Target="../embeddings/oleObject11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021.xml"/><Relationship Id="rId18" Type="http://schemas.openxmlformats.org/officeDocument/2006/relationships/tags" Target="../tags/tag1026.xml"/><Relationship Id="rId26" Type="http://schemas.openxmlformats.org/officeDocument/2006/relationships/tags" Target="../tags/tag1034.xml"/><Relationship Id="rId39" Type="http://schemas.openxmlformats.org/officeDocument/2006/relationships/tags" Target="../tags/tag1047.xml"/><Relationship Id="rId21" Type="http://schemas.openxmlformats.org/officeDocument/2006/relationships/tags" Target="../tags/tag1029.xml"/><Relationship Id="rId34" Type="http://schemas.openxmlformats.org/officeDocument/2006/relationships/tags" Target="../tags/tag1042.xml"/><Relationship Id="rId42" Type="http://schemas.openxmlformats.org/officeDocument/2006/relationships/tags" Target="../tags/tag1050.xml"/><Relationship Id="rId47" Type="http://schemas.openxmlformats.org/officeDocument/2006/relationships/tags" Target="../tags/tag1055.xml"/><Relationship Id="rId50" Type="http://schemas.openxmlformats.org/officeDocument/2006/relationships/tags" Target="../tags/tag1058.xml"/><Relationship Id="rId55" Type="http://schemas.openxmlformats.org/officeDocument/2006/relationships/oleObject" Target="../embeddings/oleObject113.bin"/><Relationship Id="rId7" Type="http://schemas.openxmlformats.org/officeDocument/2006/relationships/tags" Target="../tags/tag1015.xml"/><Relationship Id="rId12" Type="http://schemas.openxmlformats.org/officeDocument/2006/relationships/tags" Target="../tags/tag1020.xml"/><Relationship Id="rId17" Type="http://schemas.openxmlformats.org/officeDocument/2006/relationships/tags" Target="../tags/tag1025.xml"/><Relationship Id="rId25" Type="http://schemas.openxmlformats.org/officeDocument/2006/relationships/tags" Target="../tags/tag1033.xml"/><Relationship Id="rId33" Type="http://schemas.openxmlformats.org/officeDocument/2006/relationships/tags" Target="../tags/tag1041.xml"/><Relationship Id="rId38" Type="http://schemas.openxmlformats.org/officeDocument/2006/relationships/tags" Target="../tags/tag1046.xml"/><Relationship Id="rId46" Type="http://schemas.openxmlformats.org/officeDocument/2006/relationships/tags" Target="../tags/tag1054.xml"/><Relationship Id="rId59" Type="http://schemas.openxmlformats.org/officeDocument/2006/relationships/oleObject" Target="../embeddings/oleObject117.bin"/><Relationship Id="rId2" Type="http://schemas.openxmlformats.org/officeDocument/2006/relationships/tags" Target="../tags/tag1010.xml"/><Relationship Id="rId16" Type="http://schemas.openxmlformats.org/officeDocument/2006/relationships/tags" Target="../tags/tag1024.xml"/><Relationship Id="rId20" Type="http://schemas.openxmlformats.org/officeDocument/2006/relationships/tags" Target="../tags/tag1028.xml"/><Relationship Id="rId29" Type="http://schemas.openxmlformats.org/officeDocument/2006/relationships/tags" Target="../tags/tag1037.xml"/><Relationship Id="rId41" Type="http://schemas.openxmlformats.org/officeDocument/2006/relationships/tags" Target="../tags/tag1049.xml"/><Relationship Id="rId54" Type="http://schemas.openxmlformats.org/officeDocument/2006/relationships/oleObject" Target="../embeddings/oleObject112.bin"/><Relationship Id="rId1" Type="http://schemas.openxmlformats.org/officeDocument/2006/relationships/vmlDrawing" Target="../drawings/vmlDrawing35.v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24" Type="http://schemas.openxmlformats.org/officeDocument/2006/relationships/tags" Target="../tags/tag1032.xml"/><Relationship Id="rId32" Type="http://schemas.openxmlformats.org/officeDocument/2006/relationships/tags" Target="../tags/tag1040.xml"/><Relationship Id="rId37" Type="http://schemas.openxmlformats.org/officeDocument/2006/relationships/tags" Target="../tags/tag1045.xml"/><Relationship Id="rId40" Type="http://schemas.openxmlformats.org/officeDocument/2006/relationships/tags" Target="../tags/tag1048.xml"/><Relationship Id="rId45" Type="http://schemas.openxmlformats.org/officeDocument/2006/relationships/tags" Target="../tags/tag1053.xml"/><Relationship Id="rId53" Type="http://schemas.openxmlformats.org/officeDocument/2006/relationships/slideLayout" Target="../slideLayouts/slideLayout7.xml"/><Relationship Id="rId58" Type="http://schemas.openxmlformats.org/officeDocument/2006/relationships/oleObject" Target="../embeddings/oleObject116.bin"/><Relationship Id="rId5" Type="http://schemas.openxmlformats.org/officeDocument/2006/relationships/tags" Target="../tags/tag1013.xml"/><Relationship Id="rId15" Type="http://schemas.openxmlformats.org/officeDocument/2006/relationships/tags" Target="../tags/tag1023.xml"/><Relationship Id="rId23" Type="http://schemas.openxmlformats.org/officeDocument/2006/relationships/tags" Target="../tags/tag1031.xml"/><Relationship Id="rId28" Type="http://schemas.openxmlformats.org/officeDocument/2006/relationships/tags" Target="../tags/tag1036.xml"/><Relationship Id="rId36" Type="http://schemas.openxmlformats.org/officeDocument/2006/relationships/tags" Target="../tags/tag1044.xml"/><Relationship Id="rId49" Type="http://schemas.openxmlformats.org/officeDocument/2006/relationships/tags" Target="../tags/tag1057.xml"/><Relationship Id="rId57" Type="http://schemas.openxmlformats.org/officeDocument/2006/relationships/oleObject" Target="../embeddings/oleObject115.bin"/><Relationship Id="rId10" Type="http://schemas.openxmlformats.org/officeDocument/2006/relationships/tags" Target="../tags/tag1018.xml"/><Relationship Id="rId19" Type="http://schemas.openxmlformats.org/officeDocument/2006/relationships/tags" Target="../tags/tag1027.xml"/><Relationship Id="rId31" Type="http://schemas.openxmlformats.org/officeDocument/2006/relationships/tags" Target="../tags/tag1039.xml"/><Relationship Id="rId44" Type="http://schemas.openxmlformats.org/officeDocument/2006/relationships/tags" Target="../tags/tag1052.xml"/><Relationship Id="rId52" Type="http://schemas.openxmlformats.org/officeDocument/2006/relationships/tags" Target="../tags/tag1060.xml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tags" Target="../tags/tag1022.xml"/><Relationship Id="rId22" Type="http://schemas.openxmlformats.org/officeDocument/2006/relationships/tags" Target="../tags/tag1030.xml"/><Relationship Id="rId27" Type="http://schemas.openxmlformats.org/officeDocument/2006/relationships/tags" Target="../tags/tag1035.xml"/><Relationship Id="rId30" Type="http://schemas.openxmlformats.org/officeDocument/2006/relationships/tags" Target="../tags/tag1038.xml"/><Relationship Id="rId35" Type="http://schemas.openxmlformats.org/officeDocument/2006/relationships/tags" Target="../tags/tag1043.xml"/><Relationship Id="rId43" Type="http://schemas.openxmlformats.org/officeDocument/2006/relationships/tags" Target="../tags/tag1051.xml"/><Relationship Id="rId48" Type="http://schemas.openxmlformats.org/officeDocument/2006/relationships/tags" Target="../tags/tag1056.xml"/><Relationship Id="rId56" Type="http://schemas.openxmlformats.org/officeDocument/2006/relationships/oleObject" Target="../embeddings/oleObject114.bin"/><Relationship Id="rId8" Type="http://schemas.openxmlformats.org/officeDocument/2006/relationships/tags" Target="../tags/tag1016.xml"/><Relationship Id="rId51" Type="http://schemas.openxmlformats.org/officeDocument/2006/relationships/tags" Target="../tags/tag1059.xml"/><Relationship Id="rId3" Type="http://schemas.openxmlformats.org/officeDocument/2006/relationships/tags" Target="../tags/tag10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slideLayout" Target="../slideLayouts/slideLayout6.xml"/><Relationship Id="rId47" Type="http://schemas.openxmlformats.org/officeDocument/2006/relationships/oleObject" Target="../embeddings/oleObject10.bin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oleObject" Target="../embeddings/oleObject9.bin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1" Type="http://schemas.openxmlformats.org/officeDocument/2006/relationships/vmlDrawing" Target="../drawings/vmlDrawing7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oleObject" Target="../embeddings/oleObject8.bin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oleObject" Target="../embeddings/oleObject7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notesSlide" Target="../notesSlides/notesSlide1.xml"/><Relationship Id="rId48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oleObject" Target="../embeddings/oleObject12.bin"/><Relationship Id="rId50" Type="http://schemas.openxmlformats.org/officeDocument/2006/relationships/oleObject" Target="../embeddings/oleObject15.bin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tags" Target="../tags/tag83.xml"/><Relationship Id="rId1" Type="http://schemas.openxmlformats.org/officeDocument/2006/relationships/vmlDrawing" Target="../drawings/vmlDrawing8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oleObject" Target="../embeddings/oleObject14.bin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oleObject" Target="../embeddings/oleObject13.bin"/><Relationship Id="rId8" Type="http://schemas.openxmlformats.org/officeDocument/2006/relationships/tags" Target="../tags/tag50.xml"/><Relationship Id="rId51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76" Type="http://schemas.openxmlformats.org/officeDocument/2006/relationships/tags" Target="../tags/tag162.xml"/><Relationship Id="rId84" Type="http://schemas.openxmlformats.org/officeDocument/2006/relationships/oleObject" Target="../embeddings/oleObject20.bin"/><Relationship Id="rId89" Type="http://schemas.openxmlformats.org/officeDocument/2006/relationships/oleObject" Target="../embeddings/oleObject25.bin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92" Type="http://schemas.openxmlformats.org/officeDocument/2006/relationships/oleObject" Target="../embeddings/oleObject28.bin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tags" Target="../tags/tag152.xml"/><Relationship Id="rId74" Type="http://schemas.openxmlformats.org/officeDocument/2006/relationships/tags" Target="../tags/tag160.xml"/><Relationship Id="rId79" Type="http://schemas.openxmlformats.org/officeDocument/2006/relationships/slideLayout" Target="../slideLayouts/slideLayout6.xml"/><Relationship Id="rId87" Type="http://schemas.openxmlformats.org/officeDocument/2006/relationships/oleObject" Target="../embeddings/oleObject23.bin"/><Relationship Id="rId5" Type="http://schemas.openxmlformats.org/officeDocument/2006/relationships/tags" Target="../tags/tag91.xml"/><Relationship Id="rId61" Type="http://schemas.openxmlformats.org/officeDocument/2006/relationships/tags" Target="../tags/tag147.xml"/><Relationship Id="rId82" Type="http://schemas.openxmlformats.org/officeDocument/2006/relationships/oleObject" Target="../embeddings/oleObject18.bin"/><Relationship Id="rId90" Type="http://schemas.openxmlformats.org/officeDocument/2006/relationships/oleObject" Target="../embeddings/oleObject26.bin"/><Relationship Id="rId19" Type="http://schemas.openxmlformats.org/officeDocument/2006/relationships/tags" Target="../tags/tag10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notesSlide" Target="../notesSlides/notesSlide2.xml"/><Relationship Id="rId85" Type="http://schemas.openxmlformats.org/officeDocument/2006/relationships/oleObject" Target="../embeddings/oleObject21.bin"/><Relationship Id="rId93" Type="http://schemas.openxmlformats.org/officeDocument/2006/relationships/oleObject" Target="../embeddings/oleObject29.bin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oleObject" Target="../embeddings/oleObject19.bin"/><Relationship Id="rId88" Type="http://schemas.openxmlformats.org/officeDocument/2006/relationships/oleObject" Target="../embeddings/oleObject24.bin"/><Relationship Id="rId91" Type="http://schemas.openxmlformats.org/officeDocument/2006/relationships/oleObject" Target="../embeddings/oleObject27.bin"/><Relationship Id="rId1" Type="http://schemas.openxmlformats.org/officeDocument/2006/relationships/vmlDrawing" Target="../drawings/vmlDrawing9.v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oleObject" Target="../embeddings/oleObject17.bin"/><Relationship Id="rId86" Type="http://schemas.openxmlformats.org/officeDocument/2006/relationships/oleObject" Target="../embeddings/oleObject22.bin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oleObject" Target="../embeddings/oleObject32.bin"/><Relationship Id="rId50" Type="http://schemas.openxmlformats.org/officeDocument/2006/relationships/oleObject" Target="../embeddings/oleObject35.bin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oleObject" Target="../embeddings/oleObject31.bin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41" Type="http://schemas.openxmlformats.org/officeDocument/2006/relationships/tags" Target="../tags/tag20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oleObject" Target="../embeddings/oleObject30.bin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oleObject" Target="../embeddings/oleObject34.bin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notesSlide" Target="../notesSlides/notesSlide3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slideLayout" Target="../slideLayouts/slideLayout18.xml"/><Relationship Id="rId48" Type="http://schemas.openxmlformats.org/officeDocument/2006/relationships/oleObject" Target="../embeddings/oleObject33.bin"/><Relationship Id="rId8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dirty="0" smtClean="0"/>
              <a:t>Neurosciences Institute</a:t>
            </a:r>
            <a:br>
              <a:rPr lang="en-US" dirty="0" smtClean="0"/>
            </a:br>
            <a:r>
              <a:rPr lang="en-US" dirty="0" err="1" smtClean="0"/>
              <a:t>Medanta</a:t>
            </a:r>
            <a:r>
              <a:rPr lang="en-US" dirty="0" smtClean="0"/>
              <a:t> – The </a:t>
            </a:r>
            <a:r>
              <a:rPr lang="en-US" dirty="0" err="1" smtClean="0"/>
              <a:t>Medicity</a:t>
            </a:r>
            <a:endParaRPr lang="en-US" dirty="0" smtClean="0"/>
          </a:p>
        </p:txBody>
      </p:sp>
      <p:sp>
        <p:nvSpPr>
          <p:cNvPr id="59396" name="McK Disclaimer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43372" y="4071942"/>
            <a:ext cx="4498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r" defTabSz="820738" eaLnBrk="0" hangingPunct="0"/>
            <a:r>
              <a:rPr lang="en-US" sz="2000" b="1" u="sng" dirty="0" smtClean="0">
                <a:solidFill>
                  <a:schemeClr val="bg1"/>
                </a:solidFill>
              </a:rPr>
              <a:t>Submitted by</a:t>
            </a:r>
          </a:p>
          <a:p>
            <a:pPr algn="r" defTabSz="820738" eaLnBrk="0" hangingPunct="0"/>
            <a:r>
              <a:rPr lang="en-US" sz="2000" b="1" dirty="0" smtClean="0">
                <a:solidFill>
                  <a:schemeClr val="bg1"/>
                </a:solidFill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</a:rPr>
              <a:t>Animesh</a:t>
            </a:r>
            <a:r>
              <a:rPr lang="en-US" sz="2000" b="1" dirty="0" smtClean="0">
                <a:solidFill>
                  <a:schemeClr val="bg1"/>
                </a:solidFill>
              </a:rPr>
              <a:t> Gupta</a:t>
            </a:r>
          </a:p>
          <a:p>
            <a:pPr algn="r" defTabSz="820738" eaLnBrk="0" hangingPunct="0"/>
            <a:r>
              <a:rPr lang="en-US" sz="2000" b="1" dirty="0" smtClean="0">
                <a:solidFill>
                  <a:schemeClr val="bg1"/>
                </a:solidFill>
              </a:rPr>
              <a:t>PG/14/007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8" name="think-cell Slide" r:id="rId47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(2/6)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06" name="Text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357313"/>
            <a:ext cx="3195638" cy="276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chemeClr val="bg1"/>
                </a:solidFill>
                <a:latin typeface="+mn-lt"/>
              </a:rPr>
              <a:t>Door to ER physician assessment &lt; 10 </a:t>
            </a:r>
            <a:r>
              <a:rPr lang="en-IN" sz="1200" b="1" dirty="0" err="1">
                <a:solidFill>
                  <a:schemeClr val="bg1"/>
                </a:solidFill>
                <a:latin typeface="+mn-lt"/>
              </a:rPr>
              <a:t>mins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735013"/>
            <a:ext cx="406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36538" y="2173288"/>
          <a:ext cx="1379537" cy="1168400"/>
        </p:xfrm>
        <a:graphic>
          <a:graphicData uri="http://schemas.openxmlformats.org/presentationml/2006/ole">
            <p:oleObj spid="_x0000_s14339" name="Chart" r:id="rId48" imgW="1381017" imgH="1171512" progId="MSGraph.Chart.8">
              <p:embed followColorScheme="full"/>
            </p:oleObj>
          </a:graphicData>
        </a:graphic>
      </p:graphicFrame>
      <p:sp>
        <p:nvSpPr>
          <p:cNvPr id="107" name="Rectangle 106"/>
          <p:cNvSpPr/>
          <p:nvPr>
            <p:custDataLst>
              <p:tags r:id="rId6"/>
            </p:custDataLst>
          </p:nvPr>
        </p:nvSpPr>
        <p:spPr bwMode="auto">
          <a:xfrm>
            <a:off x="412750" y="328453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4D89EA6-7A89-4B58-9A3A-EA6F8D4D7F7B}" type="datetime'''''''''''''''''''''''''''A''''''v''''g'''' 2''''0''''1''''3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7"/>
            </p:custDataLst>
          </p:nvPr>
        </p:nvSpPr>
        <p:spPr bwMode="auto">
          <a:xfrm>
            <a:off x="438150" y="20605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AE5250EF-424E-4F47-AEC8-20EA8CE6FBA6}" type="datetime'1''''''''''''''''''''''''''''''''''''''''''''''''''00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6" name="TextBox 85"/>
          <p:cNvSpPr txBox="1"/>
          <p:nvPr>
            <p:custDataLst>
              <p:tags r:id="rId8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1949450" y="1920875"/>
          <a:ext cx="6070600" cy="1420813"/>
        </p:xfrm>
        <a:graphic>
          <a:graphicData uri="http://schemas.openxmlformats.org/presentationml/2006/ole">
            <p:oleObj spid="_x0000_s14340" name="Chart" r:id="rId49" imgW="6067461" imgH="1419311" progId="MSGraph.Chart.8">
              <p:embed followColorScheme="full"/>
            </p:oleObj>
          </a:graphicData>
        </a:graphic>
      </p:graphicFrame>
      <p:sp>
        <p:nvSpPr>
          <p:cNvPr id="40" name="Rectangle 39"/>
          <p:cNvSpPr/>
          <p:nvPr>
            <p:custDataLst>
              <p:tags r:id="rId9"/>
            </p:custDataLst>
          </p:nvPr>
        </p:nvSpPr>
        <p:spPr bwMode="auto">
          <a:xfrm>
            <a:off x="7439025" y="3289300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E0158DF-B16B-4C81-AD98-82E3BEFEEC31}" type="datetime'''''D''''''''''''ec''-''''''''''1''''''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10"/>
            </p:custDataLst>
          </p:nvPr>
        </p:nvSpPr>
        <p:spPr bwMode="auto">
          <a:xfrm>
            <a:off x="6940550" y="3289300"/>
            <a:ext cx="4683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2334041-C365-4492-AB50-44FA83D78BD0}" type="datetime'''''''''''''''N''ov''''''-''''''1''''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auto">
          <a:xfrm>
            <a:off x="6467475" y="3289300"/>
            <a:ext cx="4333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16C711F-7ACD-4ADA-B2A4-78DC443F9ED1}" type="datetime'''''''''O''c''''t-''''''''1''''''''5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 bwMode="auto">
          <a:xfrm>
            <a:off x="5975350" y="3289300"/>
            <a:ext cx="444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8DAFE74-4EB4-4DE3-9664-3B9ABE9D6281}" type="datetime'''''''''''''''''S''''''''''''''''''e''''''''''''p-1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13"/>
            </p:custDataLst>
          </p:nvPr>
        </p:nvSpPr>
        <p:spPr bwMode="auto">
          <a:xfrm>
            <a:off x="5476875" y="3289300"/>
            <a:ext cx="4619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5C9ECB5-E0E3-43AE-AB0C-AC7F4FF9A5C5}" type="datetime'''''A''''''''''''u''''''''''''''''''g''''-''''''''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14"/>
            </p:custDataLst>
          </p:nvPr>
        </p:nvSpPr>
        <p:spPr bwMode="auto">
          <a:xfrm>
            <a:off x="5024438" y="3289300"/>
            <a:ext cx="3857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FA809AB-6B11-4316-AEF6-65E15D8013E4}" type="datetime'''''''''''''''''''Ju''l''''''''''''''''-''''''1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15"/>
            </p:custDataLst>
          </p:nvPr>
        </p:nvSpPr>
        <p:spPr bwMode="auto">
          <a:xfrm>
            <a:off x="4516438" y="3289300"/>
            <a:ext cx="430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B77DDFA-8229-4951-A32D-4AAFB73D6325}" type="datetime'''''''''''''''J''''''''''''''''un''''-''''1''''5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16"/>
            </p:custDataLst>
          </p:nvPr>
        </p:nvSpPr>
        <p:spPr bwMode="auto">
          <a:xfrm>
            <a:off x="3994150" y="3289300"/>
            <a:ext cx="4937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29A1C5B-8969-4628-AA31-12FA813B0FD8}" type="datetime'''''''''''''''''''Ma''''y''''''''''''''''''-1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17"/>
            </p:custDataLst>
          </p:nvPr>
        </p:nvSpPr>
        <p:spPr bwMode="auto">
          <a:xfrm>
            <a:off x="3529013" y="3289300"/>
            <a:ext cx="4429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6D803BB-6A5D-4361-9FD7-36D839BC3F75}" type="datetime'A''''''''''''p''r''''-1''''''''''''''''''''''5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0" name="Rectangle 109"/>
          <p:cNvSpPr/>
          <p:nvPr>
            <p:custDataLst>
              <p:tags r:id="rId18"/>
            </p:custDataLst>
          </p:nvPr>
        </p:nvSpPr>
        <p:spPr bwMode="auto">
          <a:xfrm>
            <a:off x="3025775" y="3289300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F021790-BA94-48F7-80E6-8FDDA224A56E}" type="datetime'''M''''''''''ar''''''''''''-''''''''''''''1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5" name="Rectangle 104"/>
          <p:cNvSpPr/>
          <p:nvPr>
            <p:custDataLst>
              <p:tags r:id="rId19"/>
            </p:custDataLst>
          </p:nvPr>
        </p:nvSpPr>
        <p:spPr bwMode="auto">
          <a:xfrm>
            <a:off x="2552700" y="3289300"/>
            <a:ext cx="442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3F550DE-66F5-477D-9946-F704265C9B4F}" type="datetime'''F''e''''''''''b''-''''''''''1''''''''''''''5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6" name="Rectangle 105"/>
          <p:cNvSpPr/>
          <p:nvPr>
            <p:custDataLst>
              <p:tags r:id="rId20"/>
            </p:custDataLst>
          </p:nvPr>
        </p:nvSpPr>
        <p:spPr bwMode="auto">
          <a:xfrm>
            <a:off x="2071688" y="3289300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F7CC552-0A1B-41C6-961B-CE3C70BFDABD}" type="datetime'''J''''''''''''''''''''''''''''a''n''''-''''''''''15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3" name="TextBox 52"/>
          <p:cNvSpPr txBox="1"/>
          <p:nvPr>
            <p:custDataLst>
              <p:tags r:id="rId21"/>
            </p:custDataLst>
          </p:nvPr>
        </p:nvSpPr>
        <p:spPr>
          <a:xfrm>
            <a:off x="357188" y="3571875"/>
            <a:ext cx="341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54" name="TextBox 53"/>
          <p:cNvSpPr txBox="1"/>
          <p:nvPr>
            <p:custDataLst>
              <p:tags r:id="rId22"/>
            </p:custDataLst>
          </p:nvPr>
        </p:nvSpPr>
        <p:spPr>
          <a:xfrm>
            <a:off x="207168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78" name="TextBox 77"/>
          <p:cNvSpPr txBox="1"/>
          <p:nvPr>
            <p:custDataLst>
              <p:tags r:id="rId23"/>
            </p:custDataLst>
          </p:nvPr>
        </p:nvSpPr>
        <p:spPr>
          <a:xfrm>
            <a:off x="25717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79" name="TextBox 78"/>
          <p:cNvSpPr txBox="1"/>
          <p:nvPr>
            <p:custDataLst>
              <p:tags r:id="rId24"/>
            </p:custDataLst>
          </p:nvPr>
        </p:nvSpPr>
        <p:spPr>
          <a:xfrm>
            <a:off x="31432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869950" y="2173288"/>
          <a:ext cx="1379538" cy="1168400"/>
        </p:xfrm>
        <a:graphic>
          <a:graphicData uri="http://schemas.openxmlformats.org/presentationml/2006/ole">
            <p:oleObj spid="_x0000_s14341" name="Chart" r:id="rId50" imgW="1381017" imgH="1171512" progId="MSGraph.Chart.8">
              <p:embed followColorScheme="full"/>
            </p:oleObj>
          </a:graphicData>
        </a:graphic>
      </p:graphicFrame>
      <p:sp>
        <p:nvSpPr>
          <p:cNvPr id="91" name="Rectangle 90"/>
          <p:cNvSpPr/>
          <p:nvPr>
            <p:custDataLst>
              <p:tags r:id="rId25"/>
            </p:custDataLst>
          </p:nvPr>
        </p:nvSpPr>
        <p:spPr bwMode="auto">
          <a:xfrm>
            <a:off x="1027113" y="328453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085E565-1024-4C2E-9AB5-F43AFF1EBB60}" type="datetime'A''''''''v''g'''' ''''''''''''2''''''''''''01''''4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2" name="Rectangle 91"/>
          <p:cNvSpPr/>
          <p:nvPr>
            <p:custDataLst>
              <p:tags r:id="rId26"/>
            </p:custDataLst>
          </p:nvPr>
        </p:nvSpPr>
        <p:spPr bwMode="auto">
          <a:xfrm>
            <a:off x="1052513" y="206057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2ADDC91C-83AA-4DB4-ABD0-35D1E01E68E3}" type="datetime'''''''''1''''''''''''''''''''''0''''''''0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TextBox 94"/>
          <p:cNvSpPr txBox="1"/>
          <p:nvPr>
            <p:custDataLst>
              <p:tags r:id="rId27"/>
            </p:custDataLst>
          </p:nvPr>
        </p:nvSpPr>
        <p:spPr>
          <a:xfrm>
            <a:off x="995363" y="3571875"/>
            <a:ext cx="341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20" name="TextBox 119"/>
          <p:cNvSpPr txBox="1"/>
          <p:nvPr>
            <p:custDataLst>
              <p:tags r:id="rId28"/>
            </p:custDataLst>
          </p:nvPr>
        </p:nvSpPr>
        <p:spPr>
          <a:xfrm>
            <a:off x="35718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21" name="TextBox 120"/>
          <p:cNvSpPr txBox="1"/>
          <p:nvPr>
            <p:custDataLst>
              <p:tags r:id="rId29"/>
            </p:custDataLst>
          </p:nvPr>
        </p:nvSpPr>
        <p:spPr>
          <a:xfrm>
            <a:off x="40719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3" name="TextBox 122"/>
          <p:cNvSpPr txBox="1"/>
          <p:nvPr>
            <p:custDataLst>
              <p:tags r:id="rId30"/>
            </p:custDataLst>
          </p:nvPr>
        </p:nvSpPr>
        <p:spPr>
          <a:xfrm>
            <a:off x="45720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31" name="TextBox 30"/>
          <p:cNvSpPr txBox="1"/>
          <p:nvPr>
            <p:custDataLst>
              <p:tags r:id="rId31"/>
            </p:custDataLst>
          </p:nvPr>
        </p:nvSpPr>
        <p:spPr>
          <a:xfrm>
            <a:off x="5072063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3" name="TextBox 32"/>
          <p:cNvSpPr txBox="1"/>
          <p:nvPr>
            <p:custDataLst>
              <p:tags r:id="rId32"/>
            </p:custDataLst>
          </p:nvPr>
        </p:nvSpPr>
        <p:spPr>
          <a:xfrm>
            <a:off x="55499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35" name="TextBox 34"/>
          <p:cNvSpPr txBox="1"/>
          <p:nvPr>
            <p:custDataLst>
              <p:tags r:id="rId33"/>
            </p:custDataLst>
          </p:nvPr>
        </p:nvSpPr>
        <p:spPr>
          <a:xfrm>
            <a:off x="607218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37" name="TextBox 36"/>
          <p:cNvSpPr txBox="1"/>
          <p:nvPr>
            <p:custDataLst>
              <p:tags r:id="rId34"/>
            </p:custDataLst>
          </p:nvPr>
        </p:nvSpPr>
        <p:spPr>
          <a:xfrm>
            <a:off x="6643688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>
            <p:custDataLst>
              <p:tags r:id="rId35"/>
            </p:custDataLst>
          </p:nvPr>
        </p:nvSpPr>
        <p:spPr>
          <a:xfrm>
            <a:off x="70723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41" name="TextBox 40"/>
          <p:cNvSpPr txBox="1"/>
          <p:nvPr>
            <p:custDataLst>
              <p:tags r:id="rId36"/>
            </p:custDataLst>
          </p:nvPr>
        </p:nvSpPr>
        <p:spPr>
          <a:xfrm>
            <a:off x="76438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4342" name="Object 3"/>
          <p:cNvGraphicFramePr>
            <a:graphicFrameLocks noChangeAspect="1"/>
          </p:cNvGraphicFramePr>
          <p:nvPr/>
        </p:nvGraphicFramePr>
        <p:xfrm>
          <a:off x="1446213" y="2174875"/>
          <a:ext cx="1379537" cy="1168400"/>
        </p:xfrm>
        <a:graphic>
          <a:graphicData uri="http://schemas.openxmlformats.org/presentationml/2006/ole">
            <p:oleObj spid="_x0000_s14342" name="Chart" r:id="rId51" imgW="1381017" imgH="1171512" progId="MSGraph.Chart.8">
              <p:embed followColorScheme="full"/>
            </p:oleObj>
          </a:graphicData>
        </a:graphic>
      </p:graphicFrame>
      <p:sp>
        <p:nvSpPr>
          <p:cNvPr id="43" name="Rectangle 42"/>
          <p:cNvSpPr/>
          <p:nvPr>
            <p:custDataLst>
              <p:tags r:id="rId37"/>
            </p:custDataLst>
          </p:nvPr>
        </p:nvSpPr>
        <p:spPr bwMode="auto">
          <a:xfrm>
            <a:off x="1603375" y="3286125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BCBE670-48BD-4076-821E-7A11E5BCFEA0}" type="datetime'Av''''''''''''''''''''''''''g'''''' ''2014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38"/>
            </p:custDataLst>
          </p:nvPr>
        </p:nvSpPr>
        <p:spPr bwMode="auto">
          <a:xfrm>
            <a:off x="1628775" y="2062163"/>
            <a:ext cx="27463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45C16356-3460-448A-8B4C-2755F47847E9}" type="datetime'''''''''''''''''''''''''''''''''''''1''''''''0''''0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1571625" y="3573463"/>
            <a:ext cx="341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graphicFrame>
        <p:nvGraphicFramePr>
          <p:cNvPr id="14343" name="Object 3"/>
          <p:cNvGraphicFramePr>
            <a:graphicFrameLocks noChangeAspect="1"/>
          </p:cNvGraphicFramePr>
          <p:nvPr/>
        </p:nvGraphicFramePr>
        <p:xfrm>
          <a:off x="7926388" y="2174875"/>
          <a:ext cx="1379537" cy="1168400"/>
        </p:xfrm>
        <a:graphic>
          <a:graphicData uri="http://schemas.openxmlformats.org/presentationml/2006/ole">
            <p:oleObj spid="_x0000_s14343" name="Chart" r:id="rId52" imgW="1381017" imgH="1171512" progId="MSGraph.Chart.8">
              <p:embed followColorScheme="full"/>
            </p:oleObj>
          </a:graphicData>
        </a:graphic>
      </p:graphicFrame>
      <p:sp>
        <p:nvSpPr>
          <p:cNvPr id="48" name="Rectangle 47"/>
          <p:cNvSpPr/>
          <p:nvPr>
            <p:custDataLst>
              <p:tags r:id="rId40"/>
            </p:custDataLst>
          </p:nvPr>
        </p:nvSpPr>
        <p:spPr bwMode="auto">
          <a:xfrm>
            <a:off x="8113713" y="206216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8EAF67A-4755-4D70-AA97-7AA8C5E8A5EF}" type="datetime'''''''1''''''''0''''''''''''0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1" name="Rectangle 50"/>
          <p:cNvSpPr/>
          <p:nvPr>
            <p:custDataLst>
              <p:tags r:id="rId41"/>
            </p:custDataLst>
          </p:nvPr>
        </p:nvSpPr>
        <p:spPr bwMode="auto">
          <a:xfrm>
            <a:off x="8575675" y="2062163"/>
            <a:ext cx="27463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7F61442-842E-44C3-B502-61B7DA32D032}" type="datetime'''''1''0''''''''''''''''0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TextBox 48"/>
          <p:cNvSpPr txBox="1"/>
          <p:nvPr>
            <p:custDataLst>
              <p:tags r:id="rId42"/>
            </p:custDataLst>
          </p:nvPr>
        </p:nvSpPr>
        <p:spPr>
          <a:xfrm>
            <a:off x="8051800" y="3573463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9472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56" name="Rectangle 55"/>
          <p:cNvSpPr/>
          <p:nvPr>
            <p:custDataLst>
              <p:tags r:id="rId43"/>
            </p:custDataLst>
          </p:nvPr>
        </p:nvSpPr>
        <p:spPr bwMode="auto">
          <a:xfrm>
            <a:off x="8484259" y="3286124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7" name="Rectangle 56"/>
          <p:cNvSpPr/>
          <p:nvPr>
            <p:custDataLst>
              <p:tags r:id="rId44"/>
            </p:custDataLst>
          </p:nvPr>
        </p:nvSpPr>
        <p:spPr bwMode="auto">
          <a:xfrm>
            <a:off x="7985784" y="3286124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2" name="think-cell Slide" r:id="rId46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(3/6)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14" name="Text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2575" y="1443038"/>
            <a:ext cx="3717925" cy="276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chemeClr val="bg1"/>
                </a:solidFill>
                <a:latin typeface="+mn-lt"/>
              </a:rPr>
              <a:t>Door to Brain rescue code activation &lt; 15 </a:t>
            </a:r>
            <a:r>
              <a:rPr lang="en-IN" sz="1200" b="1" dirty="0" err="1">
                <a:solidFill>
                  <a:schemeClr val="bg1"/>
                </a:solidFill>
                <a:latin typeface="+mn-lt"/>
              </a:rPr>
              <a:t>mins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735013"/>
            <a:ext cx="409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>
            <p:custDataLst>
              <p:tags r:id="rId6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149225" y="2319338"/>
          <a:ext cx="1379538" cy="1022350"/>
        </p:xfrm>
        <a:graphic>
          <a:graphicData uri="http://schemas.openxmlformats.org/presentationml/2006/ole">
            <p:oleObj spid="_x0000_s15363" name="Chart" r:id="rId47" imgW="1381017" imgH="1019269" progId="MSGraph.Chart.8">
              <p:embed followColorScheme="full"/>
            </p:oleObj>
          </a:graphicData>
        </a:graphic>
      </p:graphicFrame>
      <p:sp>
        <p:nvSpPr>
          <p:cNvPr id="122" name="Rectangle 121"/>
          <p:cNvSpPr/>
          <p:nvPr>
            <p:custDataLst>
              <p:tags r:id="rId7"/>
            </p:custDataLst>
          </p:nvPr>
        </p:nvSpPr>
        <p:spPr bwMode="auto">
          <a:xfrm>
            <a:off x="349250" y="3287713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5B6549B-1D82-4134-80EE-6E4A46A0AFA4}" type="datetime'''''''''''''A''v''''''''''''''g'''''''''' ''2''0''1''3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1949450" y="1920875"/>
          <a:ext cx="6180138" cy="1420813"/>
        </p:xfrm>
        <a:graphic>
          <a:graphicData uri="http://schemas.openxmlformats.org/presentationml/2006/ole">
            <p:oleObj spid="_x0000_s15364" name="Chart" r:id="rId48" imgW="6181646" imgH="1419311" progId="MSGraph.Chart.8">
              <p:embed followColorScheme="full"/>
            </p:oleObj>
          </a:graphicData>
        </a:graphic>
      </p:graphicFrame>
      <p:sp>
        <p:nvSpPr>
          <p:cNvPr id="39" name="Rectangle 38"/>
          <p:cNvSpPr/>
          <p:nvPr>
            <p:custDataLst>
              <p:tags r:id="rId8"/>
            </p:custDataLst>
          </p:nvPr>
        </p:nvSpPr>
        <p:spPr bwMode="auto">
          <a:xfrm>
            <a:off x="7548563" y="3289300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7A981D0-2842-49CB-A410-544F4CDD3F03}" type="datetime'''D''''''''''ec''''''''''''''''''-''''''1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9"/>
            </p:custDataLst>
          </p:nvPr>
        </p:nvSpPr>
        <p:spPr bwMode="auto">
          <a:xfrm>
            <a:off x="7040563" y="3289300"/>
            <a:ext cx="4683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130E17E-00C8-4CEA-BA01-8609E982C495}" type="datetime'''No''v''''''''''''''''-''''''''''''''''''''1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 bwMode="auto">
          <a:xfrm>
            <a:off x="6557963" y="3289300"/>
            <a:ext cx="4333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0AFF5ED-7009-48F9-9CB7-F58075C5F3ED}" type="datetime'''''''O''c''''''''''''''''''''t''-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1"/>
            </p:custDataLst>
          </p:nvPr>
        </p:nvSpPr>
        <p:spPr bwMode="auto">
          <a:xfrm>
            <a:off x="6056313" y="3289300"/>
            <a:ext cx="444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B3DCDEA-4C21-4BF5-BD21-2BB80409F521}" type="datetime'''Se''''''p''''''''''''''''-''1''''''5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2"/>
            </p:custDataLst>
          </p:nvPr>
        </p:nvSpPr>
        <p:spPr bwMode="auto">
          <a:xfrm>
            <a:off x="5548313" y="3289300"/>
            <a:ext cx="4619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02CDE5D-0989-49D2-A65A-B30012411A2D}" type="datetime'A''''''''''u''''''''g''''-''''''''''''''1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13"/>
            </p:custDataLst>
          </p:nvPr>
        </p:nvSpPr>
        <p:spPr bwMode="auto">
          <a:xfrm>
            <a:off x="5086350" y="3289300"/>
            <a:ext cx="3857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AC45954-CC8E-42E9-99A4-62F0FBFF205A}" type="datetime'''J''''''''''''''''ul-''''''''''''''1''''''''''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Rectangle 110"/>
          <p:cNvSpPr/>
          <p:nvPr>
            <p:custDataLst>
              <p:tags r:id="rId14"/>
            </p:custDataLst>
          </p:nvPr>
        </p:nvSpPr>
        <p:spPr bwMode="auto">
          <a:xfrm>
            <a:off x="4568825" y="3289300"/>
            <a:ext cx="4302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C6A0BC1-4258-43B0-B2B4-A15E48ADA0B7}" type="datetime'''''''''''''Ju''''''''''n-''''''''1''5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9" name="Rectangle 108"/>
          <p:cNvSpPr/>
          <p:nvPr>
            <p:custDataLst>
              <p:tags r:id="rId15"/>
            </p:custDataLst>
          </p:nvPr>
        </p:nvSpPr>
        <p:spPr bwMode="auto">
          <a:xfrm>
            <a:off x="4037013" y="3289300"/>
            <a:ext cx="4937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FEE9EA1-87B9-496E-A849-DB1DD5024345}" type="datetime'''May-''''''''''1''''''''''''''''''''5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16"/>
            </p:custDataLst>
          </p:nvPr>
        </p:nvSpPr>
        <p:spPr bwMode="auto">
          <a:xfrm>
            <a:off x="3562350" y="3289300"/>
            <a:ext cx="442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26D8CB1-F86E-4C51-9D18-E5105F69E183}" type="datetime'''A''p''''''''r-1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8" name="Rectangle 127"/>
          <p:cNvSpPr/>
          <p:nvPr>
            <p:custDataLst>
              <p:tags r:id="rId17"/>
            </p:custDataLst>
          </p:nvPr>
        </p:nvSpPr>
        <p:spPr bwMode="auto">
          <a:xfrm>
            <a:off x="3049588" y="3289300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AE3F5D8-16CC-4ED5-83C6-684530441FA2}" type="datetime'''''M''''''''''''''a''r''''''-''''''''1''5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25" name="Rectangle 124"/>
          <p:cNvSpPr/>
          <p:nvPr>
            <p:custDataLst>
              <p:tags r:id="rId18"/>
            </p:custDataLst>
          </p:nvPr>
        </p:nvSpPr>
        <p:spPr bwMode="auto">
          <a:xfrm>
            <a:off x="2566988" y="3289300"/>
            <a:ext cx="4429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1E11896-A9D9-4B60-B65E-5D4DEB87D9B3}" type="datetime'''Fe''''''''b-''''''''''''''''''''''''''''''1''5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6" name="Rectangle 125"/>
          <p:cNvSpPr/>
          <p:nvPr>
            <p:custDataLst>
              <p:tags r:id="rId19"/>
            </p:custDataLst>
          </p:nvPr>
        </p:nvSpPr>
        <p:spPr bwMode="auto">
          <a:xfrm>
            <a:off x="2076450" y="3289300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5C1665B-F009-4299-AB91-B3F5CA428B2D}" type="datetime'''''''J''''an''''''''''-''''''''''''''''''''''''''''''1''5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9" name="TextBox 58"/>
          <p:cNvSpPr txBox="1"/>
          <p:nvPr>
            <p:custDataLst>
              <p:tags r:id="rId20"/>
            </p:custDataLst>
          </p:nvPr>
        </p:nvSpPr>
        <p:spPr>
          <a:xfrm>
            <a:off x="317500" y="3571875"/>
            <a:ext cx="341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73" name="TextBox 72"/>
          <p:cNvSpPr txBox="1"/>
          <p:nvPr>
            <p:custDataLst>
              <p:tags r:id="rId21"/>
            </p:custDataLst>
          </p:nvPr>
        </p:nvSpPr>
        <p:spPr>
          <a:xfrm>
            <a:off x="214312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80" name="TextBox 79"/>
          <p:cNvSpPr txBox="1"/>
          <p:nvPr>
            <p:custDataLst>
              <p:tags r:id="rId22"/>
            </p:custDataLst>
          </p:nvPr>
        </p:nvSpPr>
        <p:spPr>
          <a:xfrm>
            <a:off x="26114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81" name="TextBox 80"/>
          <p:cNvSpPr txBox="1"/>
          <p:nvPr>
            <p:custDataLst>
              <p:tags r:id="rId23"/>
            </p:custDataLst>
          </p:nvPr>
        </p:nvSpPr>
        <p:spPr>
          <a:xfrm>
            <a:off x="32004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798513" y="2822575"/>
          <a:ext cx="1379537" cy="914400"/>
        </p:xfrm>
        <a:graphic>
          <a:graphicData uri="http://schemas.openxmlformats.org/presentationml/2006/ole">
            <p:oleObj spid="_x0000_s15365" name="Chart" r:id="rId49" imgW="1381017" imgH="914535" progId="MSGraph.Chart.8">
              <p:embed followColorScheme="full"/>
            </p:oleObj>
          </a:graphicData>
        </a:graphic>
      </p:graphicFrame>
      <p:sp>
        <p:nvSpPr>
          <p:cNvPr id="97" name="Rectangle 96"/>
          <p:cNvSpPr/>
          <p:nvPr>
            <p:custDataLst>
              <p:tags r:id="rId24"/>
            </p:custDataLst>
          </p:nvPr>
        </p:nvSpPr>
        <p:spPr bwMode="auto">
          <a:xfrm>
            <a:off x="998538" y="3286125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AE241AC-745B-4D42-9A34-0A12374D3B59}" type="datetime'''A''''v''''''''g'''' 2''''''''''''''''''''0''1''4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99" name="TextBox 98"/>
          <p:cNvSpPr txBox="1"/>
          <p:nvPr>
            <p:custDataLst>
              <p:tags r:id="rId25"/>
            </p:custDataLst>
          </p:nvPr>
        </p:nvSpPr>
        <p:spPr>
          <a:xfrm>
            <a:off x="1019175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12" name="TextBox 111"/>
          <p:cNvSpPr txBox="1"/>
          <p:nvPr>
            <p:custDataLst>
              <p:tags r:id="rId26"/>
            </p:custDataLst>
          </p:nvPr>
        </p:nvSpPr>
        <p:spPr>
          <a:xfrm>
            <a:off x="38084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13" name="TextBox 112"/>
          <p:cNvSpPr txBox="1"/>
          <p:nvPr>
            <p:custDataLst>
              <p:tags r:id="rId27"/>
            </p:custDataLst>
          </p:nvPr>
        </p:nvSpPr>
        <p:spPr>
          <a:xfrm>
            <a:off x="41084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16" name="TextBox 115"/>
          <p:cNvSpPr txBox="1"/>
          <p:nvPr>
            <p:custDataLst>
              <p:tags r:id="rId28"/>
            </p:custDataLst>
          </p:nvPr>
        </p:nvSpPr>
        <p:spPr>
          <a:xfrm>
            <a:off x="46021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23" name="Isosceles Triangle 122"/>
          <p:cNvSpPr/>
          <p:nvPr>
            <p:custDataLst>
              <p:tags r:id="rId29"/>
            </p:custDataLst>
          </p:nvPr>
        </p:nvSpPr>
        <p:spPr>
          <a:xfrm rot="10800000">
            <a:off x="2655888" y="4357688"/>
            <a:ext cx="4429125" cy="2143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TextBox 123"/>
          <p:cNvSpPr txBox="1"/>
          <p:nvPr>
            <p:custDataLst>
              <p:tags r:id="rId30"/>
            </p:custDataLst>
          </p:nvPr>
        </p:nvSpPr>
        <p:spPr>
          <a:xfrm>
            <a:off x="2214563" y="4643438"/>
            <a:ext cx="4643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Deviation in Dec- Delay in activating code for 1 patient was because diagnosis of acute stroke was confirmed after MRI only. Pt presented with Alexia without </a:t>
            </a:r>
            <a:r>
              <a:rPr lang="en-IN" sz="1200" dirty="0" err="1">
                <a:latin typeface="+mn-lt"/>
              </a:rPr>
              <a:t>agraphia</a:t>
            </a:r>
            <a:r>
              <a:rPr lang="en-IN" sz="1200" dirty="0">
                <a:latin typeface="+mn-lt"/>
              </a:rPr>
              <a:t>, atypical stroke symptoms </a:t>
            </a:r>
          </a:p>
        </p:txBody>
      </p:sp>
      <p:sp>
        <p:nvSpPr>
          <p:cNvPr id="30" name="TextBox 29"/>
          <p:cNvSpPr txBox="1"/>
          <p:nvPr>
            <p:custDataLst>
              <p:tags r:id="rId31"/>
            </p:custDataLst>
          </p:nvPr>
        </p:nvSpPr>
        <p:spPr>
          <a:xfrm>
            <a:off x="5108575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2" name="TextBox 31"/>
          <p:cNvSpPr txBox="1"/>
          <p:nvPr>
            <p:custDataLst>
              <p:tags r:id="rId32"/>
            </p:custDataLst>
          </p:nvPr>
        </p:nvSpPr>
        <p:spPr>
          <a:xfrm>
            <a:off x="56721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34" name="TextBox 33"/>
          <p:cNvSpPr txBox="1"/>
          <p:nvPr>
            <p:custDataLst>
              <p:tags r:id="rId33"/>
            </p:custDataLst>
          </p:nvPr>
        </p:nvSpPr>
        <p:spPr>
          <a:xfrm>
            <a:off x="62801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36" name="TextBox 35"/>
          <p:cNvSpPr txBox="1"/>
          <p:nvPr>
            <p:custDataLst>
              <p:tags r:id="rId34"/>
            </p:custDataLst>
          </p:nvPr>
        </p:nvSpPr>
        <p:spPr>
          <a:xfrm>
            <a:off x="6608763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8" name="TextBox 37"/>
          <p:cNvSpPr txBox="1"/>
          <p:nvPr>
            <p:custDataLst>
              <p:tags r:id="rId35"/>
            </p:custDataLst>
          </p:nvPr>
        </p:nvSpPr>
        <p:spPr>
          <a:xfrm>
            <a:off x="70278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7577138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5366" name="Object 9"/>
          <p:cNvGraphicFramePr>
            <a:graphicFrameLocks noChangeAspect="1"/>
          </p:cNvGraphicFramePr>
          <p:nvPr/>
        </p:nvGraphicFramePr>
        <p:xfrm>
          <a:off x="1403350" y="2092325"/>
          <a:ext cx="1379538" cy="1249363"/>
        </p:xfrm>
        <a:graphic>
          <a:graphicData uri="http://schemas.openxmlformats.org/presentationml/2006/ole">
            <p:oleObj spid="_x0000_s15366" name="Chart" r:id="rId50" imgW="1381017" imgH="1247903" progId="MSGraph.Chart.8">
              <p:embed followColorScheme="full"/>
            </p:oleObj>
          </a:graphicData>
        </a:graphic>
      </p:graphicFrame>
      <p:sp>
        <p:nvSpPr>
          <p:cNvPr id="42" name="Rectangle 41"/>
          <p:cNvSpPr/>
          <p:nvPr>
            <p:custDataLst>
              <p:tags r:id="rId37"/>
            </p:custDataLst>
          </p:nvPr>
        </p:nvSpPr>
        <p:spPr bwMode="auto">
          <a:xfrm>
            <a:off x="1603375" y="3279775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8EC7F0B-2DD3-4923-B656-0CD8E621EC6A}" type="datetime'''A''''vg'''' ''20''''''''1''''5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38"/>
            </p:custDataLst>
          </p:nvPr>
        </p:nvSpPr>
        <p:spPr>
          <a:xfrm>
            <a:off x="1624013" y="3571875"/>
            <a:ext cx="261937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graphicFrame>
        <p:nvGraphicFramePr>
          <p:cNvPr id="15367" name="Object 9"/>
          <p:cNvGraphicFramePr>
            <a:graphicFrameLocks noChangeAspect="1"/>
          </p:cNvGraphicFramePr>
          <p:nvPr/>
        </p:nvGraphicFramePr>
        <p:xfrm>
          <a:off x="7999413" y="2822575"/>
          <a:ext cx="1379537" cy="914400"/>
        </p:xfrm>
        <a:graphic>
          <a:graphicData uri="http://schemas.openxmlformats.org/presentationml/2006/ole">
            <p:oleObj spid="_x0000_s15367" name="Chart" r:id="rId51" imgW="1381017" imgH="914535" progId="MSGraph.Chart.8">
              <p:embed followColorScheme="full"/>
            </p:oleObj>
          </a:graphicData>
        </a:graphic>
      </p:graphicFrame>
      <p:sp>
        <p:nvSpPr>
          <p:cNvPr id="48" name="Rectangle 47"/>
          <p:cNvSpPr/>
          <p:nvPr>
            <p:custDataLst>
              <p:tags r:id="rId39"/>
            </p:custDataLst>
          </p:nvPr>
        </p:nvSpPr>
        <p:spPr bwMode="auto">
          <a:xfrm>
            <a:off x="8229600" y="2709863"/>
            <a:ext cx="27463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25D21E3-2A7A-4FAB-9BAF-24440EEBD61E}" type="datetime'''''''''''''''''''''''1''''''0''''''0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Rectangle 49"/>
          <p:cNvSpPr/>
          <p:nvPr>
            <p:custDataLst>
              <p:tags r:id="rId40"/>
            </p:custDataLst>
          </p:nvPr>
        </p:nvSpPr>
        <p:spPr bwMode="auto">
          <a:xfrm>
            <a:off x="8777288" y="270986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A3D7D222-9729-4D74-BF97-D740924BA047}" type="datetime'''1''''0''''''''''''''''''''''''''''0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TextBox 46"/>
          <p:cNvSpPr txBox="1"/>
          <p:nvPr>
            <p:custDataLst>
              <p:tags r:id="rId41"/>
            </p:custDataLst>
          </p:nvPr>
        </p:nvSpPr>
        <p:spPr>
          <a:xfrm>
            <a:off x="8220075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39188" y="3571875"/>
            <a:ext cx="261937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52" name="Rectangle 51"/>
          <p:cNvSpPr/>
          <p:nvPr>
            <p:custDataLst>
              <p:tags r:id="rId42"/>
            </p:custDataLst>
          </p:nvPr>
        </p:nvSpPr>
        <p:spPr bwMode="auto">
          <a:xfrm>
            <a:off x="8636984" y="3286124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43"/>
            </p:custDataLst>
          </p:nvPr>
        </p:nvSpPr>
        <p:spPr bwMode="auto">
          <a:xfrm>
            <a:off x="8138509" y="3286124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86" name="think-cell Slide" r:id="rId49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(4/6)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26" name="Text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1443038"/>
            <a:ext cx="4033837" cy="276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chemeClr val="bg1"/>
                </a:solidFill>
                <a:latin typeface="+mn-lt"/>
              </a:rPr>
              <a:t>Door  to neurologist assessment &lt; 20 </a:t>
            </a:r>
            <a:r>
              <a:rPr lang="en-IN" sz="1200" b="1" dirty="0" err="1">
                <a:solidFill>
                  <a:schemeClr val="bg1"/>
                </a:solidFill>
                <a:latin typeface="+mn-lt"/>
              </a:rPr>
              <a:t>mins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735013"/>
            <a:ext cx="409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>
            <p:custDataLst>
              <p:tags r:id="rId6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222250" y="2427288"/>
          <a:ext cx="1379538" cy="914400"/>
        </p:xfrm>
        <a:graphic>
          <a:graphicData uri="http://schemas.openxmlformats.org/presentationml/2006/ole">
            <p:oleObj spid="_x0000_s16387" name="Chart" r:id="rId50" imgW="1381017" imgH="914535" progId="MSGraph.Chart.8">
              <p:embed followColorScheme="full"/>
            </p:oleObj>
          </a:graphicData>
        </a:graphic>
      </p:graphicFrame>
      <p:sp>
        <p:nvSpPr>
          <p:cNvPr id="133" name="Rectangle 132"/>
          <p:cNvSpPr/>
          <p:nvPr>
            <p:custDataLst>
              <p:tags r:id="rId7"/>
            </p:custDataLst>
          </p:nvPr>
        </p:nvSpPr>
        <p:spPr bwMode="auto">
          <a:xfrm>
            <a:off x="374650" y="329088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07475A0-2E12-48D7-90FB-3C4D0D14C0BD}" type="datetime'''A''v''g'''''''''' ''''''''20''1''''''''''3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6388" name="Object 12"/>
          <p:cNvGraphicFramePr>
            <a:graphicFrameLocks noChangeAspect="1"/>
          </p:cNvGraphicFramePr>
          <p:nvPr/>
        </p:nvGraphicFramePr>
        <p:xfrm>
          <a:off x="1935163" y="1922463"/>
          <a:ext cx="6161087" cy="1420812"/>
        </p:xfrm>
        <a:graphic>
          <a:graphicData uri="http://schemas.openxmlformats.org/presentationml/2006/ole">
            <p:oleObj spid="_x0000_s16388" name="Chart" r:id="rId51" imgW="6162750" imgH="1419311" progId="MSGraph.Chart.8">
              <p:embed followColorScheme="full"/>
            </p:oleObj>
          </a:graphicData>
        </a:graphic>
      </p:graphicFrame>
      <p:sp>
        <p:nvSpPr>
          <p:cNvPr id="43" name="Rectangle 42"/>
          <p:cNvSpPr/>
          <p:nvPr>
            <p:custDataLst>
              <p:tags r:id="rId8"/>
            </p:custDataLst>
          </p:nvPr>
        </p:nvSpPr>
        <p:spPr bwMode="auto">
          <a:xfrm>
            <a:off x="7505700" y="3290888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AB9652D-6B29-4E55-8FA9-DAB7284FB6E1}" type="datetime'''''''''''''''''''''D''''''e''''c''''''''''''''-''1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9"/>
            </p:custDataLst>
          </p:nvPr>
        </p:nvSpPr>
        <p:spPr bwMode="auto">
          <a:xfrm>
            <a:off x="7002463" y="3290888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30CE3C8-F340-4C84-8C26-81D5EF06D24F}" type="datetime'''''''''''''''''''''''''''N''o''''v''''''''''-1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10"/>
            </p:custDataLst>
          </p:nvPr>
        </p:nvSpPr>
        <p:spPr bwMode="auto">
          <a:xfrm>
            <a:off x="6524625" y="3290888"/>
            <a:ext cx="4333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EDB0529-6E36-486D-96AD-05AD87DEBBC8}" type="datetime'''''''''O''''''''''''''c''''''t''''''''''''-''''''''1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auto">
          <a:xfrm>
            <a:off x="6022975" y="3290888"/>
            <a:ext cx="4445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562F54A-7339-47C6-82D4-F8FEF6CCF96A}" type="datetime'''Se''''''''''''''''p''''''''''''-''''''''''''1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 bwMode="auto">
          <a:xfrm>
            <a:off x="5519738" y="3290888"/>
            <a:ext cx="4619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EC3B02C-06B6-43F0-96ED-E685F1845DEC}" type="datetime'''''''''''''''A''''u''''''''''''''''''''''g-''''''1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3"/>
            </p:custDataLst>
          </p:nvPr>
        </p:nvSpPr>
        <p:spPr bwMode="auto">
          <a:xfrm>
            <a:off x="5062538" y="3290888"/>
            <a:ext cx="3857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C572608-0807-46BD-B849-B3E746F8E8D9}" type="datetime'''''''J''''''''u''l-''''''''''''''1''''''''''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Rectangle 110"/>
          <p:cNvSpPr/>
          <p:nvPr>
            <p:custDataLst>
              <p:tags r:id="rId14"/>
            </p:custDataLst>
          </p:nvPr>
        </p:nvSpPr>
        <p:spPr bwMode="auto">
          <a:xfrm>
            <a:off x="4540250" y="3290888"/>
            <a:ext cx="4302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666D44E-3744-4DC3-B7CA-9C5967DBE065}" type="datetime'''''''''''''''''''''''J''''u''''n''-1''''''5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9" name="Rectangle 108"/>
          <p:cNvSpPr/>
          <p:nvPr>
            <p:custDataLst>
              <p:tags r:id="rId15"/>
            </p:custDataLst>
          </p:nvPr>
        </p:nvSpPr>
        <p:spPr bwMode="auto">
          <a:xfrm>
            <a:off x="4008438" y="3290888"/>
            <a:ext cx="4937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C04450E-8E4C-4592-84F3-DDB2EC639085}" type="datetime'''''''''''''May''''''''''''-''''''''''''''''1''''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16"/>
            </p:custDataLst>
          </p:nvPr>
        </p:nvSpPr>
        <p:spPr bwMode="auto">
          <a:xfrm>
            <a:off x="3538538" y="329088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2C147C9-563B-4D4B-BB80-57AEB8C8C270}" type="datetime'''''''''''''''''''''''''''A''''''p''''''''''r''-''''1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9" name="Rectangle 138"/>
          <p:cNvSpPr/>
          <p:nvPr>
            <p:custDataLst>
              <p:tags r:id="rId17"/>
            </p:custDataLst>
          </p:nvPr>
        </p:nvSpPr>
        <p:spPr bwMode="auto">
          <a:xfrm>
            <a:off x="3025775" y="3290888"/>
            <a:ext cx="476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B5FEE07-C8A3-4FD2-B9BE-74E4E94618D9}" type="datetime'M''a''r''''''''''''''-''''''''''''1''''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36" name="Rectangle 135"/>
          <p:cNvSpPr/>
          <p:nvPr>
            <p:custDataLst>
              <p:tags r:id="rId18"/>
            </p:custDataLst>
          </p:nvPr>
        </p:nvSpPr>
        <p:spPr bwMode="auto">
          <a:xfrm>
            <a:off x="2547938" y="329088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7736AF2-A5B1-4BD2-94F4-42B3EFCEEF79}" type="datetime'''''''''''''''''''''F''e''''b-''''''1''''''''''''''''''5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37" name="Rectangle 136"/>
          <p:cNvSpPr/>
          <p:nvPr>
            <p:custDataLst>
              <p:tags r:id="rId19"/>
            </p:custDataLst>
          </p:nvPr>
        </p:nvSpPr>
        <p:spPr bwMode="auto">
          <a:xfrm>
            <a:off x="2062163" y="329088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E6869DF-0176-4E99-B538-69D8AB1920EF}" type="datetime'Jan''''''''''''''''-''''1''''''''''''''''''''5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7" name="Oval 86"/>
          <p:cNvSpPr/>
          <p:nvPr>
            <p:custDataLst>
              <p:tags r:id="rId20"/>
            </p:custDataLst>
          </p:nvPr>
        </p:nvSpPr>
        <p:spPr>
          <a:xfrm>
            <a:off x="371475" y="2500313"/>
            <a:ext cx="357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814388" y="2109788"/>
          <a:ext cx="1379537" cy="1231900"/>
        </p:xfrm>
        <a:graphic>
          <a:graphicData uri="http://schemas.openxmlformats.org/presentationml/2006/ole">
            <p:oleObj spid="_x0000_s16389" name="Chart" r:id="rId52" imgW="1381017" imgH="1228738" progId="MSGraph.Chart.8">
              <p:embed followColorScheme="full"/>
            </p:oleObj>
          </a:graphicData>
        </a:graphic>
      </p:graphicFrame>
      <p:sp>
        <p:nvSpPr>
          <p:cNvPr id="102" name="Rectangle 101"/>
          <p:cNvSpPr/>
          <p:nvPr>
            <p:custDataLst>
              <p:tags r:id="rId21"/>
            </p:custDataLst>
          </p:nvPr>
        </p:nvSpPr>
        <p:spPr bwMode="auto">
          <a:xfrm>
            <a:off x="985838" y="3287713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52CC2E6-DC8F-4A45-85F9-8D8EA35503A9}" type="datetime'''Av''g'''''''''' ''''''''''''2''0''''''14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12" name="Isosceles Triangle 111"/>
          <p:cNvSpPr/>
          <p:nvPr>
            <p:custDataLst>
              <p:tags r:id="rId22"/>
            </p:custDataLst>
          </p:nvPr>
        </p:nvSpPr>
        <p:spPr>
          <a:xfrm rot="10800000">
            <a:off x="3908425" y="4214813"/>
            <a:ext cx="1878013" cy="714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TextBox 119"/>
          <p:cNvSpPr txBox="1"/>
          <p:nvPr>
            <p:custDataLst>
              <p:tags r:id="rId23"/>
            </p:custDataLst>
          </p:nvPr>
        </p:nvSpPr>
        <p:spPr>
          <a:xfrm>
            <a:off x="368300" y="3571875"/>
            <a:ext cx="341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121" name="TextBox 120"/>
          <p:cNvSpPr txBox="1"/>
          <p:nvPr>
            <p:custDataLst>
              <p:tags r:id="rId24"/>
            </p:custDataLst>
          </p:nvPr>
        </p:nvSpPr>
        <p:spPr>
          <a:xfrm>
            <a:off x="21018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3" name="TextBox 122"/>
          <p:cNvSpPr txBox="1"/>
          <p:nvPr>
            <p:custDataLst>
              <p:tags r:id="rId25"/>
            </p:custDataLst>
          </p:nvPr>
        </p:nvSpPr>
        <p:spPr>
          <a:xfrm>
            <a:off x="25701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4" name="TextBox 123"/>
          <p:cNvSpPr txBox="1"/>
          <p:nvPr>
            <p:custDataLst>
              <p:tags r:id="rId26"/>
            </p:custDataLst>
          </p:nvPr>
        </p:nvSpPr>
        <p:spPr>
          <a:xfrm>
            <a:off x="315912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27"/>
            </p:custDataLst>
          </p:nvPr>
        </p:nvSpPr>
        <p:spPr>
          <a:xfrm>
            <a:off x="942975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29" name="TextBox 128"/>
          <p:cNvSpPr txBox="1"/>
          <p:nvPr>
            <p:custDataLst>
              <p:tags r:id="rId28"/>
            </p:custDataLst>
          </p:nvPr>
        </p:nvSpPr>
        <p:spPr>
          <a:xfrm>
            <a:off x="37671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30" name="TextBox 129"/>
          <p:cNvSpPr txBox="1"/>
          <p:nvPr>
            <p:custDataLst>
              <p:tags r:id="rId29"/>
            </p:custDataLst>
          </p:nvPr>
        </p:nvSpPr>
        <p:spPr>
          <a:xfrm>
            <a:off x="42354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31" name="TextBox 130"/>
          <p:cNvSpPr txBox="1"/>
          <p:nvPr>
            <p:custDataLst>
              <p:tags r:id="rId30"/>
            </p:custDataLst>
          </p:nvPr>
        </p:nvSpPr>
        <p:spPr>
          <a:xfrm>
            <a:off x="46736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34" name="Oval 133"/>
          <p:cNvSpPr/>
          <p:nvPr>
            <p:custDataLst>
              <p:tags r:id="rId31"/>
            </p:custDataLst>
          </p:nvPr>
        </p:nvSpPr>
        <p:spPr>
          <a:xfrm>
            <a:off x="3071813" y="2357438"/>
            <a:ext cx="3571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135" name="Oval 134"/>
          <p:cNvSpPr/>
          <p:nvPr>
            <p:custDataLst>
              <p:tags r:id="rId32"/>
            </p:custDataLst>
          </p:nvPr>
        </p:nvSpPr>
        <p:spPr>
          <a:xfrm>
            <a:off x="4572000" y="2357438"/>
            <a:ext cx="357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2" name="TextBox 31"/>
          <p:cNvSpPr txBox="1"/>
          <p:nvPr>
            <p:custDataLst>
              <p:tags r:id="rId33"/>
            </p:custDataLst>
          </p:nvPr>
        </p:nvSpPr>
        <p:spPr>
          <a:xfrm>
            <a:off x="5214938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5" name="TextBox 34"/>
          <p:cNvSpPr txBox="1"/>
          <p:nvPr>
            <p:custDataLst>
              <p:tags r:id="rId34"/>
            </p:custDataLst>
          </p:nvPr>
        </p:nvSpPr>
        <p:spPr>
          <a:xfrm>
            <a:off x="57642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37" name="TextBox 36"/>
          <p:cNvSpPr txBox="1"/>
          <p:nvPr>
            <p:custDataLst>
              <p:tags r:id="rId35"/>
            </p:custDataLst>
          </p:nvPr>
        </p:nvSpPr>
        <p:spPr>
          <a:xfrm>
            <a:off x="62674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39" name="TextBox 38"/>
          <p:cNvSpPr txBox="1"/>
          <p:nvPr>
            <p:custDataLst>
              <p:tags r:id="rId36"/>
            </p:custDataLst>
          </p:nvPr>
        </p:nvSpPr>
        <p:spPr>
          <a:xfrm>
            <a:off x="6816725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41" name="TextBox 40"/>
          <p:cNvSpPr txBox="1"/>
          <p:nvPr>
            <p:custDataLst>
              <p:tags r:id="rId37"/>
            </p:custDataLst>
          </p:nvPr>
        </p:nvSpPr>
        <p:spPr>
          <a:xfrm>
            <a:off x="71802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42" name="TextBox 41"/>
          <p:cNvSpPr txBox="1"/>
          <p:nvPr>
            <p:custDataLst>
              <p:tags r:id="rId38"/>
            </p:custDataLst>
          </p:nvPr>
        </p:nvSpPr>
        <p:spPr>
          <a:xfrm>
            <a:off x="2786063" y="4572000"/>
            <a:ext cx="5000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Deviation in Nov- Delay in activating code for 1 patient was because pt presented with stroke and seizure (Seizure is a stroke mimic). ER dr did not dial 4444 but called neurologist. FAST symptoms surfaced as seizure subsided.  Pt was shifted to CT  and thrombolysed  in 3 hrs</a:t>
            </a:r>
          </a:p>
        </p:txBody>
      </p:sp>
      <p:sp>
        <p:nvSpPr>
          <p:cNvPr id="44" name="TextBox 43"/>
          <p:cNvSpPr txBox="1"/>
          <p:nvPr>
            <p:custDataLst>
              <p:tags r:id="rId39"/>
            </p:custDataLst>
          </p:nvPr>
        </p:nvSpPr>
        <p:spPr>
          <a:xfrm>
            <a:off x="77517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1331913" y="2211388"/>
          <a:ext cx="1379537" cy="1130300"/>
        </p:xfrm>
        <a:graphic>
          <a:graphicData uri="http://schemas.openxmlformats.org/presentationml/2006/ole">
            <p:oleObj spid="_x0000_s16390" name="Chart" r:id="rId53" imgW="1381017" imgH="1133451" progId="MSGraph.Chart.8">
              <p:embed followColorScheme="full"/>
            </p:oleObj>
          </a:graphicData>
        </a:graphic>
      </p:graphicFrame>
      <p:sp>
        <p:nvSpPr>
          <p:cNvPr id="46" name="Rectangle 45"/>
          <p:cNvSpPr/>
          <p:nvPr>
            <p:custDataLst>
              <p:tags r:id="rId40"/>
            </p:custDataLst>
          </p:nvPr>
        </p:nvSpPr>
        <p:spPr bwMode="auto">
          <a:xfrm>
            <a:off x="1531938" y="328453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76930BE-C622-4C14-9369-3C427D2F4C68}" type="datetime'''Av''''''''''''''g'' ''''''''''''''2''''0''''''1''''''5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47" name="TextBox 46"/>
          <p:cNvSpPr txBox="1"/>
          <p:nvPr>
            <p:custDataLst>
              <p:tags r:id="rId41"/>
            </p:custDataLst>
          </p:nvPr>
        </p:nvSpPr>
        <p:spPr>
          <a:xfrm>
            <a:off x="1552575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graphicFrame>
        <p:nvGraphicFramePr>
          <p:cNvPr id="16391" name="Object 12"/>
          <p:cNvGraphicFramePr>
            <a:graphicFrameLocks noChangeAspect="1"/>
          </p:cNvGraphicFramePr>
          <p:nvPr/>
        </p:nvGraphicFramePr>
        <p:xfrm>
          <a:off x="7959725" y="2173288"/>
          <a:ext cx="1379538" cy="1168400"/>
        </p:xfrm>
        <a:graphic>
          <a:graphicData uri="http://schemas.openxmlformats.org/presentationml/2006/ole">
            <p:oleObj spid="_x0000_s16391" name="Chart" r:id="rId54" imgW="1381017" imgH="1171512" progId="MSGraph.Chart.8">
              <p:embed followColorScheme="full"/>
            </p:oleObj>
          </a:graphicData>
        </a:graphic>
      </p:graphicFrame>
      <p:sp>
        <p:nvSpPr>
          <p:cNvPr id="61" name="Rectangle 60"/>
          <p:cNvSpPr/>
          <p:nvPr>
            <p:custDataLst>
              <p:tags r:id="rId42"/>
            </p:custDataLst>
          </p:nvPr>
        </p:nvSpPr>
        <p:spPr bwMode="auto">
          <a:xfrm>
            <a:off x="8161338" y="206057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9FF17261-8771-453D-9FC1-F704B43A660C}" type="datetime'''''''''''''''''''''10''''''0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43"/>
            </p:custDataLst>
          </p:nvPr>
        </p:nvSpPr>
        <p:spPr bwMode="auto">
          <a:xfrm>
            <a:off x="8656638" y="206057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03E3EC8-6A49-4C64-BE00-181A975FC5E3}" type="datetime'''''1''''''''''''''''''''''''0''''''''''''''''0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TextBox 61"/>
          <p:cNvSpPr txBox="1"/>
          <p:nvPr>
            <p:custDataLst>
              <p:tags r:id="rId44"/>
            </p:custDataLst>
          </p:nvPr>
        </p:nvSpPr>
        <p:spPr>
          <a:xfrm>
            <a:off x="81661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661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54" name="Rectangle 53"/>
          <p:cNvSpPr/>
          <p:nvPr>
            <p:custDataLst>
              <p:tags r:id="rId45"/>
            </p:custDataLst>
          </p:nvPr>
        </p:nvSpPr>
        <p:spPr bwMode="auto">
          <a:xfrm>
            <a:off x="8636984" y="3286124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46"/>
            </p:custDataLst>
          </p:nvPr>
        </p:nvSpPr>
        <p:spPr bwMode="auto">
          <a:xfrm>
            <a:off x="8138509" y="3286124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10" name="think-cell Slide" r:id="rId49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(5/6)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735013"/>
            <a:ext cx="409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>
            <p:custDataLst>
              <p:tags r:id="rId5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sp>
        <p:nvSpPr>
          <p:cNvPr id="112" name="Isosceles Triangle 111"/>
          <p:cNvSpPr/>
          <p:nvPr>
            <p:custDataLst>
              <p:tags r:id="rId6"/>
            </p:custDataLst>
          </p:nvPr>
        </p:nvSpPr>
        <p:spPr>
          <a:xfrm rot="10800000">
            <a:off x="3500438" y="3929063"/>
            <a:ext cx="3500437" cy="2857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TextBox 119"/>
          <p:cNvSpPr txBox="1"/>
          <p:nvPr>
            <p:custDataLst>
              <p:tags r:id="rId7"/>
            </p:custDataLst>
          </p:nvPr>
        </p:nvSpPr>
        <p:spPr>
          <a:xfrm>
            <a:off x="461963" y="3571875"/>
            <a:ext cx="341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121" name="TextBox 120"/>
          <p:cNvSpPr txBox="1"/>
          <p:nvPr>
            <p:custDataLst>
              <p:tags r:id="rId8"/>
            </p:custDataLst>
          </p:nvPr>
        </p:nvSpPr>
        <p:spPr>
          <a:xfrm>
            <a:off x="216058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3" name="TextBox 122"/>
          <p:cNvSpPr txBox="1"/>
          <p:nvPr>
            <p:custDataLst>
              <p:tags r:id="rId9"/>
            </p:custDataLst>
          </p:nvPr>
        </p:nvSpPr>
        <p:spPr>
          <a:xfrm>
            <a:off x="262890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4" name="TextBox 123"/>
          <p:cNvSpPr txBox="1"/>
          <p:nvPr>
            <p:custDataLst>
              <p:tags r:id="rId10"/>
            </p:custDataLst>
          </p:nvPr>
        </p:nvSpPr>
        <p:spPr>
          <a:xfrm>
            <a:off x="32178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1"/>
            </p:custDataLst>
          </p:nvPr>
        </p:nvSpPr>
        <p:spPr>
          <a:xfrm>
            <a:off x="1047750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29" name="TextBox 128"/>
          <p:cNvSpPr txBox="1"/>
          <p:nvPr>
            <p:custDataLst>
              <p:tags r:id="rId12"/>
            </p:custDataLst>
          </p:nvPr>
        </p:nvSpPr>
        <p:spPr>
          <a:xfrm>
            <a:off x="35893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30" name="TextBox 129"/>
          <p:cNvSpPr txBox="1"/>
          <p:nvPr>
            <p:custDataLst>
              <p:tags r:id="rId13"/>
            </p:custDataLst>
          </p:nvPr>
        </p:nvSpPr>
        <p:spPr>
          <a:xfrm>
            <a:off x="40576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31" name="TextBox 130"/>
          <p:cNvSpPr txBox="1"/>
          <p:nvPr>
            <p:custDataLst>
              <p:tags r:id="rId14"/>
            </p:custDataLst>
          </p:nvPr>
        </p:nvSpPr>
        <p:spPr>
          <a:xfrm>
            <a:off x="461168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33" name="Text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750" y="1285875"/>
            <a:ext cx="2286000" cy="2571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IN" sz="1200" b="1" dirty="0">
                <a:solidFill>
                  <a:schemeClr val="bg1"/>
                </a:solidFill>
                <a:latin typeface="+mn-lt"/>
              </a:rPr>
              <a:t>Door to CT time &lt; 25 </a:t>
            </a:r>
            <a:r>
              <a:rPr lang="en-IN" sz="1200" b="1" dirty="0" err="1">
                <a:solidFill>
                  <a:schemeClr val="bg1"/>
                </a:solidFill>
                <a:latin typeface="+mn-lt"/>
              </a:rPr>
              <a:t>mins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7411" name="Object 13"/>
          <p:cNvGraphicFramePr>
            <a:graphicFrameLocks noChangeAspect="1"/>
          </p:cNvGraphicFramePr>
          <p:nvPr/>
        </p:nvGraphicFramePr>
        <p:xfrm>
          <a:off x="293688" y="1922463"/>
          <a:ext cx="1379537" cy="1420812"/>
        </p:xfrm>
        <a:graphic>
          <a:graphicData uri="http://schemas.openxmlformats.org/presentationml/2006/ole">
            <p:oleObj spid="_x0000_s17411" name="Chart" r:id="rId50" imgW="1381017" imgH="1419311" progId="MSGraph.Chart.8">
              <p:embed followColorScheme="full"/>
            </p:oleObj>
          </a:graphicData>
        </a:graphic>
      </p:graphicFrame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446088" y="329088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E5EA8FE-89FB-4A1F-94E0-5110F1B48162}" type="datetime'Avg'''''''' ''''''2''''''''''013''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7412" name="Object 14"/>
          <p:cNvGraphicFramePr>
            <a:graphicFrameLocks noChangeAspect="1"/>
          </p:cNvGraphicFramePr>
          <p:nvPr/>
        </p:nvGraphicFramePr>
        <p:xfrm>
          <a:off x="1963738" y="1922463"/>
          <a:ext cx="6119812" cy="1420812"/>
        </p:xfrm>
        <a:graphic>
          <a:graphicData uri="http://schemas.openxmlformats.org/presentationml/2006/ole">
            <p:oleObj spid="_x0000_s17412" name="Chart" r:id="rId51" imgW="6114971" imgH="1419311" progId="MSGraph.Chart.8">
              <p:embed followColorScheme="full"/>
            </p:oleObj>
          </a:graphicData>
        </a:graphic>
      </p:graphicFrame>
      <p:sp>
        <p:nvSpPr>
          <p:cNvPr id="52" name="Rectangle 51"/>
          <p:cNvSpPr/>
          <p:nvPr>
            <p:custDataLst>
              <p:tags r:id="rId17"/>
            </p:custDataLst>
          </p:nvPr>
        </p:nvSpPr>
        <p:spPr bwMode="auto">
          <a:xfrm>
            <a:off x="7496175" y="3290888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31466A3-433F-4FA0-97D0-0F65E1E49ECE}" type="datetime'''''''''''D''''''e''''''c''''''''''''''''-''''''''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 bwMode="auto">
          <a:xfrm>
            <a:off x="6997700" y="3290888"/>
            <a:ext cx="4683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B18489E-0EDE-43B8-9D87-F057873B8C9A}" type="datetime'''N''''''ov''''''-''''''1''''5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 bwMode="auto">
          <a:xfrm>
            <a:off x="6524625" y="3290888"/>
            <a:ext cx="4333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AE5E475-2557-47C9-B1DD-DD1C9DF4E3F5}" type="datetime'O''c''''''''''''''''''''t''''''''''''''''''''''''-''1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2" name="Rectangle 41"/>
          <p:cNvSpPr/>
          <p:nvPr>
            <p:custDataLst>
              <p:tags r:id="rId20"/>
            </p:custDataLst>
          </p:nvPr>
        </p:nvSpPr>
        <p:spPr bwMode="auto">
          <a:xfrm>
            <a:off x="6022975" y="3290888"/>
            <a:ext cx="4445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9A0652F-0FEE-4DD0-9856-2409167778EA}" type="datetime'''''''''''''''''S''''''''''e''''''''''p''''''''''''''''-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21"/>
            </p:custDataLst>
          </p:nvPr>
        </p:nvSpPr>
        <p:spPr bwMode="auto">
          <a:xfrm>
            <a:off x="5519738" y="3290888"/>
            <a:ext cx="4619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57E06D2-C747-4403-A045-B5620F3C8856}" type="datetime'A''ug''''''''''''''''''-''''''1''''''''''''''''''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22"/>
            </p:custDataLst>
          </p:nvPr>
        </p:nvSpPr>
        <p:spPr bwMode="auto">
          <a:xfrm>
            <a:off x="5067300" y="3290888"/>
            <a:ext cx="3857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6457A98-92F7-4891-A59B-B860260AA2B9}" type="datetime'''''''''''''''''J''u''''''''''''l''''-''''''''''1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554538" y="3290888"/>
            <a:ext cx="430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5DFB772-2CC9-41A3-8563-E646B5A1AEA4}" type="datetime'''''''J''''''''''''u''''n''''''''-''''''''1''''''''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5" name="Rectangle 44"/>
          <p:cNvSpPr/>
          <p:nvPr>
            <p:custDataLst>
              <p:tags r:id="rId24"/>
            </p:custDataLst>
          </p:nvPr>
        </p:nvSpPr>
        <p:spPr bwMode="auto">
          <a:xfrm>
            <a:off x="4027488" y="3290888"/>
            <a:ext cx="4937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33F74EE-0D8C-4E6F-900C-8B5E144F3EF5}" type="datetime'''''''''M''''''a''''''''''''''''''''''y-''''''''1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25"/>
            </p:custDataLst>
          </p:nvPr>
        </p:nvSpPr>
        <p:spPr bwMode="auto">
          <a:xfrm>
            <a:off x="3557588" y="329088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9B4E8FB-513D-47D3-8EB4-B3E38FD13237}" type="datetime'A''''''''''''''p''''''r''''''''''''''-''''''''1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26"/>
            </p:custDataLst>
          </p:nvPr>
        </p:nvSpPr>
        <p:spPr bwMode="auto">
          <a:xfrm>
            <a:off x="3049588" y="3290888"/>
            <a:ext cx="476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5E072AE-5249-4096-902E-BBBC3D371E78}" type="datetime'''M''''''a''''r''''''''''-''''''''1''''''''5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27"/>
            </p:custDataLst>
          </p:nvPr>
        </p:nvSpPr>
        <p:spPr bwMode="auto">
          <a:xfrm>
            <a:off x="2576513" y="329088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9A77CD8-25C1-405B-826A-A114DD9B026E}" type="datetime'''''''F''''''e''''''''''''''''''''b''''''''-1''5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28"/>
            </p:custDataLst>
          </p:nvPr>
        </p:nvSpPr>
        <p:spPr bwMode="auto">
          <a:xfrm>
            <a:off x="2090738" y="329088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B2BA1FA-F5F6-440B-879B-5417E8A0E851}" type="datetime'''''J''''''''''''''an''''''''-1''''''''''''''''5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7413" name="Object 13"/>
          <p:cNvGraphicFramePr>
            <a:graphicFrameLocks noChangeAspect="1"/>
          </p:cNvGraphicFramePr>
          <p:nvPr/>
        </p:nvGraphicFramePr>
        <p:xfrm>
          <a:off x="869950" y="2413000"/>
          <a:ext cx="1379538" cy="952500"/>
        </p:xfrm>
        <a:graphic>
          <a:graphicData uri="http://schemas.openxmlformats.org/presentationml/2006/ole">
            <p:oleObj spid="_x0000_s17413" name="Chart" r:id="rId52" imgW="1381017" imgH="952596" progId="MSGraph.Chart.8">
              <p:embed followColorScheme="full"/>
            </p:oleObj>
          </a:graphicData>
        </a:graphic>
      </p:graphicFrame>
      <p:sp>
        <p:nvSpPr>
          <p:cNvPr id="41" name="Rectangle 40"/>
          <p:cNvSpPr/>
          <p:nvPr>
            <p:custDataLst>
              <p:tags r:id="rId29"/>
            </p:custDataLst>
          </p:nvPr>
        </p:nvSpPr>
        <p:spPr bwMode="auto">
          <a:xfrm>
            <a:off x="1046163" y="3314700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6523659-FF9A-4945-BF3B-9EB63E23860F}" type="datetime'''''''''Av''''''''''''''''''g'' ''''''''2''''0''''14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29" name="Oval 28"/>
          <p:cNvSpPr/>
          <p:nvPr>
            <p:custDataLst>
              <p:tags r:id="rId30"/>
            </p:custDataLst>
          </p:nvPr>
        </p:nvSpPr>
        <p:spPr>
          <a:xfrm>
            <a:off x="1023938" y="2500313"/>
            <a:ext cx="3571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0" name="Oval 29"/>
          <p:cNvSpPr/>
          <p:nvPr>
            <p:custDataLst>
              <p:tags r:id="rId31"/>
            </p:custDataLst>
          </p:nvPr>
        </p:nvSpPr>
        <p:spPr>
          <a:xfrm>
            <a:off x="3143240" y="2357438"/>
            <a:ext cx="3571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1" name="Oval 30"/>
          <p:cNvSpPr/>
          <p:nvPr>
            <p:custDataLst>
              <p:tags r:id="rId32"/>
            </p:custDataLst>
          </p:nvPr>
        </p:nvSpPr>
        <p:spPr>
          <a:xfrm>
            <a:off x="4572002" y="2357438"/>
            <a:ext cx="357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2" name="TextBox 31"/>
          <p:cNvSpPr txBox="1"/>
          <p:nvPr>
            <p:custDataLst>
              <p:tags r:id="rId33"/>
            </p:custDataLst>
          </p:nvPr>
        </p:nvSpPr>
        <p:spPr>
          <a:xfrm>
            <a:off x="5062538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40" name="TextBox 39"/>
          <p:cNvSpPr txBox="1"/>
          <p:nvPr>
            <p:custDataLst>
              <p:tags r:id="rId34"/>
            </p:custDataLst>
          </p:nvPr>
        </p:nvSpPr>
        <p:spPr>
          <a:xfrm>
            <a:off x="56340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43" name="TextBox 42"/>
          <p:cNvSpPr txBox="1"/>
          <p:nvPr>
            <p:custDataLst>
              <p:tags r:id="rId35"/>
            </p:custDataLst>
          </p:nvPr>
        </p:nvSpPr>
        <p:spPr>
          <a:xfrm>
            <a:off x="61166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48" name="TextBox 47"/>
          <p:cNvSpPr txBox="1"/>
          <p:nvPr>
            <p:custDataLst>
              <p:tags r:id="rId36"/>
            </p:custDataLst>
          </p:nvPr>
        </p:nvSpPr>
        <p:spPr>
          <a:xfrm>
            <a:off x="66833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50" name="TextBox 49"/>
          <p:cNvSpPr txBox="1"/>
          <p:nvPr>
            <p:custDataLst>
              <p:tags r:id="rId37"/>
            </p:custDataLst>
          </p:nvPr>
        </p:nvSpPr>
        <p:spPr>
          <a:xfrm>
            <a:off x="7112000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51" name="TextBox 50"/>
          <p:cNvSpPr txBox="1"/>
          <p:nvPr>
            <p:custDataLst>
              <p:tags r:id="rId38"/>
            </p:custDataLst>
          </p:nvPr>
        </p:nvSpPr>
        <p:spPr>
          <a:xfrm>
            <a:off x="3786188" y="4572000"/>
            <a:ext cx="4286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Deviation in Dec-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Delay of 5 </a:t>
            </a:r>
            <a:r>
              <a:rPr lang="en-IN" sz="1200" dirty="0" err="1">
                <a:latin typeface="+mn-lt"/>
              </a:rPr>
              <a:t>mins</a:t>
            </a:r>
            <a:r>
              <a:rPr lang="en-IN" sz="1200" dirty="0">
                <a:latin typeface="+mn-lt"/>
              </a:rPr>
              <a:t>, MRI machine was not working that day so CT was jam packed</a:t>
            </a:r>
          </a:p>
          <a:p>
            <a:pPr>
              <a:defRPr/>
            </a:pPr>
            <a:endParaRPr lang="en-IN" sz="1200" dirty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>
          <a:xfrm>
            <a:off x="7612063" y="3571875"/>
            <a:ext cx="133350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7414" name="Object 9"/>
          <p:cNvGraphicFramePr>
            <a:graphicFrameLocks noChangeAspect="1"/>
          </p:cNvGraphicFramePr>
          <p:nvPr/>
        </p:nvGraphicFramePr>
        <p:xfrm>
          <a:off x="1331913" y="2066925"/>
          <a:ext cx="1379537" cy="1274763"/>
        </p:xfrm>
        <a:graphic>
          <a:graphicData uri="http://schemas.openxmlformats.org/presentationml/2006/ole">
            <p:oleObj spid="_x0000_s17414" name="Chart" r:id="rId53" imgW="1381017" imgH="1276246" progId="MSGraph.Chart.8">
              <p:embed followColorScheme="full"/>
            </p:oleObj>
          </a:graphicData>
        </a:graphic>
      </p:graphicFrame>
      <p:sp>
        <p:nvSpPr>
          <p:cNvPr id="55" name="Rectangle 54"/>
          <p:cNvSpPr/>
          <p:nvPr>
            <p:custDataLst>
              <p:tags r:id="rId40"/>
            </p:custDataLst>
          </p:nvPr>
        </p:nvSpPr>
        <p:spPr bwMode="auto">
          <a:xfrm>
            <a:off x="1517650" y="3282950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02ED94D-6AD9-48ED-9FB4-D230C4193F48}" type="datetime'''''''''''''''A''v''''''''g'''' ''''''''''''''''''''''2015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56" name="TextBox 55"/>
          <p:cNvSpPr txBox="1"/>
          <p:nvPr>
            <p:custDataLst>
              <p:tags r:id="rId41"/>
            </p:custDataLst>
          </p:nvPr>
        </p:nvSpPr>
        <p:spPr>
          <a:xfrm>
            <a:off x="1552575" y="3571875"/>
            <a:ext cx="261938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graphicFrame>
        <p:nvGraphicFramePr>
          <p:cNvPr id="17415" name="Object 12"/>
          <p:cNvGraphicFramePr>
            <a:graphicFrameLocks noChangeAspect="1"/>
          </p:cNvGraphicFramePr>
          <p:nvPr/>
        </p:nvGraphicFramePr>
        <p:xfrm>
          <a:off x="8078788" y="2173288"/>
          <a:ext cx="1379537" cy="1168400"/>
        </p:xfrm>
        <a:graphic>
          <a:graphicData uri="http://schemas.openxmlformats.org/presentationml/2006/ole">
            <p:oleObj spid="_x0000_s17415" name="Chart" r:id="rId54" imgW="1381017" imgH="1171512" progId="MSGraph.Chart.8">
              <p:embed followColorScheme="full"/>
            </p:oleObj>
          </a:graphicData>
        </a:graphic>
      </p:graphicFrame>
      <p:sp>
        <p:nvSpPr>
          <p:cNvPr id="72" name="Rectangle 71"/>
          <p:cNvSpPr/>
          <p:nvPr>
            <p:custDataLst>
              <p:tags r:id="rId42"/>
            </p:custDataLst>
          </p:nvPr>
        </p:nvSpPr>
        <p:spPr bwMode="auto">
          <a:xfrm>
            <a:off x="8280400" y="20605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61CC950B-4CED-4E59-97F8-C0016B1E05BD}" type="datetime'''''1''''''''''''''''''''''''0''''''0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7" name="Rectangle 56"/>
          <p:cNvSpPr/>
          <p:nvPr>
            <p:custDataLst>
              <p:tags r:id="rId43"/>
            </p:custDataLst>
          </p:nvPr>
        </p:nvSpPr>
        <p:spPr bwMode="auto">
          <a:xfrm>
            <a:off x="8775700" y="20605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58205F8-44C0-40FF-9F34-7F2E5EF9F3B3}" type="datetime'''''''''''''''''''''''''''''''''''''''''1''''0''0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73" name="TextBox 72"/>
          <p:cNvSpPr txBox="1"/>
          <p:nvPr>
            <p:custDataLst>
              <p:tags r:id="rId44"/>
            </p:custDataLst>
          </p:nvPr>
        </p:nvSpPr>
        <p:spPr>
          <a:xfrm>
            <a:off x="82851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868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61" name="Rectangle 60"/>
          <p:cNvSpPr/>
          <p:nvPr>
            <p:custDataLst>
              <p:tags r:id="rId45"/>
            </p:custDataLst>
          </p:nvPr>
        </p:nvSpPr>
        <p:spPr bwMode="auto">
          <a:xfrm>
            <a:off x="8652224" y="3286124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46"/>
            </p:custDataLst>
          </p:nvPr>
        </p:nvSpPr>
        <p:spPr bwMode="auto">
          <a:xfrm>
            <a:off x="8153749" y="3286124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434" name="think-cell Slide" r:id="rId50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(6/6)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735013"/>
            <a:ext cx="4108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>
            <p:custDataLst>
              <p:tags r:id="rId5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sp>
        <p:nvSpPr>
          <p:cNvPr id="112" name="Isosceles Triangle 111"/>
          <p:cNvSpPr/>
          <p:nvPr>
            <p:custDataLst>
              <p:tags r:id="rId6"/>
            </p:custDataLst>
          </p:nvPr>
        </p:nvSpPr>
        <p:spPr>
          <a:xfrm rot="10800000">
            <a:off x="3622675" y="4214813"/>
            <a:ext cx="3378200" cy="2143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TextBox 119"/>
          <p:cNvSpPr txBox="1"/>
          <p:nvPr>
            <p:custDataLst>
              <p:tags r:id="rId7"/>
            </p:custDataLst>
          </p:nvPr>
        </p:nvSpPr>
        <p:spPr>
          <a:xfrm>
            <a:off x="336550" y="3571875"/>
            <a:ext cx="341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121" name="TextBox 120"/>
          <p:cNvSpPr txBox="1"/>
          <p:nvPr>
            <p:custDataLst>
              <p:tags r:id="rId8"/>
            </p:custDataLst>
          </p:nvPr>
        </p:nvSpPr>
        <p:spPr>
          <a:xfrm>
            <a:off x="2441575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3" name="TextBox 122"/>
          <p:cNvSpPr txBox="1"/>
          <p:nvPr>
            <p:custDataLst>
              <p:tags r:id="rId9"/>
            </p:custDataLst>
          </p:nvPr>
        </p:nvSpPr>
        <p:spPr>
          <a:xfrm>
            <a:off x="2909888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4" name="TextBox 123"/>
          <p:cNvSpPr txBox="1"/>
          <p:nvPr>
            <p:custDataLst>
              <p:tags r:id="rId10"/>
            </p:custDataLst>
          </p:nvPr>
        </p:nvSpPr>
        <p:spPr>
          <a:xfrm>
            <a:off x="3498850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1"/>
            </p:custDataLst>
          </p:nvPr>
        </p:nvSpPr>
        <p:spPr>
          <a:xfrm>
            <a:off x="1033463" y="3571875"/>
            <a:ext cx="261937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29" name="TextBox 128"/>
          <p:cNvSpPr txBox="1"/>
          <p:nvPr>
            <p:custDataLst>
              <p:tags r:id="rId12"/>
            </p:custDataLst>
          </p:nvPr>
        </p:nvSpPr>
        <p:spPr>
          <a:xfrm>
            <a:off x="386556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30" name="TextBox 129"/>
          <p:cNvSpPr txBox="1"/>
          <p:nvPr>
            <p:custDataLst>
              <p:tags r:id="rId13"/>
            </p:custDataLst>
          </p:nvPr>
        </p:nvSpPr>
        <p:spPr>
          <a:xfrm>
            <a:off x="45751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31" name="TextBox 130"/>
          <p:cNvSpPr txBox="1"/>
          <p:nvPr>
            <p:custDataLst>
              <p:tags r:id="rId14"/>
            </p:custDataLst>
          </p:nvPr>
        </p:nvSpPr>
        <p:spPr>
          <a:xfrm>
            <a:off x="4927600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29" name="TextBox 5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5750" y="1285875"/>
            <a:ext cx="2286000" cy="2809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IN" sz="1200" b="1" dirty="0">
                <a:solidFill>
                  <a:schemeClr val="bg1"/>
                </a:solidFill>
                <a:latin typeface="+mn-lt"/>
              </a:rPr>
              <a:t>Door to drug time &lt; 60 </a:t>
            </a:r>
            <a:r>
              <a:rPr lang="en-IN" sz="1200" b="1" dirty="0" err="1">
                <a:solidFill>
                  <a:schemeClr val="bg1"/>
                </a:solidFill>
                <a:latin typeface="+mn-lt"/>
              </a:rPr>
              <a:t>mins</a:t>
            </a:r>
            <a:endParaRPr lang="en-IN" sz="12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IN" sz="12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49225" y="2039938"/>
          <a:ext cx="1379538" cy="1181100"/>
        </p:xfrm>
        <a:graphic>
          <a:graphicData uri="http://schemas.openxmlformats.org/presentationml/2006/ole">
            <p:oleObj spid="_x0000_s18435" name="Chart" r:id="rId51" imgW="1381017" imgH="1181229" progId="MSGraph.Chart.8">
              <p:embed followColorScheme="full"/>
            </p:oleObj>
          </a:graphicData>
        </a:graphic>
      </p:graphicFrame>
      <p:sp>
        <p:nvSpPr>
          <p:cNvPr id="31" name="Rectangle 30"/>
          <p:cNvSpPr/>
          <p:nvPr>
            <p:custDataLst>
              <p:tags r:id="rId16"/>
            </p:custDataLst>
          </p:nvPr>
        </p:nvSpPr>
        <p:spPr bwMode="auto">
          <a:xfrm>
            <a:off x="325438" y="317023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CB1982B-D0FD-40F8-B1D6-3569228F4FA1}" type="datetime'''Av''g'''' 2''''''''''''0''1''''''''''''''''3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2128838" y="1779588"/>
          <a:ext cx="6099175" cy="1420812"/>
        </p:xfrm>
        <a:graphic>
          <a:graphicData uri="http://schemas.openxmlformats.org/presentationml/2006/ole">
            <p:oleObj spid="_x0000_s18436" name="Chart" r:id="rId52" imgW="6096075" imgH="1419311" progId="MSGraph.Chart.8">
              <p:embed followColorScheme="full"/>
            </p:oleObj>
          </a:graphicData>
        </a:graphic>
      </p:graphicFrame>
      <p:sp>
        <p:nvSpPr>
          <p:cNvPr id="50" name="Rectangle 49"/>
          <p:cNvSpPr/>
          <p:nvPr>
            <p:custDataLst>
              <p:tags r:id="rId17"/>
            </p:custDataLst>
          </p:nvPr>
        </p:nvSpPr>
        <p:spPr bwMode="auto">
          <a:xfrm>
            <a:off x="7642225" y="3148013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1B3121E-CACD-4C7D-BC4D-5F8B189ED73E}" type="datetime'D''''''''''''''''''''e''c''''-''15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18"/>
            </p:custDataLst>
          </p:nvPr>
        </p:nvSpPr>
        <p:spPr bwMode="auto">
          <a:xfrm>
            <a:off x="7143750" y="3148013"/>
            <a:ext cx="4683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11E7B82-9C73-413E-9DEF-5C2695D4C127}" type="datetime'''''N''''''o''''''''v''''''-''''''''''''''''''''''1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6670675" y="3148013"/>
            <a:ext cx="4333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05FA389-E933-4990-A974-F709DBEB65DB}" type="datetime'''''''''''O''''''ct''''''''''''-1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 bwMode="auto">
          <a:xfrm>
            <a:off x="6173788" y="3148013"/>
            <a:ext cx="4445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726212A-6E22-400B-B0B2-1DA5CD849D25}" type="datetime'''''''''S''''''''e''''''''p''''''''''''-''''1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21"/>
            </p:custDataLst>
          </p:nvPr>
        </p:nvSpPr>
        <p:spPr bwMode="auto">
          <a:xfrm>
            <a:off x="5675313" y="3148013"/>
            <a:ext cx="4619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F90BA56-E2F2-4D5F-81DA-513621142F08}" type="datetime'''''''''''''''Au''''g''''''-''''''''''''1''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22"/>
            </p:custDataLst>
          </p:nvPr>
        </p:nvSpPr>
        <p:spPr bwMode="auto">
          <a:xfrm>
            <a:off x="5222875" y="3148013"/>
            <a:ext cx="3857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3193457-9E4B-4473-8B0A-9569C10B8D39}" type="datetime'Ju''''''''''l''-''''''''''''''''''1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 bwMode="auto">
          <a:xfrm>
            <a:off x="4710113" y="3148013"/>
            <a:ext cx="430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01765C0-B59D-45A1-8E57-0F9382CEF784}" type="datetime'''''''''J''u''''''''n''-''''''''''''''1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24"/>
            </p:custDataLst>
          </p:nvPr>
        </p:nvSpPr>
        <p:spPr bwMode="auto">
          <a:xfrm>
            <a:off x="4183063" y="3148013"/>
            <a:ext cx="4937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9D3E921-A93D-4CED-A889-F25669EEEDAF}" type="datetime'''''''''M''''a''''''''''''''''''''''''''''y''-1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25"/>
            </p:custDataLst>
          </p:nvPr>
        </p:nvSpPr>
        <p:spPr bwMode="auto">
          <a:xfrm>
            <a:off x="3717925" y="3148013"/>
            <a:ext cx="4429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FB1AF48-8AE2-4857-93EE-1A0D03F9051A}" type="datetime'''''''''''''''''''A''pr-''1''5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2" name="Rectangle 41"/>
          <p:cNvSpPr/>
          <p:nvPr>
            <p:custDataLst>
              <p:tags r:id="rId26"/>
            </p:custDataLst>
          </p:nvPr>
        </p:nvSpPr>
        <p:spPr bwMode="auto">
          <a:xfrm>
            <a:off x="3209925" y="3148013"/>
            <a:ext cx="476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438AFD2-0C61-4EAB-B701-F1B759F47B3C}" type="datetime'''''''''''''Ma''''''r''''-''''''''''''''''''1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3" name="Rectangle 42"/>
          <p:cNvSpPr/>
          <p:nvPr>
            <p:custDataLst>
              <p:tags r:id="rId27"/>
            </p:custDataLst>
          </p:nvPr>
        </p:nvSpPr>
        <p:spPr bwMode="auto">
          <a:xfrm>
            <a:off x="2736850" y="3148013"/>
            <a:ext cx="4429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A3600A8-34F3-46FF-A76C-64A96491134C}" type="datetime'''''''''''''F''e''''''''''''''''''''''''b-1''5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28"/>
            </p:custDataLst>
          </p:nvPr>
        </p:nvSpPr>
        <p:spPr bwMode="auto">
          <a:xfrm>
            <a:off x="2255838" y="3148013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4149042-B6E4-45E7-8FFE-3C5C4816D341}" type="datetime'''''''''''''''''''''J''''''''a''n''''-''1''5''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8437" name="Object 15"/>
          <p:cNvGraphicFramePr>
            <a:graphicFrameLocks noChangeAspect="1"/>
          </p:cNvGraphicFramePr>
          <p:nvPr/>
        </p:nvGraphicFramePr>
        <p:xfrm>
          <a:off x="855663" y="2203450"/>
          <a:ext cx="1379537" cy="1017588"/>
        </p:xfrm>
        <a:graphic>
          <a:graphicData uri="http://schemas.openxmlformats.org/presentationml/2006/ole">
            <p:oleObj spid="_x0000_s18437" name="Chart" r:id="rId53" imgW="1381017" imgH="1019269" progId="MSGraph.Chart.8">
              <p:embed followColorScheme="full"/>
            </p:oleObj>
          </a:graphicData>
        </a:graphic>
      </p:graphicFrame>
      <p:sp>
        <p:nvSpPr>
          <p:cNvPr id="49" name="Rectangle 48"/>
          <p:cNvSpPr/>
          <p:nvPr>
            <p:custDataLst>
              <p:tags r:id="rId29"/>
            </p:custDataLst>
          </p:nvPr>
        </p:nvSpPr>
        <p:spPr bwMode="auto">
          <a:xfrm>
            <a:off x="1012825" y="3162300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ED77CFC-9983-4C1F-973A-25B01DAE198D}" type="datetime'''A''''''''''vg ''''''201''''''''''''''''''''''''4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30" name="Oval 29"/>
          <p:cNvSpPr/>
          <p:nvPr>
            <p:custDataLst>
              <p:tags r:id="rId30"/>
            </p:custDataLst>
          </p:nvPr>
        </p:nvSpPr>
        <p:spPr>
          <a:xfrm>
            <a:off x="3286125" y="2214563"/>
            <a:ext cx="357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2" name="Oval 31"/>
          <p:cNvSpPr/>
          <p:nvPr>
            <p:custDataLst>
              <p:tags r:id="rId31"/>
            </p:custDataLst>
          </p:nvPr>
        </p:nvSpPr>
        <p:spPr>
          <a:xfrm>
            <a:off x="4786313" y="2500313"/>
            <a:ext cx="3571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3" name="Oval 32"/>
          <p:cNvSpPr/>
          <p:nvPr>
            <p:custDataLst>
              <p:tags r:id="rId32"/>
            </p:custDataLst>
          </p:nvPr>
        </p:nvSpPr>
        <p:spPr>
          <a:xfrm>
            <a:off x="1009650" y="2286000"/>
            <a:ext cx="3571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4" name="Oval 33"/>
          <p:cNvSpPr/>
          <p:nvPr>
            <p:custDataLst>
              <p:tags r:id="rId33"/>
            </p:custDataLst>
          </p:nvPr>
        </p:nvSpPr>
        <p:spPr>
          <a:xfrm>
            <a:off x="268288" y="2143125"/>
            <a:ext cx="3571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200"/>
          </a:p>
        </p:txBody>
      </p:sp>
      <p:sp>
        <p:nvSpPr>
          <p:cNvPr id="35" name="TextBox 34"/>
          <p:cNvSpPr txBox="1"/>
          <p:nvPr>
            <p:custDataLst>
              <p:tags r:id="rId34"/>
            </p:custDataLst>
          </p:nvPr>
        </p:nvSpPr>
        <p:spPr>
          <a:xfrm>
            <a:off x="5378450" y="3581400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8" name="TextBox 37"/>
          <p:cNvSpPr txBox="1"/>
          <p:nvPr>
            <p:custDataLst>
              <p:tags r:id="rId35"/>
            </p:custDataLst>
          </p:nvPr>
        </p:nvSpPr>
        <p:spPr>
          <a:xfrm>
            <a:off x="6021388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648652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45" name="TextBox 44"/>
          <p:cNvSpPr txBox="1"/>
          <p:nvPr>
            <p:custDataLst>
              <p:tags r:id="rId37"/>
            </p:custDataLst>
          </p:nvPr>
        </p:nvSpPr>
        <p:spPr>
          <a:xfrm>
            <a:off x="70088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>
            <p:custDataLst>
              <p:tags r:id="rId38"/>
            </p:custDataLst>
          </p:nvPr>
        </p:nvSpPr>
        <p:spPr>
          <a:xfrm>
            <a:off x="7405688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51" name="TextBox 50"/>
          <p:cNvSpPr txBox="1"/>
          <p:nvPr>
            <p:custDataLst>
              <p:tags r:id="rId39"/>
            </p:custDataLst>
          </p:nvPr>
        </p:nvSpPr>
        <p:spPr>
          <a:xfrm>
            <a:off x="7834313" y="3571875"/>
            <a:ext cx="263525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55" name="TextBox 54"/>
          <p:cNvSpPr txBox="1"/>
          <p:nvPr>
            <p:custDataLst>
              <p:tags r:id="rId40"/>
            </p:custDataLst>
          </p:nvPr>
        </p:nvSpPr>
        <p:spPr>
          <a:xfrm>
            <a:off x="3071813" y="4643438"/>
            <a:ext cx="4572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Deviation in Dec- Delay in activating code for 1 patient was because diagnosis of acute stroke was confirmed after MRI only. Pt presented with Alexia without </a:t>
            </a:r>
            <a:r>
              <a:rPr lang="en-IN" sz="1200" dirty="0" err="1">
                <a:latin typeface="+mn-lt"/>
              </a:rPr>
              <a:t>agraphia</a:t>
            </a:r>
            <a:r>
              <a:rPr lang="en-IN" sz="1200" dirty="0">
                <a:latin typeface="+mn-lt"/>
              </a:rPr>
              <a:t>, atypical stroke symptoms .  This led to delay in subsequent step.</a:t>
            </a:r>
          </a:p>
        </p:txBody>
      </p:sp>
      <p:graphicFrame>
        <p:nvGraphicFramePr>
          <p:cNvPr id="18438" name="Object 9"/>
          <p:cNvGraphicFramePr>
            <a:graphicFrameLocks noChangeAspect="1"/>
          </p:cNvGraphicFramePr>
          <p:nvPr/>
        </p:nvGraphicFramePr>
        <p:xfrm>
          <a:off x="1403350" y="1946275"/>
          <a:ext cx="1379538" cy="1274763"/>
        </p:xfrm>
        <a:graphic>
          <a:graphicData uri="http://schemas.openxmlformats.org/presentationml/2006/ole">
            <p:oleObj spid="_x0000_s18438" name="Chart" r:id="rId54" imgW="1381017" imgH="1276246" progId="MSGraph.Chart.8">
              <p:embed followColorScheme="full"/>
            </p:oleObj>
          </a:graphicData>
        </a:graphic>
      </p:graphicFrame>
      <p:sp>
        <p:nvSpPr>
          <p:cNvPr id="56" name="Rectangle 55"/>
          <p:cNvSpPr/>
          <p:nvPr>
            <p:custDataLst>
              <p:tags r:id="rId41"/>
            </p:custDataLst>
          </p:nvPr>
        </p:nvSpPr>
        <p:spPr bwMode="auto">
          <a:xfrm>
            <a:off x="1589088" y="3162300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358DBAB-82EF-4A40-A804-3EE14E778FAC}" type="datetime'''''A''''vg'''''''''''' 2''''''''0''''''''1''''''''''''5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42"/>
            </p:custDataLst>
          </p:nvPr>
        </p:nvSpPr>
        <p:spPr>
          <a:xfrm>
            <a:off x="1624013" y="3581400"/>
            <a:ext cx="261937" cy="276225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graphicFrame>
        <p:nvGraphicFramePr>
          <p:cNvPr id="18439" name="Object 12"/>
          <p:cNvGraphicFramePr>
            <a:graphicFrameLocks noChangeAspect="1"/>
          </p:cNvGraphicFramePr>
          <p:nvPr/>
        </p:nvGraphicFramePr>
        <p:xfrm>
          <a:off x="8070850" y="2032000"/>
          <a:ext cx="1379538" cy="1168400"/>
        </p:xfrm>
        <a:graphic>
          <a:graphicData uri="http://schemas.openxmlformats.org/presentationml/2006/ole">
            <p:oleObj spid="_x0000_s18439" name="Chart" r:id="rId55" imgW="1381017" imgH="1171512" progId="MSGraph.Chart.8">
              <p:embed followColorScheme="full"/>
            </p:oleObj>
          </a:graphicData>
        </a:graphic>
      </p:graphicFrame>
      <p:sp>
        <p:nvSpPr>
          <p:cNvPr id="60" name="Rectangle 59"/>
          <p:cNvSpPr/>
          <p:nvPr>
            <p:custDataLst>
              <p:tags r:id="rId43"/>
            </p:custDataLst>
          </p:nvPr>
        </p:nvSpPr>
        <p:spPr bwMode="auto">
          <a:xfrm>
            <a:off x="8272463" y="191928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41C7CFC2-32DB-42A6-94CD-3BA8E06A5CAF}" type="datetime'''''''1''''''''''''''''''0''''''0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44"/>
            </p:custDataLst>
          </p:nvPr>
        </p:nvSpPr>
        <p:spPr bwMode="auto">
          <a:xfrm>
            <a:off x="8767763" y="191928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860F1146-344F-40C8-92E2-FC7E944EFEA5}" type="datetime'''1''''0''''''''''''''''''0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61" name="TextBox 60"/>
          <p:cNvSpPr txBox="1"/>
          <p:nvPr>
            <p:custDataLst>
              <p:tags r:id="rId45"/>
            </p:custDataLst>
          </p:nvPr>
        </p:nvSpPr>
        <p:spPr>
          <a:xfrm>
            <a:off x="8356600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90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64" name="Rectangle 63"/>
          <p:cNvSpPr/>
          <p:nvPr>
            <p:custDataLst>
              <p:tags r:id="rId46"/>
            </p:custDataLst>
          </p:nvPr>
        </p:nvSpPr>
        <p:spPr bwMode="auto">
          <a:xfrm>
            <a:off x="8667464" y="3158488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5" name="Rectangle 64"/>
          <p:cNvSpPr/>
          <p:nvPr>
            <p:custDataLst>
              <p:tags r:id="rId47"/>
            </p:custDataLst>
          </p:nvPr>
        </p:nvSpPr>
        <p:spPr bwMode="auto">
          <a:xfrm>
            <a:off x="8168989" y="3158488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458" name="think-cell Slide" r:id="rId17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excellence achieved through Acute stroke pathway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546100" y="1527175"/>
          <a:ext cx="4919663" cy="1001713"/>
        </p:xfrm>
        <a:graphic>
          <a:graphicData uri="http://schemas.openxmlformats.org/presentationml/2006/ole">
            <p:oleObj spid="_x0000_s19459" name="Chart" r:id="rId18" imgW="4914813" imgH="1000104" progId="MSGraph.Chart.8">
              <p:embed followColorScheme="full"/>
            </p:oleObj>
          </a:graphicData>
        </a:graphic>
      </p:graphicFrame>
      <p:sp>
        <p:nvSpPr>
          <p:cNvPr id="30" name="Rectangle 29"/>
          <p:cNvSpPr/>
          <p:nvPr>
            <p:custDataLst>
              <p:tags r:id="rId4"/>
            </p:custDataLst>
          </p:nvPr>
        </p:nvSpPr>
        <p:spPr bwMode="auto">
          <a:xfrm>
            <a:off x="4238625" y="2476500"/>
            <a:ext cx="1046163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7A00D65-0949-4C1F-905B-32ACD92A3382}" type="datetime'Sc''or''''es improve''d'''' ''b''''y &gt;'' ''''80poi''nt''''s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Scores improved by &gt; 80points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5"/>
            </p:custDataLst>
          </p:nvPr>
        </p:nvSpPr>
        <p:spPr bwMode="auto">
          <a:xfrm>
            <a:off x="3062288" y="2476500"/>
            <a:ext cx="1046162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DDCF80B-41F6-4EC9-A931-04216C56F1EE}" type="datetime'S''c''ores ''''''i''m''proved by 6''1-80'' p''o''i''''nt''s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Scores improved by 61-80 points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6"/>
            </p:custDataLst>
          </p:nvPr>
        </p:nvSpPr>
        <p:spPr bwMode="auto">
          <a:xfrm>
            <a:off x="1885950" y="2476500"/>
            <a:ext cx="1046163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AE6E77D-D404-451B-BD31-03DD2F1A1994}" type="datetime'Scor''''''es ''''impr''''o''ve''d by 4''1''-60 ''po''i''nts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Scores improved by 41-60 points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7"/>
            </p:custDataLst>
          </p:nvPr>
        </p:nvSpPr>
        <p:spPr bwMode="auto">
          <a:xfrm>
            <a:off x="2255838" y="1814513"/>
            <a:ext cx="3063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8465A68-A940-45B1-8FAC-633104D607D0}" type="datetime'3''''''''''''''''''''''2''''''''''''%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32%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704850" y="2476500"/>
            <a:ext cx="1046163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0A17D27-398D-4CA9-BCD5-3C96934FD254}" type="datetime'''Scor''es'' i''''mp''ro''v''ed'' by 2''0-4''''0'''' p''oints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Scores improved by 20-40 points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9"/>
            </p:custDataLst>
          </p:nvPr>
        </p:nvSpPr>
        <p:spPr bwMode="auto">
          <a:xfrm>
            <a:off x="1074738" y="1414463"/>
            <a:ext cx="3063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7E2282E-9C78-48BE-B3DA-A63BE1BDC626}" type="datetime'''''''''''6''''''''8%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68%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6062663" y="1155700"/>
            <a:ext cx="214312" cy="160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" name="Rectangle 20"/>
          <p:cNvSpPr/>
          <p:nvPr>
            <p:custDataLst>
              <p:tags r:id="rId11"/>
            </p:custDataLst>
          </p:nvPr>
        </p:nvSpPr>
        <p:spPr bwMode="auto">
          <a:xfrm>
            <a:off x="6327775" y="1150938"/>
            <a:ext cx="27654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A1EFD97B-B320-4678-9B42-43CF181DE460}" type="datetime'''% of patients w''ho ''impro''v''''ed o''n Barthal'' scal''e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% of patients who improved on Barthal scale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825" y="735013"/>
            <a:ext cx="6205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</a:rPr>
              <a:t>Improvement in functional outcomes at discharge v/s at admission measured on </a:t>
            </a:r>
            <a:r>
              <a:rPr lang="en-US" sz="1200" b="1" dirty="0" err="1">
                <a:latin typeface="+mn-lt"/>
              </a:rPr>
              <a:t>Barthel</a:t>
            </a:r>
            <a:r>
              <a:rPr lang="en-US" sz="1200" b="1" dirty="0">
                <a:latin typeface="+mn-lt"/>
              </a:rPr>
              <a:t> Index 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N=21 pts thrombolysed and discharged from Jan to Dec 2015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7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224213"/>
            <a:ext cx="6938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20650" indent="-120650">
              <a:spcAft>
                <a:spcPts val="600"/>
              </a:spcAft>
            </a:pPr>
            <a:r>
              <a:rPr lang="en-US" sz="1200"/>
              <a:t>Only one patient’s score declined  at discharge since admission, 80/F , death due to evolving stroke</a:t>
            </a:r>
          </a:p>
        </p:txBody>
      </p:sp>
      <p:cxnSp>
        <p:nvCxnSpPr>
          <p:cNvPr id="40" name="Straight Connector 39"/>
          <p:cNvCxnSpPr/>
          <p:nvPr>
            <p:custDataLst>
              <p:tags r:id="rId14"/>
            </p:custDataLst>
          </p:nvPr>
        </p:nvCxnSpPr>
        <p:spPr>
          <a:xfrm>
            <a:off x="250825" y="3571875"/>
            <a:ext cx="8839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482" name="think-cell Slide" r:id="rId46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 sz="1200" b="1">
              <a:sym typeface="Calibri"/>
            </a:endParaRPr>
          </a:p>
        </p:txBody>
      </p:sp>
      <p:sp>
        <p:nvSpPr>
          <p:cNvPr id="2048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88913"/>
            <a:ext cx="853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Incident trends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509588" y="3578225"/>
          <a:ext cx="4016375" cy="914400"/>
        </p:xfrm>
        <a:graphic>
          <a:graphicData uri="http://schemas.openxmlformats.org/presentationml/2006/ole">
            <p:oleObj spid="_x0000_s20483" name="Chart" r:id="rId47" imgW="4019420" imgH="914535" progId="MSGraph.Chart.8">
              <p:embed followColorScheme="full"/>
            </p:oleObj>
          </a:graphicData>
        </a:graphic>
      </p:graphicFrame>
      <p:sp>
        <p:nvSpPr>
          <p:cNvPr id="49" name="Rectangle 48"/>
          <p:cNvSpPr/>
          <p:nvPr>
            <p:custDataLst>
              <p:tags r:id="rId4"/>
            </p:custDataLst>
          </p:nvPr>
        </p:nvSpPr>
        <p:spPr bwMode="auto">
          <a:xfrm>
            <a:off x="1404938" y="4164013"/>
            <a:ext cx="119062" cy="182562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731B541-D529-44A6-9E2A-6FC0A4634C42}" type="datetime'''''''''''''''5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 bwMode="gray">
          <a:xfrm>
            <a:off x="2217738" y="3835400"/>
            <a:ext cx="119062" cy="182563"/>
          </a:xfrm>
          <a:prstGeom prst="rect">
            <a:avLst/>
          </a:prstGeom>
          <a:solidFill>
            <a:srgbClr val="EE3F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E582E62A-C447-4365-87EB-0217D841BE8F}" type="datetime'''''''5''''''''''''''''''''''''''''''''''''''''''''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5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79" name="Rectangle 78"/>
          <p:cNvSpPr/>
          <p:nvPr>
            <p:custDataLst>
              <p:tags r:id="rId6"/>
            </p:custDataLst>
          </p:nvPr>
        </p:nvSpPr>
        <p:spPr bwMode="auto">
          <a:xfrm>
            <a:off x="1322388" y="4505325"/>
            <a:ext cx="4619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6C05C36-5E24-4F6B-AB27-E44A0047E0C3}" type="datetime'''''''''A''u''''''g''''''-1''''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454150" y="37195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23F8EAAD-46D4-4B8D-8248-E4DDBE0ADE80}" type="datetime'''''''''''''''''''''''''''1''''''''''''''''''''''''7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17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3865563" y="4505325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1F647AC-F657-4F58-9A79-B19513C97E29}" type="datetime'''''''''''''''''D''''''''e''c''''''''''''''''''''''-1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9"/>
            </p:custDataLst>
          </p:nvPr>
        </p:nvSpPr>
        <p:spPr bwMode="auto">
          <a:xfrm>
            <a:off x="3992563" y="36845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F8808A66-DAE7-47E0-A28B-71D57B1FAC12}" type="datetime'''''''''''''''''''''''''''1''''''''''''''''9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19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10"/>
            </p:custDataLst>
          </p:nvPr>
        </p:nvSpPr>
        <p:spPr bwMode="gray">
          <a:xfrm>
            <a:off x="4032250" y="3902075"/>
            <a:ext cx="1190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236DBD0-EF14-4B9D-A31B-74B721F32381}" type="datetime'''''''''''''''''''''''''''''''''''''''''''''9''''''''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9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11"/>
            </p:custDataLst>
          </p:nvPr>
        </p:nvSpPr>
        <p:spPr bwMode="auto">
          <a:xfrm>
            <a:off x="3224213" y="4505325"/>
            <a:ext cx="4683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0E1E239-F9DE-4FBA-B8C6-5D4E858BA7FF}" type="datetime'''Nov''-''''''''''1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12"/>
            </p:custDataLst>
          </p:nvPr>
        </p:nvSpPr>
        <p:spPr bwMode="auto">
          <a:xfrm>
            <a:off x="3359150" y="34432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A607F14B-2FEF-4452-AD3F-655AB896F286}" type="datetime'''''''''''''''''''''''''''''2''''''''9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29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13"/>
            </p:custDataLst>
          </p:nvPr>
        </p:nvSpPr>
        <p:spPr bwMode="gray">
          <a:xfrm>
            <a:off x="3398838" y="3625850"/>
            <a:ext cx="119062" cy="182563"/>
          </a:xfrm>
          <a:prstGeom prst="rect">
            <a:avLst/>
          </a:prstGeom>
          <a:solidFill>
            <a:srgbClr val="EE3F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B048B35-E376-4217-9A09-BF769225A13B}" type="datetime'''''''''''''''''''''''''''''''''''''''''4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4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 bwMode="auto">
          <a:xfrm>
            <a:off x="2608263" y="4505325"/>
            <a:ext cx="4333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DA56E84-0076-4F7D-B0AB-F4207C3A06B0}" type="datetime'''''O''''''''''''c''''''''''t''''''''-''''''''''''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 bwMode="auto">
          <a:xfrm>
            <a:off x="2725738" y="359886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D5D782FA-33B6-43A0-844E-F15C23E494C2}" type="datetime'''''''''''''''''''''''2''''''''''''''''''''''''''''''''3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23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855913" y="4011613"/>
            <a:ext cx="119062" cy="182562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7EDA73F-5ABD-4107-87ED-113F3D430945}" type="datetime'''''''''''''1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gray">
          <a:xfrm>
            <a:off x="2635250" y="38592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519C5535-51CF-4A60-B4DC-2A308984A49D}" type="datetime'''''''''''''1''''''''''''''''''''''''''''''''''''''''3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13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26" name="Rectangle 25"/>
          <p:cNvSpPr/>
          <p:nvPr>
            <p:custDataLst>
              <p:tags r:id="rId18"/>
            </p:custDataLst>
          </p:nvPr>
        </p:nvSpPr>
        <p:spPr bwMode="auto">
          <a:xfrm>
            <a:off x="1963738" y="4505325"/>
            <a:ext cx="444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2D0A949-9E92-456D-B58C-F8D30636024F}" type="datetime'''''''''''S''''''e''''''''''p''''''''''-1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7" name="Rectangle 26"/>
          <p:cNvSpPr/>
          <p:nvPr>
            <p:custDataLst>
              <p:tags r:id="rId19"/>
            </p:custDataLst>
          </p:nvPr>
        </p:nvSpPr>
        <p:spPr bwMode="auto">
          <a:xfrm>
            <a:off x="2087563" y="365283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62AAE9A-4FE1-46E5-B8B3-1E224920A627}" type="datetime'''''''''''''''''''''''''2''''''''''''''''''0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20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gray">
          <a:xfrm>
            <a:off x="1404938" y="3902075"/>
            <a:ext cx="119062" cy="182563"/>
          </a:xfrm>
          <a:prstGeom prst="rect">
            <a:avLst/>
          </a:prstGeom>
          <a:solidFill>
            <a:srgbClr val="EE3F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0D74F4F-568F-4E75-9DCE-38AC54FBEC5F}" type="datetime'''''''''''''''''''''''''''''''''''''''''''''''''''5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5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78" name="Rectangle 77"/>
          <p:cNvSpPr/>
          <p:nvPr>
            <p:custDataLst>
              <p:tags r:id="rId21"/>
            </p:custDataLst>
          </p:nvPr>
        </p:nvSpPr>
        <p:spPr bwMode="auto">
          <a:xfrm>
            <a:off x="727075" y="4505325"/>
            <a:ext cx="3857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1F8E80C-0733-4AAF-9367-A9C0C7B71949}" type="datetime'J''''''u''l''''''-''''''''''''''''''''''''1''''''''''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" name="Rectangle 13"/>
          <p:cNvSpPr/>
          <p:nvPr>
            <p:custDataLst>
              <p:tags r:id="rId22"/>
            </p:custDataLst>
          </p:nvPr>
        </p:nvSpPr>
        <p:spPr bwMode="auto">
          <a:xfrm>
            <a:off x="820738" y="37988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EFBB68B-0A23-4E47-9F4C-7140AE311670}" type="datetime'''''''''''''''''''''''''''''''1''''''''''''''''''''''''''''4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14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 bwMode="auto">
          <a:xfrm>
            <a:off x="769938" y="4221163"/>
            <a:ext cx="119062" cy="182562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32DB849-35D2-416C-BC4C-C71ACDEE8F4F}" type="datetime'''''''''''''''''''''''''0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0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" name="Rectangle 11"/>
          <p:cNvSpPr/>
          <p:nvPr>
            <p:custDataLst>
              <p:tags r:id="rId24"/>
            </p:custDataLst>
          </p:nvPr>
        </p:nvSpPr>
        <p:spPr bwMode="gray">
          <a:xfrm>
            <a:off x="860425" y="3992563"/>
            <a:ext cx="1190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E0DCCAA-8A6D-4D68-A22F-5803E57A9A64}" type="datetime'''''''''''''''7''''''''''''''''''''''''''''''''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7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208" name="Text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3850" y="7651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Incidents reported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Number, Neuroscience 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 bwMode="auto">
          <a:xfrm>
            <a:off x="320675" y="6705600"/>
            <a:ext cx="1870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IN" sz="800" dirty="0">
                <a:latin typeface="+mj-lt"/>
                <a:cs typeface="+mn-cs"/>
              </a:rPr>
              <a:t>Source : Incident report forms, nursing office</a:t>
            </a:r>
          </a:p>
        </p:txBody>
      </p:sp>
      <p:sp>
        <p:nvSpPr>
          <p:cNvPr id="82" name="Isosceles Triangle 81"/>
          <p:cNvSpPr/>
          <p:nvPr>
            <p:custDataLst>
              <p:tags r:id="rId27"/>
            </p:custDataLst>
          </p:nvPr>
        </p:nvSpPr>
        <p:spPr>
          <a:xfrm rot="5400000">
            <a:off x="5134769" y="3156744"/>
            <a:ext cx="2808288" cy="209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>
            <p:custDataLst>
              <p:tags r:id="rId28"/>
            </p:custDataLst>
          </p:nvPr>
        </p:nvSpPr>
        <p:spPr bwMode="auto">
          <a:xfrm>
            <a:off x="7646988" y="1287463"/>
            <a:ext cx="214312" cy="160337"/>
          </a:xfrm>
          <a:prstGeom prst="rect">
            <a:avLst/>
          </a:prstGeom>
          <a:solidFill>
            <a:srgbClr val="9DB1C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4" name="Rectangle 23"/>
          <p:cNvSpPr/>
          <p:nvPr>
            <p:custDataLst>
              <p:tags r:id="rId29"/>
            </p:custDataLst>
          </p:nvPr>
        </p:nvSpPr>
        <p:spPr bwMode="auto">
          <a:xfrm>
            <a:off x="7646988" y="1054100"/>
            <a:ext cx="214312" cy="160338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" name="Rectangle 22"/>
          <p:cNvSpPr/>
          <p:nvPr>
            <p:custDataLst>
              <p:tags r:id="rId30"/>
            </p:custDataLst>
          </p:nvPr>
        </p:nvSpPr>
        <p:spPr bwMode="auto">
          <a:xfrm>
            <a:off x="7646988" y="820738"/>
            <a:ext cx="214312" cy="160337"/>
          </a:xfrm>
          <a:prstGeom prst="rect">
            <a:avLst/>
          </a:prstGeom>
          <a:solidFill>
            <a:srgbClr val="EE3F2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/>
          <p:nvPr>
            <p:custDataLst>
              <p:tags r:id="rId31"/>
            </p:custDataLst>
          </p:nvPr>
        </p:nvSpPr>
        <p:spPr bwMode="auto">
          <a:xfrm>
            <a:off x="7912100" y="1282700"/>
            <a:ext cx="4206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E6DDA86E-76DE-4B37-8FD3-812AAF7206C2}" type="datetime'''O''''''t''''h''''''''''''''''''''''''''''e''r''''''''s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Others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1" name="Rectangle 20"/>
          <p:cNvSpPr/>
          <p:nvPr>
            <p:custDataLst>
              <p:tags r:id="rId32"/>
            </p:custDataLst>
          </p:nvPr>
        </p:nvSpPr>
        <p:spPr bwMode="auto">
          <a:xfrm>
            <a:off x="7912100" y="1049338"/>
            <a:ext cx="111442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335F5CC2-5AA8-4F39-A340-89053682091D}" type="datetime'''Me''''''''''''d''''icat''''''i''on e''''r''r''''''or''''s''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Medication errors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2" name="Rectangle 21"/>
          <p:cNvSpPr/>
          <p:nvPr>
            <p:custDataLst>
              <p:tags r:id="rId33"/>
            </p:custDataLst>
          </p:nvPr>
        </p:nvSpPr>
        <p:spPr bwMode="auto">
          <a:xfrm>
            <a:off x="7912100" y="815975"/>
            <a:ext cx="9890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A227E6CA-BE14-434B-9FC0-4C5673CEFBB2}" type="datetime'O''nl''''''''in''e'''' ''''rep''''o''''r''''te''''''''d''''''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Online reported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TextBox 39"/>
          <p:cNvSpPr txBox="1"/>
          <p:nvPr>
            <p:custDataLst>
              <p:tags r:id="rId34"/>
            </p:custDataLst>
          </p:nvPr>
        </p:nvSpPr>
        <p:spPr bwMode="auto">
          <a:xfrm>
            <a:off x="6715125" y="1857375"/>
            <a:ext cx="20716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j-lt"/>
              </a:rPr>
              <a:t>Sudden </a:t>
            </a:r>
            <a:r>
              <a:rPr lang="en-US" sz="1200" dirty="0">
                <a:latin typeface="+mj-lt"/>
              </a:rPr>
              <a:t>surge as higher med errors were reported after having a dedicated pharmacologist in both 6 A and </a:t>
            </a:r>
            <a:r>
              <a:rPr lang="en-US" sz="1200" dirty="0" smtClean="0">
                <a:latin typeface="+mj-lt"/>
              </a:rPr>
              <a:t>B </a:t>
            </a:r>
            <a:r>
              <a:rPr lang="en-US" sz="1200" dirty="0">
                <a:latin typeface="+mj-lt"/>
              </a:rPr>
              <a:t>wings</a:t>
            </a:r>
          </a:p>
          <a:p>
            <a:pPr marL="180975" indent="-180975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</a:rPr>
              <a:t>Nursing office does not enter pressure ulcers and IAD in online incidence reporting</a:t>
            </a:r>
          </a:p>
          <a:p>
            <a:pPr marL="180975" indent="-180975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</a:rPr>
              <a:t>Wrong /incomplete  RCA/ CAPA done by nursing </a:t>
            </a:r>
            <a:r>
              <a:rPr lang="en-US" sz="1200" dirty="0" smtClean="0">
                <a:latin typeface="+mj-lt"/>
              </a:rPr>
              <a:t>office.</a:t>
            </a:r>
            <a:endParaRPr lang="en-US" sz="1200" dirty="0">
              <a:latin typeface="+mj-lt"/>
            </a:endParaRPr>
          </a:p>
          <a:p>
            <a:pPr marL="180975" indent="-180975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</a:rPr>
              <a:t>Punitive action taken by nursing office discourages reporting</a:t>
            </a:r>
          </a:p>
          <a:p>
            <a:pPr marL="180975" indent="-180975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j-lt"/>
              </a:rPr>
              <a:t>FM who reports incidence, is sent back to do the CAPA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445000" y="1814513"/>
          <a:ext cx="1474788" cy="2655887"/>
        </p:xfrm>
        <a:graphic>
          <a:graphicData uri="http://schemas.openxmlformats.org/presentationml/2006/ole">
            <p:oleObj spid="_x0000_s20484" name="Chart" r:id="rId48" imgW="1476307" imgH="2657496" progId="MSGraph.Chart.8">
              <p:embed followColorScheme="full"/>
            </p:oleObj>
          </a:graphicData>
        </a:graphic>
      </p:graphicFrame>
      <p:cxnSp>
        <p:nvCxnSpPr>
          <p:cNvPr id="45" name="Straight Connector 44"/>
          <p:cNvCxnSpPr/>
          <p:nvPr>
            <p:custDataLst>
              <p:tags r:id="rId35"/>
            </p:custDataLst>
          </p:nvPr>
        </p:nvCxnSpPr>
        <p:spPr bwMode="auto">
          <a:xfrm flipH="1">
            <a:off x="4989513" y="4194175"/>
            <a:ext cx="65087" cy="8731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>
            <p:custDataLst>
              <p:tags r:id="rId36"/>
            </p:custDataLst>
          </p:nvPr>
        </p:nvSpPr>
        <p:spPr bwMode="auto">
          <a:xfrm>
            <a:off x="4795838" y="3889375"/>
            <a:ext cx="1190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BA586BA-7148-4987-9741-C354386E20A0}" type="datetime'''''''''7''''''''''''''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7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3" name="Rectangle 42"/>
          <p:cNvSpPr/>
          <p:nvPr>
            <p:custDataLst>
              <p:tags r:id="rId37"/>
            </p:custDataLst>
          </p:nvPr>
        </p:nvSpPr>
        <p:spPr bwMode="auto">
          <a:xfrm>
            <a:off x="4705350" y="4148138"/>
            <a:ext cx="119063" cy="182562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DDCFFBBC-F81D-4FE1-89B0-4BD7F17C182D}" type="datetime'''''''''''''''''''''''''''''''1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 bwMode="gray">
          <a:xfrm>
            <a:off x="4886325" y="4071938"/>
            <a:ext cx="119063" cy="182562"/>
          </a:xfrm>
          <a:prstGeom prst="rect">
            <a:avLst/>
          </a:prstGeom>
          <a:solidFill>
            <a:srgbClr val="EE3F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A7FBDCC-6A9A-4410-B9AB-B93F968604C5}" type="datetime'''''''''''''''''''''''''4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4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42" name="Rectangle 41"/>
          <p:cNvSpPr/>
          <p:nvPr>
            <p:custDataLst>
              <p:tags r:id="rId39"/>
            </p:custDataLst>
          </p:nvPr>
        </p:nvSpPr>
        <p:spPr bwMode="auto">
          <a:xfrm>
            <a:off x="5389563" y="1701800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9A167E58-B04F-4D12-8726-FC4149C2C99E}" type="datetime'''''''8''''1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81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40"/>
            </p:custDataLst>
          </p:nvPr>
        </p:nvSpPr>
        <p:spPr bwMode="gray">
          <a:xfrm>
            <a:off x="5429250" y="1909763"/>
            <a:ext cx="1190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2492D33-E821-41F2-B422-1B9094A91BD5}" type="datetime'6''''''''''''''''''''''''''''''''''''''''''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6</a:t>
            </a:fld>
            <a:endParaRPr lang="en-US" sz="1200">
              <a:solidFill>
                <a:schemeClr val="bg1"/>
              </a:solidFill>
              <a:sym typeface="Calibri"/>
            </a:endParaRPr>
          </a:p>
        </p:txBody>
      </p:sp>
      <p:sp>
        <p:nvSpPr>
          <p:cNvPr id="46" name="Rectangle 45"/>
          <p:cNvSpPr/>
          <p:nvPr>
            <p:custDataLst>
              <p:tags r:id="rId41"/>
            </p:custDataLst>
          </p:nvPr>
        </p:nvSpPr>
        <p:spPr bwMode="auto">
          <a:xfrm>
            <a:off x="5429250" y="4162425"/>
            <a:ext cx="119063" cy="18256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ADA71BCB-48B6-4558-B83A-E76708A8F82B}" type="datetime'''''''''''''''''4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42"/>
            </p:custDataLst>
          </p:nvPr>
        </p:nvSpPr>
        <p:spPr bwMode="auto">
          <a:xfrm>
            <a:off x="5248593" y="4517082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8" name="Rectangle 47"/>
          <p:cNvSpPr/>
          <p:nvPr>
            <p:custDataLst>
              <p:tags r:id="rId43"/>
            </p:custDataLst>
          </p:nvPr>
        </p:nvSpPr>
        <p:spPr bwMode="auto">
          <a:xfrm>
            <a:off x="4643438" y="4517082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6" name="think-cell Slide" r:id="rId46" imgW="270" imgH="27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 b="1">
              <a:sym typeface="Calibri"/>
            </a:endParaRPr>
          </a:p>
        </p:txBody>
      </p:sp>
      <p:sp>
        <p:nvSpPr>
          <p:cNvPr id="316" name="Rectangle 315"/>
          <p:cNvSpPr/>
          <p:nvPr>
            <p:custDataLst>
              <p:tags r:id="rId3"/>
            </p:custDataLst>
          </p:nvPr>
        </p:nvSpPr>
        <p:spPr>
          <a:xfrm>
            <a:off x="7500938" y="2214563"/>
            <a:ext cx="1500187" cy="20544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  <a:cs typeface="Arial" charset="0"/>
              </a:rPr>
              <a:t>Apr </a:t>
            </a:r>
            <a:r>
              <a:rPr lang="en-US" sz="1200" dirty="0">
                <a:latin typeface="+mn-lt"/>
                <a:cs typeface="Arial" charset="0"/>
              </a:rPr>
              <a:t>surge is due to increased sample size of audits</a:t>
            </a:r>
          </a:p>
          <a:p>
            <a:pPr indent="-273050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  <a:cs typeface="Arial" charset="0"/>
              </a:rPr>
              <a:t>Since July, audit results have been shared in department meet. In Sept, names of non compliant </a:t>
            </a:r>
            <a:r>
              <a:rPr lang="en-US" sz="1200" dirty="0" err="1">
                <a:latin typeface="+mn-lt"/>
                <a:cs typeface="Arial" charset="0"/>
              </a:rPr>
              <a:t>drs</a:t>
            </a:r>
            <a:r>
              <a:rPr lang="en-US" sz="1200" dirty="0">
                <a:latin typeface="+mn-lt"/>
                <a:cs typeface="Arial" charset="0"/>
              </a:rPr>
              <a:t> were also shared. </a:t>
            </a:r>
          </a:p>
        </p:txBody>
      </p:sp>
      <p:sp>
        <p:nvSpPr>
          <p:cNvPr id="21511" name="Rectangle 3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692150"/>
            <a:ext cx="3106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73050"/>
            <a:r>
              <a:rPr lang="en-US" sz="1200" b="1">
                <a:latin typeface="Calibri" pitchFamily="34" charset="0"/>
              </a:rPr>
              <a:t>Errors reported </a:t>
            </a:r>
          </a:p>
          <a:p>
            <a:pPr indent="-273050"/>
            <a:r>
              <a:rPr lang="en-US" sz="1200">
                <a:latin typeface="Calibri" pitchFamily="34" charset="0"/>
              </a:rPr>
              <a:t>Percent</a:t>
            </a:r>
          </a:p>
        </p:txBody>
      </p:sp>
      <p:sp>
        <p:nvSpPr>
          <p:cNvPr id="21512" name="Text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1524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chemeClr val="bg1"/>
                </a:solidFill>
                <a:latin typeface="Calibri" pitchFamily="34" charset="0"/>
              </a:rPr>
              <a:t>Medication errors </a:t>
            </a:r>
          </a:p>
        </p:txBody>
      </p:sp>
      <p:sp>
        <p:nvSpPr>
          <p:cNvPr id="81" name="Isosceles Triangle 80"/>
          <p:cNvSpPr/>
          <p:nvPr>
            <p:custDataLst>
              <p:tags r:id="rId6"/>
            </p:custDataLst>
          </p:nvPr>
        </p:nvSpPr>
        <p:spPr>
          <a:xfrm rot="5400000">
            <a:off x="6457951" y="3113087"/>
            <a:ext cx="1655762" cy="144463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798513" y="3398838"/>
          <a:ext cx="5265737" cy="1119187"/>
        </p:xfrm>
        <a:graphic>
          <a:graphicData uri="http://schemas.openxmlformats.org/presentationml/2006/ole">
            <p:oleObj spid="_x0000_s21507" name="Chart" r:id="rId47" imgW="5267356" imgH="1114556" progId="MSGraph.Chart.8">
              <p:embed followColorScheme="full"/>
            </p:oleObj>
          </a:graphicData>
        </a:graphic>
      </p:graphicFrame>
      <p:sp>
        <p:nvSpPr>
          <p:cNvPr id="42" name="Rectangle 41"/>
          <p:cNvSpPr/>
          <p:nvPr>
            <p:custDataLst>
              <p:tags r:id="rId7"/>
            </p:custDataLst>
          </p:nvPr>
        </p:nvSpPr>
        <p:spPr bwMode="auto">
          <a:xfrm>
            <a:off x="3119438" y="347662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7555A89A-B6D3-40F0-A451-0970139B09D1}" type="datetime'''''''''1''''''8''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18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 bwMode="auto">
          <a:xfrm>
            <a:off x="3038475" y="4462463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382C767-CD8B-4F38-B7C7-2A9BB30C9CD8}" type="datetime'''J''''''''''un''''''''''''''''''''''''-''''''1''''5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8" name="Rectangle 47"/>
          <p:cNvSpPr/>
          <p:nvPr>
            <p:custDataLst>
              <p:tags r:id="rId9"/>
            </p:custDataLst>
          </p:nvPr>
        </p:nvSpPr>
        <p:spPr bwMode="auto">
          <a:xfrm>
            <a:off x="3538538" y="362902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69216B75-D858-4607-8095-518EB40D3A99}" type="datetime'''''''''''''1''''''''''''''''''4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14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6" name="Rectangle 45"/>
          <p:cNvSpPr/>
          <p:nvPr>
            <p:custDataLst>
              <p:tags r:id="rId10"/>
            </p:custDataLst>
          </p:nvPr>
        </p:nvSpPr>
        <p:spPr bwMode="auto">
          <a:xfrm>
            <a:off x="3476625" y="4462463"/>
            <a:ext cx="3222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809FFCF-FE86-4765-B4B8-D4BF7F6760BB}" type="datetime'''''J''''ul''''-''''1''''''5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3" name="Rectangle 42"/>
          <p:cNvSpPr/>
          <p:nvPr>
            <p:custDataLst>
              <p:tags r:id="rId11"/>
            </p:custDataLst>
          </p:nvPr>
        </p:nvSpPr>
        <p:spPr bwMode="auto">
          <a:xfrm>
            <a:off x="3868738" y="4462463"/>
            <a:ext cx="3857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F32D91D-F1E3-4C0E-A4CB-3B2FB8C7CFB7}" type="datetime'''''''''A''''''''''''u''''''''''''''g-''''15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Rectangle 49"/>
          <p:cNvSpPr/>
          <p:nvPr>
            <p:custDataLst>
              <p:tags r:id="rId12"/>
            </p:custDataLst>
          </p:nvPr>
        </p:nvSpPr>
        <p:spPr bwMode="auto">
          <a:xfrm>
            <a:off x="4298950" y="4462463"/>
            <a:ext cx="3730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A5D5A81-F4B9-4594-87F3-9AE10B127170}" type="datetime'''''''''''''''S''''e''''''''''''''''''''''''p-1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13"/>
            </p:custDataLst>
          </p:nvPr>
        </p:nvSpPr>
        <p:spPr bwMode="auto">
          <a:xfrm>
            <a:off x="4722813" y="4462463"/>
            <a:ext cx="3635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0E43F94-AE99-4B95-B72A-391CB8293CD0}" type="datetime'''''Oc''''t-''''''''1''''5''''''''''''''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14"/>
            </p:custDataLst>
          </p:nvPr>
        </p:nvSpPr>
        <p:spPr bwMode="auto">
          <a:xfrm>
            <a:off x="5130800" y="4462463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2DA6CCF-2B1C-4175-AF5F-97A0C62CC736}" type="datetime'''N''''o''''''''''''''v-''1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15"/>
            </p:custDataLst>
          </p:nvPr>
        </p:nvSpPr>
        <p:spPr bwMode="auto">
          <a:xfrm>
            <a:off x="5564188" y="4462463"/>
            <a:ext cx="3762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8D62FBD-954B-4029-9050-C22F4E05611D}" type="datetime'''''''''''''D''''''''''''''''''''''ec''''-''''''''''1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2587625" y="4462463"/>
            <a:ext cx="4143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C0BEB26-51D9-4FF0-AEAD-8A51D071D536}" type="datetime'''''''''M''''a''''''y''''''''''''''''''-''''1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17"/>
            </p:custDataLst>
          </p:nvPr>
        </p:nvSpPr>
        <p:spPr bwMode="auto">
          <a:xfrm>
            <a:off x="2695575" y="3771900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A552784F-D698-4B6E-9D1E-3B0E5D358D42}" type="datetime'''''''''''''''''''''1''''''''''''''''''''''''''''0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18"/>
            </p:custDataLst>
          </p:nvPr>
        </p:nvSpPr>
        <p:spPr bwMode="auto">
          <a:xfrm>
            <a:off x="2185988" y="4462463"/>
            <a:ext cx="3698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9C3088F-BEEF-4CD0-99FE-51A2AD6DEB83}" type="datetime'A''''''''''''''''''''p''''''''r''''''''''''''''''-''''''1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 bwMode="auto">
          <a:xfrm>
            <a:off x="2271713" y="35829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E3053C2-A20B-4B82-93B9-1B03B0A7294F}" type="datetime'''''''''''''''''''''''''''''''1''''''''''''5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65" name="Rectangle 64"/>
          <p:cNvSpPr/>
          <p:nvPr>
            <p:custDataLst>
              <p:tags r:id="rId20"/>
            </p:custDataLst>
          </p:nvPr>
        </p:nvSpPr>
        <p:spPr bwMode="auto">
          <a:xfrm>
            <a:off x="2311400" y="3765550"/>
            <a:ext cx="119063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01FDAABE-A55A-4498-9138-84F0E61A2CD4}" type="datetime'''''''''''''''''3''''''''''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3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21"/>
            </p:custDataLst>
          </p:nvPr>
        </p:nvSpPr>
        <p:spPr bwMode="auto">
          <a:xfrm>
            <a:off x="1752600" y="4462463"/>
            <a:ext cx="3984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AC1907F-390C-49FC-96F2-4B0016AF4EB5}" type="datetime'M''''''''a''''''''''r''''''-''''''''''''''''''1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22"/>
            </p:custDataLst>
          </p:nvPr>
        </p:nvSpPr>
        <p:spPr bwMode="auto">
          <a:xfrm>
            <a:off x="1852613" y="328612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D61C35F9-8D1B-4CB4-BC8B-CD087F038697}" type="datetime'''''2''''''''''''''''''''''3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23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1341438" y="4462463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456F2E1-C9BB-4261-8647-FE2E137B05A6}" type="datetime'''''Feb''''''''''''''''''''''''''''-''1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24"/>
            </p:custDataLst>
          </p:nvPr>
        </p:nvSpPr>
        <p:spPr bwMode="auto">
          <a:xfrm>
            <a:off x="1428750" y="362902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7CA2AB91-638E-4A07-B23D-1C130D22EC78}" type="datetime'''''''''''''''''''''''''''''''14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14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25"/>
            </p:custDataLst>
          </p:nvPr>
        </p:nvSpPr>
        <p:spPr bwMode="auto">
          <a:xfrm>
            <a:off x="927100" y="4462463"/>
            <a:ext cx="3524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EE914D2-1C39-49FF-ABFD-1B18B5A8E18E}" type="datetime'''''''''''''''''Ja''''''''''n''''''-''1''''5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26"/>
            </p:custDataLst>
          </p:nvPr>
        </p:nvSpPr>
        <p:spPr bwMode="auto">
          <a:xfrm>
            <a:off x="1004888" y="347662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8DBD6185-0A40-497A-AB2A-222ADF8878AB}" type="datetime'''1''''''''''''''''''''8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18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320675" y="6705600"/>
            <a:ext cx="19637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IN" sz="800" dirty="0">
                <a:latin typeface="+mj-lt"/>
                <a:cs typeface="+mn-cs"/>
              </a:rPr>
              <a:t>Source : Audit done by clinical pharmacologists</a:t>
            </a:r>
          </a:p>
        </p:txBody>
      </p:sp>
      <p:sp>
        <p:nvSpPr>
          <p:cNvPr id="53" name="TextBox 52"/>
          <p:cNvSpPr txBox="1"/>
          <p:nvPr>
            <p:custDataLst>
              <p:tags r:id="rId28"/>
            </p:custDataLst>
          </p:nvPr>
        </p:nvSpPr>
        <p:spPr>
          <a:xfrm>
            <a:off x="3000375" y="4786313"/>
            <a:ext cx="3825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313</a:t>
            </a:r>
          </a:p>
        </p:txBody>
      </p:sp>
      <p:sp>
        <p:nvSpPr>
          <p:cNvPr id="55" name="TextBox 54"/>
          <p:cNvSpPr txBox="1"/>
          <p:nvPr>
            <p:custDataLst>
              <p:tags r:id="rId29"/>
            </p:custDataLst>
          </p:nvPr>
        </p:nvSpPr>
        <p:spPr>
          <a:xfrm>
            <a:off x="179388" y="4727575"/>
            <a:ext cx="1106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50" b="1" dirty="0">
                <a:latin typeface="+mn-lt"/>
              </a:rPr>
              <a:t>Total no. of  files audited</a:t>
            </a:r>
          </a:p>
        </p:txBody>
      </p:sp>
      <p:sp>
        <p:nvSpPr>
          <p:cNvPr id="49" name="TextBox 48"/>
          <p:cNvSpPr txBox="1"/>
          <p:nvPr>
            <p:custDataLst>
              <p:tags r:id="rId30"/>
            </p:custDataLst>
          </p:nvPr>
        </p:nvSpPr>
        <p:spPr>
          <a:xfrm>
            <a:off x="3357563" y="4786313"/>
            <a:ext cx="382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410</a:t>
            </a:r>
          </a:p>
        </p:txBody>
      </p:sp>
      <p:sp>
        <p:nvSpPr>
          <p:cNvPr id="31" name="Rectangle 30"/>
          <p:cNvSpPr/>
          <p:nvPr>
            <p:custDataLst>
              <p:tags r:id="rId31"/>
            </p:custDataLst>
          </p:nvPr>
        </p:nvSpPr>
        <p:spPr bwMode="auto">
          <a:xfrm>
            <a:off x="8332788" y="1025525"/>
            <a:ext cx="214312" cy="160338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" name="Rectangle 29"/>
          <p:cNvSpPr/>
          <p:nvPr>
            <p:custDataLst>
              <p:tags r:id="rId32"/>
            </p:custDataLst>
          </p:nvPr>
        </p:nvSpPr>
        <p:spPr bwMode="auto">
          <a:xfrm>
            <a:off x="8332788" y="792163"/>
            <a:ext cx="214312" cy="160337"/>
          </a:xfrm>
          <a:prstGeom prst="rect">
            <a:avLst/>
          </a:prstGeom>
          <a:solidFill>
            <a:srgbClr val="DFE5E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9" name="Rectangle 28"/>
          <p:cNvSpPr/>
          <p:nvPr>
            <p:custDataLst>
              <p:tags r:id="rId33"/>
            </p:custDataLst>
          </p:nvPr>
        </p:nvSpPr>
        <p:spPr bwMode="auto">
          <a:xfrm>
            <a:off x="8597900" y="787400"/>
            <a:ext cx="222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65DED0BA-9F11-44E0-BCCE-72FB7111A6F4}" type="datetime'''''''''''''''''''''''''''''''''''''''''I''''''''''''CU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ICU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34"/>
            </p:custDataLst>
          </p:nvPr>
        </p:nvSpPr>
        <p:spPr bwMode="auto">
          <a:xfrm>
            <a:off x="8597900" y="1020763"/>
            <a:ext cx="4095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3319A884-51D7-44F2-BDC2-012257DA6A7D}" type="datetime'''''W''a''''''''''r''''''''d''''''''''''''''''s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Wards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TextBox 46"/>
          <p:cNvSpPr txBox="1"/>
          <p:nvPr>
            <p:custDataLst>
              <p:tags r:id="rId35"/>
            </p:custDataLst>
          </p:nvPr>
        </p:nvSpPr>
        <p:spPr>
          <a:xfrm>
            <a:off x="3786188" y="4795838"/>
            <a:ext cx="382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244</a:t>
            </a:r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4248150" y="4795838"/>
            <a:ext cx="3810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248</a:t>
            </a:r>
          </a:p>
        </p:txBody>
      </p:sp>
      <p:sp>
        <p:nvSpPr>
          <p:cNvPr id="45" name="TextBox 44"/>
          <p:cNvSpPr txBox="1"/>
          <p:nvPr>
            <p:custDataLst>
              <p:tags r:id="rId37"/>
            </p:custDataLst>
          </p:nvPr>
        </p:nvSpPr>
        <p:spPr>
          <a:xfrm>
            <a:off x="4760913" y="4786313"/>
            <a:ext cx="2508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0</a:t>
            </a:r>
          </a:p>
        </p:txBody>
      </p:sp>
      <p:sp>
        <p:nvSpPr>
          <p:cNvPr id="58" name="TextBox 57"/>
          <p:cNvSpPr txBox="1"/>
          <p:nvPr>
            <p:custDataLst>
              <p:tags r:id="rId38"/>
            </p:custDataLst>
          </p:nvPr>
        </p:nvSpPr>
        <p:spPr>
          <a:xfrm>
            <a:off x="5184775" y="4786313"/>
            <a:ext cx="3810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203</a:t>
            </a:r>
          </a:p>
        </p:txBody>
      </p:sp>
      <p:sp>
        <p:nvSpPr>
          <p:cNvPr id="56" name="TextBox 55"/>
          <p:cNvSpPr txBox="1"/>
          <p:nvPr>
            <p:custDataLst>
              <p:tags r:id="rId39"/>
            </p:custDataLst>
          </p:nvPr>
        </p:nvSpPr>
        <p:spPr>
          <a:xfrm>
            <a:off x="5643563" y="4786313"/>
            <a:ext cx="3159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93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910263" y="1555750"/>
          <a:ext cx="1379537" cy="2962275"/>
        </p:xfrm>
        <a:graphic>
          <a:graphicData uri="http://schemas.openxmlformats.org/presentationml/2006/ole">
            <p:oleObj spid="_x0000_s21508" name="Chart" r:id="rId48" imgW="1381017" imgH="2962251" progId="MSGraph.Chart.8">
              <p:embed followColorScheme="full"/>
            </p:oleObj>
          </a:graphicData>
        </a:graphic>
      </p:graphicFrame>
      <p:sp>
        <p:nvSpPr>
          <p:cNvPr id="75" name="Rectangle 74"/>
          <p:cNvSpPr/>
          <p:nvPr>
            <p:custDataLst>
              <p:tags r:id="rId40"/>
            </p:custDataLst>
          </p:nvPr>
        </p:nvSpPr>
        <p:spPr bwMode="auto">
          <a:xfrm>
            <a:off x="5929322" y="4457700"/>
            <a:ext cx="457191" cy="1143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9" name="Rectangle 58"/>
          <p:cNvSpPr/>
          <p:nvPr>
            <p:custDataLst>
              <p:tags r:id="rId41"/>
            </p:custDataLst>
          </p:nvPr>
        </p:nvSpPr>
        <p:spPr bwMode="auto">
          <a:xfrm>
            <a:off x="6438900" y="4457700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 bwMode="auto">
          <a:xfrm>
            <a:off x="6526213" y="1416050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1E97912-0913-4E69-94BB-2A62B7AE46FF}" type="datetime'''''''''''''''''''''''7''''1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71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64" name="Rectangle 63"/>
          <p:cNvSpPr/>
          <p:nvPr>
            <p:custDataLst>
              <p:tags r:id="rId43"/>
            </p:custDataLst>
          </p:nvPr>
        </p:nvSpPr>
        <p:spPr bwMode="auto">
          <a:xfrm>
            <a:off x="6565900" y="1598613"/>
            <a:ext cx="119063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7E3266F0-6029-4B45-BC19-EB99B5EAC897}" type="datetime'''''''''''''''''''''''''''''''''''''''''''''2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2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44"/>
            </p:custDataLst>
          </p:nvPr>
        </p:nvSpPr>
        <p:spPr>
          <a:xfrm>
            <a:off x="6429375" y="4786313"/>
            <a:ext cx="4476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1366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530" name="think-cell Slide" r:id="rId25" imgW="270" imgH="27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>
              <a:sym typeface="Calibri"/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8891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chemeClr val="bg1"/>
                </a:solidFill>
                <a:latin typeface="Calibri" pitchFamily="34" charset="0"/>
              </a:rPr>
              <a:t>Medication error (by type)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176213" y="1995488"/>
          <a:ext cx="6121400" cy="2397125"/>
        </p:xfrm>
        <a:graphic>
          <a:graphicData uri="http://schemas.openxmlformats.org/presentationml/2006/ole">
            <p:oleObj spid="_x0000_s22531" name="Chart" r:id="rId26" imgW="6124688" imgH="2400249" progId="MSGraph.Chart.8">
              <p:embed followColorScheme="full"/>
            </p:oleObj>
          </a:graphicData>
        </a:graphic>
      </p:graphicFrame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5113338" y="4344988"/>
            <a:ext cx="9667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12CB770-F192-403D-A4B7-A0BF159630CE}" type="datetime'''A''''''''''''d''m''in''i''s''''t''''''''r''''ati''''o''n'''">
              <a:rPr lang="en-US" sz="1200" b="1">
                <a:solidFill>
                  <a:schemeClr val="tx1"/>
                </a:solidFill>
                <a:cs typeface="Calibri"/>
                <a:sym typeface="Calibri"/>
              </a:rPr>
              <a:pPr algn="ctr">
                <a:defRPr/>
              </a:pPr>
              <a:t>Administration</a:t>
            </a:fld>
            <a:endParaRPr lang="en-US" sz="1200" b="1" dirty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 bwMode="auto">
          <a:xfrm>
            <a:off x="4064000" y="4344988"/>
            <a:ext cx="7032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FCADE7B-6C12-4F07-B0C8-57C62390A8F7}" type="datetime'Disp''''''''''e''''''''''''''n''s''i''''''''''n''''''''''''g'">
              <a:rPr lang="en-US" sz="1200" b="1">
                <a:solidFill>
                  <a:schemeClr val="tx1"/>
                </a:solidFill>
                <a:cs typeface="Calibri"/>
                <a:sym typeface="Calibri"/>
              </a:rPr>
              <a:pPr algn="ctr">
                <a:defRPr/>
              </a:pPr>
              <a:t>Dispensing</a:t>
            </a:fld>
            <a:endParaRPr lang="en-US" sz="1200" b="1" dirty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auto">
          <a:xfrm>
            <a:off x="2917825" y="4344988"/>
            <a:ext cx="6238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CF04593-798A-45A5-BD7E-0C01259FFD06}" type="datetime'''''I''n''''''''''d''e''''''''''''''n''t''i''''''n''''''g'">
              <a:rPr lang="en-US" sz="1200" b="1">
                <a:solidFill>
                  <a:schemeClr val="tx1"/>
                </a:solidFill>
                <a:cs typeface="Calibri"/>
                <a:sym typeface="Calibri"/>
              </a:rPr>
              <a:pPr algn="ctr">
                <a:defRPr/>
              </a:pPr>
              <a:t>Indenting</a:t>
            </a:fld>
            <a:endParaRPr lang="en-US" sz="1200" b="1" dirty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 bwMode="auto">
          <a:xfrm>
            <a:off x="1647825" y="4344988"/>
            <a:ext cx="7921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870FD50-B5A2-4258-B0B3-5D4E65551B02}" type="datetime'''Tr''''''an''''s''c''''''''''''r''''''i''bin''g'">
              <a:rPr lang="en-US" sz="1200" b="1">
                <a:solidFill>
                  <a:schemeClr val="tx1"/>
                </a:solidFill>
                <a:cs typeface="Calibri"/>
                <a:sym typeface="Calibri"/>
              </a:rPr>
              <a:pPr algn="ctr">
                <a:defRPr/>
              </a:pPr>
              <a:t>Transcribing</a:t>
            </a:fld>
            <a:endParaRPr lang="en-US" sz="1200" b="1" dirty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504825" y="4344988"/>
            <a:ext cx="7159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2ED1D91-6AF2-4BDD-9EBF-521AFDC1A321}" type="datetime'''''''P''''res''''''cr''i''''''''''''''''''b''''''''in''''g'''">
              <a:rPr lang="en-US" sz="1200" b="1">
                <a:solidFill>
                  <a:schemeClr val="tx1"/>
                </a:solidFill>
                <a:cs typeface="Calibri"/>
                <a:sym typeface="Calibri"/>
              </a:rPr>
              <a:pPr algn="ctr">
                <a:defRPr/>
              </a:pPr>
              <a:t>Prescribing</a:t>
            </a:fld>
            <a:endParaRPr lang="en-US" sz="1200" b="1" dirty="0">
              <a:solidFill>
                <a:schemeClr val="tx1"/>
              </a:solidFill>
              <a:cs typeface="Calibri"/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611938" y="1054100"/>
            <a:ext cx="214312" cy="160338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" name="Rectangle 25"/>
          <p:cNvSpPr/>
          <p:nvPr>
            <p:custDataLst>
              <p:tags r:id="rId10"/>
            </p:custDataLst>
          </p:nvPr>
        </p:nvSpPr>
        <p:spPr bwMode="auto">
          <a:xfrm>
            <a:off x="6611938" y="820738"/>
            <a:ext cx="214312" cy="160337"/>
          </a:xfrm>
          <a:prstGeom prst="rect">
            <a:avLst/>
          </a:prstGeom>
          <a:solidFill>
            <a:srgbClr val="DFE5E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Rectangle 33"/>
          <p:cNvSpPr/>
          <p:nvPr>
            <p:custDataLst>
              <p:tags r:id="rId11"/>
            </p:custDataLst>
          </p:nvPr>
        </p:nvSpPr>
        <p:spPr bwMode="auto">
          <a:xfrm>
            <a:off x="7416800" y="820738"/>
            <a:ext cx="214313" cy="160337"/>
          </a:xfrm>
          <a:prstGeom prst="rect">
            <a:avLst/>
          </a:prstGeom>
          <a:solidFill>
            <a:srgbClr val="9DB1C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" name="Rectangle 27"/>
          <p:cNvSpPr/>
          <p:nvPr>
            <p:custDataLst>
              <p:tags r:id="rId12"/>
            </p:custDataLst>
          </p:nvPr>
        </p:nvSpPr>
        <p:spPr bwMode="auto">
          <a:xfrm>
            <a:off x="6877050" y="1049338"/>
            <a:ext cx="4095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 bwMode="auto">
          <a:xfrm>
            <a:off x="6877050" y="815975"/>
            <a:ext cx="4381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1CE0C114-FEA2-4D6D-AE0C-33080D85F785}" type="datetime'''''''''''''''''De''''''c''''''''''''''-''1''''5''''''''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4"/>
            </p:custDataLst>
          </p:nvPr>
        </p:nvSpPr>
        <p:spPr bwMode="auto">
          <a:xfrm>
            <a:off x="7681913" y="815975"/>
            <a:ext cx="430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cxnSp>
        <p:nvCxnSpPr>
          <p:cNvPr id="50" name="Straight Connector 49"/>
          <p:cNvCxnSpPr/>
          <p:nvPr>
            <p:custDataLst>
              <p:tags r:id="rId15"/>
            </p:custDataLst>
          </p:nvPr>
        </p:nvCxnSpPr>
        <p:spPr>
          <a:xfrm rot="5400000">
            <a:off x="1404144" y="3261519"/>
            <a:ext cx="24780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6"/>
            </p:custDataLst>
          </p:nvPr>
        </p:nvCxnSpPr>
        <p:spPr>
          <a:xfrm rot="5400000">
            <a:off x="2549526" y="3260725"/>
            <a:ext cx="2476500" cy="31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7"/>
            </p:custDataLst>
          </p:nvPr>
        </p:nvCxnSpPr>
        <p:spPr>
          <a:xfrm rot="5400000">
            <a:off x="3644107" y="3285331"/>
            <a:ext cx="2571750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>
            <p:custDataLst>
              <p:tags r:id="rId18"/>
            </p:custDataLst>
          </p:nvPr>
        </p:nvCxnSpPr>
        <p:spPr>
          <a:xfrm rot="5400000">
            <a:off x="189706" y="3259932"/>
            <a:ext cx="2479675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>
            <p:custDataLst>
              <p:tags r:id="rId19"/>
            </p:custDataLst>
          </p:nvPr>
        </p:nvSpPr>
        <p:spPr>
          <a:xfrm>
            <a:off x="214313" y="692150"/>
            <a:ext cx="4143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Medication errors by type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Number</a:t>
            </a:r>
          </a:p>
        </p:txBody>
      </p:sp>
      <p:sp>
        <p:nvSpPr>
          <p:cNvPr id="32" name="TextBox 31"/>
          <p:cNvSpPr txBox="1"/>
          <p:nvPr>
            <p:custDataLst>
              <p:tags r:id="rId20"/>
            </p:custDataLst>
          </p:nvPr>
        </p:nvSpPr>
        <p:spPr bwMode="auto">
          <a:xfrm>
            <a:off x="320675" y="6715125"/>
            <a:ext cx="35099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IN" sz="800" dirty="0">
                <a:latin typeface="+mj-lt"/>
                <a:cs typeface="+mn-cs"/>
              </a:rPr>
              <a:t>Source : Audit done by clinical pharmacologists, incidents collated by Nursing office</a:t>
            </a:r>
          </a:p>
        </p:txBody>
      </p:sp>
      <p:sp>
        <p:nvSpPr>
          <p:cNvPr id="59" name="Isosceles Triangle 58"/>
          <p:cNvSpPr/>
          <p:nvPr>
            <p:custDataLst>
              <p:tags r:id="rId21"/>
            </p:custDataLst>
          </p:nvPr>
        </p:nvSpPr>
        <p:spPr>
          <a:xfrm rot="5400000">
            <a:off x="5672138" y="3113088"/>
            <a:ext cx="1655762" cy="144462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>
            <p:custDataLst>
              <p:tags r:id="rId22"/>
            </p:custDataLst>
          </p:nvPr>
        </p:nvSpPr>
        <p:spPr>
          <a:xfrm>
            <a:off x="6786563" y="2357438"/>
            <a:ext cx="2357437" cy="1130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  <a:cs typeface="Arial" charset="0"/>
              </a:rPr>
              <a:t>Dedicated pharmacologist for Neuro IPDs- hence the surge in sample size and non compliances</a:t>
            </a:r>
          </a:p>
          <a:p>
            <a:pPr indent="-273050" fontAlgn="auto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  <a:cs typeface="Arial" charset="0"/>
              </a:rPr>
              <a:t>One chronic defaulter floor dr has been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554" name="think-cell Slide" r:id="rId53" imgW="270" imgH="27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 b="1">
              <a:sym typeface="Calibri"/>
            </a:endParaRPr>
          </a:p>
        </p:txBody>
      </p:sp>
      <p:sp>
        <p:nvSpPr>
          <p:cNvPr id="23559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24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chemeClr val="bg1"/>
                </a:solidFill>
                <a:latin typeface="Calibri" pitchFamily="34" charset="0"/>
              </a:rPr>
              <a:t>Medication errors (Prescribing)</a:t>
            </a:r>
          </a:p>
        </p:txBody>
      </p:sp>
      <p:sp>
        <p:nvSpPr>
          <p:cNvPr id="133" name="TextBox 132"/>
          <p:cNvSpPr txBox="1"/>
          <p:nvPr>
            <p:custDataLst>
              <p:tags r:id="rId4"/>
            </p:custDataLst>
          </p:nvPr>
        </p:nvSpPr>
        <p:spPr>
          <a:xfrm>
            <a:off x="214313" y="692150"/>
            <a:ext cx="4143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Prescribing errors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Number, percent</a:t>
            </a:r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312738" y="3756025"/>
          <a:ext cx="3225800" cy="1265238"/>
        </p:xfrm>
        <a:graphic>
          <a:graphicData uri="http://schemas.openxmlformats.org/presentationml/2006/ole">
            <p:oleObj spid="_x0000_s23555" name="Chart" r:id="rId54" imgW="3229033" imgH="1266798" progId="MSGraph.Chart.8">
              <p:embed followColorScheme="full"/>
            </p:oleObj>
          </a:graphicData>
        </a:graphic>
      </p:graphicFrame>
      <p:sp>
        <p:nvSpPr>
          <p:cNvPr id="135" name="Rectangle 134"/>
          <p:cNvSpPr/>
          <p:nvPr>
            <p:custDataLst>
              <p:tags r:id="rId5"/>
            </p:custDataLst>
          </p:nvPr>
        </p:nvSpPr>
        <p:spPr bwMode="auto">
          <a:xfrm>
            <a:off x="1571604" y="5000636"/>
            <a:ext cx="552471" cy="15397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1" name="Rectangle 60"/>
          <p:cNvSpPr/>
          <p:nvPr>
            <p:custDataLst>
              <p:tags r:id="rId6"/>
            </p:custDataLst>
          </p:nvPr>
        </p:nvSpPr>
        <p:spPr bwMode="auto">
          <a:xfrm>
            <a:off x="7056438" y="4300538"/>
            <a:ext cx="179387" cy="133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1" name="Rectangle 150"/>
          <p:cNvSpPr/>
          <p:nvPr>
            <p:custDataLst>
              <p:tags r:id="rId7"/>
            </p:custDataLst>
          </p:nvPr>
        </p:nvSpPr>
        <p:spPr bwMode="auto">
          <a:xfrm>
            <a:off x="7056438" y="4097338"/>
            <a:ext cx="179387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9" name="Rectangle 148"/>
          <p:cNvSpPr/>
          <p:nvPr>
            <p:custDataLst>
              <p:tags r:id="rId8"/>
            </p:custDataLst>
          </p:nvPr>
        </p:nvSpPr>
        <p:spPr bwMode="auto">
          <a:xfrm>
            <a:off x="7056438" y="3894138"/>
            <a:ext cx="179387" cy="1333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7" name="Rectangle 146"/>
          <p:cNvSpPr/>
          <p:nvPr>
            <p:custDataLst>
              <p:tags r:id="rId9"/>
            </p:custDataLst>
          </p:nvPr>
        </p:nvSpPr>
        <p:spPr bwMode="auto">
          <a:xfrm>
            <a:off x="7056438" y="3690938"/>
            <a:ext cx="179387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5" name="Rectangle 144"/>
          <p:cNvSpPr/>
          <p:nvPr>
            <p:custDataLst>
              <p:tags r:id="rId10"/>
            </p:custDataLst>
          </p:nvPr>
        </p:nvSpPr>
        <p:spPr bwMode="auto">
          <a:xfrm>
            <a:off x="7056438" y="3487738"/>
            <a:ext cx="179387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6" name="Rectangle 75"/>
          <p:cNvSpPr/>
          <p:nvPr>
            <p:custDataLst>
              <p:tags r:id="rId11"/>
            </p:custDataLst>
          </p:nvPr>
        </p:nvSpPr>
        <p:spPr bwMode="auto">
          <a:xfrm>
            <a:off x="7056438" y="4503738"/>
            <a:ext cx="179387" cy="1333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 bwMode="auto">
          <a:xfrm>
            <a:off x="7056438" y="4706938"/>
            <a:ext cx="179387" cy="133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 bwMode="auto">
          <a:xfrm>
            <a:off x="7286625" y="4297363"/>
            <a:ext cx="12398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B2B30C58-D44E-47A9-82A8-7271C74FEC80}" type="datetime'Alle''''r''''''g''ie''s ''''n''ot'''' mentione''''''''d''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Allergies not mentioned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50" name="Rectangle 149"/>
          <p:cNvSpPr/>
          <p:nvPr>
            <p:custDataLst>
              <p:tags r:id="rId14"/>
            </p:custDataLst>
          </p:nvPr>
        </p:nvSpPr>
        <p:spPr bwMode="auto">
          <a:xfrm>
            <a:off x="7286625" y="4094163"/>
            <a:ext cx="13382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3D481FB6-646A-47DD-8175-FE8A7B2E59A0}" type="datetime'Abb''revi''''at''''ion''s -''''''Do ''not ''''u''s''''''''''e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Abbreviations -Do not use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8" name="Rectangle 147"/>
          <p:cNvSpPr/>
          <p:nvPr>
            <p:custDataLst>
              <p:tags r:id="rId15"/>
            </p:custDataLst>
          </p:nvPr>
        </p:nvSpPr>
        <p:spPr bwMode="auto">
          <a:xfrm>
            <a:off x="7286625" y="3890963"/>
            <a:ext cx="10572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C6F99561-5ED0-44C6-8339-27E71E4AB2F7}" type="datetime'D''os''e ''''no''t'''''''' ''''me''''nti''''''''one''''''''d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Dose not mentioned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6" name="Rectangle 145"/>
          <p:cNvSpPr/>
          <p:nvPr>
            <p:custDataLst>
              <p:tags r:id="rId16"/>
            </p:custDataLst>
          </p:nvPr>
        </p:nvSpPr>
        <p:spPr bwMode="auto">
          <a:xfrm>
            <a:off x="7286625" y="3687763"/>
            <a:ext cx="625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A2476BBC-307E-454B-AC7D-FFB1D1045E94}" type="datetime'W''''''''''''r''o''''''''''''''n''''''''''g'''' ''''do''se''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Wrong dose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4" name="Rectangle 143"/>
          <p:cNvSpPr/>
          <p:nvPr>
            <p:custDataLst>
              <p:tags r:id="rId17"/>
            </p:custDataLst>
          </p:nvPr>
        </p:nvSpPr>
        <p:spPr bwMode="auto">
          <a:xfrm>
            <a:off x="7286625" y="3484563"/>
            <a:ext cx="13414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9649B84A-3E7F-4086-B7D1-20907871E79B}" type="datetime'F''re''qu''''''e''''nc''''''''y n''''ot me''n''tio''''''ned''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Frequency not mentioned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5" name="Rectangle 74"/>
          <p:cNvSpPr/>
          <p:nvPr>
            <p:custDataLst>
              <p:tags r:id="rId18"/>
            </p:custDataLst>
          </p:nvPr>
        </p:nvSpPr>
        <p:spPr bwMode="auto">
          <a:xfrm>
            <a:off x="7286625" y="4500563"/>
            <a:ext cx="1282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BF2C687C-C33E-4A1E-B977-F2D4F919C5AE}" type="datetime'Stop'' ''''''''dr''ug'' ''''d''et''ails mis''''s''''in''g''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Stop drug details missing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7" name="Rectangle 76"/>
          <p:cNvSpPr/>
          <p:nvPr>
            <p:custDataLst>
              <p:tags r:id="rId19"/>
            </p:custDataLst>
          </p:nvPr>
        </p:nvSpPr>
        <p:spPr bwMode="auto">
          <a:xfrm>
            <a:off x="7286625" y="4703763"/>
            <a:ext cx="3333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26D34E9F-FFE6-452A-A49B-F56ABCD6FF97}" type="datetime'''''o''t''h''''''e''''''r''''s'''''''''''''">
              <a:rPr lang="en-US" sz="1000">
                <a:solidFill>
                  <a:schemeClr val="tx1"/>
                </a:solidFill>
                <a:sym typeface="Calibri"/>
              </a:rPr>
              <a:pPr>
                <a:defRPr/>
              </a:pPr>
              <a:t>others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214313" y="3427413"/>
            <a:ext cx="8929687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>
            <p:custDataLst>
              <p:tags r:id="rId21"/>
            </p:custDataLst>
          </p:nvPr>
        </p:nvSpPr>
        <p:spPr>
          <a:xfrm>
            <a:off x="179388" y="3471863"/>
            <a:ext cx="4143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Breakdown of prescribing errors (Jan 2016)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Number </a:t>
            </a:r>
          </a:p>
        </p:txBody>
      </p:sp>
      <p:sp>
        <p:nvSpPr>
          <p:cNvPr id="33" name="TextBox 32"/>
          <p:cNvSpPr txBox="1"/>
          <p:nvPr>
            <p:custDataLst>
              <p:tags r:id="rId22"/>
            </p:custDataLst>
          </p:nvPr>
        </p:nvSpPr>
        <p:spPr>
          <a:xfrm>
            <a:off x="179388" y="2786063"/>
            <a:ext cx="11064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50" b="1" dirty="0">
                <a:latin typeface="+mn-lt"/>
              </a:rPr>
              <a:t>Total no. of hospital wide errors</a:t>
            </a:r>
          </a:p>
        </p:txBody>
      </p:sp>
      <p:sp>
        <p:nvSpPr>
          <p:cNvPr id="45" name="TextBox 44"/>
          <p:cNvSpPr txBox="1"/>
          <p:nvPr>
            <p:custDataLst>
              <p:tags r:id="rId23"/>
            </p:custDataLst>
          </p:nvPr>
        </p:nvSpPr>
        <p:spPr>
          <a:xfrm>
            <a:off x="1500188" y="3000375"/>
            <a:ext cx="3159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85</a:t>
            </a:r>
          </a:p>
        </p:txBody>
      </p:sp>
      <p:sp>
        <p:nvSpPr>
          <p:cNvPr id="49" name="Isosceles Triangle 48"/>
          <p:cNvSpPr/>
          <p:nvPr>
            <p:custDataLst>
              <p:tags r:id="rId24"/>
            </p:custDataLst>
          </p:nvPr>
        </p:nvSpPr>
        <p:spPr>
          <a:xfrm rot="5400000">
            <a:off x="6815138" y="2112963"/>
            <a:ext cx="1655762" cy="144462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extBox 55"/>
          <p:cNvSpPr txBox="1"/>
          <p:nvPr>
            <p:custDataLst>
              <p:tags r:id="rId25"/>
            </p:custDataLst>
          </p:nvPr>
        </p:nvSpPr>
        <p:spPr>
          <a:xfrm>
            <a:off x="2071688" y="3000375"/>
            <a:ext cx="3825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262</a:t>
            </a:r>
          </a:p>
        </p:txBody>
      </p:sp>
      <p:graphicFrame>
        <p:nvGraphicFramePr>
          <p:cNvPr id="23556" name="Object 46"/>
          <p:cNvGraphicFramePr>
            <a:graphicFrameLocks noChangeAspect="1"/>
          </p:cNvGraphicFramePr>
          <p:nvPr/>
        </p:nvGraphicFramePr>
        <p:xfrm>
          <a:off x="1106488" y="1908175"/>
          <a:ext cx="4986337" cy="914400"/>
        </p:xfrm>
        <a:graphic>
          <a:graphicData uri="http://schemas.openxmlformats.org/presentationml/2006/ole">
            <p:oleObj spid="_x0000_s23556" name="Chart" r:id="rId55" imgW="4981489" imgH="914535" progId="MSGraph.Chart.8">
              <p:embed followColorScheme="full"/>
            </p:oleObj>
          </a:graphicData>
        </a:graphic>
      </p:graphicFrame>
      <p:cxnSp>
        <p:nvCxnSpPr>
          <p:cNvPr id="72" name="Straight Connector 71"/>
          <p:cNvCxnSpPr/>
          <p:nvPr>
            <p:custDataLst>
              <p:tags r:id="rId26"/>
            </p:custDataLst>
          </p:nvPr>
        </p:nvCxnSpPr>
        <p:spPr bwMode="auto">
          <a:xfrm>
            <a:off x="4935538" y="2244725"/>
            <a:ext cx="0" cy="26352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56"/>
          <p:cNvSpPr/>
          <p:nvPr>
            <p:custDataLst>
              <p:tags r:id="rId27"/>
            </p:custDataLst>
          </p:nvPr>
        </p:nvSpPr>
        <p:spPr bwMode="auto">
          <a:xfrm>
            <a:off x="2876550" y="2244725"/>
            <a:ext cx="119063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A89B2D9-A6BF-4629-B777-3B7E125C0C46}" type="datetime'''''''''''''''''''''3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28"/>
            </p:custDataLst>
          </p:nvPr>
        </p:nvSpPr>
        <p:spPr bwMode="auto">
          <a:xfrm>
            <a:off x="2700338" y="2609850"/>
            <a:ext cx="4619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CE7CAFC-10C7-4CAA-8817-3DEE23D749E8}" type="datetime'''''''''A''''''''ug''-''''''15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29"/>
            </p:custDataLst>
          </p:nvPr>
        </p:nvSpPr>
        <p:spPr bwMode="auto">
          <a:xfrm>
            <a:off x="5381625" y="2609850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D668F36-E639-42FD-8A93-97B537100FDF}" type="datetime'''D''''''''e''c''''''''-''''''''''''1''''''''5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9" name="Rectangle 58"/>
          <p:cNvSpPr/>
          <p:nvPr>
            <p:custDataLst>
              <p:tags r:id="rId30"/>
            </p:custDataLst>
          </p:nvPr>
        </p:nvSpPr>
        <p:spPr bwMode="auto">
          <a:xfrm>
            <a:off x="4702175" y="2609850"/>
            <a:ext cx="4683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82C009F-AE6A-4403-8929-99D218D90612}" type="datetime'''No''v-1''''''''''''''''''''''''''''''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Rectangle 49"/>
          <p:cNvSpPr/>
          <p:nvPr>
            <p:custDataLst>
              <p:tags r:id="rId31"/>
            </p:custDataLst>
          </p:nvPr>
        </p:nvSpPr>
        <p:spPr bwMode="auto">
          <a:xfrm>
            <a:off x="4048125" y="2609850"/>
            <a:ext cx="43338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1CE8B58-8FEA-48EE-B005-74C495C52631}" type="datetime'Oc''''''''t''''-''''''''''''1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32"/>
            </p:custDataLst>
          </p:nvPr>
        </p:nvSpPr>
        <p:spPr bwMode="auto">
          <a:xfrm>
            <a:off x="3375025" y="2609850"/>
            <a:ext cx="444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1D4AF07-333A-4169-8228-43789217F428}" type="datetime'''''''''''''''''''''''''''S''''ep''''''-1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33"/>
            </p:custDataLst>
          </p:nvPr>
        </p:nvSpPr>
        <p:spPr bwMode="auto">
          <a:xfrm>
            <a:off x="2066925" y="2609850"/>
            <a:ext cx="3857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3E42018-1169-4827-A00B-69221AFD705B}" type="datetime'''''''''''J''''''''''''''''''u''''''''''''l''-1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47" name="Rectangle 46"/>
          <p:cNvSpPr/>
          <p:nvPr>
            <p:custDataLst>
              <p:tags r:id="rId34"/>
            </p:custDataLst>
          </p:nvPr>
        </p:nvSpPr>
        <p:spPr bwMode="auto">
          <a:xfrm>
            <a:off x="2200275" y="2235200"/>
            <a:ext cx="119063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1DD18F6A-31BD-4980-A5C8-34A761B2B6AE}" type="datetime'''''''''''''''''''''''''''''''''''5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201" name="Rectangle 200"/>
          <p:cNvSpPr/>
          <p:nvPr>
            <p:custDataLst>
              <p:tags r:id="rId35"/>
            </p:custDataLst>
          </p:nvPr>
        </p:nvSpPr>
        <p:spPr bwMode="auto">
          <a:xfrm>
            <a:off x="1373188" y="2609850"/>
            <a:ext cx="430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558FA70-C445-4E55-86C6-3EFFD9DBD74D}" type="datetime'''''J''''''''''un''''''-''''''1''''''''''5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232" name="Rectangle 231"/>
          <p:cNvSpPr/>
          <p:nvPr>
            <p:custDataLst>
              <p:tags r:id="rId36"/>
            </p:custDataLst>
          </p:nvPr>
        </p:nvSpPr>
        <p:spPr bwMode="auto">
          <a:xfrm>
            <a:off x="1533525" y="2235200"/>
            <a:ext cx="119063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977D763-B29F-4E78-8693-6916C212E3BC}" type="datetime'''''''''''6''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6" name="TextBox 45"/>
          <p:cNvSpPr txBox="1"/>
          <p:nvPr>
            <p:custDataLst>
              <p:tags r:id="rId37"/>
            </p:custDataLst>
          </p:nvPr>
        </p:nvSpPr>
        <p:spPr>
          <a:xfrm>
            <a:off x="2755900" y="3000375"/>
            <a:ext cx="3825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278</a:t>
            </a:r>
          </a:p>
        </p:txBody>
      </p:sp>
      <p:sp>
        <p:nvSpPr>
          <p:cNvPr id="58" name="TextBox 57"/>
          <p:cNvSpPr txBox="1"/>
          <p:nvPr>
            <p:custDataLst>
              <p:tags r:id="rId38"/>
            </p:custDataLst>
          </p:nvPr>
        </p:nvSpPr>
        <p:spPr>
          <a:xfrm>
            <a:off x="3429000" y="3000375"/>
            <a:ext cx="3159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50</a:t>
            </a:r>
          </a:p>
        </p:txBody>
      </p:sp>
      <p:sp>
        <p:nvSpPr>
          <p:cNvPr id="54" name="TextBox 53"/>
          <p:cNvSpPr txBox="1"/>
          <p:nvPr>
            <p:custDataLst>
              <p:tags r:id="rId39"/>
            </p:custDataLst>
          </p:nvPr>
        </p:nvSpPr>
        <p:spPr>
          <a:xfrm>
            <a:off x="4071938" y="3000375"/>
            <a:ext cx="3159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42</a:t>
            </a:r>
          </a:p>
        </p:txBody>
      </p:sp>
      <p:cxnSp>
        <p:nvCxnSpPr>
          <p:cNvPr id="63" name="Straight Connector 62"/>
          <p:cNvCxnSpPr/>
          <p:nvPr>
            <p:custDataLst>
              <p:tags r:id="rId40"/>
            </p:custDataLst>
          </p:nvPr>
        </p:nvCxnSpPr>
        <p:spPr bwMode="gray">
          <a:xfrm>
            <a:off x="7791450" y="900113"/>
            <a:ext cx="285750" cy="0"/>
          </a:xfrm>
          <a:prstGeom prst="line">
            <a:avLst/>
          </a:prstGeom>
          <a:ln w="19050">
            <a:solidFill>
              <a:srgbClr val="DE0F0A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>
            <p:custDataLst>
              <p:tags r:id="rId41"/>
            </p:custDataLst>
          </p:nvPr>
        </p:nvSpPr>
        <p:spPr bwMode="auto">
          <a:xfrm>
            <a:off x="7862888" y="1054100"/>
            <a:ext cx="214312" cy="160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9" name="Oval 68"/>
          <p:cNvSpPr/>
          <p:nvPr>
            <p:custDataLst>
              <p:tags r:id="rId42"/>
            </p:custDataLst>
          </p:nvPr>
        </p:nvSpPr>
        <p:spPr bwMode="auto">
          <a:xfrm>
            <a:off x="7900988" y="866775"/>
            <a:ext cx="66675" cy="66675"/>
          </a:xfrm>
          <a:prstGeom prst="ellipse">
            <a:avLst/>
          </a:prstGeom>
          <a:solidFill>
            <a:srgbClr val="DE0F0A"/>
          </a:solidFill>
          <a:ln w="9525">
            <a:solidFill>
              <a:srgbClr val="DE0F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5" name="Rectangle 64"/>
          <p:cNvSpPr/>
          <p:nvPr>
            <p:custDataLst>
              <p:tags r:id="rId43"/>
            </p:custDataLst>
          </p:nvPr>
        </p:nvSpPr>
        <p:spPr bwMode="auto">
          <a:xfrm>
            <a:off x="8128000" y="1049338"/>
            <a:ext cx="7889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01751B76-FEBF-459B-9DF1-C1EF591992DA}" type="datetime'''''''''''''''''''N''''''''''o.'''' ''''''of'' ''erro''rs''''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No. of errors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7" name="Rectangle 66"/>
          <p:cNvSpPr/>
          <p:nvPr>
            <p:custDataLst>
              <p:tags r:id="rId44"/>
            </p:custDataLst>
          </p:nvPr>
        </p:nvSpPr>
        <p:spPr bwMode="auto">
          <a:xfrm>
            <a:off x="8128000" y="815975"/>
            <a:ext cx="6000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BAC51A79-98BB-4A34-A673-448704FE7407}" type="datetime'''''''E''''''r''r''o''''''''''''''''r'''''''''' ''''rat''e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Error rate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9" name="TextBox 78"/>
          <p:cNvSpPr txBox="1"/>
          <p:nvPr>
            <p:custDataLst>
              <p:tags r:id="rId45"/>
            </p:custDataLst>
          </p:nvPr>
        </p:nvSpPr>
        <p:spPr>
          <a:xfrm>
            <a:off x="4887913" y="3000375"/>
            <a:ext cx="250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4</a:t>
            </a:r>
          </a:p>
        </p:txBody>
      </p:sp>
      <p:sp>
        <p:nvSpPr>
          <p:cNvPr id="66" name="TextBox 65"/>
          <p:cNvSpPr txBox="1"/>
          <p:nvPr>
            <p:custDataLst>
              <p:tags r:id="rId46"/>
            </p:custDataLst>
          </p:nvPr>
        </p:nvSpPr>
        <p:spPr>
          <a:xfrm>
            <a:off x="5500688" y="2968625"/>
            <a:ext cx="3159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46</a:t>
            </a:r>
          </a:p>
        </p:txBody>
      </p:sp>
      <p:graphicFrame>
        <p:nvGraphicFramePr>
          <p:cNvPr id="23557" name="Object 46"/>
          <p:cNvGraphicFramePr>
            <a:graphicFrameLocks noChangeAspect="1"/>
          </p:cNvGraphicFramePr>
          <p:nvPr/>
        </p:nvGraphicFramePr>
        <p:xfrm>
          <a:off x="5961063" y="1598613"/>
          <a:ext cx="1641475" cy="1076325"/>
        </p:xfrm>
        <a:graphic>
          <a:graphicData uri="http://schemas.openxmlformats.org/presentationml/2006/ole">
            <p:oleObj spid="_x0000_s23557" name="Chart" r:id="rId56" imgW="1638271" imgH="1076225" progId="MSGraph.Chart.8">
              <p:embed followColorScheme="full"/>
            </p:oleObj>
          </a:graphicData>
        </a:graphic>
      </p:graphicFrame>
      <p:cxnSp>
        <p:nvCxnSpPr>
          <p:cNvPr id="70" name="Straight Connector 69"/>
          <p:cNvCxnSpPr/>
          <p:nvPr>
            <p:custDataLst>
              <p:tags r:id="rId47"/>
            </p:custDataLst>
          </p:nvPr>
        </p:nvCxnSpPr>
        <p:spPr bwMode="auto">
          <a:xfrm>
            <a:off x="6442075" y="2259013"/>
            <a:ext cx="0" cy="258762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>
            <p:custDataLst>
              <p:tags r:id="rId48"/>
            </p:custDataLst>
          </p:nvPr>
        </p:nvSpPr>
        <p:spPr bwMode="auto">
          <a:xfrm>
            <a:off x="6143636" y="2643182"/>
            <a:ext cx="509577" cy="1619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49"/>
            </p:custDataLst>
          </p:nvPr>
        </p:nvSpPr>
        <p:spPr bwMode="auto">
          <a:xfrm>
            <a:off x="6888163" y="2643182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TextBox 90"/>
          <p:cNvSpPr txBox="1"/>
          <p:nvPr>
            <p:custDataLst>
              <p:tags r:id="rId50"/>
            </p:custDataLst>
          </p:nvPr>
        </p:nvSpPr>
        <p:spPr>
          <a:xfrm>
            <a:off x="6286500" y="2928938"/>
            <a:ext cx="31591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075" y="158750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Plan of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action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000125"/>
            <a:ext cx="84296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IN" dirty="0">
                <a:latin typeface="+mj-lt"/>
              </a:rPr>
              <a:t>Focus on forms</a:t>
            </a:r>
          </a:p>
          <a:p>
            <a:pPr marL="342900" indent="-342900">
              <a:defRPr/>
            </a:pPr>
            <a:r>
              <a:rPr lang="en-IN" dirty="0">
                <a:latin typeface="+mj-lt"/>
              </a:rPr>
              <a:t>IPDs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IN" dirty="0">
                <a:latin typeface="+mj-lt"/>
              </a:rPr>
              <a:t>Non drug order sheet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IN" dirty="0">
                <a:latin typeface="+mj-lt"/>
              </a:rPr>
              <a:t>IDTR forms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IN" dirty="0">
                <a:latin typeface="+mj-lt"/>
              </a:rPr>
              <a:t>PFE forms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IN" dirty="0">
                <a:latin typeface="+mj-lt"/>
              </a:rPr>
              <a:t>Procedure sheet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IN" dirty="0"/>
              <a:t>Initial assessment</a:t>
            </a:r>
            <a:endParaRPr lang="en-IN" dirty="0"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I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578" name="think-cell Slide" r:id="rId57" imgW="270" imgH="270" progId="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000" b="1">
              <a:sym typeface="Calibri"/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9725" y="260350"/>
            <a:ext cx="8553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t"/>
            <a:r>
              <a:rPr lang="en-IN" sz="2200" b="1">
                <a:solidFill>
                  <a:srgbClr val="FFFFFF"/>
                </a:solidFill>
                <a:latin typeface="Calibri" pitchFamily="34" charset="0"/>
              </a:rPr>
              <a:t>Incidence of Pressure Ulcers</a:t>
            </a:r>
          </a:p>
        </p:txBody>
      </p:sp>
      <p:sp>
        <p:nvSpPr>
          <p:cNvPr id="75" name="TextBox 74"/>
          <p:cNvSpPr txBox="1"/>
          <p:nvPr>
            <p:custDataLst>
              <p:tags r:id="rId4"/>
            </p:custDataLst>
          </p:nvPr>
        </p:nvSpPr>
        <p:spPr>
          <a:xfrm>
            <a:off x="250825" y="692150"/>
            <a:ext cx="201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Reported Pressure Ulcers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Percent</a:t>
            </a:r>
          </a:p>
        </p:txBody>
      </p:sp>
      <p:sp>
        <p:nvSpPr>
          <p:cNvPr id="124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323850" y="6053138"/>
            <a:ext cx="493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000" i="1" u="sng" dirty="0">
                <a:latin typeface="+mn-lt"/>
              </a:rPr>
              <a:t>Number of patients who develop new /worsening of pressure ulcer </a:t>
            </a:r>
            <a:r>
              <a:rPr lang="en-US" sz="1000" i="1" dirty="0">
                <a:latin typeface="+mn-lt"/>
              </a:rPr>
              <a:t>X 100</a:t>
            </a:r>
            <a:br>
              <a:rPr lang="en-US" sz="1000" i="1" dirty="0">
                <a:latin typeface="+mn-lt"/>
              </a:rPr>
            </a:br>
            <a:r>
              <a:rPr lang="en-US" sz="1000" i="1" dirty="0">
                <a:latin typeface="+mn-lt"/>
              </a:rPr>
              <a:t>Number of discharges and deaths </a:t>
            </a:r>
            <a:endParaRPr lang="en-IN" sz="1000" i="1" dirty="0">
              <a:latin typeface="+mn-lt"/>
            </a:endParaRPr>
          </a:p>
        </p:txBody>
      </p:sp>
      <p:sp>
        <p:nvSpPr>
          <p:cNvPr id="134" name="Isosceles Triangle 133"/>
          <p:cNvSpPr/>
          <p:nvPr>
            <p:custDataLst>
              <p:tags r:id="rId6"/>
            </p:custDataLst>
          </p:nvPr>
        </p:nvSpPr>
        <p:spPr>
          <a:xfrm rot="5400000">
            <a:off x="6616701" y="3170237"/>
            <a:ext cx="1600200" cy="117475"/>
          </a:xfrm>
          <a:prstGeom prst="triangle">
            <a:avLst>
              <a:gd name="adj" fmla="val 5038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TextBox 134"/>
          <p:cNvSpPr txBox="1"/>
          <p:nvPr>
            <p:custDataLst>
              <p:tags r:id="rId7"/>
            </p:custDataLst>
          </p:nvPr>
        </p:nvSpPr>
        <p:spPr>
          <a:xfrm>
            <a:off x="7572375" y="1214438"/>
            <a:ext cx="15716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IN" sz="1200" b="1" dirty="0" smtClean="0">
                <a:latin typeface="+mn-lt"/>
              </a:rPr>
              <a:t>Mar </a:t>
            </a:r>
            <a:r>
              <a:rPr lang="en-IN" sz="1200" b="1" dirty="0">
                <a:latin typeface="+mn-lt"/>
              </a:rPr>
              <a:t>case- 6</a:t>
            </a:r>
            <a:r>
              <a:rPr lang="en-IN" sz="1200" b="1" baseline="30000" dirty="0">
                <a:latin typeface="+mn-lt"/>
              </a:rPr>
              <a:t>th</a:t>
            </a:r>
            <a:r>
              <a:rPr lang="en-IN" sz="1200" b="1" dirty="0">
                <a:latin typeface="+mn-lt"/>
              </a:rPr>
              <a:t> B wing</a:t>
            </a:r>
          </a:p>
          <a:p>
            <a:pPr>
              <a:spcAft>
                <a:spcPts val="600"/>
              </a:spcAft>
              <a:defRPr/>
            </a:pPr>
            <a:r>
              <a:rPr lang="en-IN" sz="1200" b="1" dirty="0">
                <a:latin typeface="+mn-lt"/>
              </a:rPr>
              <a:t>Details of </a:t>
            </a:r>
            <a:r>
              <a:rPr lang="en-IN" sz="1200" b="1" dirty="0" smtClean="0">
                <a:latin typeface="+mn-lt"/>
              </a:rPr>
              <a:t>Mar-16 </a:t>
            </a:r>
            <a:r>
              <a:rPr lang="en-IN" sz="1200" b="1" dirty="0">
                <a:latin typeface="+mn-lt"/>
              </a:rPr>
              <a:t>cases- </a:t>
            </a:r>
            <a:r>
              <a:rPr lang="en-IN" sz="1200" dirty="0" smtClean="0">
                <a:latin typeface="+mn-lt"/>
              </a:rPr>
              <a:t>While </a:t>
            </a:r>
            <a:r>
              <a:rPr lang="en-IN" sz="1200" dirty="0">
                <a:latin typeface="+mn-lt"/>
              </a:rPr>
              <a:t>giving back care, blister peeled off and 6 A wing- while giving steam inhalation, skin peeled off</a:t>
            </a:r>
          </a:p>
          <a:p>
            <a:pPr>
              <a:spcAft>
                <a:spcPts val="600"/>
              </a:spcAft>
              <a:defRPr/>
            </a:pPr>
            <a:r>
              <a:rPr lang="en-IN" sz="1200" b="1" u="sng" dirty="0">
                <a:latin typeface="+mn-lt"/>
              </a:rPr>
              <a:t> Action taken</a:t>
            </a:r>
          </a:p>
          <a:p>
            <a:pPr>
              <a:spcAft>
                <a:spcPts val="600"/>
              </a:spcAft>
              <a:defRPr/>
            </a:pPr>
            <a:r>
              <a:rPr lang="en-IN" sz="1200" dirty="0">
                <a:latin typeface="+mn-lt"/>
              </a:rPr>
              <a:t>The senior nursing staff  checks all pts at risk for pressure ulcer in all 3 shifts. ANS was requested to maintain 1:2 ratio in HDU.</a:t>
            </a:r>
          </a:p>
          <a:p>
            <a:pPr>
              <a:spcAft>
                <a:spcPts val="600"/>
              </a:spcAft>
              <a:defRPr/>
            </a:pPr>
            <a:r>
              <a:rPr lang="en-IN" sz="1200" dirty="0">
                <a:latin typeface="+mn-lt"/>
              </a:rPr>
              <a:t>On the job trainings by ANS for fresher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27113" y="2073275"/>
          <a:ext cx="5434012" cy="1839913"/>
        </p:xfrm>
        <a:graphic>
          <a:graphicData uri="http://schemas.openxmlformats.org/presentationml/2006/ole">
            <p:oleObj spid="_x0000_s24579" name="Chart" r:id="rId58" imgW="5429321" imgH="1838248" progId="MSGraph.Chart.8">
              <p:embed followColorScheme="full"/>
            </p:oleObj>
          </a:graphicData>
        </a:graphic>
      </p:graphicFrame>
      <p:cxnSp>
        <p:nvCxnSpPr>
          <p:cNvPr id="77" name="Straight Connector 76"/>
          <p:cNvCxnSpPr/>
          <p:nvPr>
            <p:custDataLst>
              <p:tags r:id="rId8"/>
            </p:custDataLst>
          </p:nvPr>
        </p:nvCxnSpPr>
        <p:spPr bwMode="auto">
          <a:xfrm>
            <a:off x="5656263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9"/>
            </p:custDataLst>
          </p:nvPr>
        </p:nvCxnSpPr>
        <p:spPr bwMode="auto">
          <a:xfrm>
            <a:off x="5232400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0"/>
            </p:custDataLst>
          </p:nvPr>
        </p:nvCxnSpPr>
        <p:spPr bwMode="auto">
          <a:xfrm>
            <a:off x="4803775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>
            <a:off x="3956050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12"/>
            </p:custDataLst>
          </p:nvPr>
        </p:nvCxnSpPr>
        <p:spPr bwMode="auto">
          <a:xfrm>
            <a:off x="3527425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>
            <p:custDataLst>
              <p:tags r:id="rId13"/>
            </p:custDataLst>
          </p:nvPr>
        </p:nvCxnSpPr>
        <p:spPr bwMode="auto">
          <a:xfrm>
            <a:off x="3103563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4"/>
            </p:custDataLst>
          </p:nvPr>
        </p:nvCxnSpPr>
        <p:spPr bwMode="auto">
          <a:xfrm>
            <a:off x="2679700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15"/>
            </p:custDataLst>
          </p:nvPr>
        </p:nvCxnSpPr>
        <p:spPr bwMode="auto">
          <a:xfrm>
            <a:off x="2251075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16"/>
            </p:custDataLst>
          </p:nvPr>
        </p:nvCxnSpPr>
        <p:spPr bwMode="auto">
          <a:xfrm>
            <a:off x="1403350" y="3479800"/>
            <a:ext cx="0" cy="2698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17"/>
            </p:custDataLst>
          </p:nvPr>
        </p:nvSpPr>
        <p:spPr bwMode="auto">
          <a:xfrm>
            <a:off x="5892800" y="3851275"/>
            <a:ext cx="3762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3D8B1DA-AE5A-43F1-B874-84D4689B4F37}" type="datetime'''''''''''D''''''''''e''''''c-''''''1''''''''''''''5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 bwMode="auto">
          <a:xfrm>
            <a:off x="5459413" y="3851275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D098B86-8A9D-4D22-9D5C-BB6AA40ED643}" type="datetime'N''''''''''o''''''''v''''-''''''''''''''1''''5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Rectangle 48"/>
          <p:cNvSpPr/>
          <p:nvPr>
            <p:custDataLst>
              <p:tags r:id="rId19"/>
            </p:custDataLst>
          </p:nvPr>
        </p:nvSpPr>
        <p:spPr bwMode="auto">
          <a:xfrm>
            <a:off x="5051425" y="3851275"/>
            <a:ext cx="363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19CF6A0-696C-4755-90BD-E046C4C7FA9A}" type="datetime'O''''c''t''''''''''-''1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2" name="Rectangle 41"/>
          <p:cNvSpPr/>
          <p:nvPr>
            <p:custDataLst>
              <p:tags r:id="rId20"/>
            </p:custDataLst>
          </p:nvPr>
        </p:nvSpPr>
        <p:spPr bwMode="auto">
          <a:xfrm>
            <a:off x="4618038" y="3851275"/>
            <a:ext cx="3730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03C4B20-12E8-40E7-A225-3F78FF4DA437}" type="datetime'''''S''''e''''''''''''''''''''''p''''-''1''''''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21"/>
            </p:custDataLst>
          </p:nvPr>
        </p:nvSpPr>
        <p:spPr bwMode="auto">
          <a:xfrm>
            <a:off x="4187825" y="3851275"/>
            <a:ext cx="385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D2596E2-F9A1-4F3B-B66A-D961D722A396}" type="datetime'A''''''u''g''''''''-''''''''''1''''''''5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63" name="Rectangle 62"/>
          <p:cNvSpPr/>
          <p:nvPr>
            <p:custDataLst>
              <p:tags r:id="rId22"/>
            </p:custDataLst>
          </p:nvPr>
        </p:nvSpPr>
        <p:spPr bwMode="gray">
          <a:xfrm>
            <a:off x="4265613" y="3479800"/>
            <a:ext cx="2286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DBD5254-B36C-4DF8-8789-F191B3550E6F}" type="datetime'''0''''''''''''''''''''''''''''''%'''''''''''''''''''''''''''">
              <a:rPr lang="en-US" sz="1200">
                <a:solidFill>
                  <a:schemeClr val="bg1"/>
                </a:solidFill>
                <a:sym typeface="Calibri"/>
              </a:rPr>
              <a:pPr algn="ctr">
                <a:defRPr/>
              </a:pPr>
              <a:t>0%</a:t>
            </a:fld>
            <a:endParaRPr lang="en-US" sz="1200" dirty="0">
              <a:solidFill>
                <a:schemeClr val="bg1"/>
              </a:solidFill>
              <a:sym typeface="Calibri"/>
            </a:endParaRPr>
          </a:p>
        </p:txBody>
      </p:sp>
      <p:sp>
        <p:nvSpPr>
          <p:cNvPr id="38" name="Rectangle 37"/>
          <p:cNvSpPr/>
          <p:nvPr>
            <p:custDataLst>
              <p:tags r:id="rId23"/>
            </p:custDataLst>
          </p:nvPr>
        </p:nvSpPr>
        <p:spPr bwMode="auto">
          <a:xfrm>
            <a:off x="3795713" y="3851275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0AF05A2-96EB-4A62-BC0D-F1E3AF262A0A}" type="datetime'''J''''''''''''''''''ul''''''''''''-15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24"/>
            </p:custDataLst>
          </p:nvPr>
        </p:nvSpPr>
        <p:spPr bwMode="auto">
          <a:xfrm>
            <a:off x="3348038" y="3851275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096FF8F-99B4-4655-AE07-D285283908C2}" type="datetime'J''''''''''''u''''''''''n''-''''''''1''''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 bwMode="auto">
          <a:xfrm>
            <a:off x="2897188" y="3851275"/>
            <a:ext cx="4143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D4D6572-C8BB-4A38-BF66-2A7AA1CA8231}" type="datetime'''''''''M''''''''''''''a''''''''y''-''''''1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26"/>
            </p:custDataLst>
          </p:nvPr>
        </p:nvSpPr>
        <p:spPr bwMode="auto">
          <a:xfrm>
            <a:off x="2495550" y="3851275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8C8E36E-74F4-4F91-B688-C1BC3EBC808C}" type="datetime'A''''''p''''''''''r-''''''''''''''''''1''''''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9" name="Rectangle 18"/>
          <p:cNvSpPr/>
          <p:nvPr>
            <p:custDataLst>
              <p:tags r:id="rId27"/>
            </p:custDataLst>
          </p:nvPr>
        </p:nvSpPr>
        <p:spPr bwMode="auto">
          <a:xfrm>
            <a:off x="2052638" y="3851275"/>
            <a:ext cx="398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443937E-1954-4817-AFF4-32563B588D9A}" type="datetime'''''''''Ma''r''''-''''''''''''''''''''''''''''1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65" name="Rectangle 64"/>
          <p:cNvSpPr/>
          <p:nvPr>
            <p:custDataLst>
              <p:tags r:id="rId28"/>
            </p:custDataLst>
          </p:nvPr>
        </p:nvSpPr>
        <p:spPr bwMode="auto">
          <a:xfrm>
            <a:off x="2132013" y="3479800"/>
            <a:ext cx="228600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D16B13F-C94C-457B-917B-EAC3FC6DDBA7}" type="datetime'''''''''''''0''''''''''''%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0%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 bwMode="auto">
          <a:xfrm>
            <a:off x="1641475" y="3851275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5705B69-177D-4514-BB65-C0299666EE51}" type="datetime'''Fe''''b-''1''''''''''''''5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34" name="Rectangle 33"/>
          <p:cNvSpPr/>
          <p:nvPr>
            <p:custDataLst>
              <p:tags r:id="rId30"/>
            </p:custDataLst>
          </p:nvPr>
        </p:nvSpPr>
        <p:spPr bwMode="auto">
          <a:xfrm>
            <a:off x="1712913" y="2403475"/>
            <a:ext cx="228600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FBF8524E-1FD9-4F78-A60E-F503E6374537}" type="datetime'''''''''''''''''''2%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2%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31"/>
            </p:custDataLst>
          </p:nvPr>
        </p:nvSpPr>
        <p:spPr bwMode="auto">
          <a:xfrm>
            <a:off x="1227138" y="3851275"/>
            <a:ext cx="3524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F1025E7-C302-46FA-A924-711272D401E0}" type="datetime'''''''''''Ja''''n''''''''-''''''''''1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64" name="Rectangle 63"/>
          <p:cNvSpPr/>
          <p:nvPr>
            <p:custDataLst>
              <p:tags r:id="rId32"/>
            </p:custDataLst>
          </p:nvPr>
        </p:nvSpPr>
        <p:spPr bwMode="auto">
          <a:xfrm>
            <a:off x="1284288" y="3479800"/>
            <a:ext cx="228600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D0A7F1D4-6007-4504-946C-C635D747030A}" type="datetime'''''''''''''''0''''''''''''''''''%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0%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33"/>
            </p:custDataLst>
          </p:nvPr>
        </p:nvSpPr>
        <p:spPr bwMode="auto">
          <a:xfrm>
            <a:off x="7286625" y="1027113"/>
            <a:ext cx="214313" cy="160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82" name="Straight Connector 81"/>
          <p:cNvCxnSpPr/>
          <p:nvPr>
            <p:custDataLst>
              <p:tags r:id="rId34"/>
            </p:custDataLst>
          </p:nvPr>
        </p:nvCxnSpPr>
        <p:spPr bwMode="gray">
          <a:xfrm>
            <a:off x="7172325" y="873125"/>
            <a:ext cx="328613" cy="0"/>
          </a:xfrm>
          <a:prstGeom prst="line">
            <a:avLst/>
          </a:prstGeom>
          <a:ln w="28575">
            <a:solidFill>
              <a:srgbClr val="F4252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>
            <p:custDataLst>
              <p:tags r:id="rId35"/>
            </p:custDataLst>
          </p:nvPr>
        </p:nvSpPr>
        <p:spPr bwMode="auto">
          <a:xfrm>
            <a:off x="7297738" y="835025"/>
            <a:ext cx="76200" cy="76200"/>
          </a:xfrm>
          <a:prstGeom prst="ellipse">
            <a:avLst/>
          </a:prstGeom>
          <a:solidFill>
            <a:srgbClr val="F42520"/>
          </a:solidFill>
          <a:ln w="9525">
            <a:solidFill>
              <a:srgbClr val="F425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Rectangle 42"/>
          <p:cNvSpPr/>
          <p:nvPr>
            <p:custDataLst>
              <p:tags r:id="rId36"/>
            </p:custDataLst>
          </p:nvPr>
        </p:nvSpPr>
        <p:spPr bwMode="auto">
          <a:xfrm>
            <a:off x="7551738" y="1022350"/>
            <a:ext cx="15367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2C3A2BE3-9516-4AAD-B74B-C65BDE308A02}" type="datetime'''N''''''o. of r''e''por''''t''''e''''''d ''p''at''''''ients 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No. of reported patients 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37"/>
            </p:custDataLst>
          </p:nvPr>
        </p:nvSpPr>
        <p:spPr bwMode="auto">
          <a:xfrm>
            <a:off x="7551738" y="788988"/>
            <a:ext cx="11668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954D6FFE-90B8-4B21-AB90-7D27B82F51D1}" type="datetime'''P''res''''s''''u''''''''''re'' ulc''''e''''r'''' r''a''te'">
              <a:rPr lang="en-US" sz="1200">
                <a:solidFill>
                  <a:schemeClr val="tx1"/>
                </a:solidFill>
                <a:sym typeface="Calibri"/>
              </a:rPr>
              <a:pPr>
                <a:defRPr/>
              </a:pPr>
              <a:t>Pressure ulcer rate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14438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355</a:t>
            </a:r>
          </a:p>
        </p:txBody>
      </p:sp>
      <p:sp>
        <p:nvSpPr>
          <p:cNvPr id="29" name="TextBox 1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714500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337</a:t>
            </a:r>
          </a:p>
        </p:txBody>
      </p:sp>
      <p:sp>
        <p:nvSpPr>
          <p:cNvPr id="30" name="TextBox 1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928813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428</a:t>
            </a:r>
          </a:p>
        </p:txBody>
      </p:sp>
      <p:sp>
        <p:nvSpPr>
          <p:cNvPr id="31" name="TextBox 1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28875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411</a:t>
            </a:r>
          </a:p>
        </p:txBody>
      </p:sp>
      <p:sp>
        <p:nvSpPr>
          <p:cNvPr id="40" name="TextBox 1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3" y="40719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Number of discharges (incl. deaths)</a:t>
            </a: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43213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410</a:t>
            </a:r>
          </a:p>
        </p:txBody>
      </p:sp>
      <p:sp>
        <p:nvSpPr>
          <p:cNvPr id="56" name="TextBox 1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314700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385</a:t>
            </a:r>
          </a:p>
        </p:txBody>
      </p:sp>
      <p:sp>
        <p:nvSpPr>
          <p:cNvPr id="61" name="TextBox 1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86188" y="4276725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394</a:t>
            </a:r>
          </a:p>
        </p:txBody>
      </p:sp>
      <p:sp>
        <p:nvSpPr>
          <p:cNvPr id="62" name="TextBox 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00525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407</a:t>
            </a:r>
          </a:p>
        </p:txBody>
      </p:sp>
      <p:sp>
        <p:nvSpPr>
          <p:cNvPr id="69" name="TextBox 1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572000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429</a:t>
            </a:r>
          </a:p>
        </p:txBody>
      </p:sp>
      <p:sp>
        <p:nvSpPr>
          <p:cNvPr id="73" name="TextBox 1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00625" y="4276725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413</a:t>
            </a:r>
          </a:p>
        </p:txBody>
      </p:sp>
      <p:sp>
        <p:nvSpPr>
          <p:cNvPr id="79" name="TextBox 1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29250" y="4276725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349</a:t>
            </a:r>
          </a:p>
        </p:txBody>
      </p:sp>
      <p:sp>
        <p:nvSpPr>
          <p:cNvPr id="83" name="TextBox 10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886450" y="4276725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410</a:t>
            </a: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6283325" y="2643188"/>
          <a:ext cx="1379538" cy="1270000"/>
        </p:xfrm>
        <a:graphic>
          <a:graphicData uri="http://schemas.openxmlformats.org/presentationml/2006/ole">
            <p:oleObj spid="_x0000_s24580" name="Chart" r:id="rId59" imgW="1381017" imgH="1266798" progId="MSGraph.Chart.8">
              <p:embed followColorScheme="full"/>
            </p:oleObj>
          </a:graphicData>
        </a:graphic>
      </p:graphicFrame>
      <p:sp>
        <p:nvSpPr>
          <p:cNvPr id="107" name="Rectangle 106"/>
          <p:cNvSpPr/>
          <p:nvPr>
            <p:custDataLst>
              <p:tags r:id="rId51"/>
            </p:custDataLst>
          </p:nvPr>
        </p:nvSpPr>
        <p:spPr bwMode="auto">
          <a:xfrm>
            <a:off x="6357950" y="3856044"/>
            <a:ext cx="477825" cy="2158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 useBgFill="1">
        <p:nvSpPr>
          <p:cNvPr id="108" name="Rectangle 107"/>
          <p:cNvSpPr/>
          <p:nvPr>
            <p:custDataLst>
              <p:tags r:id="rId52"/>
            </p:custDataLst>
          </p:nvPr>
        </p:nvSpPr>
        <p:spPr bwMode="auto">
          <a:xfrm>
            <a:off x="6540500" y="2973388"/>
            <a:ext cx="2286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2C7385E-6C7E-448F-A928-6A90DDB150E7}" type="datetime'1''''''''''''''''''''''%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1%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7" name="Rectangle 56"/>
          <p:cNvSpPr/>
          <p:nvPr>
            <p:custDataLst>
              <p:tags r:id="rId53"/>
            </p:custDataLst>
          </p:nvPr>
        </p:nvSpPr>
        <p:spPr bwMode="auto">
          <a:xfrm>
            <a:off x="6897688" y="3849688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4" name="TextBox 1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29375" y="4276725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372</a:t>
            </a:r>
          </a:p>
        </p:txBody>
      </p:sp>
      <p:sp>
        <p:nvSpPr>
          <p:cNvPr id="58" name="TextBox 1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86575" y="4286250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  <a:cs typeface="+mn-cs"/>
              </a:rPr>
              <a:t>398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602" name="think-cell Slide" r:id="rId4" imgW="360" imgH="360" progId="">
              <p:embed/>
            </p:oleObj>
          </a:graphicData>
        </a:graphic>
      </p:graphicFrame>
      <p:sp>
        <p:nvSpPr>
          <p:cNvPr id="25603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546100" y="2781300"/>
            <a:ext cx="8204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Medical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5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626" name="think-cell Slide" r:id="rId9" imgW="270" imgH="270" progId="">
              <p:embed/>
            </p:oleObj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 b="1">
              <a:sym typeface="Calibri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15888"/>
            <a:ext cx="8539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Major Issues</a:t>
            </a:r>
          </a:p>
        </p:txBody>
      </p:sp>
      <p:sp>
        <p:nvSpPr>
          <p:cNvPr id="23" name="TextBox 22"/>
          <p:cNvSpPr txBox="1"/>
          <p:nvPr>
            <p:custDataLst>
              <p:tags r:id="rId4"/>
            </p:custDataLst>
          </p:nvPr>
        </p:nvSpPr>
        <p:spPr>
          <a:xfrm>
            <a:off x="214313" y="685800"/>
            <a:ext cx="2843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Neurosurgery file audits</a:t>
            </a:r>
          </a:p>
          <a:p>
            <a:pPr>
              <a:defRPr/>
            </a:pPr>
            <a:endParaRPr lang="en-IN" sz="1200" dirty="0">
              <a:latin typeface="+mn-lt"/>
            </a:endParaRPr>
          </a:p>
        </p:txBody>
      </p:sp>
      <p:sp>
        <p:nvSpPr>
          <p:cNvPr id="60" name="TextBox 59"/>
          <p:cNvSpPr txBox="1"/>
          <p:nvPr>
            <p:custDataLst>
              <p:tags r:id="rId5"/>
            </p:custDataLst>
          </p:nvPr>
        </p:nvSpPr>
        <p:spPr>
          <a:xfrm>
            <a:off x="250825" y="3573463"/>
            <a:ext cx="29622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</a:rPr>
              <a:t>Neurology file audit results</a:t>
            </a:r>
          </a:p>
        </p:txBody>
      </p:sp>
      <p:cxnSp>
        <p:nvCxnSpPr>
          <p:cNvPr id="47" name="Straight Connector 46"/>
          <p:cNvCxnSpPr/>
          <p:nvPr>
            <p:custDataLst>
              <p:tags r:id="rId6"/>
            </p:custDataLst>
          </p:nvPr>
        </p:nvCxnSpPr>
        <p:spPr>
          <a:xfrm>
            <a:off x="250825" y="3500438"/>
            <a:ext cx="8839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8625" y="1357313"/>
            <a:ext cx="607647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Non drug order sheet not being filled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Implant forms not filled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Cross consult form not used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Transfer forms not filled by echo, holter, radiology, </a:t>
            </a:r>
            <a:r>
              <a:rPr lang="en-IN" sz="1400" dirty="0" err="1">
                <a:latin typeface="+mn-lt"/>
              </a:rPr>
              <a:t>doppler</a:t>
            </a:r>
            <a:r>
              <a:rPr lang="en-IN" sz="1400" dirty="0">
                <a:latin typeface="+mn-lt"/>
              </a:rPr>
              <a:t> department staff</a:t>
            </a:r>
          </a:p>
          <a:p>
            <a:pPr marL="342900" indent="-342900">
              <a:buAutoNum type="arabicParenR" startAt="5"/>
              <a:defRPr/>
            </a:pPr>
            <a:r>
              <a:rPr lang="en-IN" sz="1400" dirty="0" smtClean="0">
                <a:latin typeface="+mn-lt"/>
              </a:rPr>
              <a:t>IDTR Forms not filled</a:t>
            </a:r>
          </a:p>
          <a:p>
            <a:pPr marL="342900" indent="-342900">
              <a:buAutoNum type="arabicParenR" startAt="5"/>
              <a:defRPr/>
            </a:pPr>
            <a:r>
              <a:rPr lang="en-IN" sz="1400" dirty="0" smtClean="0">
                <a:latin typeface="+mn-lt"/>
              </a:rPr>
              <a:t>Initial assessment forms not complete</a:t>
            </a:r>
            <a:endParaRPr lang="en-IN" sz="1400" dirty="0">
              <a:latin typeface="+mn-lt"/>
            </a:endParaRPr>
          </a:p>
        </p:txBody>
      </p:sp>
      <p:sp>
        <p:nvSpPr>
          <p:cNvPr id="130" name="TextBox 129"/>
          <p:cNvSpPr txBox="1"/>
          <p:nvPr>
            <p:custDataLst>
              <p:tags r:id="rId7"/>
            </p:custDataLst>
          </p:nvPr>
        </p:nvSpPr>
        <p:spPr>
          <a:xfrm>
            <a:off x="428625" y="4286250"/>
            <a:ext cx="49108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400" dirty="0">
                <a:latin typeface="+mn-lt"/>
              </a:rPr>
              <a:t>Most non compliant forms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Non drug order sheet not being filled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Transfer forms not filled by radiology, echo department staff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Cross consult form not filled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IN" sz="1400" dirty="0">
                <a:latin typeface="+mn-lt"/>
              </a:rPr>
              <a:t>Reason for attendant signing consent not written</a:t>
            </a:r>
          </a:p>
          <a:p>
            <a:pPr marL="342900" indent="-342900">
              <a:buAutoNum type="arabicParenR" startAt="5"/>
              <a:defRPr/>
            </a:pPr>
            <a:r>
              <a:rPr lang="en-IN" sz="1400" dirty="0">
                <a:latin typeface="+mn-lt"/>
              </a:rPr>
              <a:t>IDTR Forms not filled</a:t>
            </a:r>
          </a:p>
          <a:p>
            <a:pPr marL="342900" indent="-342900">
              <a:buAutoNum type="arabicParenR" startAt="5"/>
              <a:defRPr/>
            </a:pPr>
            <a:r>
              <a:rPr lang="en-IN" sz="1400" dirty="0">
                <a:latin typeface="+mn-lt"/>
              </a:rPr>
              <a:t>Initial assessment forms not complete</a:t>
            </a:r>
          </a:p>
          <a:p>
            <a:pPr marL="342900" indent="-342900">
              <a:defRPr/>
            </a:pPr>
            <a:endParaRPr lang="en-IN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650" name="think-cell Slide" r:id="rId77" imgW="270" imgH="270" progId="">
              <p:embed/>
            </p:oleObj>
          </a:graphicData>
        </a:graphic>
      </p:graphicFrame>
      <p:sp>
        <p:nvSpPr>
          <p:cNvPr id="26" name="Rectangle 2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 b="1">
              <a:sym typeface="Calibri"/>
            </a:endParaRPr>
          </a:p>
        </p:txBody>
      </p:sp>
      <p:sp>
        <p:nvSpPr>
          <p:cNvPr id="53" name="TextBox 52"/>
          <p:cNvSpPr txBox="1"/>
          <p:nvPr>
            <p:custDataLst>
              <p:tags r:id="rId3"/>
            </p:custDataLst>
          </p:nvPr>
        </p:nvSpPr>
        <p:spPr>
          <a:xfrm>
            <a:off x="250825" y="115888"/>
            <a:ext cx="64293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</a:rPr>
              <a:t>Cross Referrals for Neuroscience- TAT compliance</a:t>
            </a:r>
          </a:p>
        </p:txBody>
      </p:sp>
      <p:sp>
        <p:nvSpPr>
          <p:cNvPr id="54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850" y="757238"/>
            <a:ext cx="31242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Cross referrals requested for Neurosurgery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Number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+mn-cs"/>
            </a:endParaRP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927100" y="1506538"/>
          <a:ext cx="2717800" cy="1309687"/>
        </p:xfrm>
        <a:graphic>
          <a:graphicData uri="http://schemas.openxmlformats.org/presentationml/2006/ole">
            <p:oleObj spid="_x0000_s27651" name="Chart" r:id="rId78" imgW="2714525" imgH="1304859" progId="MSGraph.Chart.8">
              <p:embed followColorScheme="full"/>
            </p:oleObj>
          </a:graphicData>
        </a:graphic>
      </p:graphicFrame>
      <p:sp>
        <p:nvSpPr>
          <p:cNvPr id="137" name="Rectangle 136"/>
          <p:cNvSpPr/>
          <p:nvPr>
            <p:custDataLst>
              <p:tags r:id="rId5"/>
            </p:custDataLst>
          </p:nvPr>
        </p:nvSpPr>
        <p:spPr bwMode="gray">
          <a:xfrm>
            <a:off x="2066925" y="2078038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01FCC312-000E-4A0C-A5BE-829915E1DBC5}" type="datetime'''''''''''2''4''''''''''''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24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6"/>
            </p:custDataLst>
          </p:nvPr>
        </p:nvSpPr>
        <p:spPr bwMode="gray">
          <a:xfrm>
            <a:off x="2295525" y="2001838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335BCBAE-114B-4F87-BD80-27BFC6E56DD9}" type="datetime'''''''''3''''''''''''''''''''6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36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65" name="Rectangle 64"/>
          <p:cNvSpPr/>
          <p:nvPr>
            <p:custDataLst>
              <p:tags r:id="rId7"/>
            </p:custDataLst>
          </p:nvPr>
        </p:nvSpPr>
        <p:spPr bwMode="auto">
          <a:xfrm>
            <a:off x="2859088" y="2760663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A3D1DD3-99B1-4F9F-8BDE-8D7B7898CA2A}" type="datetime'''De''''''c-''''''''''''''''''''''1''''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 bwMode="gray">
          <a:xfrm>
            <a:off x="2947988" y="231616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09261E3-E50B-4E6C-8783-7DDB6A09373F}" type="datetime'''''''''''''''''''20''''''''''3''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203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70" name="Rectangle 69"/>
          <p:cNvSpPr/>
          <p:nvPr>
            <p:custDataLst>
              <p:tags r:id="rId9"/>
            </p:custDataLst>
          </p:nvPr>
        </p:nvSpPr>
        <p:spPr bwMode="gray">
          <a:xfrm>
            <a:off x="2873375" y="2030413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7BA06259-D87B-465E-B15B-EB7E05B4A1C2}" type="datetime'''''2''''''''''''''''''''''''''''''''''''''''6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26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67" name="Rectangle 66"/>
          <p:cNvSpPr/>
          <p:nvPr>
            <p:custDataLst>
              <p:tags r:id="rId10"/>
            </p:custDataLst>
          </p:nvPr>
        </p:nvSpPr>
        <p:spPr bwMode="gray">
          <a:xfrm>
            <a:off x="3097213" y="1944688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01E1E405-D36E-405C-BC54-653021BC14B7}" type="datetime'''''''''''''''4''''1''''''''''''''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41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97" name="Rectangle 96"/>
          <p:cNvSpPr/>
          <p:nvPr>
            <p:custDataLst>
              <p:tags r:id="rId11"/>
            </p:custDataLst>
          </p:nvPr>
        </p:nvSpPr>
        <p:spPr bwMode="auto">
          <a:xfrm>
            <a:off x="2046288" y="2760663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EBBE581-107E-4C96-9DD3-161BCB1CB274}" type="datetime'''''''''''''''''N''''''ov''''''''-''1''''''''''''''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6" name="Rectangle 105"/>
          <p:cNvSpPr/>
          <p:nvPr>
            <p:custDataLst>
              <p:tags r:id="rId12"/>
            </p:custDataLst>
          </p:nvPr>
        </p:nvSpPr>
        <p:spPr bwMode="gray">
          <a:xfrm>
            <a:off x="2143125" y="23399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0F293AFF-AB73-46A4-BBA8-46980976E287}" type="datetime'''''''''''''''''''''''''1''''''''''''8''''''''3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183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03" name="Rectangle 102"/>
          <p:cNvSpPr/>
          <p:nvPr>
            <p:custDataLst>
              <p:tags r:id="rId13"/>
            </p:custDataLst>
          </p:nvPr>
        </p:nvSpPr>
        <p:spPr bwMode="gray">
          <a:xfrm>
            <a:off x="1338263" y="236378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7FA17A94-9EEE-4F4A-9FA6-CE5796C518E6}" type="datetime'''''''''1''6''''''''''''''''''''''''''''''''''''''4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164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36" name="Rectangle 135"/>
          <p:cNvSpPr/>
          <p:nvPr>
            <p:custDataLst>
              <p:tags r:id="rId14"/>
            </p:custDataLst>
          </p:nvPr>
        </p:nvSpPr>
        <p:spPr bwMode="gray">
          <a:xfrm>
            <a:off x="1263650" y="2144713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14371AB-171D-422A-9D95-8D0FF83AC9AD}" type="datetime'''''''1''''''''''''''''''''''''''''''''''''''''''''''''''''2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12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15"/>
            </p:custDataLst>
          </p:nvPr>
        </p:nvSpPr>
        <p:spPr bwMode="auto">
          <a:xfrm>
            <a:off x="1258888" y="2760663"/>
            <a:ext cx="4333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66240A6-7BFF-45D4-9B9A-67F14AB033D8}" type="datetime'''O''c''''''''''t''''''-''''''''''''1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8" name="Rectangle 97"/>
          <p:cNvSpPr/>
          <p:nvPr>
            <p:custDataLst>
              <p:tags r:id="rId16"/>
            </p:custDataLst>
          </p:nvPr>
        </p:nvSpPr>
        <p:spPr bwMode="gray">
          <a:xfrm>
            <a:off x="1487488" y="2097088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D745F45-5643-4F5C-B77D-F9693CB06C69}" type="datetime'''''''''''''2''''''''''''''''''''''''''''''6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26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cxnSp>
        <p:nvCxnSpPr>
          <p:cNvPr id="62" name="Straight Connector 61"/>
          <p:cNvCxnSpPr/>
          <p:nvPr>
            <p:custDataLst>
              <p:tags r:id="rId17"/>
            </p:custDataLst>
          </p:nvPr>
        </p:nvCxnSpPr>
        <p:spPr bwMode="gray">
          <a:xfrm>
            <a:off x="6926263" y="892175"/>
            <a:ext cx="285750" cy="0"/>
          </a:xfrm>
          <a:prstGeom prst="line">
            <a:avLst/>
          </a:prstGeom>
          <a:ln w="19050">
            <a:solidFill>
              <a:srgbClr val="EE3F2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>
            <p:custDataLst>
              <p:tags r:id="rId18"/>
            </p:custDataLst>
          </p:nvPr>
        </p:nvSpPr>
        <p:spPr bwMode="auto">
          <a:xfrm>
            <a:off x="8324850" y="1046163"/>
            <a:ext cx="214313" cy="160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5" name="Rectangle 84"/>
          <p:cNvSpPr/>
          <p:nvPr>
            <p:custDataLst>
              <p:tags r:id="rId19"/>
            </p:custDataLst>
          </p:nvPr>
        </p:nvSpPr>
        <p:spPr bwMode="auto">
          <a:xfrm>
            <a:off x="8324850" y="812800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6" name="Rectangle 85"/>
          <p:cNvSpPr/>
          <p:nvPr>
            <p:custDataLst>
              <p:tags r:id="rId20"/>
            </p:custDataLst>
          </p:nvPr>
        </p:nvSpPr>
        <p:spPr bwMode="auto">
          <a:xfrm>
            <a:off x="6997700" y="1046163"/>
            <a:ext cx="214313" cy="160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88" name="Diamond 87"/>
          <p:cNvSpPr/>
          <p:nvPr>
            <p:custDataLst>
              <p:tags r:id="rId21"/>
            </p:custDataLst>
          </p:nvPr>
        </p:nvSpPr>
        <p:spPr bwMode="auto">
          <a:xfrm>
            <a:off x="7035800" y="858838"/>
            <a:ext cx="66675" cy="66675"/>
          </a:xfrm>
          <a:prstGeom prst="diamond">
            <a:avLst/>
          </a:prstGeom>
          <a:solidFill>
            <a:srgbClr val="EE3F22"/>
          </a:solidFill>
          <a:ln w="9525">
            <a:solidFill>
              <a:srgbClr val="EE3F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2" name="Rectangle 91"/>
          <p:cNvSpPr/>
          <p:nvPr>
            <p:custDataLst>
              <p:tags r:id="rId22"/>
            </p:custDataLst>
          </p:nvPr>
        </p:nvSpPr>
        <p:spPr bwMode="auto">
          <a:xfrm>
            <a:off x="7262813" y="1041400"/>
            <a:ext cx="25082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911E7EA5-C4E1-46A8-892D-7369BB975E22}" type="datetime'S''''''''''''''''''''''''''''t''''''''''''''a''''t''''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Stat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23"/>
            </p:custDataLst>
          </p:nvPr>
        </p:nvSpPr>
        <p:spPr bwMode="auto">
          <a:xfrm>
            <a:off x="8589963" y="808038"/>
            <a:ext cx="4381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FE641CB1-C6DF-4F64-BCEF-82345111932D}" type="datetime'Ur''''''''''g''''''''''''''''''''''e''''''''''''''n''''t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Urgent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0" name="Rectangle 89"/>
          <p:cNvSpPr/>
          <p:nvPr>
            <p:custDataLst>
              <p:tags r:id="rId24"/>
            </p:custDataLst>
          </p:nvPr>
        </p:nvSpPr>
        <p:spPr bwMode="auto">
          <a:xfrm>
            <a:off x="8589963" y="1041400"/>
            <a:ext cx="5000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BC71BBC6-1FA9-4D13-9F9A-B7A14CE5B22A}" type="datetime'''Rou''''t''''''''''''''''''''''''i''n''e''''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Routine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3" name="Rectangle 92"/>
          <p:cNvSpPr/>
          <p:nvPr>
            <p:custDataLst>
              <p:tags r:id="rId25"/>
            </p:custDataLst>
          </p:nvPr>
        </p:nvSpPr>
        <p:spPr bwMode="auto">
          <a:xfrm>
            <a:off x="7262813" y="808038"/>
            <a:ext cx="8890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4434387F-CCAB-44CD-AEE9-4F64F62D15A1}" type="datetime'''Da''''''''il''''''y'' ''av''''''''''''''''era''g''''''e 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Daily average 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9" name="TextBox 1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7813" y="286067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j-lt"/>
                <a:cs typeface="+mn-cs"/>
              </a:rPr>
              <a:t>Number of cross referrals</a:t>
            </a:r>
            <a:endParaRPr lang="en-US" sz="1050" dirty="0">
              <a:latin typeface="+mj-lt"/>
              <a:cs typeface="+mn-cs"/>
            </a:endParaRPr>
          </a:p>
        </p:txBody>
      </p:sp>
      <p:sp>
        <p:nvSpPr>
          <p:cNvPr id="101" name="TextBox 100"/>
          <p:cNvSpPr txBox="1"/>
          <p:nvPr>
            <p:custDataLst>
              <p:tags r:id="rId27"/>
            </p:custDataLst>
          </p:nvPr>
        </p:nvSpPr>
        <p:spPr>
          <a:xfrm>
            <a:off x="2071688" y="2938463"/>
            <a:ext cx="4206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243</a:t>
            </a:r>
          </a:p>
        </p:txBody>
      </p:sp>
      <p:sp>
        <p:nvSpPr>
          <p:cNvPr id="102" name="TextBox 101"/>
          <p:cNvSpPr txBox="1"/>
          <p:nvPr>
            <p:custDataLst>
              <p:tags r:id="rId28"/>
            </p:custDataLst>
          </p:nvPr>
        </p:nvSpPr>
        <p:spPr>
          <a:xfrm>
            <a:off x="2928938" y="2943225"/>
            <a:ext cx="428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243</a:t>
            </a:r>
          </a:p>
        </p:txBody>
      </p:sp>
      <p:cxnSp>
        <p:nvCxnSpPr>
          <p:cNvPr id="125" name="Straight Connector 124"/>
          <p:cNvCxnSpPr/>
          <p:nvPr>
            <p:custDataLst>
              <p:tags r:id="rId29"/>
            </p:custDataLst>
          </p:nvPr>
        </p:nvCxnSpPr>
        <p:spPr>
          <a:xfrm>
            <a:off x="214313" y="3363913"/>
            <a:ext cx="8858250" cy="15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5275" y="3435350"/>
            <a:ext cx="3124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Cross referrals requested for Neurology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Number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127" name="TextBox 126"/>
          <p:cNvSpPr txBox="1"/>
          <p:nvPr>
            <p:custDataLst>
              <p:tags r:id="rId31"/>
            </p:custDataLst>
          </p:nvPr>
        </p:nvSpPr>
        <p:spPr>
          <a:xfrm>
            <a:off x="179388" y="6286500"/>
            <a:ext cx="532923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latin typeface="+mn-lt"/>
              </a:rPr>
              <a:t>NOTE: Defined TAT: Stat- Within 10 </a:t>
            </a:r>
            <a:r>
              <a:rPr lang="en-IN" sz="1000" i="1" dirty="0" err="1">
                <a:latin typeface="+mn-lt"/>
              </a:rPr>
              <a:t>mins</a:t>
            </a:r>
            <a:endParaRPr lang="en-IN" sz="1000" i="1" dirty="0">
              <a:latin typeface="+mn-lt"/>
            </a:endParaRPr>
          </a:p>
          <a:p>
            <a:pPr>
              <a:defRPr/>
            </a:pPr>
            <a:r>
              <a:rPr lang="en-IN" sz="1000" i="1" dirty="0">
                <a:latin typeface="+mn-lt"/>
              </a:rPr>
              <a:t>Urgent- Within 3 hrs</a:t>
            </a:r>
          </a:p>
          <a:p>
            <a:pPr>
              <a:defRPr/>
            </a:pPr>
            <a:r>
              <a:rPr lang="en-IN" sz="1000" i="1" dirty="0">
                <a:latin typeface="+mn-lt"/>
              </a:rPr>
              <a:t>Routine- Within 8 hrs if requested before 6pm, by 12 noon next day if requested after 6 pm</a:t>
            </a:r>
          </a:p>
        </p:txBody>
      </p:sp>
      <p:sp>
        <p:nvSpPr>
          <p:cNvPr id="51" name="Isosceles Triangle 50"/>
          <p:cNvSpPr/>
          <p:nvPr>
            <p:custDataLst>
              <p:tags r:id="rId32"/>
            </p:custDataLst>
          </p:nvPr>
        </p:nvSpPr>
        <p:spPr>
          <a:xfrm rot="5400000">
            <a:off x="5383213" y="5311775"/>
            <a:ext cx="1878012" cy="7143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Isosceles Triangle 54"/>
          <p:cNvSpPr/>
          <p:nvPr>
            <p:custDataLst>
              <p:tags r:id="rId33"/>
            </p:custDataLst>
          </p:nvPr>
        </p:nvSpPr>
        <p:spPr>
          <a:xfrm rot="5400000">
            <a:off x="5383212" y="2100263"/>
            <a:ext cx="1878013" cy="7143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927100" y="3621088"/>
          <a:ext cx="2717800" cy="2127250"/>
        </p:xfrm>
        <a:graphic>
          <a:graphicData uri="http://schemas.openxmlformats.org/presentationml/2006/ole">
            <p:oleObj spid="_x0000_s27652" name="Chart" r:id="rId79" imgW="2714525" imgH="2124107" progId="MSGraph.Chart.8">
              <p:embed followColorScheme="full"/>
            </p:oleObj>
          </a:graphicData>
        </a:graphic>
      </p:graphicFrame>
      <p:sp>
        <p:nvSpPr>
          <p:cNvPr id="79" name="Rectangle 78"/>
          <p:cNvSpPr/>
          <p:nvPr>
            <p:custDataLst>
              <p:tags r:id="rId34"/>
            </p:custDataLst>
          </p:nvPr>
        </p:nvSpPr>
        <p:spPr bwMode="auto">
          <a:xfrm>
            <a:off x="2859088" y="5694363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204B568-0AA2-4515-9801-1B32E957C7D5}" type="datetime'''''''''''D''''''e''''''''''''''''''c''''''''''''''-''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Rectangle 110"/>
          <p:cNvSpPr/>
          <p:nvPr>
            <p:custDataLst>
              <p:tags r:id="rId35"/>
            </p:custDataLst>
          </p:nvPr>
        </p:nvSpPr>
        <p:spPr bwMode="gray">
          <a:xfrm>
            <a:off x="2947988" y="493553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0C669FF1-96F8-4177-9328-69477863E5C8}" type="datetime'''8''''''''''''''''6''''''''''''''''''''5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865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10" name="Rectangle 109"/>
          <p:cNvSpPr/>
          <p:nvPr>
            <p:custDataLst>
              <p:tags r:id="rId36"/>
            </p:custDataLst>
          </p:nvPr>
        </p:nvSpPr>
        <p:spPr bwMode="gray">
          <a:xfrm>
            <a:off x="2873375" y="4316413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0973E94-4DB1-47AE-8FBB-1170CFBEA0D7}" type="datetime'''''''''''''''78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78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09" name="Rectangle 108"/>
          <p:cNvSpPr/>
          <p:nvPr>
            <p:custDataLst>
              <p:tags r:id="rId37"/>
            </p:custDataLst>
          </p:nvPr>
        </p:nvSpPr>
        <p:spPr bwMode="gray">
          <a:xfrm>
            <a:off x="3097213" y="4211638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4B5A625-FBC5-455B-A8DA-E91FE8C29F31}" type="datetime'8''''3''''''''''''''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83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77" name="Rectangle 76"/>
          <p:cNvSpPr/>
          <p:nvPr>
            <p:custDataLst>
              <p:tags r:id="rId38"/>
            </p:custDataLst>
          </p:nvPr>
        </p:nvSpPr>
        <p:spPr bwMode="auto">
          <a:xfrm>
            <a:off x="2046288" y="5694363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F263B78-BA4F-4853-A59D-8B0E4F410479}" type="datetime'''''''''''''''''N''''''''''''''o''''''v''''''-''1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39"/>
            </p:custDataLst>
          </p:nvPr>
        </p:nvSpPr>
        <p:spPr bwMode="gray">
          <a:xfrm>
            <a:off x="2143125" y="49688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8FCA3444-AA53-441F-B306-809A9BA04A02}" type="datetime'''''''''''''8''''''''''''1''''''''''''''''''7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817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40"/>
            </p:custDataLst>
          </p:nvPr>
        </p:nvSpPr>
        <p:spPr bwMode="gray">
          <a:xfrm>
            <a:off x="2066925" y="4392613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3BC5C1D2-1FE8-4446-B2F6-53F4D234B0D8}" type="datetime'''''''''''''''''''6''''''''''''''''''''5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65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41"/>
            </p:custDataLst>
          </p:nvPr>
        </p:nvSpPr>
        <p:spPr bwMode="gray">
          <a:xfrm>
            <a:off x="2295525" y="4316413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3C08E731-7E29-4DAF-ABCB-90F03FDAF0D2}" type="datetime'''''5''''''''2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52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76" name="Rectangle 75"/>
          <p:cNvSpPr/>
          <p:nvPr>
            <p:custDataLst>
              <p:tags r:id="rId42"/>
            </p:custDataLst>
          </p:nvPr>
        </p:nvSpPr>
        <p:spPr bwMode="auto">
          <a:xfrm>
            <a:off x="1258888" y="5694363"/>
            <a:ext cx="4333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5CAE309-145B-40FB-8EDE-7685E00F3BDB}" type="datetime'''''O''''''''c''''''''''''t-''''''''1''''''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43"/>
            </p:custDataLst>
          </p:nvPr>
        </p:nvSpPr>
        <p:spPr bwMode="gray">
          <a:xfrm>
            <a:off x="1338263" y="494982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66CDEFB-893D-4BF9-9611-74B5AAB6D4D0}" type="datetime'''''8''''''''''''''''''4''''''''''''''''''6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846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44"/>
            </p:custDataLst>
          </p:nvPr>
        </p:nvSpPr>
        <p:spPr bwMode="gray">
          <a:xfrm>
            <a:off x="1263650" y="4349750"/>
            <a:ext cx="196850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594C0894-2DF4-4EFF-821B-3D51E36B5E73}" type="datetime'''''''''''6''''''''''''''7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67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82" name="Rectangle 81"/>
          <p:cNvSpPr/>
          <p:nvPr>
            <p:custDataLst>
              <p:tags r:id="rId45"/>
            </p:custDataLst>
          </p:nvPr>
        </p:nvSpPr>
        <p:spPr bwMode="gray">
          <a:xfrm>
            <a:off x="1487488" y="4259263"/>
            <a:ext cx="196850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E4822798-FF1C-4D0F-AEC3-A18E863E0798}" type="datetime'''''''''''''''''''''''6''''''''''''''''''''''''7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67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44" name="TextBox 43"/>
          <p:cNvSpPr txBox="1"/>
          <p:nvPr>
            <p:custDataLst>
              <p:tags r:id="rId46"/>
            </p:custDataLst>
          </p:nvPr>
        </p:nvSpPr>
        <p:spPr>
          <a:xfrm>
            <a:off x="2857500" y="5870575"/>
            <a:ext cx="498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1026</a:t>
            </a:r>
          </a:p>
        </p:txBody>
      </p:sp>
      <p:sp>
        <p:nvSpPr>
          <p:cNvPr id="47" name="TextBox 1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4800" y="56467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j-lt"/>
                <a:cs typeface="+mn-cs"/>
              </a:rPr>
              <a:t>Number of cross referrals</a:t>
            </a:r>
            <a:endParaRPr lang="en-US" sz="1050" dirty="0">
              <a:latin typeface="+mj-lt"/>
              <a:cs typeface="+mn-cs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custDataLst>
              <p:tags r:id="rId48"/>
            </p:custDataLst>
          </p:nvPr>
        </p:nvGraphicFramePr>
        <p:xfrm>
          <a:off x="6429375" y="1500188"/>
          <a:ext cx="2571767" cy="133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081"/>
                <a:gridCol w="947993"/>
                <a:gridCol w="928693"/>
              </a:tblGrid>
              <a:tr h="32850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Type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baseline="0" dirty="0" smtClean="0"/>
                        <a:t>Dec </a:t>
                      </a:r>
                      <a:r>
                        <a:rPr lang="en-IN" sz="1200" b="1" dirty="0" smtClean="0"/>
                        <a:t>TAT</a:t>
                      </a:r>
                      <a:r>
                        <a:rPr lang="en-IN" sz="1200" b="1" baseline="0" dirty="0" smtClean="0"/>
                        <a:t> </a:t>
                      </a:r>
                      <a:r>
                        <a:rPr lang="en-IN" sz="1200" b="1" dirty="0" smtClean="0"/>
                        <a:t>Compliance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baseline="0" dirty="0" smtClean="0"/>
                        <a:t>Mar </a:t>
                      </a:r>
                      <a:r>
                        <a:rPr lang="en-IN" sz="1200" b="1" dirty="0" smtClean="0"/>
                        <a:t>TAT</a:t>
                      </a:r>
                      <a:r>
                        <a:rPr lang="en-IN" sz="1200" b="1" baseline="0" dirty="0" smtClean="0"/>
                        <a:t> </a:t>
                      </a:r>
                      <a:r>
                        <a:rPr lang="en-IN" sz="1200" b="1" dirty="0" smtClean="0"/>
                        <a:t>Compliance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</a:tr>
              <a:tr h="2430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Stat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77%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100%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</a:tr>
              <a:tr h="2430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Urgent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96%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85%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</a:tr>
              <a:tr h="3285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Routine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97%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+mn-lt"/>
                        </a:rPr>
                        <a:t>100%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custDataLst>
              <p:tags r:id="rId49"/>
            </p:custDataLst>
          </p:nvPr>
        </p:nvGraphicFramePr>
        <p:xfrm>
          <a:off x="6429375" y="4594225"/>
          <a:ext cx="2643173" cy="1334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974314"/>
                <a:gridCol w="954479"/>
              </a:tblGrid>
              <a:tr h="328502">
                <a:tc>
                  <a:txBody>
                    <a:bodyPr/>
                    <a:lstStyle/>
                    <a:p>
                      <a:r>
                        <a:rPr lang="en-IN" sz="1200" b="1" dirty="0" smtClean="0"/>
                        <a:t>Type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baseline="0" dirty="0" smtClean="0"/>
                        <a:t>Dec </a:t>
                      </a:r>
                      <a:r>
                        <a:rPr lang="en-IN" sz="1200" b="1" dirty="0" smtClean="0"/>
                        <a:t>TAT</a:t>
                      </a:r>
                      <a:r>
                        <a:rPr lang="en-IN" sz="1200" b="1" baseline="0" dirty="0" smtClean="0"/>
                        <a:t> </a:t>
                      </a:r>
                      <a:r>
                        <a:rPr lang="en-IN" sz="1200" b="1" dirty="0" smtClean="0"/>
                        <a:t>Compliance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baseline="0" dirty="0" smtClean="0"/>
                        <a:t>Mar </a:t>
                      </a:r>
                      <a:r>
                        <a:rPr lang="en-IN" sz="1200" b="1" dirty="0" smtClean="0"/>
                        <a:t>TAT</a:t>
                      </a:r>
                      <a:r>
                        <a:rPr lang="en-IN" sz="1200" b="1" baseline="0" dirty="0" smtClean="0"/>
                        <a:t> </a:t>
                      </a:r>
                      <a:r>
                        <a:rPr lang="en-IN" sz="1200" b="1" dirty="0" smtClean="0"/>
                        <a:t>Compliance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/>
                </a:tc>
              </a:tr>
              <a:tr h="2430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Stat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71%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0%</a:t>
                      </a:r>
                      <a:endParaRPr lang="en-IN" sz="1200" dirty="0"/>
                    </a:p>
                  </a:txBody>
                  <a:tcPr/>
                </a:tc>
              </a:tr>
              <a:tr h="2430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Urgent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90%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smtClean="0"/>
                        <a:t>71%</a:t>
                      </a:r>
                      <a:endParaRPr lang="en-IN" sz="1200" dirty="0"/>
                    </a:p>
                  </a:txBody>
                  <a:tcPr/>
                </a:tc>
              </a:tr>
              <a:tr h="328502"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Routine</a:t>
                      </a:r>
                      <a:endParaRPr lang="en-IN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98%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100%</a:t>
                      </a:r>
                      <a:endParaRPr lang="en-IN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TextBox 80"/>
          <p:cNvSpPr txBox="1"/>
          <p:nvPr>
            <p:custDataLst>
              <p:tags r:id="rId50"/>
            </p:custDataLst>
          </p:nvPr>
        </p:nvSpPr>
        <p:spPr>
          <a:xfrm>
            <a:off x="2000250" y="5857875"/>
            <a:ext cx="4206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934</a:t>
            </a:r>
          </a:p>
        </p:txBody>
      </p:sp>
      <p:sp>
        <p:nvSpPr>
          <p:cNvPr id="107" name="TextBox 106"/>
          <p:cNvSpPr txBox="1"/>
          <p:nvPr>
            <p:custDataLst>
              <p:tags r:id="rId51"/>
            </p:custDataLst>
          </p:nvPr>
        </p:nvSpPr>
        <p:spPr>
          <a:xfrm>
            <a:off x="1214438" y="2938463"/>
            <a:ext cx="4206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202</a:t>
            </a:r>
          </a:p>
        </p:txBody>
      </p:sp>
      <p:sp>
        <p:nvSpPr>
          <p:cNvPr id="108" name="TextBox 107"/>
          <p:cNvSpPr txBox="1"/>
          <p:nvPr>
            <p:custDataLst>
              <p:tags r:id="rId52"/>
            </p:custDataLst>
          </p:nvPr>
        </p:nvSpPr>
        <p:spPr>
          <a:xfrm>
            <a:off x="1357313" y="5857875"/>
            <a:ext cx="4206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980</a:t>
            </a:r>
          </a:p>
        </p:txBody>
      </p:sp>
      <p:sp>
        <p:nvSpPr>
          <p:cNvPr id="56" name="TextBox 55"/>
          <p:cNvSpPr txBox="1"/>
          <p:nvPr>
            <p:custDataLst>
              <p:tags r:id="rId53"/>
            </p:custDataLst>
          </p:nvPr>
        </p:nvSpPr>
        <p:spPr>
          <a:xfrm>
            <a:off x="5792788" y="3143250"/>
            <a:ext cx="287405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In </a:t>
            </a:r>
            <a:r>
              <a:rPr lang="en-IN" sz="1200" dirty="0" smtClean="0">
                <a:latin typeface="+mn-lt"/>
              </a:rPr>
              <a:t>Mar- </a:t>
            </a:r>
            <a:r>
              <a:rPr lang="en-IN" sz="1200" dirty="0">
                <a:latin typeface="+mn-lt"/>
              </a:rPr>
              <a:t>no escalation made </a:t>
            </a:r>
            <a:r>
              <a:rPr lang="en-IN" sz="1200" dirty="0" smtClean="0">
                <a:latin typeface="+mn-lt"/>
              </a:rPr>
              <a:t>for </a:t>
            </a:r>
            <a:r>
              <a:rPr lang="en-IN" sz="1200" dirty="0">
                <a:latin typeface="+mn-lt"/>
              </a:rPr>
              <a:t>TAT crossed</a:t>
            </a:r>
          </a:p>
        </p:txBody>
      </p:sp>
      <p:sp>
        <p:nvSpPr>
          <p:cNvPr id="60" name="TextBox 59"/>
          <p:cNvSpPr txBox="1"/>
          <p:nvPr>
            <p:custDataLst>
              <p:tags r:id="rId54"/>
            </p:custDataLst>
          </p:nvPr>
        </p:nvSpPr>
        <p:spPr>
          <a:xfrm>
            <a:off x="5792788" y="3438525"/>
            <a:ext cx="2141537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In Dec 38/41 STAT calls from ER</a:t>
            </a:r>
          </a:p>
        </p:txBody>
      </p:sp>
      <p:sp>
        <p:nvSpPr>
          <p:cNvPr id="61" name="TextBox 60"/>
          <p:cNvSpPr txBox="1"/>
          <p:nvPr>
            <p:custDataLst>
              <p:tags r:id="rId55"/>
            </p:custDataLst>
          </p:nvPr>
        </p:nvSpPr>
        <p:spPr>
          <a:xfrm>
            <a:off x="5767388" y="6581775"/>
            <a:ext cx="2141537" cy="276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In Dec 79/83 STAT calls from ER</a:t>
            </a: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3411538" y="1435100"/>
          <a:ext cx="1822450" cy="1381125"/>
        </p:xfrm>
        <a:graphic>
          <a:graphicData uri="http://schemas.openxmlformats.org/presentationml/2006/ole">
            <p:oleObj spid="_x0000_s27653" name="Chart" r:id="rId80" imgW="1819401" imgH="1381250" progId="MSGraph.Chart.8">
              <p:embed followColorScheme="full"/>
            </p:oleObj>
          </a:graphicData>
        </a:graphic>
      </p:graphicFrame>
      <p:sp>
        <p:nvSpPr>
          <p:cNvPr id="80" name="Rectangle 79"/>
          <p:cNvSpPr/>
          <p:nvPr>
            <p:custDataLst>
              <p:tags r:id="rId56"/>
            </p:custDataLst>
          </p:nvPr>
        </p:nvSpPr>
        <p:spPr bwMode="gray">
          <a:xfrm>
            <a:off x="3808413" y="240188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D71853E-6214-4A20-8A99-3A58EBA3EA84}" type="datetime'1''''''''''''''''''''''''''''''''''''''''''''''''''25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125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 useBgFill="1">
        <p:nvSpPr>
          <p:cNvPr id="112" name="Rectangle 111"/>
          <p:cNvSpPr/>
          <p:nvPr>
            <p:custDataLst>
              <p:tags r:id="rId57"/>
            </p:custDataLst>
          </p:nvPr>
        </p:nvSpPr>
        <p:spPr bwMode="gray">
          <a:xfrm>
            <a:off x="3741738" y="2211388"/>
            <a:ext cx="196850" cy="182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159996FE-6602-4711-9E5F-68D9A8144625}" type="datetime'''''''''''1''''''''''''''''''''''''''''''''3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13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13" name="Rectangle 112"/>
          <p:cNvSpPr/>
          <p:nvPr>
            <p:custDataLst>
              <p:tags r:id="rId58"/>
            </p:custDataLst>
          </p:nvPr>
        </p:nvSpPr>
        <p:spPr bwMode="gray">
          <a:xfrm>
            <a:off x="3990975" y="2192338"/>
            <a:ext cx="119063" cy="182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DA54AAA3-5613-4804-8538-D4DF490B469F}" type="datetime'''''''''''''1''''''''''''''''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14" name="Rectangle 113"/>
          <p:cNvSpPr/>
          <p:nvPr>
            <p:custDataLst>
              <p:tags r:id="rId59"/>
            </p:custDataLst>
          </p:nvPr>
        </p:nvSpPr>
        <p:spPr bwMode="gray">
          <a:xfrm>
            <a:off x="4503738" y="2092325"/>
            <a:ext cx="196850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ACE87B0D-7CFF-4C0D-AD18-E96E13C397B3}" type="datetime'''''''''''''''''1''''''''''7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17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60"/>
            </p:custDataLst>
          </p:nvPr>
        </p:nvSpPr>
        <p:spPr bwMode="gray">
          <a:xfrm>
            <a:off x="4752975" y="2063750"/>
            <a:ext cx="119063" cy="1825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B09D1E89-FB44-43EB-BCC5-8643EF816E51}" type="datetime'''''''''''''''2''''''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2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05" name="Rectangle 104"/>
          <p:cNvSpPr/>
          <p:nvPr>
            <p:custDataLst>
              <p:tags r:id="rId61"/>
            </p:custDataLst>
          </p:nvPr>
        </p:nvSpPr>
        <p:spPr bwMode="gray">
          <a:xfrm>
            <a:off x="4570413" y="2344738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E2441ECF-B4D1-4111-A433-489F6AA49E37}" type="datetime'''''''''''''1''''''''''6''''''''''''''''''''''''''7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167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3411538" y="3621088"/>
          <a:ext cx="1744662" cy="2127250"/>
        </p:xfrm>
        <a:graphic>
          <a:graphicData uri="http://schemas.openxmlformats.org/presentationml/2006/ole">
            <p:oleObj spid="_x0000_s27654" name="Chart" r:id="rId81" imgW="1743008" imgH="2124107" progId="MSGraph.Chart.8">
              <p:embed followColorScheme="full"/>
            </p:oleObj>
          </a:graphicData>
        </a:graphic>
      </p:graphicFrame>
      <p:cxnSp>
        <p:nvCxnSpPr>
          <p:cNvPr id="116" name="Straight Connector 115"/>
          <p:cNvCxnSpPr/>
          <p:nvPr>
            <p:custDataLst>
              <p:tags r:id="rId62"/>
            </p:custDataLst>
          </p:nvPr>
        </p:nvCxnSpPr>
        <p:spPr bwMode="auto">
          <a:xfrm flipH="1">
            <a:off x="4073525" y="4021138"/>
            <a:ext cx="7143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>
            <p:custDataLst>
              <p:tags r:id="rId63"/>
            </p:custDataLst>
          </p:nvPr>
        </p:nvCxnSpPr>
        <p:spPr bwMode="auto">
          <a:xfrm flipH="1">
            <a:off x="4789488" y="4159250"/>
            <a:ext cx="69850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>
            <p:custDataLst>
              <p:tags r:id="rId64"/>
            </p:custDataLst>
          </p:nvPr>
        </p:nvSpPr>
        <p:spPr bwMode="gray">
          <a:xfrm>
            <a:off x="3725863" y="4764088"/>
            <a:ext cx="3921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C5D6642A-1353-4441-9911-EADB008D9A65}" type="datetime'''''''''''''''''''''1'',''''''0''3''''3''''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1,033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 useBgFill="1">
        <p:nvSpPr>
          <p:cNvPr id="134" name="Rectangle 133"/>
          <p:cNvSpPr/>
          <p:nvPr>
            <p:custDataLst>
              <p:tags r:id="rId65"/>
            </p:custDataLst>
          </p:nvPr>
        </p:nvSpPr>
        <p:spPr bwMode="gray">
          <a:xfrm>
            <a:off x="3822700" y="3978275"/>
            <a:ext cx="196850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242F4C6B-9140-4B48-9ADC-BEBB56343BB3}" type="datetime'''''''''''''''''''''''''''''''''''''''''''''6''2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62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 useBgFill="1">
        <p:nvSpPr>
          <p:cNvPr id="128" name="Rectangle 127"/>
          <p:cNvSpPr/>
          <p:nvPr>
            <p:custDataLst>
              <p:tags r:id="rId66"/>
            </p:custDataLst>
          </p:nvPr>
        </p:nvSpPr>
        <p:spPr bwMode="auto">
          <a:xfrm>
            <a:off x="4144963" y="3930650"/>
            <a:ext cx="119062" cy="1825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>
              <a:defRPr/>
            </a:pPr>
            <a:fld id="{55F28FD8-864D-424C-8ACC-98A229CB2409}" type="datetime'''''''''''''''''''''''''2'''''''''">
              <a:rPr lang="en-US" sz="1200" b="1">
                <a:solidFill>
                  <a:schemeClr val="tx1"/>
                </a:solidFill>
                <a:sym typeface="Calibri"/>
              </a:rPr>
              <a:pPr>
                <a:defRPr/>
              </a:pPr>
              <a:t>2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8" name="Rectangle 117"/>
          <p:cNvSpPr/>
          <p:nvPr>
            <p:custDataLst>
              <p:tags r:id="rId67"/>
            </p:custDataLst>
          </p:nvPr>
        </p:nvSpPr>
        <p:spPr bwMode="gray">
          <a:xfrm>
            <a:off x="4541838" y="4121150"/>
            <a:ext cx="196850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B96F3C50-6564-43DB-965E-5FB37EE79906}" type="datetime'''''''''''''''''''''''''7''''''''''''0''''''''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70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20" name="Rectangle 119"/>
          <p:cNvSpPr/>
          <p:nvPr>
            <p:custDataLst>
              <p:tags r:id="rId68"/>
            </p:custDataLst>
          </p:nvPr>
        </p:nvSpPr>
        <p:spPr bwMode="gray">
          <a:xfrm>
            <a:off x="4503738" y="483552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C3F5BA70-43E7-4EBA-9355-F795AE41726C}" type="datetime'''''''''''''''''''''9''''''''''''''''''''''''3''''''''0'''''">
              <a:rPr lang="en-US" sz="1200" b="1">
                <a:solidFill>
                  <a:schemeClr val="bg1"/>
                </a:solidFill>
                <a:sym typeface="Calibri"/>
              </a:rPr>
              <a:pPr algn="ctr">
                <a:defRPr/>
              </a:pPr>
              <a:t>930</a:t>
            </a:fld>
            <a:endParaRPr lang="en-US" sz="1200" b="1">
              <a:solidFill>
                <a:schemeClr val="bg1"/>
              </a:solidFill>
              <a:sym typeface="Calibri"/>
            </a:endParaRPr>
          </a:p>
        </p:txBody>
      </p:sp>
      <p:sp>
        <p:nvSpPr>
          <p:cNvPr id="141" name="TextBox 140"/>
          <p:cNvSpPr txBox="1"/>
          <p:nvPr>
            <p:custDataLst>
              <p:tags r:id="rId69"/>
            </p:custDataLst>
          </p:nvPr>
        </p:nvSpPr>
        <p:spPr>
          <a:xfrm>
            <a:off x="3786188" y="2928938"/>
            <a:ext cx="428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239</a:t>
            </a:r>
          </a:p>
        </p:txBody>
      </p:sp>
      <p:sp>
        <p:nvSpPr>
          <p:cNvPr id="146" name="TextBox 145"/>
          <p:cNvSpPr txBox="1"/>
          <p:nvPr>
            <p:custDataLst>
              <p:tags r:id="rId70"/>
            </p:custDataLst>
          </p:nvPr>
        </p:nvSpPr>
        <p:spPr>
          <a:xfrm>
            <a:off x="5786438" y="6296025"/>
            <a:ext cx="287405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In </a:t>
            </a:r>
            <a:r>
              <a:rPr lang="en-IN" sz="1200" dirty="0" smtClean="0">
                <a:latin typeface="+mn-lt"/>
              </a:rPr>
              <a:t>Mar- </a:t>
            </a:r>
            <a:r>
              <a:rPr lang="en-IN" sz="1200" dirty="0">
                <a:latin typeface="+mn-lt"/>
              </a:rPr>
              <a:t>no escalation made </a:t>
            </a:r>
            <a:r>
              <a:rPr lang="en-IN" sz="1200" dirty="0" smtClean="0">
                <a:latin typeface="+mn-lt"/>
              </a:rPr>
              <a:t>for </a:t>
            </a:r>
            <a:r>
              <a:rPr lang="en-IN" sz="1200" dirty="0">
                <a:latin typeface="+mn-lt"/>
              </a:rPr>
              <a:t>TAT crossed</a:t>
            </a:r>
          </a:p>
        </p:txBody>
      </p:sp>
      <p:sp>
        <p:nvSpPr>
          <p:cNvPr id="71" name="TextBox 70"/>
          <p:cNvSpPr txBox="1"/>
          <p:nvPr>
            <p:custDataLst>
              <p:tags r:id="rId71"/>
            </p:custDataLst>
          </p:nvPr>
        </p:nvSpPr>
        <p:spPr>
          <a:xfrm>
            <a:off x="3716338" y="5857875"/>
            <a:ext cx="498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1097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00563" y="2928938"/>
            <a:ext cx="428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260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359275" y="5857875"/>
            <a:ext cx="498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1002</a:t>
            </a:r>
          </a:p>
        </p:txBody>
      </p:sp>
      <p:sp>
        <p:nvSpPr>
          <p:cNvPr id="117" name="Rectangle 116"/>
          <p:cNvSpPr/>
          <p:nvPr>
            <p:custDataLst>
              <p:tags r:id="rId72"/>
            </p:custDataLst>
          </p:nvPr>
        </p:nvSpPr>
        <p:spPr bwMode="auto">
          <a:xfrm>
            <a:off x="3741751" y="2746372"/>
            <a:ext cx="509577" cy="1619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9" name="Rectangle 118"/>
          <p:cNvSpPr/>
          <p:nvPr>
            <p:custDataLst>
              <p:tags r:id="rId73"/>
            </p:custDataLst>
          </p:nvPr>
        </p:nvSpPr>
        <p:spPr bwMode="auto">
          <a:xfrm>
            <a:off x="4486278" y="2746372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2" name="Rectangle 121"/>
          <p:cNvSpPr/>
          <p:nvPr>
            <p:custDataLst>
              <p:tags r:id="rId74"/>
            </p:custDataLst>
          </p:nvPr>
        </p:nvSpPr>
        <p:spPr bwMode="auto">
          <a:xfrm>
            <a:off x="3689026" y="5685808"/>
            <a:ext cx="509577" cy="1619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3" name="Rectangle 122"/>
          <p:cNvSpPr/>
          <p:nvPr>
            <p:custDataLst>
              <p:tags r:id="rId75"/>
            </p:custDataLst>
          </p:nvPr>
        </p:nvSpPr>
        <p:spPr bwMode="auto">
          <a:xfrm>
            <a:off x="4433553" y="568580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674" name="think-cell Slide" r:id="rId4" imgW="360" imgH="360" progId="">
              <p:embed/>
            </p:oleObj>
          </a:graphicData>
        </a:graphic>
      </p:graphicFrame>
      <p:sp>
        <p:nvSpPr>
          <p:cNvPr id="28675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546100" y="2781300"/>
            <a:ext cx="8204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Infection control</a:t>
            </a:r>
            <a:br>
              <a:rPr lang="en-US" altLang="en-US" sz="4000" smtClean="0"/>
            </a:b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698" name="think-cell Slide" r:id="rId22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 sz="1200" b="1">
              <a:sym typeface="Calibri"/>
            </a:endParaRPr>
          </a:p>
        </p:txBody>
      </p:sp>
      <p:sp>
        <p:nvSpPr>
          <p:cNvPr id="29702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Catheter associated urinary tract infection (CAUTI)</a:t>
            </a:r>
          </a:p>
        </p:txBody>
      </p:sp>
      <p:sp>
        <p:nvSpPr>
          <p:cNvPr id="26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8138" y="838200"/>
            <a:ext cx="3124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cs typeface="+mn-cs"/>
              </a:rPr>
              <a:t>Number</a:t>
            </a:r>
            <a:endParaRPr lang="en-US" sz="1200" dirty="0">
              <a:latin typeface="+mj-lt"/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36538" y="1235075"/>
          <a:ext cx="7532687" cy="1096963"/>
        </p:xfrm>
        <a:graphic>
          <a:graphicData uri="http://schemas.openxmlformats.org/presentationml/2006/ole">
            <p:oleObj spid="_x0000_s29699" name="Chart" r:id="rId23" imgW="7534320" imgH="1095390" progId="MSGraph.Chart.8">
              <p:embed followColorScheme="full"/>
            </p:oleObj>
          </a:graphicData>
        </a:graphic>
      </p:graphicFrame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7126288" y="2270125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CAD96BA-9C5B-4106-8FC1-111F65CB8B96}" type="datetime'D''''''''''e''''c-1''''''''5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1" name="Rectangle 20"/>
          <p:cNvSpPr/>
          <p:nvPr>
            <p:custDataLst>
              <p:tags r:id="rId6"/>
            </p:custDataLst>
          </p:nvPr>
        </p:nvSpPr>
        <p:spPr bwMode="auto">
          <a:xfrm>
            <a:off x="6508750" y="2270125"/>
            <a:ext cx="4683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00FA095-1B1C-4D9E-B0D5-E65ACEB7AB16}" type="datetime'N''''''''ov-''''''''''''''''''''''''''''''''''''''''''1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0" name="Rectangle 19"/>
          <p:cNvSpPr/>
          <p:nvPr>
            <p:custDataLst>
              <p:tags r:id="rId7"/>
            </p:custDataLst>
          </p:nvPr>
        </p:nvSpPr>
        <p:spPr bwMode="auto">
          <a:xfrm>
            <a:off x="5916613" y="2270125"/>
            <a:ext cx="4333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8E958B3-93CD-47D7-8C2D-C85F497FAC0B}" type="datetime'''O''''''''c''''''''t-''''''''1''''''''''''''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9" name="Rectangle 18"/>
          <p:cNvSpPr/>
          <p:nvPr>
            <p:custDataLst>
              <p:tags r:id="rId8"/>
            </p:custDataLst>
          </p:nvPr>
        </p:nvSpPr>
        <p:spPr bwMode="auto">
          <a:xfrm>
            <a:off x="5300663" y="2270125"/>
            <a:ext cx="444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ADA11B6-8DE7-4A46-97C4-8B429A9B80D0}" type="datetime'S''''''''e''''''''''''''p''''''-''''1''''''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4683125" y="2270125"/>
            <a:ext cx="4619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032C7AE-F299-4E53-AB82-196A0E96DCE1}" type="datetime'''''''''''''''''''A''u''''''''g''''''-''1''''''5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 bwMode="auto">
          <a:xfrm>
            <a:off x="4111625" y="2270125"/>
            <a:ext cx="3857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5830E26-0C4C-499D-A4B2-AAE547E0972C}" type="datetime'''''''Ju''l''-''''''''''''''''''''''1''''''''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11"/>
            </p:custDataLst>
          </p:nvPr>
        </p:nvSpPr>
        <p:spPr bwMode="auto">
          <a:xfrm>
            <a:off x="3475038" y="2270125"/>
            <a:ext cx="430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AFF7B85-B9A6-4B02-8AD1-564A13ADD838}" type="datetime'''''J''u''''''''''''''''n-''''''''''1''''''5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auto">
          <a:xfrm>
            <a:off x="2828925" y="2270125"/>
            <a:ext cx="4937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ED5EBEE-A67E-4586-B0AB-06A642138797}" type="datetime'''''M''''''''''a''''''''''''y-''''''''''''''''''1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 bwMode="auto">
          <a:xfrm>
            <a:off x="2244725" y="2270125"/>
            <a:ext cx="442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1F5B89C-637B-46CC-BC9C-957E03BE7E76}" type="datetime'A''''p''r''''''''''-''''''''''''''1''5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 bwMode="auto">
          <a:xfrm>
            <a:off x="1617663" y="2270125"/>
            <a:ext cx="4762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BCD9D08-DC96-4815-90C5-4173CAE96BE9}" type="datetime'M''''''a''r''''''-1''''''''5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 bwMode="auto">
          <a:xfrm>
            <a:off x="1025525" y="2270125"/>
            <a:ext cx="442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F77C265-A339-4319-896B-EE69B370EEE7}" type="datetime'''''''''''F''e''b''''''''''''''''''''''-''''''''''''1''''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425450" y="2270125"/>
            <a:ext cx="4222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BF7C8ED-66AD-42C5-831D-0913F549E1BA}" type="datetime'''''''J''''''''a''''n''''''''-''''1''''''''''5'''">
              <a:rPr lang="en-US" sz="1200" b="1">
                <a:solidFill>
                  <a:schemeClr val="tx1"/>
                </a:solidFill>
                <a:sym typeface="Calibri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Jan-15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0" name="TextBox 29"/>
          <p:cNvSpPr txBox="1"/>
          <p:nvPr>
            <p:custDataLst>
              <p:tags r:id="rId17"/>
            </p:custDataLst>
          </p:nvPr>
        </p:nvSpPr>
        <p:spPr bwMode="auto">
          <a:xfrm>
            <a:off x="320675" y="6705600"/>
            <a:ext cx="1270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-273050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IN" sz="800" dirty="0">
                <a:latin typeface="+mj-lt"/>
                <a:cs typeface="+mn-cs"/>
              </a:rPr>
              <a:t>Source :Infection control team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642938" y="5643563"/>
            <a:ext cx="8143875" cy="36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latin typeface="+mn-lt"/>
              </a:rPr>
              <a:t>Hand hygiene poor in 6 B wing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818438" y="1417638"/>
          <a:ext cx="746125" cy="914400"/>
        </p:xfrm>
        <a:graphic>
          <a:graphicData uri="http://schemas.openxmlformats.org/presentationml/2006/ole">
            <p:oleObj spid="_x0000_s29700" name="Chart" r:id="rId24" imgW="742877" imgH="904817" progId="MSGraph.Chart.8">
              <p:embed followColorScheme="full"/>
            </p:oleObj>
          </a:graphicData>
        </a:graphic>
      </p:graphicFrame>
      <p:sp>
        <p:nvSpPr>
          <p:cNvPr id="50" name="Rectangle 49"/>
          <p:cNvSpPr/>
          <p:nvPr>
            <p:custDataLst>
              <p:tags r:id="rId19"/>
            </p:custDataLst>
          </p:nvPr>
        </p:nvSpPr>
        <p:spPr bwMode="auto">
          <a:xfrm>
            <a:off x="7929586" y="2282825"/>
            <a:ext cx="560415" cy="2174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smtClean="0"/>
              <a:t>Hand Hygiene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57319" y="1928821"/>
          <a:ext cx="6286515" cy="2643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00169"/>
                <a:gridCol w="1643074"/>
                <a:gridCol w="1785950"/>
                <a:gridCol w="1357322"/>
              </a:tblGrid>
              <a:tr h="817783"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6th floor </a:t>
                      </a:r>
                      <a:r>
                        <a:rPr lang="en-IN" sz="1400" dirty="0" smtClean="0"/>
                        <a:t>(Feb)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6th floor </a:t>
                      </a:r>
                      <a:r>
                        <a:rPr lang="en-IN" sz="1400" dirty="0" smtClean="0"/>
                        <a:t>(Mar)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6th floor (Apr)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Nurses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71%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75%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83%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Doctors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54%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64%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82%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HK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100%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100%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100%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GDA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/>
                        <a:t>94%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83%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dirty="0"/>
                        <a:t>100%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8642" name="TextBox 5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Doctors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746" name="think-cell Slide" r:id="rId6" imgW="270" imgH="27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IN" sz="1200" b="1">
              <a:solidFill>
                <a:prstClr val="white"/>
              </a:solidFill>
              <a:ea typeface="ＭＳ Ｐゴシック"/>
              <a:sym typeface="Calibri"/>
            </a:endParaRPr>
          </a:p>
        </p:txBody>
      </p:sp>
      <p:sp>
        <p:nvSpPr>
          <p:cNvPr id="31748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Calibri" pitchFamily="34" charset="0"/>
              </a:rPr>
              <a:t>Catheter associated UTI (CAUTI)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7"/>
          <a:srcRect l="14824" t="37109" r="29723" b="23828"/>
          <a:stretch>
            <a:fillRect/>
          </a:stretch>
        </p:blipFill>
        <p:spPr bwMode="auto">
          <a:xfrm>
            <a:off x="357209" y="714375"/>
            <a:ext cx="7215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8"/>
          <a:srcRect l="14861" t="37305" r="29684" b="23633"/>
          <a:stretch>
            <a:fillRect/>
          </a:stretch>
        </p:blipFill>
        <p:spPr bwMode="auto">
          <a:xfrm>
            <a:off x="357209" y="3714750"/>
            <a:ext cx="7215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70" name="think-cell Slide" r:id="rId4" imgW="360" imgH="360" progId="">
              <p:embed/>
            </p:oleObj>
          </a:graphicData>
        </a:graphic>
      </p:graphicFrame>
      <p:sp>
        <p:nvSpPr>
          <p:cNvPr id="32771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546100" y="2781300"/>
            <a:ext cx="8204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Hospital Patient Safety</a:t>
            </a:r>
            <a:r>
              <a:rPr lang="en-US" altLang="en-US" sz="1600" smtClean="0"/>
              <a:t> 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2000" b="1" dirty="0">
                <a:latin typeface="+mn-lt"/>
                <a:cs typeface="+mn-cs"/>
              </a:rPr>
              <a:t>Overall volumes and stats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 –Outcomes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indicators- Operational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Utilization and Efficiency metrics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Patient </a:t>
            </a:r>
            <a:r>
              <a:rPr lang="en-IN" sz="2000" b="1" dirty="0" smtClean="0">
                <a:latin typeface="+mn-lt"/>
                <a:cs typeface="+mn-cs"/>
              </a:rPr>
              <a:t>Experience</a:t>
            </a:r>
            <a:endParaRPr lang="en-IN" sz="20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IN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000" dirty="0">
              <a:latin typeface="+mn-lt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0825" y="220663"/>
            <a:ext cx="822960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Key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313" y="1052513"/>
            <a:ext cx="7056437" cy="57626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794" name="think-cell Slide" r:id="rId38" imgW="270" imgH="270" progId="">
              <p:embed/>
            </p:oleObj>
          </a:graphicData>
        </a:graphic>
      </p:graphicFrame>
      <p:sp>
        <p:nvSpPr>
          <p:cNvPr id="33797" name="Rectangle 10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57200">
              <a:buClr>
                <a:srgbClr val="000000"/>
              </a:buClr>
              <a:buSzPct val="100000"/>
            </a:pPr>
            <a:endParaRPr lang="en-IN" sz="1200" b="1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42875"/>
            <a:ext cx="817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Patient Identification Incidents</a:t>
            </a:r>
          </a:p>
          <a:p>
            <a:pPr eaLnBrk="0" hangingPunct="0"/>
            <a:endParaRPr lang="en-US" altLang="en-US" sz="2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799" name="TextBox 7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6921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Incidents reported through online portal</a:t>
            </a:r>
          </a:p>
          <a:p>
            <a:pPr eaLnBrk="0" hangingPunct="0"/>
            <a:r>
              <a:rPr lang="en-IN" sz="1200">
                <a:latin typeface="Calibri" pitchFamily="34" charset="0"/>
              </a:rPr>
              <a:t>Numbers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852488" y="1346200"/>
          <a:ext cx="7277100" cy="1692275"/>
        </p:xfrm>
        <a:graphic>
          <a:graphicData uri="http://schemas.openxmlformats.org/presentationml/2006/ole">
            <p:oleObj spid="_x0000_s33795" name="Chart" r:id="rId39" imgW="7277066" imgH="1695453" progId="MSGraph.Chart.8">
              <p:embed followColorScheme="full"/>
            </p:oleObj>
          </a:graphicData>
        </a:graphic>
      </p:graphicFrame>
      <p:sp>
        <p:nvSpPr>
          <p:cNvPr id="33800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94438" y="2981325"/>
            <a:ext cx="563578" cy="23336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r>
              <a:rPr lang="en-US" sz="1200" b="1" dirty="0" smtClean="0">
                <a:latin typeface="Calibri" pitchFamily="34" charset="0"/>
                <a:sym typeface="Calibri" pitchFamily="34" charset="0"/>
              </a:rPr>
              <a:t>Mar-16</a:t>
            </a:r>
            <a:endParaRPr lang="en-US" sz="12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1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72100" y="2981325"/>
            <a:ext cx="249238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2B7F841D-827E-42F0-8A64-EE9C9077A962}" type="datetime'''''''''''''D''''''''''''''e''''''''''''''''''''c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Dec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2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8163" y="2981325"/>
            <a:ext cx="266700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D624F5EA-18A5-4C12-BAA3-0770410E2728}" type="datetime'''''N''''''''''''o''''''''''''''''''''''''''''v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Nov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3" name="Rectangle 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1213" y="2981325"/>
            <a:ext cx="23177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A94A71BA-19AF-4C7B-99FA-2444B58ECA2D}" type="datetime'''''''''''''''O''c''''''t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Oct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4" name="Rectangle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6800" y="2981325"/>
            <a:ext cx="242888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DE2F605-F769-4823-929C-E8BD0F499A6A}" type="datetime'''''''''''''''''''''''''''''''''''''''S''e''''''''''p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Sep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5" name="Rectangle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17625" y="2981325"/>
            <a:ext cx="260350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7F529C0D-13F0-46A7-9F06-5DA275014D74}" type="datetime'''''''''''''''''''''''''A''''''u''''''g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Aug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6" name="Rectangle 4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4563" y="2981325"/>
            <a:ext cx="442912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r>
              <a:rPr lang="en-US" sz="1200" b="1" dirty="0" smtClean="0">
                <a:latin typeface="Calibri" pitchFamily="34" charset="0"/>
                <a:sym typeface="Calibri" pitchFamily="34" charset="0"/>
              </a:rPr>
              <a:t>Apr-16</a:t>
            </a:r>
            <a:endParaRPr lang="en-US" sz="1200" b="1" dirty="0"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149225" y="3795713"/>
          <a:ext cx="9078913" cy="1692275"/>
        </p:xfrm>
        <a:graphic>
          <a:graphicData uri="http://schemas.openxmlformats.org/presentationml/2006/ole">
            <p:oleObj spid="_x0000_s33796" name="Chart" r:id="rId40" imgW="9077302" imgH="1695453" progId="MSGraph.Chart.8">
              <p:embed followColorScheme="full"/>
            </p:oleObj>
          </a:graphicData>
        </a:graphic>
      </p:graphicFrame>
      <p:sp>
        <p:nvSpPr>
          <p:cNvPr id="33807" name="Rectangle 6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32638" y="5430838"/>
            <a:ext cx="168275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28A1CE09-39E5-4A65-B71A-A4915D886B0B}" type="datetime'''''''1''''''''''''''''''''''''''''''5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15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8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13538" y="5430838"/>
            <a:ext cx="168275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86313B9-9C44-4308-8E3C-F5F69E8E4BA8}" type="datetime'''''''''''''''''''''''''''''''''''''''''''''''1''''''4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14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09" name="Rectangl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76813" y="5430838"/>
            <a:ext cx="260350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4A9B8D25-1347-4D41-B00D-60EFD1F4CBE0}" type="datetime'''''''''''1''''''''''''''1''''''''''''''''''''A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11A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0" name="Rectangle 8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9775" y="5430838"/>
            <a:ext cx="26035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79CD3A3E-0BF6-43A2-B4DE-1387F7FCE428}" type="datetime'12''''''''''''A''''''''''''''''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12A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1" name="Rectangle 8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6813" y="5430838"/>
            <a:ext cx="25400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F70AB78B-C318-47DA-BA63-378B064DA4AA}" type="datetime'1''2''''''''''''''''B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12B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2" name="Rectangle 8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03850" y="5430838"/>
            <a:ext cx="25400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A9D8EF4B-9D9B-4269-B172-C67D8EA1F495}" type="datetime'''''''''''''''''''''''''1''''''''1''''''''B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11B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3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56125" y="5430838"/>
            <a:ext cx="25400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018B89F-5BAD-471A-A72A-B69534F58A90}" type="datetime'''''''''''''''''''''1''''''''0''''''''''''B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10B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4" name="Rectangle 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78088" y="5430838"/>
            <a:ext cx="18256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105ED012-66FA-4517-BCFF-4EE50AC4B686}" type="datetime'''''''''''''''''''''''''''''''''''''8''A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8A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5" name="Rectangle 9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29088" y="5430838"/>
            <a:ext cx="260350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BAF56F92-321F-40ED-A9C9-CA7DB83793A3}" type="datetime'''''''1''''''''''''''''''''''''''''''''0''''''A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10A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6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48088" y="5430838"/>
            <a:ext cx="17621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1CBD1155-9BA6-404E-A535-6D24E35B3CCA}" type="datetime'''''''''''''''''9''''''''''''''''''B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9B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7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25813" y="5430838"/>
            <a:ext cx="18256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D0ABD106-93A0-4427-B7DB-F0E5A660F102}" type="datetime'9''''''''''''''''''''''''''''A''''''''''''''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9A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8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05125" y="5430838"/>
            <a:ext cx="17621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929DCFF-A9FD-4F58-93DE-629B6FBE5E1B}" type="datetime'''''''8''''''''''''''''''''''''''B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8B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19" name="Rectangle 4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062163" y="5430838"/>
            <a:ext cx="176212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D2FF7DAC-211C-475C-B624-5D64A731D51E}" type="datetime'''''7B''''''''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7B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0" name="Rectangle 4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35125" y="5430838"/>
            <a:ext cx="18256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C2C6B200-C67F-44D2-AD42-D91A10BF26A7}" type="datetime'''''''''''''''''''''7''''A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7A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1" name="Rectangle 4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14438" y="5430838"/>
            <a:ext cx="17621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4EB65D93-D83E-48BD-B0C5-327D00E71F7E}" type="datetime'6''''''''''''''''''''''''''''''''''''''''''''''''B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6B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2" name="Rectangle 4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7400" y="5430838"/>
            <a:ext cx="18256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5F69F12-FE82-4D70-B705-E7C934B6D1FC}" type="datetime'''''''''''''''''6''''''''''''''''''''''''''''''''''''A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6A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3" name="Rectangle 5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9575" y="5430838"/>
            <a:ext cx="90488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FBFFB650-66E0-4EED-827C-5E946DEF7BA0}" type="datetime'''''''''''''''''''''''''''''''''5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5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4" name="Rectangle 4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508875" y="5430838"/>
            <a:ext cx="26511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9279FAF9-6F74-4A61-82E9-7EF85932387B}" type="datetime'''''''''''''''''E''''''''''''H''''''C''''''''''''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EHC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5" name="Rectangle 4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91463" y="5430838"/>
            <a:ext cx="34766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B271E80B-C673-4896-8213-F5B20F7183CF}" type="datetime'''''''''''''''''''''''I''''''''''''C''U ''''''''''''''''8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ICU 8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6" name="Rectangle 5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15325" y="5430838"/>
            <a:ext cx="34766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52AA6D9F-5197-4930-B005-78E26E30B45D}" type="datetime'''''''I''''''''''C''U'''' ''''''''''''''''''''''9''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ICU 9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7" name="Rectangle 5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94750" y="5430838"/>
            <a:ext cx="234950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48E69615-2936-40F6-948E-0DE1A0A8C355}" type="datetime'''I''''''C''U'''' ''''''''''''1''''''''''''''''''''''''''0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ICU 10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3828" name="TextBox 9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05250" y="6142038"/>
            <a:ext cx="66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Sept’15</a:t>
            </a:r>
          </a:p>
        </p:txBody>
      </p:sp>
      <p:sp>
        <p:nvSpPr>
          <p:cNvPr id="33829" name="TextBox 8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4313" y="3643313"/>
            <a:ext cx="460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altLang="en-US" sz="1200" b="1">
                <a:latin typeface="Calibri" pitchFamily="34" charset="0"/>
              </a:rPr>
              <a:t>By location</a:t>
            </a:r>
            <a:endParaRPr lang="en-IN" sz="1200" b="1">
              <a:latin typeface="Calibri" pitchFamily="34" charset="0"/>
            </a:endParaRPr>
          </a:p>
          <a:p>
            <a:pPr eaLnBrk="0" hangingPunct="0"/>
            <a:r>
              <a:rPr lang="en-IN" sz="1200">
                <a:latin typeface="Calibri" pitchFamily="34" charset="0"/>
              </a:rPr>
              <a:t>Number</a:t>
            </a:r>
          </a:p>
        </p:txBody>
      </p:sp>
      <p:sp>
        <p:nvSpPr>
          <p:cNvPr id="33830" name="Rectangle 9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14313" y="5929313"/>
            <a:ext cx="8929687" cy="928687"/>
          </a:xfrm>
          <a:prstGeom prst="rect">
            <a:avLst/>
          </a:prstGeom>
          <a:solidFill>
            <a:srgbClr val="FFED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4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Key discussion points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4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Patient safety week on patient identification was conducted successfully. 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4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All incidents CAPA have been analysed (4 incorrect barcodes, 2 WBIT, 2 wrong discharge summary, 1 mistake in referral, 1 wrong report, 1 wrong band) CAPA for incorrect UHID on PFT report not done.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Oval 51"/>
          <p:cNvSpPr/>
          <p:nvPr>
            <p:custDataLst>
              <p:tags r:id="rId36"/>
            </p:custDataLst>
          </p:nvPr>
        </p:nvSpPr>
        <p:spPr bwMode="auto">
          <a:xfrm>
            <a:off x="898188" y="4357694"/>
            <a:ext cx="785812" cy="571500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solidFill>
                <a:schemeClr val="bg1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818" name="think-cell Slide" r:id="rId73" imgW="360" imgH="360" progId="">
              <p:embed/>
            </p:oleObj>
          </a:graphicData>
        </a:graphic>
      </p:graphicFrame>
      <p:sp>
        <p:nvSpPr>
          <p:cNvPr id="8197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57200" eaLnBrk="0" hangingPunct="0">
              <a:buClr>
                <a:srgbClr val="000000"/>
              </a:buClr>
              <a:buSzPct val="100000"/>
              <a:defRPr/>
            </a:pPr>
            <a:endParaRPr lang="en-IN" sz="1200" b="1" dirty="0">
              <a:solidFill>
                <a:schemeClr val="bg1"/>
              </a:solidFill>
              <a:latin typeface="Calibri"/>
              <a:cs typeface="+mn-cs"/>
              <a:sym typeface="Calibri"/>
            </a:endParaRPr>
          </a:p>
        </p:txBody>
      </p:sp>
      <p:sp>
        <p:nvSpPr>
          <p:cNvPr id="176" name="Rectangle 175"/>
          <p:cNvSpPr/>
          <p:nvPr>
            <p:custDataLst>
              <p:tags r:id="rId3"/>
            </p:custDataLst>
          </p:nvPr>
        </p:nvSpPr>
        <p:spPr>
          <a:xfrm>
            <a:off x="357188" y="3357563"/>
            <a:ext cx="8786812" cy="20002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>
            <p:custDataLst>
              <p:tags r:id="rId4"/>
            </p:custDataLst>
          </p:nvPr>
        </p:nvSpPr>
        <p:spPr>
          <a:xfrm>
            <a:off x="357188" y="1143000"/>
            <a:ext cx="8643937" cy="20002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68313" y="765175"/>
            <a:ext cx="8207375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indent="5445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Arial" charset="0"/>
              <a:cs typeface="Arial" charset="0"/>
            </a:endParaRPr>
          </a:p>
        </p:txBody>
      </p:sp>
      <p:sp>
        <p:nvSpPr>
          <p:cNvPr id="34825" name="TextBox 7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313" y="6921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Compliance to Correct Patient </a:t>
            </a:r>
            <a:r>
              <a:rPr lang="en-IN" sz="1200" b="1">
                <a:solidFill>
                  <a:srgbClr val="000000"/>
                </a:solidFill>
                <a:latin typeface="Calibri" pitchFamily="34" charset="0"/>
              </a:rPr>
              <a:t>Identification: </a:t>
            </a:r>
            <a:r>
              <a:rPr lang="en-IN" sz="1200" b="1">
                <a:latin typeface="Calibri" pitchFamily="34" charset="0"/>
              </a:rPr>
              <a:t>IPD: LOCATION WISE</a:t>
            </a:r>
          </a:p>
          <a:p>
            <a:pPr eaLnBrk="0" hangingPunct="0"/>
            <a:r>
              <a:rPr lang="en-IN" sz="1200">
                <a:latin typeface="Calibri" pitchFamily="34" charset="0"/>
              </a:rPr>
              <a:t>Percent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54075" y="987425"/>
          <a:ext cx="8248650" cy="1801813"/>
        </p:xfrm>
        <a:graphic>
          <a:graphicData uri="http://schemas.openxmlformats.org/presentationml/2006/ole">
            <p:oleObj spid="_x0000_s34819" name="Chart" r:id="rId74" imgW="8248583" imgH="1800187" progId="MSGraph.Chart.8">
              <p:embed followColorScheme="full"/>
            </p:oleObj>
          </a:graphicData>
        </a:graphic>
      </p:graphicFrame>
      <p:sp>
        <p:nvSpPr>
          <p:cNvPr id="43" name="Rectangle 42"/>
          <p:cNvSpPr/>
          <p:nvPr>
            <p:custDataLst>
              <p:tags r:id="rId7"/>
            </p:custDataLst>
          </p:nvPr>
        </p:nvSpPr>
        <p:spPr bwMode="auto">
          <a:xfrm>
            <a:off x="8632825" y="2736850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6503656A-2B07-4D73-874C-C1B97CF67069}" type="datetime'''''''''1''''''''''''''''5''''''B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 bwMode="auto">
          <a:xfrm>
            <a:off x="8161338" y="2736850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1EA9FC7-4D6A-46E4-9475-3C85FC594914}" type="datetime'''''''''''''''''''''''''''''''''''''''1''4''''''''''B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14B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9"/>
            </p:custDataLst>
          </p:nvPr>
        </p:nvSpPr>
        <p:spPr bwMode="auto">
          <a:xfrm>
            <a:off x="7686675" y="2736850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E5A9DC9-FEE0-45C9-90D1-9C96472F73BB}" type="datetime'''''''''''''''''''''''''12''''''''''A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10"/>
            </p:custDataLst>
          </p:nvPr>
        </p:nvSpPr>
        <p:spPr bwMode="auto">
          <a:xfrm>
            <a:off x="7213600" y="2736850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6D87D93E-D8A0-47AF-8831-581913C86C38}" type="datetime'1''2''''B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3" name="Rectangle 62"/>
          <p:cNvSpPr/>
          <p:nvPr>
            <p:custDataLst>
              <p:tags r:id="rId11"/>
            </p:custDataLst>
          </p:nvPr>
        </p:nvSpPr>
        <p:spPr bwMode="auto">
          <a:xfrm>
            <a:off x="6734175" y="2736850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BD74894B-2B83-4353-AC2B-FBB9EECDC17A}" type="datetime'''''''1''''''''''''''''''''''''''''''''''1''''''''''A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11A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12"/>
            </p:custDataLst>
          </p:nvPr>
        </p:nvSpPr>
        <p:spPr bwMode="auto">
          <a:xfrm>
            <a:off x="6265863" y="2736850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46285B6-38CF-4D39-B734-7865AD961AFB}" type="datetime'1''''''''''''''''''''''''''''''''1''B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11B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13"/>
            </p:custDataLst>
          </p:nvPr>
        </p:nvSpPr>
        <p:spPr bwMode="auto">
          <a:xfrm>
            <a:off x="5791200" y="2736850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B08AC54-66DC-4932-AF53-29E5E85DF845}" type="datetime'1''''''''''''0''''''''''''''''''A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14"/>
            </p:custDataLst>
          </p:nvPr>
        </p:nvSpPr>
        <p:spPr bwMode="auto">
          <a:xfrm>
            <a:off x="5318125" y="2736850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258168ED-DE04-41E7-9BC8-599F6B760112}" type="datetime'1''''''0''''''''''''''''''''''''''''B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15"/>
            </p:custDataLst>
          </p:nvPr>
        </p:nvSpPr>
        <p:spPr bwMode="auto">
          <a:xfrm>
            <a:off x="4883150" y="2736850"/>
            <a:ext cx="1825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A5D24A4-B689-46CC-9A4C-583A2F27DF85}" type="datetime'''''''''9''''''''''''''''''''''''''''''A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3" name="Rectangle 92"/>
          <p:cNvSpPr/>
          <p:nvPr>
            <p:custDataLst>
              <p:tags r:id="rId16"/>
            </p:custDataLst>
          </p:nvPr>
        </p:nvSpPr>
        <p:spPr bwMode="auto">
          <a:xfrm>
            <a:off x="4414838" y="2736850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666D3B1-13EC-45BE-A3C0-18740E56A66C}" type="datetime'''9''''''B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Rectangle 61"/>
          <p:cNvSpPr/>
          <p:nvPr>
            <p:custDataLst>
              <p:tags r:id="rId17"/>
            </p:custDataLst>
          </p:nvPr>
        </p:nvSpPr>
        <p:spPr bwMode="auto">
          <a:xfrm>
            <a:off x="3935413" y="2736850"/>
            <a:ext cx="1825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7DA7A7E7-AF9D-4A03-B09A-DCD6C3C4AEDD}" type="datetime'''''''''''''''''''''8''''A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8A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2" name="Rectangle 91"/>
          <p:cNvSpPr/>
          <p:nvPr>
            <p:custDataLst>
              <p:tags r:id="rId18"/>
            </p:custDataLst>
          </p:nvPr>
        </p:nvSpPr>
        <p:spPr bwMode="auto">
          <a:xfrm>
            <a:off x="3467100" y="2736850"/>
            <a:ext cx="1762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33B8A5D0-8915-4B05-A8D5-337C134B3648}" type="datetime'''''''''''''''''''''''''''''''8''''''''''''''''''''''B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8B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 bwMode="auto">
          <a:xfrm>
            <a:off x="2992438" y="2736850"/>
            <a:ext cx="1825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BE7AB992-4D11-4F2D-874D-18683567D6DB}" type="datetime'''''''''''''''''''''''''''''''''''''7''''''''''A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0" name="Rectangle 89"/>
          <p:cNvSpPr/>
          <p:nvPr>
            <p:custDataLst>
              <p:tags r:id="rId20"/>
            </p:custDataLst>
          </p:nvPr>
        </p:nvSpPr>
        <p:spPr bwMode="auto">
          <a:xfrm>
            <a:off x="2519363" y="2736850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4C16253-4752-469E-8B1C-DC28B46D8AD5}" type="datetime'''''''''''''''''''''''''''''''''''''''''7''B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21"/>
            </p:custDataLst>
          </p:nvPr>
        </p:nvSpPr>
        <p:spPr bwMode="auto">
          <a:xfrm>
            <a:off x="2039938" y="2736850"/>
            <a:ext cx="18256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B7B9734-FF44-4622-AEBB-D776725AD53C}" type="datetime'''''''''''''''''''''6''''''''''''''A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22"/>
            </p:custDataLst>
          </p:nvPr>
        </p:nvSpPr>
        <p:spPr bwMode="auto">
          <a:xfrm>
            <a:off x="1571625" y="2736850"/>
            <a:ext cx="1762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0F48A59-D758-4609-A89A-41781E1D63DB}" type="datetime'''''''''''''''''6''''''''''''''''''''''''''''''''B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23"/>
            </p:custDataLst>
          </p:nvPr>
        </p:nvSpPr>
        <p:spPr bwMode="auto">
          <a:xfrm>
            <a:off x="1100138" y="2736850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16B9620-29EA-4B5C-B4A9-81C330D60ED6}" type="datetime'''''''''5''''''''''''''''''''B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Oval 46"/>
          <p:cNvSpPr/>
          <p:nvPr>
            <p:custDataLst>
              <p:tags r:id="rId24"/>
            </p:custDataLst>
          </p:nvPr>
        </p:nvSpPr>
        <p:spPr>
          <a:xfrm>
            <a:off x="928688" y="2911475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48" name="Oval 47"/>
          <p:cNvSpPr/>
          <p:nvPr>
            <p:custDataLst>
              <p:tags r:id="rId25"/>
            </p:custDataLst>
          </p:nvPr>
        </p:nvSpPr>
        <p:spPr>
          <a:xfrm>
            <a:off x="1357313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50" name="Oval 49"/>
          <p:cNvSpPr/>
          <p:nvPr>
            <p:custDataLst>
              <p:tags r:id="rId26"/>
            </p:custDataLst>
          </p:nvPr>
        </p:nvSpPr>
        <p:spPr>
          <a:xfrm>
            <a:off x="1857375" y="29114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1" name="Oval 50"/>
          <p:cNvSpPr/>
          <p:nvPr>
            <p:custDataLst>
              <p:tags r:id="rId27"/>
            </p:custDataLst>
          </p:nvPr>
        </p:nvSpPr>
        <p:spPr>
          <a:xfrm>
            <a:off x="2357438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27</a:t>
            </a:r>
          </a:p>
        </p:txBody>
      </p:sp>
      <p:sp>
        <p:nvSpPr>
          <p:cNvPr id="52" name="Oval 51"/>
          <p:cNvSpPr/>
          <p:nvPr>
            <p:custDataLst>
              <p:tags r:id="rId28"/>
            </p:custDataLst>
          </p:nvPr>
        </p:nvSpPr>
        <p:spPr>
          <a:xfrm>
            <a:off x="2857500" y="29114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3" name="Oval 52"/>
          <p:cNvSpPr/>
          <p:nvPr>
            <p:custDataLst>
              <p:tags r:id="rId29"/>
            </p:custDataLst>
          </p:nvPr>
        </p:nvSpPr>
        <p:spPr>
          <a:xfrm>
            <a:off x="3286125" y="29114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43</a:t>
            </a:r>
          </a:p>
        </p:txBody>
      </p:sp>
      <p:sp>
        <p:nvSpPr>
          <p:cNvPr id="54" name="Oval 53"/>
          <p:cNvSpPr/>
          <p:nvPr>
            <p:custDataLst>
              <p:tags r:id="rId30"/>
            </p:custDataLst>
          </p:nvPr>
        </p:nvSpPr>
        <p:spPr>
          <a:xfrm>
            <a:off x="3786188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56" name="Oval 55"/>
          <p:cNvSpPr/>
          <p:nvPr>
            <p:custDataLst>
              <p:tags r:id="rId31"/>
            </p:custDataLst>
          </p:nvPr>
        </p:nvSpPr>
        <p:spPr>
          <a:xfrm>
            <a:off x="6143625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57" name="Oval 56"/>
          <p:cNvSpPr/>
          <p:nvPr>
            <p:custDataLst>
              <p:tags r:id="rId32"/>
            </p:custDataLst>
          </p:nvPr>
        </p:nvSpPr>
        <p:spPr>
          <a:xfrm>
            <a:off x="6643688" y="2911475"/>
            <a:ext cx="500062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58" name="Oval 57"/>
          <p:cNvSpPr/>
          <p:nvPr>
            <p:custDataLst>
              <p:tags r:id="rId33"/>
            </p:custDataLst>
          </p:nvPr>
        </p:nvSpPr>
        <p:spPr>
          <a:xfrm>
            <a:off x="7143750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59" name="Oval 58"/>
          <p:cNvSpPr/>
          <p:nvPr>
            <p:custDataLst>
              <p:tags r:id="rId34"/>
            </p:custDataLst>
          </p:nvPr>
        </p:nvSpPr>
        <p:spPr>
          <a:xfrm>
            <a:off x="4714875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60" name="Oval 59"/>
          <p:cNvSpPr/>
          <p:nvPr>
            <p:custDataLst>
              <p:tags r:id="rId35"/>
            </p:custDataLst>
          </p:nvPr>
        </p:nvSpPr>
        <p:spPr>
          <a:xfrm>
            <a:off x="5214938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Oval 60"/>
          <p:cNvSpPr/>
          <p:nvPr>
            <p:custDataLst>
              <p:tags r:id="rId36"/>
            </p:custDataLst>
          </p:nvPr>
        </p:nvSpPr>
        <p:spPr>
          <a:xfrm>
            <a:off x="5715000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64" name="Oval 63"/>
          <p:cNvSpPr/>
          <p:nvPr>
            <p:custDataLst>
              <p:tags r:id="rId37"/>
            </p:custDataLst>
          </p:nvPr>
        </p:nvSpPr>
        <p:spPr>
          <a:xfrm>
            <a:off x="4214813" y="2911475"/>
            <a:ext cx="500062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5" name="Oval 64"/>
          <p:cNvSpPr/>
          <p:nvPr>
            <p:custDataLst>
              <p:tags r:id="rId38"/>
            </p:custDataLst>
          </p:nvPr>
        </p:nvSpPr>
        <p:spPr>
          <a:xfrm>
            <a:off x="7643813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6" name="Oval 65"/>
          <p:cNvSpPr/>
          <p:nvPr>
            <p:custDataLst>
              <p:tags r:id="rId39"/>
            </p:custDataLst>
          </p:nvPr>
        </p:nvSpPr>
        <p:spPr>
          <a:xfrm>
            <a:off x="8143875" y="2911475"/>
            <a:ext cx="571500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8</a:t>
            </a:r>
          </a:p>
        </p:txBody>
      </p:sp>
      <p:graphicFrame>
        <p:nvGraphicFramePr>
          <p:cNvPr id="34820" name="Object 47"/>
          <p:cNvGraphicFramePr>
            <a:graphicFrameLocks noChangeAspect="1"/>
          </p:cNvGraphicFramePr>
          <p:nvPr/>
        </p:nvGraphicFramePr>
        <p:xfrm>
          <a:off x="952500" y="3192463"/>
          <a:ext cx="8123238" cy="1722437"/>
        </p:xfrm>
        <a:graphic>
          <a:graphicData uri="http://schemas.openxmlformats.org/presentationml/2006/ole">
            <p:oleObj spid="_x0000_s34820" name="Chart" r:id="rId75" imgW="8124950" imgH="1724066" progId="MSGraph.Chart.8">
              <p:embed followColorScheme="full"/>
            </p:oleObj>
          </a:graphicData>
        </a:graphic>
      </p:graphicFrame>
      <p:sp>
        <p:nvSpPr>
          <p:cNvPr id="84" name="Rectangle 83"/>
          <p:cNvSpPr/>
          <p:nvPr>
            <p:custDataLst>
              <p:tags r:id="rId40"/>
            </p:custDataLst>
          </p:nvPr>
        </p:nvSpPr>
        <p:spPr bwMode="auto">
          <a:xfrm>
            <a:off x="54467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3AB61A1C-A5D3-4AF7-A294-E9D019C96F7A}" type="datetime'''''''I''''''''''''''''C''''''''''''U'' ''''8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8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5" name="Rectangle 84"/>
          <p:cNvSpPr/>
          <p:nvPr>
            <p:custDataLst>
              <p:tags r:id="rId41"/>
            </p:custDataLst>
          </p:nvPr>
        </p:nvSpPr>
        <p:spPr bwMode="auto">
          <a:xfrm>
            <a:off x="48371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A0C2CA7-12AE-4DB9-AA63-F701862409A2}" type="datetime'IC''''''''''''''''''U'''''''''''''' ''''''''7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7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6" name="Rectangle 85"/>
          <p:cNvSpPr/>
          <p:nvPr>
            <p:custDataLst>
              <p:tags r:id="rId42"/>
            </p:custDataLst>
          </p:nvPr>
        </p:nvSpPr>
        <p:spPr bwMode="auto">
          <a:xfrm>
            <a:off x="42275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2FA6695-CCDD-4FE3-BA48-37BC419DCB58}" type="datetime'''''''''I''''''''''''''''''C''''''''''U'''''''''''' ''''6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6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7" name="Rectangle 96"/>
          <p:cNvSpPr/>
          <p:nvPr>
            <p:custDataLst>
              <p:tags r:id="rId43"/>
            </p:custDataLst>
          </p:nvPr>
        </p:nvSpPr>
        <p:spPr bwMode="auto">
          <a:xfrm>
            <a:off x="36179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E9ADAF3-701D-4496-B677-1916F9B2B5F3}" type="datetime'''''''''''''''''''''I''''''''''C''U'''''' ''''''''''''''5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8" name="Rectangle 97"/>
          <p:cNvSpPr/>
          <p:nvPr>
            <p:custDataLst>
              <p:tags r:id="rId44"/>
            </p:custDataLst>
          </p:nvPr>
        </p:nvSpPr>
        <p:spPr bwMode="auto">
          <a:xfrm>
            <a:off x="30083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9F5B41F-C3F7-44D2-9DDF-E539EF28B438}" type="datetime'''''''''''''''''''''''''''ICU'''''''' ''''''4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4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9" name="Rectangle 98"/>
          <p:cNvSpPr/>
          <p:nvPr>
            <p:custDataLst>
              <p:tags r:id="rId45"/>
            </p:custDataLst>
          </p:nvPr>
        </p:nvSpPr>
        <p:spPr bwMode="auto">
          <a:xfrm>
            <a:off x="23987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3CF409E-6046-4A91-97B5-1404758C1460}" type="datetime'I''''C''''''''''''''U'''''''''''' ''''''''''''''''''3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3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46"/>
            </p:custDataLst>
          </p:nvPr>
        </p:nvSpPr>
        <p:spPr bwMode="auto">
          <a:xfrm>
            <a:off x="17891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78D9A77-3D02-4861-AA70-8A3FB9C2DB10}" type="datetime'''''''''I''CU'''''''''''''''''''''' ''''''''''''''2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2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1" name="Rectangle 100"/>
          <p:cNvSpPr/>
          <p:nvPr>
            <p:custDataLst>
              <p:tags r:id="rId47"/>
            </p:custDataLst>
          </p:nvPr>
        </p:nvSpPr>
        <p:spPr bwMode="auto">
          <a:xfrm>
            <a:off x="11795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69BE67E-C527-4E40-87CC-582B8BAA3950}" type="datetime'''''''''''''''I''''''''''''''''C''U'' ''''''1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1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48"/>
            </p:custDataLst>
          </p:nvPr>
        </p:nvSpPr>
        <p:spPr bwMode="auto">
          <a:xfrm>
            <a:off x="6056313" y="4865688"/>
            <a:ext cx="3476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5CF931F-EF17-4A9C-A7AE-A0F98C9DAB90}" type="datetime'''''''''''''''''IC''''''U'''''''''''''''''''''''''''''''''' 9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9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0" name="Rectangle 129"/>
          <p:cNvSpPr/>
          <p:nvPr>
            <p:custDataLst>
              <p:tags r:id="rId49"/>
            </p:custDataLst>
          </p:nvPr>
        </p:nvSpPr>
        <p:spPr bwMode="auto">
          <a:xfrm>
            <a:off x="8532813" y="4865688"/>
            <a:ext cx="2714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34059CE-A348-4ED1-9BAC-5F2C6AA1E4F1}" type="datetime'''''''''''H''''''''''C''''''''''''''C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HCC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9" name="Rectangle 128"/>
          <p:cNvSpPr/>
          <p:nvPr>
            <p:custDataLst>
              <p:tags r:id="rId50"/>
            </p:custDataLst>
          </p:nvPr>
        </p:nvSpPr>
        <p:spPr bwMode="auto">
          <a:xfrm>
            <a:off x="7900988" y="4865688"/>
            <a:ext cx="315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A9096E0-DF70-4FB5-AF1D-BBCEC2193132}" type="datetime'''''''''''''''''I''C''''CU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ICCU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1" name="Rectangle 80"/>
          <p:cNvSpPr/>
          <p:nvPr>
            <p:custDataLst>
              <p:tags r:id="rId51"/>
            </p:custDataLst>
          </p:nvPr>
        </p:nvSpPr>
        <p:spPr bwMode="auto">
          <a:xfrm>
            <a:off x="7254875" y="4865688"/>
            <a:ext cx="3873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4EFFC44-1DCD-45FC-915E-6FB7AC616AE6}" type="datetime'''''''''''O''''''''''r''t''''ho'''' I''''CU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Ortho ICU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2" name="Rectangle 81"/>
          <p:cNvSpPr/>
          <p:nvPr>
            <p:custDataLst>
              <p:tags r:id="rId52"/>
            </p:custDataLst>
          </p:nvPr>
        </p:nvSpPr>
        <p:spPr bwMode="auto">
          <a:xfrm>
            <a:off x="6626225" y="4865688"/>
            <a:ext cx="4254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83DFA9C-991A-4E45-ACC6-6BABC27ED023}" type="datetime'''''I''''''C''''U'' ''''''''''''''''''''''''''''''''''1''0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10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0" name="Pentagon 109"/>
          <p:cNvSpPr/>
          <p:nvPr>
            <p:custDataLst>
              <p:tags r:id="rId53"/>
            </p:custDataLst>
          </p:nvPr>
        </p:nvSpPr>
        <p:spPr>
          <a:xfrm>
            <a:off x="357188" y="3857625"/>
            <a:ext cx="714375" cy="357188"/>
          </a:xfrm>
          <a:prstGeom prst="homePlate">
            <a:avLst/>
          </a:prstGeom>
          <a:solidFill>
            <a:srgbClr val="F33E0D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>
                <a:solidFill>
                  <a:prstClr val="white"/>
                </a:solidFill>
              </a:rPr>
              <a:t>Critical care</a:t>
            </a:r>
          </a:p>
        </p:txBody>
      </p:sp>
      <p:sp>
        <p:nvSpPr>
          <p:cNvPr id="111" name="Pentagon 110"/>
          <p:cNvSpPr/>
          <p:nvPr>
            <p:custDataLst>
              <p:tags r:id="rId54"/>
            </p:custDataLst>
          </p:nvPr>
        </p:nvSpPr>
        <p:spPr>
          <a:xfrm>
            <a:off x="347663" y="1428750"/>
            <a:ext cx="723900" cy="355600"/>
          </a:xfrm>
          <a:prstGeom prst="homePlate">
            <a:avLst/>
          </a:prstGeom>
          <a:solidFill>
            <a:srgbClr val="F33E0D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>
                <a:solidFill>
                  <a:prstClr val="white"/>
                </a:solidFill>
              </a:rPr>
              <a:t>Wards</a:t>
            </a:r>
          </a:p>
        </p:txBody>
      </p:sp>
      <p:sp>
        <p:nvSpPr>
          <p:cNvPr id="112" name="Oval 111"/>
          <p:cNvSpPr/>
          <p:nvPr>
            <p:custDataLst>
              <p:tags r:id="rId55"/>
            </p:custDataLst>
          </p:nvPr>
        </p:nvSpPr>
        <p:spPr>
          <a:xfrm>
            <a:off x="1071563" y="5108575"/>
            <a:ext cx="571500" cy="2492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15" name="Oval 114"/>
          <p:cNvSpPr/>
          <p:nvPr>
            <p:custDataLst>
              <p:tags r:id="rId56"/>
            </p:custDataLst>
          </p:nvPr>
        </p:nvSpPr>
        <p:spPr>
          <a:xfrm>
            <a:off x="2357438" y="5108575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19" name="Oval 118"/>
          <p:cNvSpPr/>
          <p:nvPr>
            <p:custDataLst>
              <p:tags r:id="rId57"/>
            </p:custDataLst>
          </p:nvPr>
        </p:nvSpPr>
        <p:spPr>
          <a:xfrm>
            <a:off x="3571875" y="5108575"/>
            <a:ext cx="571500" cy="2492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177" name="Oval 176"/>
          <p:cNvSpPr/>
          <p:nvPr>
            <p:custDataLst>
              <p:tags r:id="rId58"/>
            </p:custDataLst>
          </p:nvPr>
        </p:nvSpPr>
        <p:spPr>
          <a:xfrm>
            <a:off x="8572500" y="29114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Oval 66"/>
          <p:cNvSpPr/>
          <p:nvPr>
            <p:custDataLst>
              <p:tags r:id="rId59"/>
            </p:custDataLst>
          </p:nvPr>
        </p:nvSpPr>
        <p:spPr>
          <a:xfrm>
            <a:off x="1714500" y="5108575"/>
            <a:ext cx="642938" cy="2492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68" name="Oval 67"/>
          <p:cNvSpPr/>
          <p:nvPr>
            <p:custDataLst>
              <p:tags r:id="rId60"/>
            </p:custDataLst>
          </p:nvPr>
        </p:nvSpPr>
        <p:spPr>
          <a:xfrm>
            <a:off x="4143375" y="5126038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69" name="Oval 68"/>
          <p:cNvSpPr/>
          <p:nvPr>
            <p:custDataLst>
              <p:tags r:id="rId61"/>
            </p:custDataLst>
          </p:nvPr>
        </p:nvSpPr>
        <p:spPr>
          <a:xfrm>
            <a:off x="2928938" y="5108575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70" name="Oval 69"/>
          <p:cNvSpPr/>
          <p:nvPr>
            <p:custDataLst>
              <p:tags r:id="rId62"/>
            </p:custDataLst>
          </p:nvPr>
        </p:nvSpPr>
        <p:spPr>
          <a:xfrm>
            <a:off x="4786313" y="5108575"/>
            <a:ext cx="642937" cy="2492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09</a:t>
            </a:r>
          </a:p>
        </p:txBody>
      </p:sp>
      <p:sp>
        <p:nvSpPr>
          <p:cNvPr id="71" name="Oval 70"/>
          <p:cNvSpPr/>
          <p:nvPr>
            <p:custDataLst>
              <p:tags r:id="rId63"/>
            </p:custDataLst>
          </p:nvPr>
        </p:nvSpPr>
        <p:spPr>
          <a:xfrm>
            <a:off x="5429250" y="51085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72" name="Oval 71"/>
          <p:cNvSpPr/>
          <p:nvPr>
            <p:custDataLst>
              <p:tags r:id="rId64"/>
            </p:custDataLst>
          </p:nvPr>
        </p:nvSpPr>
        <p:spPr>
          <a:xfrm>
            <a:off x="6572250" y="5108575"/>
            <a:ext cx="500063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73" name="Oval 72"/>
          <p:cNvSpPr/>
          <p:nvPr>
            <p:custDataLst>
              <p:tags r:id="rId65"/>
            </p:custDataLst>
          </p:nvPr>
        </p:nvSpPr>
        <p:spPr>
          <a:xfrm>
            <a:off x="7215188" y="5108575"/>
            <a:ext cx="500062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4" name="Oval 73"/>
          <p:cNvSpPr/>
          <p:nvPr>
            <p:custDataLst>
              <p:tags r:id="rId66"/>
            </p:custDataLst>
          </p:nvPr>
        </p:nvSpPr>
        <p:spPr>
          <a:xfrm>
            <a:off x="7858125" y="5108575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75" name="Oval 74"/>
          <p:cNvSpPr/>
          <p:nvPr>
            <p:custDataLst>
              <p:tags r:id="rId67"/>
            </p:custDataLst>
          </p:nvPr>
        </p:nvSpPr>
        <p:spPr>
          <a:xfrm>
            <a:off x="6000750" y="5108575"/>
            <a:ext cx="500063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77" name="Oval 76"/>
          <p:cNvSpPr/>
          <p:nvPr>
            <p:custDataLst>
              <p:tags r:id="rId68"/>
            </p:custDataLst>
          </p:nvPr>
        </p:nvSpPr>
        <p:spPr>
          <a:xfrm>
            <a:off x="8429625" y="5108575"/>
            <a:ext cx="500063" cy="2143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4888" name="TextBox 2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0825" y="158750"/>
            <a:ext cx="817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IPSG 1: Patient identification - IPD</a:t>
            </a:r>
          </a:p>
          <a:p>
            <a:pPr eaLnBrk="0" hangingPunct="0"/>
            <a:endParaRPr lang="en-US" altLang="en-US" sz="2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889" name="Rectangle 7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57188" y="5357813"/>
            <a:ext cx="8786812" cy="1428750"/>
          </a:xfrm>
          <a:prstGeom prst="rect">
            <a:avLst/>
          </a:prstGeom>
          <a:solidFill>
            <a:srgbClr val="FFED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Key discussion points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Focused attention  on Staff knowledge required on all floors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Room/Bed number cannot be an identifier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Check before medication needs to be strengthened in ICUs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Action Taken:    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IN" sz="12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Information has been disseminated to the ward unit team for focussed improvement.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200" b="1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200" b="1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 b="1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Oval 75"/>
          <p:cNvSpPr/>
          <p:nvPr>
            <p:custDataLst>
              <p:tags r:id="rId71"/>
            </p:custDataLst>
          </p:nvPr>
        </p:nvSpPr>
        <p:spPr bwMode="auto">
          <a:xfrm>
            <a:off x="1270618" y="954388"/>
            <a:ext cx="785812" cy="571500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solidFill>
                <a:schemeClr val="bg1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842" name="think-cell Slide" r:id="rId22" imgW="270" imgH="270" progId="">
              <p:embed/>
            </p:oleObj>
          </a:graphicData>
        </a:graphic>
      </p:graphicFrame>
      <p:sp>
        <p:nvSpPr>
          <p:cNvPr id="35845" name="Rectangle 10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57200">
              <a:buClr>
                <a:srgbClr val="000000"/>
              </a:buClr>
              <a:buSzPct val="100000"/>
            </a:pPr>
            <a:endParaRPr lang="en-IN" sz="1200" b="1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  <p:sp>
        <p:nvSpPr>
          <p:cNvPr id="3584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42875"/>
            <a:ext cx="817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Communication related incidents</a:t>
            </a:r>
          </a:p>
          <a:p>
            <a:pPr eaLnBrk="0" hangingPunct="0"/>
            <a:endParaRPr lang="en-US" altLang="en-US" sz="2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47" name="TextBox 7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6921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Incidents reported through online portal</a:t>
            </a:r>
          </a:p>
          <a:p>
            <a:pPr eaLnBrk="0" hangingPunct="0"/>
            <a:r>
              <a:rPr lang="en-IN" sz="1200">
                <a:latin typeface="Calibri" pitchFamily="34" charset="0"/>
              </a:rPr>
              <a:t>Numbers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941388" y="1671638"/>
          <a:ext cx="7278687" cy="1439862"/>
        </p:xfrm>
        <a:graphic>
          <a:graphicData uri="http://schemas.openxmlformats.org/presentationml/2006/ole">
            <p:oleObj spid="_x0000_s35843" name="Chart" r:id="rId23" imgW="7277066" imgH="1438206" progId="MSGraph.Chart.8">
              <p:embed followColorScheme="full"/>
            </p:oleObj>
          </a:graphicData>
        </a:graphic>
      </p:graphicFrame>
      <p:sp>
        <p:nvSpPr>
          <p:cNvPr id="35848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15074" y="3049588"/>
            <a:ext cx="590539" cy="16509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r>
              <a:rPr lang="en-US" sz="1200" b="1" dirty="0" smtClean="0">
                <a:latin typeface="Calibri" pitchFamily="34" charset="0"/>
                <a:sym typeface="Calibri" pitchFamily="34" charset="0"/>
              </a:rPr>
              <a:t>Mar-16</a:t>
            </a:r>
            <a:endParaRPr lang="en-US" sz="12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49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0" y="3049588"/>
            <a:ext cx="249238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0ED4A6DB-B9D7-414D-AA80-4A01C5CBDC4D}" type="datetime'''''''''''D''e''''''''''''''''''''''c''''''''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Dec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0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37063" y="3049588"/>
            <a:ext cx="26670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5888B8FD-592F-4D2E-8D88-D20B558DC805}" type="datetime'''N''''''''''''o''''v''''''''''''''''''''''''''''''''''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Nov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1" name="Rectangl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11675" y="2263775"/>
            <a:ext cx="119063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0637" tIns="0" rIns="20637" bIns="0" anchor="b"/>
          <a:lstStyle/>
          <a:p>
            <a:pPr algn="ctr" defTabSz="457200">
              <a:buClr>
                <a:srgbClr val="000000"/>
              </a:buClr>
              <a:buSzPct val="100000"/>
            </a:pPr>
            <a:fld id="{7508D049-69ED-4C8A-A207-81703F1BB439}" type="datetime'2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2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2" name="Rectangle 9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40113" y="3049588"/>
            <a:ext cx="231775" cy="3651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9367F14-B1BF-4C69-9F04-92D92B20C26E}" type="datetime'''''O''''''''''''''c''''''''t''''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Oct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</a:pPr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3" name="Rectangle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25700" y="3049588"/>
            <a:ext cx="242888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0A5697B7-2264-473E-A14D-B349652931CA}" type="datetime'''''''''''''''''Se''''''''''''''''''''''''''''''''''''p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Sep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4" name="Rectangle 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6525" y="3049588"/>
            <a:ext cx="26035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 eaLnBrk="0" hangingPunct="0">
              <a:buClr>
                <a:srgbClr val="000000"/>
              </a:buClr>
              <a:buSzPct val="100000"/>
            </a:pPr>
            <a:fld id="{3C5CA98F-B3D1-4054-8E91-3B02D738BACE}" type="datetime'''''''''''''''''A''''''''ug'''">
              <a:rPr lang="en-US" altLang="en-US" sz="1200" b="1">
                <a:latin typeface="Calibri" pitchFamily="34" charset="0"/>
                <a:sym typeface="Calibri" pitchFamily="34" charset="0"/>
              </a:rPr>
              <a:pPr algn="ctr" defTabSz="457200" eaLnBrk="0" hangingPunct="0">
                <a:buClr>
                  <a:srgbClr val="000000"/>
                </a:buClr>
                <a:buSzPct val="100000"/>
              </a:pPr>
              <a:t>Aug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5" name="Rectangle 5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7963" y="2263775"/>
            <a:ext cx="119062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0637" tIns="0" rIns="20637" bIns="0" anchor="b"/>
          <a:lstStyle/>
          <a:p>
            <a:pPr algn="ctr" defTabSz="457200">
              <a:buClr>
                <a:srgbClr val="000000"/>
              </a:buClr>
              <a:buSzPct val="100000"/>
            </a:pPr>
            <a:fld id="{1028B56C-E87D-4B99-8258-C9F2975D3A82}" type="datetime'''''''''''''''2''''''''''''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2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6" name="Rectangle 4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45388" y="1558925"/>
            <a:ext cx="119062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0637" tIns="0" rIns="20637" bIns="0" anchor="b"/>
          <a:lstStyle/>
          <a:p>
            <a:pPr algn="ctr" defTabSz="457200">
              <a:buClr>
                <a:srgbClr val="000000"/>
              </a:buClr>
              <a:buSzPct val="100000"/>
            </a:pPr>
            <a:fld id="{C4F21FE5-88A3-4AC5-B4DF-C2CEF7526016}" type="datetime'''''''''''''''5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5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7" name="Rectangle 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3463" y="3049588"/>
            <a:ext cx="44291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r>
              <a:rPr lang="en-US" sz="1200" b="1" dirty="0" smtClean="0">
                <a:latin typeface="Calibri" pitchFamily="34" charset="0"/>
                <a:sym typeface="Calibri" pitchFamily="34" charset="0"/>
              </a:rPr>
              <a:t>Apr-16</a:t>
            </a:r>
            <a:endParaRPr lang="en-US" sz="1200" b="1" dirty="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58" name="Rectangle 5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18425" y="1054100"/>
            <a:ext cx="214313" cy="160338"/>
          </a:xfrm>
          <a:prstGeom prst="rect">
            <a:avLst/>
          </a:prstGeom>
          <a:solidFill>
            <a:srgbClr val="9DB1C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59" name="Rectangle 10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18425" y="820738"/>
            <a:ext cx="214313" cy="160337"/>
          </a:xfrm>
          <a:prstGeom prst="rect">
            <a:avLst/>
          </a:prstGeom>
          <a:solidFill>
            <a:srgbClr val="DFE5E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60" name="Rectangle 6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83538" y="1049338"/>
            <a:ext cx="620712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457200" eaLnBrk="0" hangingPunct="0">
              <a:buClr>
                <a:srgbClr val="000000"/>
              </a:buClr>
              <a:buSzPct val="100000"/>
            </a:pPr>
            <a:fld id="{3DF4EE29-43C3-4A6B-8D48-52ACD1E3B51C}" type="datetime'H''''''''''''a''''n''d''''ov''''''e''''r'''''''''''''''''''''">
              <a:rPr lang="en-US" sz="1200" b="1">
                <a:latin typeface="Calibri" pitchFamily="34" charset="0"/>
                <a:sym typeface="Calibri" pitchFamily="34" charset="0"/>
              </a:rPr>
              <a:pPr defTabSz="457200" eaLnBrk="0" hangingPunct="0">
                <a:buClr>
                  <a:srgbClr val="000000"/>
                </a:buClr>
                <a:buSzPct val="100000"/>
              </a:pPr>
              <a:t>Handover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61" name="Rectangle 9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83538" y="815975"/>
            <a:ext cx="1008062" cy="1825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457200" eaLnBrk="0" hangingPunct="0">
              <a:buClr>
                <a:srgbClr val="000000"/>
              </a:buClr>
              <a:buSzPct val="100000"/>
            </a:pPr>
            <a:fld id="{4115F89A-CD3E-4AAF-ACB1-CDB47B480F1D}" type="datetime'C''om''''''''''''''m''''uni''ca''''ti''''''''o''''n'">
              <a:rPr lang="en-US" altLang="en-US" sz="1200" b="1">
                <a:latin typeface="Calibri" pitchFamily="34" charset="0"/>
                <a:sym typeface="Calibri" pitchFamily="34" charset="0"/>
              </a:rPr>
              <a:pPr defTabSz="457200" eaLnBrk="0" hangingPunct="0">
                <a:buClr>
                  <a:srgbClr val="000000"/>
                </a:buClr>
                <a:buSzPct val="100000"/>
              </a:pPr>
              <a:t>Communication</a:t>
            </a:fld>
            <a:endParaRPr lang="en-US" alt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5880" name="TextBox 9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05250" y="6142038"/>
            <a:ext cx="669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Sept’15</a:t>
            </a:r>
          </a:p>
        </p:txBody>
      </p:sp>
      <p:sp>
        <p:nvSpPr>
          <p:cNvPr id="35886" name="Rectangle 9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4313" y="5929313"/>
            <a:ext cx="8929687" cy="928687"/>
          </a:xfrm>
          <a:prstGeom prst="rect">
            <a:avLst/>
          </a:prstGeom>
          <a:solidFill>
            <a:srgbClr val="FFED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4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Key discussion points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2 handover related issues</a:t>
            </a:r>
          </a:p>
          <a:p>
            <a:pPr defTabSz="457200" eaLnBrk="0" hangingPunct="0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3 other communication breakdowns</a:t>
            </a:r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866" name="think-cell Slide" r:id="rId73" imgW="360" imgH="360" progId="">
              <p:embed/>
            </p:oleObj>
          </a:graphicData>
        </a:graphic>
      </p:graphicFrame>
      <p:sp>
        <p:nvSpPr>
          <p:cNvPr id="14340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57200" eaLnBrk="0" hangingPunct="0">
              <a:buClr>
                <a:srgbClr val="000000"/>
              </a:buClr>
              <a:buSzPct val="100000"/>
              <a:defRPr/>
            </a:pPr>
            <a:endParaRPr lang="en-IN" sz="1200" b="1" dirty="0">
              <a:solidFill>
                <a:schemeClr val="bg1"/>
              </a:solidFill>
              <a:latin typeface="Calibri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68313" y="765175"/>
            <a:ext cx="8207375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indent="5445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+mn-lt"/>
              <a:cs typeface="+mn-cs"/>
            </a:endParaRPr>
          </a:p>
        </p:txBody>
      </p:sp>
      <p:sp>
        <p:nvSpPr>
          <p:cNvPr id="36871" name="TextBox 7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13" y="6921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Compliance to Verbal Orders (IPD: FLOOR WISE)</a:t>
            </a:r>
          </a:p>
          <a:p>
            <a:pPr eaLnBrk="0" hangingPunct="0"/>
            <a:r>
              <a:rPr lang="en-IN" sz="1200">
                <a:latin typeface="Calibri" pitchFamily="34" charset="0"/>
              </a:rPr>
              <a:t>Percent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96850" y="1058863"/>
          <a:ext cx="8869363" cy="1730375"/>
        </p:xfrm>
        <a:graphic>
          <a:graphicData uri="http://schemas.openxmlformats.org/presentationml/2006/ole">
            <p:oleObj spid="_x0000_s36867" name="Chart" r:id="rId74" imgW="8867828" imgH="1733513" progId="MSGraph.Chart.8">
              <p:embed followColorScheme="full"/>
            </p:oleObj>
          </a:graphicData>
        </a:graphic>
      </p:graphicFrame>
      <p:sp>
        <p:nvSpPr>
          <p:cNvPr id="43" name="Rectangle 42"/>
          <p:cNvSpPr/>
          <p:nvPr>
            <p:custDataLst>
              <p:tags r:id="rId5"/>
            </p:custDataLst>
          </p:nvPr>
        </p:nvSpPr>
        <p:spPr bwMode="auto">
          <a:xfrm>
            <a:off x="8570913" y="2732088"/>
            <a:ext cx="2540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F2FB0EC-F2F0-4B77-BE22-E923AFF351CF}" type="datetime'''''''''''''''''''''''''''''''''''''1''5''''''''''''''B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 bwMode="auto">
          <a:xfrm>
            <a:off x="8061325" y="2732088"/>
            <a:ext cx="2540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545D3CE-88D3-46F1-A80B-6D94BA6DE583}" type="datetime'''''''''''''1''''''''''''''''''''''''''4''''''''''''''''''''B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14B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 bwMode="auto">
          <a:xfrm>
            <a:off x="7548563" y="2732088"/>
            <a:ext cx="2603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A5B2978-400C-4773-AA12-BA89510388F2}" type="datetime'1''''''''''''''''''''''''''''2''''''''''''''''A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8"/>
            </p:custDataLst>
          </p:nvPr>
        </p:nvSpPr>
        <p:spPr bwMode="auto">
          <a:xfrm>
            <a:off x="7042150" y="2732088"/>
            <a:ext cx="2540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475729D-DF11-4C25-96D3-83568B28FCD4}" type="datetime'''''''''''''''''''''''''''''1''''''2''''B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876" name="Rectangle 6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29388" y="2732088"/>
            <a:ext cx="26035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04C1CDBF-576E-48B8-8923-0C8A1F944419}" type="datetime'''''''1''''''''''''''''''''''''''''''''''''1A''''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11A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6877" name="Rectangle 5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22975" y="2732088"/>
            <a:ext cx="254000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1C46CBE8-113D-42E4-ACB1-BFF6ADC692CE}" type="datetime'''1''''''''1''''''''B''''''''''''''''''''''''''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11B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6" name="Rectangle 95"/>
          <p:cNvSpPr/>
          <p:nvPr>
            <p:custDataLst>
              <p:tags r:id="rId11"/>
            </p:custDataLst>
          </p:nvPr>
        </p:nvSpPr>
        <p:spPr bwMode="auto">
          <a:xfrm>
            <a:off x="5510213" y="2732088"/>
            <a:ext cx="2603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5299E7E-70A0-457C-8507-8774AA4202FD}" type="datetime'''''1''''''0''A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12"/>
            </p:custDataLst>
          </p:nvPr>
        </p:nvSpPr>
        <p:spPr bwMode="auto">
          <a:xfrm>
            <a:off x="5003800" y="2732088"/>
            <a:ext cx="2540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B018402-B155-4354-890A-33C06A4191D6}" type="datetime'''''1''''0''''''''''''''''''''''''B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13"/>
            </p:custDataLst>
          </p:nvPr>
        </p:nvSpPr>
        <p:spPr bwMode="auto">
          <a:xfrm>
            <a:off x="4530725" y="2732088"/>
            <a:ext cx="1825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357D98CD-92D1-434B-8B24-074A2E1A402C}" type="datetime'''9''''''''''''''''''''A''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3" name="Rectangle 92"/>
          <p:cNvSpPr/>
          <p:nvPr>
            <p:custDataLst>
              <p:tags r:id="rId14"/>
            </p:custDataLst>
          </p:nvPr>
        </p:nvSpPr>
        <p:spPr bwMode="auto">
          <a:xfrm>
            <a:off x="4024313" y="2732088"/>
            <a:ext cx="176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826F4A9-831C-4849-BE22-CC993B8E3A33}" type="datetime'''''9''''''''''''''''''''''''''''''''''''B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882" name="Rectangle 4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11550" y="2732088"/>
            <a:ext cx="182563" cy="1825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57200">
              <a:buClr>
                <a:srgbClr val="000000"/>
              </a:buClr>
              <a:buSzPct val="100000"/>
            </a:pPr>
            <a:fld id="{2E74EBB3-3481-4813-91EF-1778B63C2FC4}" type="datetime'''''''''''''''''''''''''''''''8''''''A'''''''''">
              <a:rPr lang="en-US" sz="1200" b="1">
                <a:latin typeface="Calibri" pitchFamily="34" charset="0"/>
                <a:sym typeface="Calibri" pitchFamily="34" charset="0"/>
              </a:rPr>
              <a:pPr algn="ctr" defTabSz="457200">
                <a:buClr>
                  <a:srgbClr val="000000"/>
                </a:buClr>
                <a:buSzPct val="100000"/>
              </a:pPr>
              <a:t>8A</a:t>
            </a:fld>
            <a:endParaRPr lang="en-US" sz="1200" b="1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92" name="Rectangle 91"/>
          <p:cNvSpPr/>
          <p:nvPr>
            <p:custDataLst>
              <p:tags r:id="rId16"/>
            </p:custDataLst>
          </p:nvPr>
        </p:nvSpPr>
        <p:spPr bwMode="auto">
          <a:xfrm>
            <a:off x="3005138" y="2732088"/>
            <a:ext cx="176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32B364B4-7C90-4456-BDAF-46107BD2A54E}" type="datetime'''''8''''B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8B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17"/>
            </p:custDataLst>
          </p:nvPr>
        </p:nvSpPr>
        <p:spPr bwMode="auto">
          <a:xfrm>
            <a:off x="2492375" y="2732088"/>
            <a:ext cx="1825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78F926F5-BAA5-4098-BA40-A63795C3A56F}" type="datetime'''''''''''7''''''''''''''''''''''''''''''''A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 bwMode="auto">
          <a:xfrm>
            <a:off x="1985963" y="2732088"/>
            <a:ext cx="176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8032AF6-2811-4D1B-B497-DB41619027E2}" type="datetime'''''''''''''''''''''''''''7''''''''''''B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19"/>
            </p:custDataLst>
          </p:nvPr>
        </p:nvSpPr>
        <p:spPr bwMode="auto">
          <a:xfrm>
            <a:off x="1473200" y="2732088"/>
            <a:ext cx="1825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2138CAB-9408-4896-A393-C0FBA878E80E}" type="datetime'6''''''''''''A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20"/>
            </p:custDataLst>
          </p:nvPr>
        </p:nvSpPr>
        <p:spPr bwMode="auto">
          <a:xfrm>
            <a:off x="966788" y="2732088"/>
            <a:ext cx="1762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F2B02CB-F253-4592-8C7F-2355192CD98B}" type="datetime'''''''''''''''''''''''6''B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21"/>
            </p:custDataLst>
          </p:nvPr>
        </p:nvSpPr>
        <p:spPr bwMode="auto">
          <a:xfrm>
            <a:off x="457200" y="2732088"/>
            <a:ext cx="1762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323B5B8-C954-4985-BB82-8C6A963CE81C}" type="datetime'''''''''''''''''5B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5" name="Oval 44"/>
          <p:cNvSpPr/>
          <p:nvPr>
            <p:custDataLst>
              <p:tags r:id="rId22"/>
            </p:custDataLst>
          </p:nvPr>
        </p:nvSpPr>
        <p:spPr>
          <a:xfrm>
            <a:off x="285750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47" name="Oval 46"/>
          <p:cNvSpPr/>
          <p:nvPr>
            <p:custDataLst>
              <p:tags r:id="rId23"/>
            </p:custDataLst>
          </p:nvPr>
        </p:nvSpPr>
        <p:spPr>
          <a:xfrm>
            <a:off x="785813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48" name="Oval 47"/>
          <p:cNvSpPr/>
          <p:nvPr>
            <p:custDataLst>
              <p:tags r:id="rId24"/>
            </p:custDataLst>
          </p:nvPr>
        </p:nvSpPr>
        <p:spPr>
          <a:xfrm>
            <a:off x="1285875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50" name="Oval 49"/>
          <p:cNvSpPr/>
          <p:nvPr>
            <p:custDataLst>
              <p:tags r:id="rId25"/>
            </p:custDataLst>
          </p:nvPr>
        </p:nvSpPr>
        <p:spPr>
          <a:xfrm>
            <a:off x="1785938" y="2928938"/>
            <a:ext cx="500062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51" name="Oval 50"/>
          <p:cNvSpPr/>
          <p:nvPr>
            <p:custDataLst>
              <p:tags r:id="rId26"/>
            </p:custDataLst>
          </p:nvPr>
        </p:nvSpPr>
        <p:spPr>
          <a:xfrm>
            <a:off x="2357438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52" name="Oval 51"/>
          <p:cNvSpPr/>
          <p:nvPr>
            <p:custDataLst>
              <p:tags r:id="rId27"/>
            </p:custDataLst>
          </p:nvPr>
        </p:nvSpPr>
        <p:spPr>
          <a:xfrm>
            <a:off x="2857500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36</a:t>
            </a:r>
          </a:p>
        </p:txBody>
      </p:sp>
      <p:sp>
        <p:nvSpPr>
          <p:cNvPr id="53" name="Oval 52"/>
          <p:cNvSpPr/>
          <p:nvPr>
            <p:custDataLst>
              <p:tags r:id="rId28"/>
            </p:custDataLst>
          </p:nvPr>
        </p:nvSpPr>
        <p:spPr>
          <a:xfrm>
            <a:off x="3857625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26</a:t>
            </a:r>
          </a:p>
        </p:txBody>
      </p:sp>
      <p:sp>
        <p:nvSpPr>
          <p:cNvPr id="54" name="Oval 53"/>
          <p:cNvSpPr/>
          <p:nvPr>
            <p:custDataLst>
              <p:tags r:id="rId29"/>
            </p:custDataLst>
          </p:nvPr>
        </p:nvSpPr>
        <p:spPr>
          <a:xfrm>
            <a:off x="4357688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55" name="Oval 54"/>
          <p:cNvSpPr/>
          <p:nvPr>
            <p:custDataLst>
              <p:tags r:id="rId30"/>
            </p:custDataLst>
          </p:nvPr>
        </p:nvSpPr>
        <p:spPr>
          <a:xfrm>
            <a:off x="4857750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56" name="Oval 55"/>
          <p:cNvSpPr/>
          <p:nvPr>
            <p:custDataLst>
              <p:tags r:id="rId31"/>
            </p:custDataLst>
          </p:nvPr>
        </p:nvSpPr>
        <p:spPr>
          <a:xfrm>
            <a:off x="6429375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57" name="Oval 56"/>
          <p:cNvSpPr/>
          <p:nvPr>
            <p:custDataLst>
              <p:tags r:id="rId32"/>
            </p:custDataLst>
          </p:nvPr>
        </p:nvSpPr>
        <p:spPr>
          <a:xfrm>
            <a:off x="6929438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8" name="Oval 57"/>
          <p:cNvSpPr/>
          <p:nvPr>
            <p:custDataLst>
              <p:tags r:id="rId33"/>
            </p:custDataLst>
          </p:nvPr>
        </p:nvSpPr>
        <p:spPr>
          <a:xfrm>
            <a:off x="7429500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60" name="Oval 59"/>
          <p:cNvSpPr/>
          <p:nvPr>
            <p:custDataLst>
              <p:tags r:id="rId34"/>
            </p:custDataLst>
          </p:nvPr>
        </p:nvSpPr>
        <p:spPr>
          <a:xfrm>
            <a:off x="5357813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Oval 60"/>
          <p:cNvSpPr/>
          <p:nvPr>
            <p:custDataLst>
              <p:tags r:id="rId35"/>
            </p:custDataLst>
          </p:nvPr>
        </p:nvSpPr>
        <p:spPr>
          <a:xfrm>
            <a:off x="5929313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31</a:t>
            </a:r>
          </a:p>
        </p:txBody>
      </p:sp>
      <p:sp>
        <p:nvSpPr>
          <p:cNvPr id="36903" name="TextBox 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0825" y="158750"/>
            <a:ext cx="817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IPSG 2: Effective Communication</a:t>
            </a:r>
          </a:p>
          <a:p>
            <a:pPr eaLnBrk="0" hangingPunct="0"/>
            <a:endParaRPr lang="en-US" altLang="en-US" sz="2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Oval 62"/>
          <p:cNvSpPr/>
          <p:nvPr>
            <p:custDataLst>
              <p:tags r:id="rId37"/>
            </p:custDataLst>
          </p:nvPr>
        </p:nvSpPr>
        <p:spPr>
          <a:xfrm>
            <a:off x="3357563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29</a:t>
            </a:r>
          </a:p>
        </p:txBody>
      </p:sp>
      <p:sp>
        <p:nvSpPr>
          <p:cNvPr id="64" name="Oval 63"/>
          <p:cNvSpPr/>
          <p:nvPr>
            <p:custDataLst>
              <p:tags r:id="rId38"/>
            </p:custDataLst>
          </p:nvPr>
        </p:nvSpPr>
        <p:spPr>
          <a:xfrm>
            <a:off x="7929563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5" name="Oval 64"/>
          <p:cNvSpPr/>
          <p:nvPr>
            <p:custDataLst>
              <p:tags r:id="rId39"/>
            </p:custDataLst>
          </p:nvPr>
        </p:nvSpPr>
        <p:spPr>
          <a:xfrm>
            <a:off x="8429625" y="2928938"/>
            <a:ext cx="428625" cy="2143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6" name="Rectangle 45"/>
          <p:cNvSpPr/>
          <p:nvPr>
            <p:custDataLst>
              <p:tags r:id="rId40"/>
            </p:custDataLst>
          </p:nvPr>
        </p:nvSpPr>
        <p:spPr bwMode="auto">
          <a:xfrm>
            <a:off x="214313" y="5643563"/>
            <a:ext cx="8929687" cy="1214437"/>
          </a:xfrm>
          <a:prstGeom prst="rect">
            <a:avLst/>
          </a:prstGeom>
          <a:solidFill>
            <a:srgbClr val="FFED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IN" sz="1400" b="1" dirty="0">
                <a:latin typeface="Calibri" pitchFamily="32" charset="0"/>
                <a:cs typeface="Arial Unicode MS" charset="0"/>
              </a:rPr>
              <a:t>Key discussion points</a:t>
            </a:r>
          </a:p>
          <a:p>
            <a:pPr marL="177800" indent="-177800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IN" sz="1400" dirty="0">
                <a:latin typeface="Calibri" pitchFamily="34" charset="0"/>
                <a:cs typeface="+mn-cs"/>
              </a:rPr>
              <a:t>Audit question for documentation  needs to be relooked at.</a:t>
            </a:r>
          </a:p>
          <a:p>
            <a:pPr marL="177800" indent="-177800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IN" sz="1400" dirty="0">
                <a:latin typeface="Calibri" pitchFamily="34" charset="0"/>
                <a:cs typeface="+mn-cs"/>
              </a:rPr>
              <a:t>Staff knowledge on verbal orders for investigation needs to be strengthened.</a:t>
            </a:r>
            <a:endParaRPr lang="en-IN" sz="1200" dirty="0">
              <a:latin typeface="Calibri" pitchFamily="32" charset="0"/>
              <a:cs typeface="Arial Unicode MS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IN" sz="1200" dirty="0">
              <a:latin typeface="Calibri" pitchFamily="32" charset="0"/>
              <a:cs typeface="Arial Unicode MS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IN" sz="1200" dirty="0">
              <a:latin typeface="Calibri" pitchFamily="32" charset="0"/>
              <a:cs typeface="Arial Unicode MS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IN" sz="1200" dirty="0">
              <a:latin typeface="Calibri" pitchFamily="32" charset="0"/>
              <a:cs typeface="Arial Unicode MS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IN" sz="1400" dirty="0">
              <a:latin typeface="Calibri" pitchFamily="32" charset="0"/>
              <a:cs typeface="Arial Unicode MS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IN" sz="1400" dirty="0">
              <a:latin typeface="Calibri" pitchFamily="32" charset="0"/>
              <a:cs typeface="Arial Unicode MS" charset="0"/>
            </a:endParaRPr>
          </a:p>
        </p:txBody>
      </p:sp>
      <p:sp>
        <p:nvSpPr>
          <p:cNvPr id="44" name="Rectangle 43"/>
          <p:cNvSpPr/>
          <p:nvPr>
            <p:custDataLst>
              <p:tags r:id="rId41"/>
            </p:custDataLst>
          </p:nvPr>
        </p:nvSpPr>
        <p:spPr>
          <a:xfrm>
            <a:off x="223838" y="1143000"/>
            <a:ext cx="8643937" cy="20002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solidFill>
                <a:prstClr val="white"/>
              </a:solidFill>
            </a:endParaRPr>
          </a:p>
        </p:txBody>
      </p:sp>
      <p:sp>
        <p:nvSpPr>
          <p:cNvPr id="49" name="Pentagon 48"/>
          <p:cNvSpPr/>
          <p:nvPr>
            <p:custDataLst>
              <p:tags r:id="rId42"/>
            </p:custDataLst>
          </p:nvPr>
        </p:nvSpPr>
        <p:spPr>
          <a:xfrm>
            <a:off x="214313" y="1500188"/>
            <a:ext cx="723900" cy="355600"/>
          </a:xfrm>
          <a:prstGeom prst="homePlate">
            <a:avLst/>
          </a:prstGeom>
          <a:solidFill>
            <a:srgbClr val="F33E0D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>
                <a:solidFill>
                  <a:prstClr val="white"/>
                </a:solidFill>
              </a:rPr>
              <a:t>Wards</a:t>
            </a:r>
          </a:p>
        </p:txBody>
      </p:sp>
      <p:graphicFrame>
        <p:nvGraphicFramePr>
          <p:cNvPr id="36868" name="Object 47"/>
          <p:cNvGraphicFramePr>
            <a:graphicFrameLocks noChangeAspect="1"/>
          </p:cNvGraphicFramePr>
          <p:nvPr/>
        </p:nvGraphicFramePr>
        <p:xfrm>
          <a:off x="798513" y="3146425"/>
          <a:ext cx="8123237" cy="1697038"/>
        </p:xfrm>
        <a:graphic>
          <a:graphicData uri="http://schemas.openxmlformats.org/presentationml/2006/ole">
            <p:oleObj spid="_x0000_s36868" name="Chart" r:id="rId75" imgW="8124950" imgH="1695453" progId="MSGraph.Chart.8">
              <p:embed followColorScheme="full"/>
            </p:oleObj>
          </a:graphicData>
        </a:graphic>
      </p:graphicFrame>
      <p:sp>
        <p:nvSpPr>
          <p:cNvPr id="62" name="Rectangle 61"/>
          <p:cNvSpPr/>
          <p:nvPr>
            <p:custDataLst>
              <p:tags r:id="rId43"/>
            </p:custDataLst>
          </p:nvPr>
        </p:nvSpPr>
        <p:spPr bwMode="auto">
          <a:xfrm>
            <a:off x="8378825" y="4791075"/>
            <a:ext cx="2714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A141BD4-9613-4D59-A00D-48D6D711CDA4}" type="datetime'''''''''H''C''''''''''''''''''C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HCC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6" name="Rectangle 65"/>
          <p:cNvSpPr/>
          <p:nvPr>
            <p:custDataLst>
              <p:tags r:id="rId44"/>
            </p:custDataLst>
          </p:nvPr>
        </p:nvSpPr>
        <p:spPr bwMode="auto">
          <a:xfrm>
            <a:off x="7747000" y="4791075"/>
            <a:ext cx="3159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C9BD96A-90A8-4699-B084-1974E0142575}" type="datetime'''''''''''''''''I''''''''''''''''''''''C''''''''''''''''CU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ICCU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7" name="Rectangle 66"/>
          <p:cNvSpPr/>
          <p:nvPr>
            <p:custDataLst>
              <p:tags r:id="rId45"/>
            </p:custDataLst>
          </p:nvPr>
        </p:nvSpPr>
        <p:spPr bwMode="auto">
          <a:xfrm>
            <a:off x="7100888" y="4791075"/>
            <a:ext cx="3873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9584113-BF95-47E1-8D7B-4033268BD48C}" type="datetime'''''O''''''''''r''''tho'''' ''''''''''''''I''''CU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Ortho ICU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8" name="Rectangle 67"/>
          <p:cNvSpPr/>
          <p:nvPr>
            <p:custDataLst>
              <p:tags r:id="rId46"/>
            </p:custDataLst>
          </p:nvPr>
        </p:nvSpPr>
        <p:spPr bwMode="auto">
          <a:xfrm>
            <a:off x="6472238" y="4791075"/>
            <a:ext cx="4254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EA00644-A61F-4A82-A21A-B68DE810861E}" type="datetime'''''''''''IC''''''''''''''''''''''''''U'''''' 1''''''''0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10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9" name="Rectangle 68"/>
          <p:cNvSpPr/>
          <p:nvPr>
            <p:custDataLst>
              <p:tags r:id="rId47"/>
            </p:custDataLst>
          </p:nvPr>
        </p:nvSpPr>
        <p:spPr bwMode="auto">
          <a:xfrm>
            <a:off x="59023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B63BCF0-601F-4C6D-A17F-EE514F350B83}" type="datetime'''''''''''''''''I''''''''CU ''''''''''''''''''''''''9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9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0" name="Rectangle 69"/>
          <p:cNvSpPr/>
          <p:nvPr>
            <p:custDataLst>
              <p:tags r:id="rId48"/>
            </p:custDataLst>
          </p:nvPr>
        </p:nvSpPr>
        <p:spPr bwMode="auto">
          <a:xfrm>
            <a:off x="52927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813F67D-C57F-4942-89B1-B8F4E52DE5F7}" type="datetime'IC''U'''''''''''''''''''''''''''''''''''''' ''''8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8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1" name="Rectangle 70"/>
          <p:cNvSpPr/>
          <p:nvPr>
            <p:custDataLst>
              <p:tags r:id="rId49"/>
            </p:custDataLst>
          </p:nvPr>
        </p:nvSpPr>
        <p:spPr bwMode="auto">
          <a:xfrm>
            <a:off x="46831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BB2DF6E7-487E-4BBE-A852-023278318CC2}" type="datetime'''''''''''''''''''''''I''''''''''''''''C''''''U'' ''''''''7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7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2" name="Rectangle 71"/>
          <p:cNvSpPr/>
          <p:nvPr>
            <p:custDataLst>
              <p:tags r:id="rId50"/>
            </p:custDataLst>
          </p:nvPr>
        </p:nvSpPr>
        <p:spPr bwMode="auto">
          <a:xfrm>
            <a:off x="40735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CD4E53D-0D85-4DD3-98D2-6BA989550334}" type="datetime'''''''''''''''''''IC''''''''''''U ''''''''''''''''''''6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6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3" name="Rectangle 72"/>
          <p:cNvSpPr/>
          <p:nvPr>
            <p:custDataLst>
              <p:tags r:id="rId51"/>
            </p:custDataLst>
          </p:nvPr>
        </p:nvSpPr>
        <p:spPr bwMode="auto">
          <a:xfrm>
            <a:off x="34639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D43880F-C107-4E18-8FD9-518952E1EB1C}" type="datetime'''''''''I''''''''''''C''''''''''''U'''''''' ''''5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4" name="Rectangle 73"/>
          <p:cNvSpPr/>
          <p:nvPr>
            <p:custDataLst>
              <p:tags r:id="rId52"/>
            </p:custDataLst>
          </p:nvPr>
        </p:nvSpPr>
        <p:spPr bwMode="auto">
          <a:xfrm>
            <a:off x="28543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2A9FAD6-67FB-4CFF-8367-95B9D8AF3028}" type="datetime'''I''''''''C''''U'''''''''' 4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4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5" name="Rectangle 74"/>
          <p:cNvSpPr/>
          <p:nvPr>
            <p:custDataLst>
              <p:tags r:id="rId53"/>
            </p:custDataLst>
          </p:nvPr>
        </p:nvSpPr>
        <p:spPr bwMode="auto">
          <a:xfrm>
            <a:off x="22447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47775306-0008-4DC1-8432-A6D03311407E}" type="datetime'''IC''''''''''U'''''''''''''''''''''''' ''''''3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3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6" name="Rectangle 75"/>
          <p:cNvSpPr/>
          <p:nvPr>
            <p:custDataLst>
              <p:tags r:id="rId54"/>
            </p:custDataLst>
          </p:nvPr>
        </p:nvSpPr>
        <p:spPr bwMode="auto">
          <a:xfrm>
            <a:off x="16351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C12DF8A-0C6A-4C31-BC27-FF64F5513CDB}" type="datetime'''''''''''''I''C''''''''''''''U ''''''''''''''''''''''''''2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2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7" name="Rectangle 76"/>
          <p:cNvSpPr/>
          <p:nvPr>
            <p:custDataLst>
              <p:tags r:id="rId55"/>
            </p:custDataLst>
          </p:nvPr>
        </p:nvSpPr>
        <p:spPr bwMode="auto">
          <a:xfrm>
            <a:off x="1025525" y="4791075"/>
            <a:ext cx="3476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D69D4B4-DB2F-4B22-B989-053B8CE9D8EF}" type="datetime'''''''''''IC''''''U'''' ''''''''''''1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ICU 1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8" name="Pentagon 77"/>
          <p:cNvSpPr/>
          <p:nvPr>
            <p:custDataLst>
              <p:tags r:id="rId56"/>
            </p:custDataLst>
          </p:nvPr>
        </p:nvSpPr>
        <p:spPr>
          <a:xfrm>
            <a:off x="203200" y="3786188"/>
            <a:ext cx="714375" cy="357187"/>
          </a:xfrm>
          <a:prstGeom prst="homePlate">
            <a:avLst/>
          </a:prstGeom>
          <a:solidFill>
            <a:srgbClr val="F33E0D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200" b="1" dirty="0">
                <a:solidFill>
                  <a:prstClr val="white"/>
                </a:solidFill>
              </a:rPr>
              <a:t>Critical care</a:t>
            </a:r>
          </a:p>
        </p:txBody>
      </p:sp>
      <p:sp>
        <p:nvSpPr>
          <p:cNvPr id="79" name="Oval 78"/>
          <p:cNvSpPr/>
          <p:nvPr>
            <p:custDataLst>
              <p:tags r:id="rId57"/>
            </p:custDataLst>
          </p:nvPr>
        </p:nvSpPr>
        <p:spPr>
          <a:xfrm>
            <a:off x="917575" y="5037138"/>
            <a:ext cx="571500" cy="2492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80" name="Oval 79"/>
          <p:cNvSpPr/>
          <p:nvPr>
            <p:custDataLst>
              <p:tags r:id="rId58"/>
            </p:custDataLst>
          </p:nvPr>
        </p:nvSpPr>
        <p:spPr>
          <a:xfrm>
            <a:off x="2203450" y="5037138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81" name="Oval 80"/>
          <p:cNvSpPr/>
          <p:nvPr>
            <p:custDataLst>
              <p:tags r:id="rId59"/>
            </p:custDataLst>
          </p:nvPr>
        </p:nvSpPr>
        <p:spPr>
          <a:xfrm>
            <a:off x="3417888" y="5037138"/>
            <a:ext cx="571500" cy="2492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31</a:t>
            </a:r>
          </a:p>
        </p:txBody>
      </p:sp>
      <p:sp>
        <p:nvSpPr>
          <p:cNvPr id="82" name="Oval 81"/>
          <p:cNvSpPr/>
          <p:nvPr>
            <p:custDataLst>
              <p:tags r:id="rId60"/>
            </p:custDataLst>
          </p:nvPr>
        </p:nvSpPr>
        <p:spPr>
          <a:xfrm>
            <a:off x="1560513" y="5037138"/>
            <a:ext cx="642937" cy="2492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83" name="Oval 82"/>
          <p:cNvSpPr/>
          <p:nvPr>
            <p:custDataLst>
              <p:tags r:id="rId61"/>
            </p:custDataLst>
          </p:nvPr>
        </p:nvSpPr>
        <p:spPr>
          <a:xfrm>
            <a:off x="3989388" y="5054600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84" name="Oval 83"/>
          <p:cNvSpPr/>
          <p:nvPr>
            <p:custDataLst>
              <p:tags r:id="rId62"/>
            </p:custDataLst>
          </p:nvPr>
        </p:nvSpPr>
        <p:spPr>
          <a:xfrm>
            <a:off x="2774950" y="5037138"/>
            <a:ext cx="500063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85" name="Oval 84"/>
          <p:cNvSpPr/>
          <p:nvPr>
            <p:custDataLst>
              <p:tags r:id="rId63"/>
            </p:custDataLst>
          </p:nvPr>
        </p:nvSpPr>
        <p:spPr>
          <a:xfrm>
            <a:off x="4632325" y="5037138"/>
            <a:ext cx="642938" cy="2492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86" name="Oval 85"/>
          <p:cNvSpPr/>
          <p:nvPr>
            <p:custDataLst>
              <p:tags r:id="rId64"/>
            </p:custDataLst>
          </p:nvPr>
        </p:nvSpPr>
        <p:spPr>
          <a:xfrm>
            <a:off x="5275263" y="5037138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97" name="Oval 96"/>
          <p:cNvSpPr/>
          <p:nvPr>
            <p:custDataLst>
              <p:tags r:id="rId65"/>
            </p:custDataLst>
          </p:nvPr>
        </p:nvSpPr>
        <p:spPr>
          <a:xfrm>
            <a:off x="6418263" y="5037138"/>
            <a:ext cx="500062" cy="214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98" name="Oval 97"/>
          <p:cNvSpPr/>
          <p:nvPr>
            <p:custDataLst>
              <p:tags r:id="rId66"/>
            </p:custDataLst>
          </p:nvPr>
        </p:nvSpPr>
        <p:spPr>
          <a:xfrm>
            <a:off x="7061200" y="5037138"/>
            <a:ext cx="500063" cy="214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9" name="Oval 98"/>
          <p:cNvSpPr/>
          <p:nvPr>
            <p:custDataLst>
              <p:tags r:id="rId67"/>
            </p:custDataLst>
          </p:nvPr>
        </p:nvSpPr>
        <p:spPr>
          <a:xfrm>
            <a:off x="7704138" y="5037138"/>
            <a:ext cx="500062" cy="2317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0" name="Oval 99"/>
          <p:cNvSpPr/>
          <p:nvPr>
            <p:custDataLst>
              <p:tags r:id="rId68"/>
            </p:custDataLst>
          </p:nvPr>
        </p:nvSpPr>
        <p:spPr>
          <a:xfrm>
            <a:off x="5846763" y="5037138"/>
            <a:ext cx="500062" cy="214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101" name="Oval 100"/>
          <p:cNvSpPr/>
          <p:nvPr>
            <p:custDataLst>
              <p:tags r:id="rId69"/>
            </p:custDataLst>
          </p:nvPr>
        </p:nvSpPr>
        <p:spPr>
          <a:xfrm>
            <a:off x="8275638" y="5037138"/>
            <a:ext cx="500062" cy="214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2" name="Rectangle 101"/>
          <p:cNvSpPr/>
          <p:nvPr>
            <p:custDataLst>
              <p:tags r:id="rId70"/>
            </p:custDataLst>
          </p:nvPr>
        </p:nvSpPr>
        <p:spPr>
          <a:xfrm>
            <a:off x="214313" y="3286125"/>
            <a:ext cx="8643937" cy="20002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>
            <p:custDataLst>
              <p:tags r:id="rId71"/>
            </p:custDataLst>
          </p:nvPr>
        </p:nvSpPr>
        <p:spPr bwMode="auto">
          <a:xfrm>
            <a:off x="740072" y="1525892"/>
            <a:ext cx="601978" cy="443864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solidFill>
                <a:schemeClr val="bg1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890" name="think-cell Slide" r:id="rId44" imgW="360" imgH="360" progId="">
              <p:embed/>
            </p:oleObj>
          </a:graphicData>
        </a:graphic>
      </p:graphicFrame>
      <p:sp>
        <p:nvSpPr>
          <p:cNvPr id="23556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defTabSz="457200" eaLnBrk="0" hangingPunct="0">
              <a:buClr>
                <a:srgbClr val="000000"/>
              </a:buClr>
              <a:buSzPct val="100000"/>
              <a:defRPr/>
            </a:pPr>
            <a:endParaRPr lang="en-IN" sz="1200" b="1">
              <a:solidFill>
                <a:schemeClr val="bg1"/>
              </a:solidFill>
              <a:latin typeface="Calibri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68313" y="765175"/>
            <a:ext cx="8207375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indent="5445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 sz="1200" dirty="0">
              <a:latin typeface="Arial" charset="0"/>
              <a:cs typeface="Arial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12713" y="1679575"/>
          <a:ext cx="9024937" cy="2117725"/>
        </p:xfrm>
        <a:graphic>
          <a:graphicData uri="http://schemas.openxmlformats.org/presentationml/2006/ole">
            <p:oleObj spid="_x0000_s37891" name="Chart" r:id="rId45" imgW="9020074" imgH="2114660" progId="MSGraph.Chart.8">
              <p:embed followColorScheme="full"/>
            </p:oleObj>
          </a:graphicData>
        </a:graphic>
      </p:graphicFrame>
      <p:sp>
        <p:nvSpPr>
          <p:cNvPr id="112" name="Rectangle 111"/>
          <p:cNvSpPr/>
          <p:nvPr>
            <p:custDataLst>
              <p:tags r:id="rId4"/>
            </p:custDataLst>
          </p:nvPr>
        </p:nvSpPr>
        <p:spPr bwMode="auto">
          <a:xfrm>
            <a:off x="3497263" y="3743325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DADCAC6-AB70-47DF-8BDC-1BE750A9B12B}" type="datetime'8''''''''''B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8B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7" name="Rectangle 46"/>
          <p:cNvSpPr/>
          <p:nvPr>
            <p:custDataLst>
              <p:tags r:id="rId5"/>
            </p:custDataLst>
          </p:nvPr>
        </p:nvSpPr>
        <p:spPr bwMode="auto">
          <a:xfrm>
            <a:off x="7610475" y="3743325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6B2599F-CF68-4C3B-A370-CE32DA635D79}" type="datetime'''''12''''''''''''''B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5" name="Rectangle 44"/>
          <p:cNvSpPr/>
          <p:nvPr>
            <p:custDataLst>
              <p:tags r:id="rId6"/>
            </p:custDataLst>
          </p:nvPr>
        </p:nvSpPr>
        <p:spPr bwMode="auto">
          <a:xfrm>
            <a:off x="7088188" y="3743325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E910037-662F-404C-BAAC-2E65C2965EDF}" type="datetime'''12''''''''''''''''''''''A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12A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0" name="Rectangle 39"/>
          <p:cNvSpPr/>
          <p:nvPr>
            <p:custDataLst>
              <p:tags r:id="rId7"/>
            </p:custDataLst>
          </p:nvPr>
        </p:nvSpPr>
        <p:spPr bwMode="auto">
          <a:xfrm>
            <a:off x="6554788" y="3743325"/>
            <a:ext cx="28892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3632FD47-3E2C-475D-9361-D2C9D99F9E68}" type="datetime'''''''11'''''''''''''''''''''''' ''B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11 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Rectangle 43"/>
          <p:cNvSpPr/>
          <p:nvPr>
            <p:custDataLst>
              <p:tags r:id="rId8"/>
            </p:custDataLst>
          </p:nvPr>
        </p:nvSpPr>
        <p:spPr bwMode="auto">
          <a:xfrm>
            <a:off x="6049963" y="3743325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72E6AE3-6A68-4B25-8154-B3A2755692BE}" type="datetime'''1''''''''''''''''''''''''''''''''''''''''1''''''''''''A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11A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9"/>
            </p:custDataLst>
          </p:nvPr>
        </p:nvSpPr>
        <p:spPr bwMode="auto">
          <a:xfrm>
            <a:off x="5534025" y="3743325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0BB9FFB-A306-4EA7-8BE5-B135E9D88350}" type="datetime'''''''''1''''0''''''''''''''''''''''''B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10"/>
            </p:custDataLst>
          </p:nvPr>
        </p:nvSpPr>
        <p:spPr bwMode="auto">
          <a:xfrm>
            <a:off x="5011738" y="3743325"/>
            <a:ext cx="2603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6BE95BF4-05A1-464F-8F81-59E332ACBC03}" type="datetime'''''''1''''''''''''''''''''''''''0A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10A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11"/>
            </p:custDataLst>
          </p:nvPr>
        </p:nvSpPr>
        <p:spPr bwMode="auto">
          <a:xfrm>
            <a:off x="4535488" y="3743325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7456FF6-7660-440A-A1BD-7C164553F326}" type="datetime'''''''''''''''9B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3" name="Rectangle 92"/>
          <p:cNvSpPr/>
          <p:nvPr>
            <p:custDataLst>
              <p:tags r:id="rId12"/>
            </p:custDataLst>
          </p:nvPr>
        </p:nvSpPr>
        <p:spPr bwMode="auto">
          <a:xfrm>
            <a:off x="4013200" y="3743325"/>
            <a:ext cx="1825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5AE1FEC-E621-4F7E-957A-172AF5970E62}" type="datetime'''''''''''9''''''''''''''''''''''''''''''''''''''''''''A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9A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2" name="Rectangle 91"/>
          <p:cNvSpPr/>
          <p:nvPr>
            <p:custDataLst>
              <p:tags r:id="rId13"/>
            </p:custDataLst>
          </p:nvPr>
        </p:nvSpPr>
        <p:spPr bwMode="auto">
          <a:xfrm>
            <a:off x="2974975" y="3743325"/>
            <a:ext cx="1825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7CBC64A-5E60-490F-B6FA-67E361863367}" type="datetime'''''''''''''''''''''''''''''''8A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8A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14"/>
            </p:custDataLst>
          </p:nvPr>
        </p:nvSpPr>
        <p:spPr bwMode="auto">
          <a:xfrm>
            <a:off x="2459038" y="3743325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ACB3F2D-E309-4AAB-A059-83A2E1AC96CF}" type="datetime'''''''''''''7''''''''''''''''''''''''''''''''''''B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0" name="Rectangle 89"/>
          <p:cNvSpPr/>
          <p:nvPr>
            <p:custDataLst>
              <p:tags r:id="rId15"/>
            </p:custDataLst>
          </p:nvPr>
        </p:nvSpPr>
        <p:spPr bwMode="auto">
          <a:xfrm>
            <a:off x="1936750" y="3743325"/>
            <a:ext cx="1825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D81F14BB-D6F0-4606-97DD-FF0CB616EAFF}" type="datetime'''''''''7''''''''''''''''''''''''''''''''''A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7A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16"/>
            </p:custDataLst>
          </p:nvPr>
        </p:nvSpPr>
        <p:spPr bwMode="auto">
          <a:xfrm>
            <a:off x="1420813" y="3743325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2B4096E-5353-48B1-953A-F3BBAE149DA7}" type="datetime'''6''''''''''''''B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17"/>
            </p:custDataLst>
          </p:nvPr>
        </p:nvSpPr>
        <p:spPr bwMode="auto">
          <a:xfrm>
            <a:off x="898525" y="3743325"/>
            <a:ext cx="1825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C8CAED63-106A-486A-9213-1B6ECA1CC2FD}" type="datetime'6''A''''''''''''''''''''''''''''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6A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18"/>
            </p:custDataLst>
          </p:nvPr>
        </p:nvSpPr>
        <p:spPr bwMode="auto">
          <a:xfrm>
            <a:off x="382588" y="3743325"/>
            <a:ext cx="1762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17C035A-2A76-47FA-B2E2-3BEE557C058D}" type="datetime'''''''''''''5''''''''''''''''''B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6" name="Rectangle 105"/>
          <p:cNvSpPr/>
          <p:nvPr>
            <p:custDataLst>
              <p:tags r:id="rId19"/>
            </p:custDataLst>
          </p:nvPr>
        </p:nvSpPr>
        <p:spPr bwMode="auto">
          <a:xfrm>
            <a:off x="7119938" y="187166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93</a:t>
            </a:r>
          </a:p>
        </p:txBody>
      </p:sp>
      <p:sp>
        <p:nvSpPr>
          <p:cNvPr id="62" name="Rectangle 61"/>
          <p:cNvSpPr/>
          <p:nvPr>
            <p:custDataLst>
              <p:tags r:id="rId20"/>
            </p:custDataLst>
          </p:nvPr>
        </p:nvSpPr>
        <p:spPr bwMode="auto">
          <a:xfrm>
            <a:off x="8129588" y="3743325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23FE297-767D-44B4-8A75-14BA553EB86B}" type="datetime'''''''''''''''14''''''''''''''''B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14B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3" name="Rectangle 62"/>
          <p:cNvSpPr/>
          <p:nvPr>
            <p:custDataLst>
              <p:tags r:id="rId21"/>
            </p:custDataLst>
          </p:nvPr>
        </p:nvSpPr>
        <p:spPr bwMode="auto">
          <a:xfrm>
            <a:off x="8648700" y="3743325"/>
            <a:ext cx="2540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95DA787F-CDE5-4C5F-8626-D0CD998FA564}" type="datetime'''''''''1''''''''''''5''''''B'''''''''''''''''''''''">
              <a:rPr lang="en-US" sz="1200" b="1">
                <a:solidFill>
                  <a:schemeClr val="tx1"/>
                </a:solidFill>
                <a:sym typeface="Calibri"/>
              </a:rPr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15B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4" name="Oval 23"/>
          <p:cNvSpPr/>
          <p:nvPr>
            <p:custDataLst>
              <p:tags r:id="rId22"/>
            </p:custDataLst>
          </p:nvPr>
        </p:nvSpPr>
        <p:spPr>
          <a:xfrm>
            <a:off x="142875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25" name="Oval 24"/>
          <p:cNvSpPr/>
          <p:nvPr>
            <p:custDataLst>
              <p:tags r:id="rId23"/>
            </p:custDataLst>
          </p:nvPr>
        </p:nvSpPr>
        <p:spPr>
          <a:xfrm>
            <a:off x="642938" y="4000500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26</a:t>
            </a:r>
          </a:p>
        </p:txBody>
      </p:sp>
      <p:sp>
        <p:nvSpPr>
          <p:cNvPr id="26" name="Oval 25"/>
          <p:cNvSpPr/>
          <p:nvPr>
            <p:custDataLst>
              <p:tags r:id="rId24"/>
            </p:custDataLst>
          </p:nvPr>
        </p:nvSpPr>
        <p:spPr>
          <a:xfrm>
            <a:off x="1143000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7" name="Oval 26"/>
          <p:cNvSpPr/>
          <p:nvPr>
            <p:custDataLst>
              <p:tags r:id="rId25"/>
            </p:custDataLst>
          </p:nvPr>
        </p:nvSpPr>
        <p:spPr>
          <a:xfrm>
            <a:off x="1714500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31</a:t>
            </a:r>
          </a:p>
        </p:txBody>
      </p:sp>
      <p:sp>
        <p:nvSpPr>
          <p:cNvPr id="28" name="Oval 27"/>
          <p:cNvSpPr/>
          <p:nvPr>
            <p:custDataLst>
              <p:tags r:id="rId26"/>
            </p:custDataLst>
          </p:nvPr>
        </p:nvSpPr>
        <p:spPr>
          <a:xfrm>
            <a:off x="2214563" y="4000500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9" name="Oval 28"/>
          <p:cNvSpPr/>
          <p:nvPr>
            <p:custDataLst>
              <p:tags r:id="rId27"/>
            </p:custDataLst>
          </p:nvPr>
        </p:nvSpPr>
        <p:spPr>
          <a:xfrm>
            <a:off x="2714625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26</a:t>
            </a:r>
          </a:p>
        </p:txBody>
      </p:sp>
      <p:sp>
        <p:nvSpPr>
          <p:cNvPr id="31" name="Oval 30"/>
          <p:cNvSpPr/>
          <p:nvPr>
            <p:custDataLst>
              <p:tags r:id="rId28"/>
            </p:custDataLst>
          </p:nvPr>
        </p:nvSpPr>
        <p:spPr>
          <a:xfrm>
            <a:off x="3786188" y="4000500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32" name="Oval 31"/>
          <p:cNvSpPr/>
          <p:nvPr>
            <p:custDataLst>
              <p:tags r:id="rId29"/>
            </p:custDataLst>
          </p:nvPr>
        </p:nvSpPr>
        <p:spPr>
          <a:xfrm>
            <a:off x="4357688" y="4000500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26</a:t>
            </a:r>
          </a:p>
        </p:txBody>
      </p:sp>
      <p:sp>
        <p:nvSpPr>
          <p:cNvPr id="33" name="Oval 32"/>
          <p:cNvSpPr/>
          <p:nvPr>
            <p:custDataLst>
              <p:tags r:id="rId30"/>
            </p:custDataLst>
          </p:nvPr>
        </p:nvSpPr>
        <p:spPr>
          <a:xfrm>
            <a:off x="4857750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34" name="Oval 33"/>
          <p:cNvSpPr/>
          <p:nvPr>
            <p:custDataLst>
              <p:tags r:id="rId31"/>
            </p:custDataLst>
          </p:nvPr>
        </p:nvSpPr>
        <p:spPr>
          <a:xfrm>
            <a:off x="5429250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35" name="Oval 34"/>
          <p:cNvSpPr/>
          <p:nvPr>
            <p:custDataLst>
              <p:tags r:id="rId32"/>
            </p:custDataLst>
          </p:nvPr>
        </p:nvSpPr>
        <p:spPr>
          <a:xfrm>
            <a:off x="6000750" y="3983038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23</a:t>
            </a:r>
          </a:p>
        </p:txBody>
      </p:sp>
      <p:sp>
        <p:nvSpPr>
          <p:cNvPr id="37923" name="Text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14313" y="692150"/>
            <a:ext cx="564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N" sz="1200" b="1">
                <a:latin typeface="Calibri" pitchFamily="34" charset="0"/>
              </a:rPr>
              <a:t>Compliance to Fall Risk Assessment &amp; Prevention Practices (IPD: FLOOR WISE TREND)</a:t>
            </a:r>
          </a:p>
          <a:p>
            <a:pPr eaLnBrk="0" hangingPunct="0"/>
            <a:r>
              <a:rPr lang="en-IN" sz="1200">
                <a:latin typeface="Calibri" pitchFamily="34" charset="0"/>
              </a:rPr>
              <a:t>Percent</a:t>
            </a:r>
          </a:p>
        </p:txBody>
      </p:sp>
      <p:sp>
        <p:nvSpPr>
          <p:cNvPr id="41" name="Oval 40"/>
          <p:cNvSpPr/>
          <p:nvPr>
            <p:custDataLst>
              <p:tags r:id="rId34"/>
            </p:custDataLst>
          </p:nvPr>
        </p:nvSpPr>
        <p:spPr>
          <a:xfrm>
            <a:off x="6500813" y="3983038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33</a:t>
            </a:r>
          </a:p>
        </p:txBody>
      </p:sp>
      <p:sp>
        <p:nvSpPr>
          <p:cNvPr id="43" name="Oval 42"/>
          <p:cNvSpPr/>
          <p:nvPr>
            <p:custDataLst>
              <p:tags r:id="rId35"/>
            </p:custDataLst>
          </p:nvPr>
        </p:nvSpPr>
        <p:spPr>
          <a:xfrm>
            <a:off x="7072313" y="3983038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48" name="Oval 47"/>
          <p:cNvSpPr/>
          <p:nvPr>
            <p:custDataLst>
              <p:tags r:id="rId36"/>
            </p:custDataLst>
          </p:nvPr>
        </p:nvSpPr>
        <p:spPr>
          <a:xfrm>
            <a:off x="7572375" y="3983038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7927" name="TextBox 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0825" y="158750"/>
            <a:ext cx="817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200" b="1">
                <a:solidFill>
                  <a:srgbClr val="FFFFFF"/>
                </a:solidFill>
                <a:latin typeface="Calibri" pitchFamily="34" charset="0"/>
              </a:rPr>
              <a:t>IPSG 6: Patient Fall - IPD</a:t>
            </a:r>
          </a:p>
          <a:p>
            <a:pPr eaLnBrk="0" hangingPunct="0"/>
            <a:endParaRPr lang="en-US" altLang="en-US" sz="2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Oval 64"/>
          <p:cNvSpPr/>
          <p:nvPr>
            <p:custDataLst>
              <p:tags r:id="rId38"/>
            </p:custDataLst>
          </p:nvPr>
        </p:nvSpPr>
        <p:spPr>
          <a:xfrm>
            <a:off x="8072438" y="3983038"/>
            <a:ext cx="500062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6" name="Oval 65"/>
          <p:cNvSpPr/>
          <p:nvPr>
            <p:custDataLst>
              <p:tags r:id="rId39"/>
            </p:custDataLst>
          </p:nvPr>
        </p:nvSpPr>
        <p:spPr>
          <a:xfrm>
            <a:off x="8572500" y="3983038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13" name="Oval 112"/>
          <p:cNvSpPr/>
          <p:nvPr>
            <p:custDataLst>
              <p:tags r:id="rId40"/>
            </p:custDataLst>
          </p:nvPr>
        </p:nvSpPr>
        <p:spPr>
          <a:xfrm>
            <a:off x="3286125" y="4000500"/>
            <a:ext cx="500063" cy="231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900" dirty="0">
                <a:solidFill>
                  <a:prstClr val="black"/>
                </a:solidFill>
              </a:rPr>
              <a:t>40</a:t>
            </a:r>
          </a:p>
        </p:txBody>
      </p:sp>
      <p:sp>
        <p:nvSpPr>
          <p:cNvPr id="37931" name="Rectangle 4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14313" y="4857750"/>
            <a:ext cx="8929687" cy="2000250"/>
          </a:xfrm>
          <a:prstGeom prst="rect">
            <a:avLst/>
          </a:prstGeom>
          <a:solidFill>
            <a:srgbClr val="FFEDB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IN" sz="14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Key discussion points</a:t>
            </a:r>
          </a:p>
          <a:p>
            <a:pPr defTabSz="457200" eaLnBrk="0" hangingPunct="0">
              <a:buFont typeface="Arial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Compliance to attendants education needs to be increased in the fall risk due to changes in medication, position of side rails and the patients level of risk.</a:t>
            </a:r>
          </a:p>
          <a:p>
            <a:pPr defTabSz="457200" eaLnBrk="0" hangingPunct="0">
              <a:buClr>
                <a:srgbClr val="000000"/>
              </a:buClr>
              <a:buSzPct val="100000"/>
            </a:pPr>
            <a:r>
              <a:rPr lang="en-IN" sz="1400" b="1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Actions Taken</a:t>
            </a:r>
          </a:p>
          <a:p>
            <a:pPr defTabSz="457200" eaLnBrk="0" hangingPunct="0">
              <a:buClr>
                <a:srgbClr val="000000"/>
              </a:buClr>
              <a:buSzPct val="100000"/>
            </a:pPr>
            <a:r>
              <a:rPr lang="en-IN" sz="14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Information has been disseminated to the Nursing Superintendent and required action to increase the sample size and compliance to all parameters has been taken.</a:t>
            </a:r>
          </a:p>
          <a:p>
            <a:pPr defTabSz="457200" eaLnBrk="0" hangingPunct="0"/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pPr defTabSz="457200" eaLnBrk="0" hangingPunct="0"/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7200" eaLnBrk="0" hangingPunct="0">
              <a:buClr>
                <a:srgbClr val="000000"/>
              </a:buClr>
              <a:buSzPct val="100000"/>
            </a:pPr>
            <a:endParaRPr lang="en-IN" sz="14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Oval 45"/>
          <p:cNvSpPr/>
          <p:nvPr>
            <p:custDataLst>
              <p:tags r:id="rId42"/>
            </p:custDataLst>
          </p:nvPr>
        </p:nvSpPr>
        <p:spPr bwMode="auto">
          <a:xfrm>
            <a:off x="1229660" y="1714492"/>
            <a:ext cx="500060" cy="428624"/>
          </a:xfrm>
          <a:prstGeom prst="ellipse">
            <a:avLst/>
          </a:prstGeom>
          <a:noFill/>
          <a:ln w="381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solidFill>
                <a:schemeClr val="bg1"/>
              </a:solidFill>
              <a:latin typeface="Calibri" pitchFamily="32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0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8914" name="think-cell Slide" r:id="rId25" imgW="270" imgH="270" progId="">
              <p:embed/>
            </p:oleObj>
          </a:graphicData>
        </a:graphic>
      </p:graphicFrame>
      <p:sp>
        <p:nvSpPr>
          <p:cNvPr id="16" name="Rectangle 1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 b="1">
              <a:sym typeface="Calibri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06375" y="158750"/>
            <a:ext cx="4711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</a:rPr>
              <a:t>Communication of lab critical alerts</a:t>
            </a:r>
          </a:p>
        </p:txBody>
      </p:sp>
      <p:cxnSp>
        <p:nvCxnSpPr>
          <p:cNvPr id="4" name="Straight Connector 3"/>
          <p:cNvCxnSpPr/>
          <p:nvPr>
            <p:custDataLst>
              <p:tags r:id="rId4"/>
            </p:custDataLst>
          </p:nvPr>
        </p:nvCxnSpPr>
        <p:spPr>
          <a:xfrm rot="5400000">
            <a:off x="2286000" y="3929063"/>
            <a:ext cx="52863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313" y="6611938"/>
            <a:ext cx="3087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dirty="0">
                <a:latin typeface="+mn-lt"/>
              </a:rPr>
              <a:t>Source: Quality Boss Audits based on actionable reports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285750" y="6072188"/>
            <a:ext cx="5857875" cy="600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1100" dirty="0"/>
              <a:t>Cat A: compliance towards critical results being informed to the IPD by lab.</a:t>
            </a:r>
          </a:p>
          <a:p>
            <a:pPr>
              <a:defRPr/>
            </a:pPr>
            <a:r>
              <a:rPr lang="en-IN" sz="1100" dirty="0"/>
              <a:t>Cat B: compliance towards critical results being informed to the Doctor</a:t>
            </a:r>
          </a:p>
          <a:p>
            <a:pPr>
              <a:defRPr/>
            </a:pPr>
            <a:r>
              <a:rPr lang="en-IN" sz="1100" dirty="0"/>
              <a:t>Cat C: compliance towards acknowledgment of critical results by doctor 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357188" y="1219200"/>
            <a:ext cx="9906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/>
              <a:t>6</a:t>
            </a:r>
            <a:r>
              <a:rPr lang="en-IN" sz="1400" b="1" baseline="30000" dirty="0"/>
              <a:t>th</a:t>
            </a:r>
            <a:r>
              <a:rPr lang="en-IN" sz="1400" b="1" dirty="0"/>
              <a:t> </a:t>
            </a:r>
            <a:r>
              <a:rPr lang="en-IN" sz="1400" b="1" dirty="0" smtClean="0"/>
              <a:t>B </a:t>
            </a:r>
            <a:r>
              <a:rPr lang="en-IN" sz="1400" b="1" dirty="0"/>
              <a:t>wing</a:t>
            </a: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5072063" y="1214438"/>
            <a:ext cx="9906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/>
              <a:t>6</a:t>
            </a:r>
            <a:r>
              <a:rPr lang="en-IN" sz="1400" b="1" baseline="30000" dirty="0"/>
              <a:t>th</a:t>
            </a:r>
            <a:r>
              <a:rPr lang="en-IN" sz="1400" b="1" dirty="0"/>
              <a:t> B wing</a:t>
            </a:r>
          </a:p>
        </p:txBody>
      </p:sp>
      <p:sp>
        <p:nvSpPr>
          <p:cNvPr id="13" name="Text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762000"/>
            <a:ext cx="462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+mj-lt"/>
                <a:cs typeface="+mn-cs"/>
              </a:rPr>
              <a:t>Compliance </a:t>
            </a:r>
            <a:r>
              <a:rPr lang="en-US" sz="1200" dirty="0">
                <a:latin typeface="+mj-lt"/>
                <a:cs typeface="+mn-cs"/>
              </a:rPr>
              <a:t>to steps of communication of critical alerts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Percent, number</a:t>
            </a:r>
          </a:p>
        </p:txBody>
      </p:sp>
      <p:graphicFrame>
        <p:nvGraphicFramePr>
          <p:cNvPr id="38915" name="Object 11"/>
          <p:cNvGraphicFramePr>
            <a:graphicFrameLocks noChangeAspect="1"/>
          </p:cNvGraphicFramePr>
          <p:nvPr/>
        </p:nvGraphicFramePr>
        <p:xfrm>
          <a:off x="725488" y="1887538"/>
          <a:ext cx="2794000" cy="1976437"/>
        </p:xfrm>
        <a:graphic>
          <a:graphicData uri="http://schemas.openxmlformats.org/presentationml/2006/ole">
            <p:oleObj spid="_x0000_s38915" name="Chart" r:id="rId26" imgW="2790919" imgH="1971595" progId="MSGraph.Chart.8">
              <p:embed followColorScheme="full"/>
            </p:oleObj>
          </a:graphicData>
        </a:graphic>
      </p:graphicFrame>
      <p:sp>
        <p:nvSpPr>
          <p:cNvPr id="34" name="Rectangle 33"/>
          <p:cNvSpPr/>
          <p:nvPr>
            <p:custDataLst>
              <p:tags r:id="rId10"/>
            </p:custDataLst>
          </p:nvPr>
        </p:nvSpPr>
        <p:spPr bwMode="auto">
          <a:xfrm>
            <a:off x="1142976" y="3798888"/>
            <a:ext cx="531837" cy="1301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 bwMode="auto">
          <a:xfrm>
            <a:off x="2538413" y="3798888"/>
            <a:ext cx="4429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5" name="TextBox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825" y="4149725"/>
            <a:ext cx="5349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Sample</a:t>
            </a:r>
          </a:p>
        </p:txBody>
      </p:sp>
      <p:sp>
        <p:nvSpPr>
          <p:cNvPr id="66" name="TextBox 1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65238" y="4178300"/>
            <a:ext cx="4492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j-lt"/>
                <a:cs typeface="+mn-cs"/>
              </a:rPr>
              <a:t>7</a:t>
            </a:r>
          </a:p>
        </p:txBody>
      </p:sp>
      <p:sp>
        <p:nvSpPr>
          <p:cNvPr id="67" name="Text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4625" y="4178300"/>
            <a:ext cx="449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latin typeface="+mj-lt"/>
                <a:cs typeface="+mn-cs"/>
              </a:rPr>
              <a:t>10</a:t>
            </a:r>
            <a:endParaRPr lang="en-US" sz="1050" dirty="0">
              <a:latin typeface="+mj-lt"/>
              <a:cs typeface="+mn-cs"/>
            </a:endParaRPr>
          </a:p>
        </p:txBody>
      </p:sp>
      <p:graphicFrame>
        <p:nvGraphicFramePr>
          <p:cNvPr id="38916" name="Object 12"/>
          <p:cNvGraphicFramePr>
            <a:graphicFrameLocks noChangeAspect="1"/>
          </p:cNvGraphicFramePr>
          <p:nvPr/>
        </p:nvGraphicFramePr>
        <p:xfrm>
          <a:off x="5503863" y="1879600"/>
          <a:ext cx="2794000" cy="1976438"/>
        </p:xfrm>
        <a:graphic>
          <a:graphicData uri="http://schemas.openxmlformats.org/presentationml/2006/ole">
            <p:oleObj spid="_x0000_s38916" name="Chart" r:id="rId27" imgW="2790919" imgH="1971595" progId="MSGraph.Chart.8">
              <p:embed followColorScheme="full"/>
            </p:oleObj>
          </a:graphicData>
        </a:graphic>
      </p:graphicFrame>
      <p:sp>
        <p:nvSpPr>
          <p:cNvPr id="35" name="Rectangle 34"/>
          <p:cNvSpPr/>
          <p:nvPr>
            <p:custDataLst>
              <p:tags r:id="rId15"/>
            </p:custDataLst>
          </p:nvPr>
        </p:nvSpPr>
        <p:spPr bwMode="auto">
          <a:xfrm>
            <a:off x="7312025" y="3790950"/>
            <a:ext cx="450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75406B6-57FD-4D8F-90B1-C3ED9F1CCEEE}" type="datetime'De''''''''c''-''''''''''1''''5''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16"/>
            </p:custDataLst>
          </p:nvPr>
        </p:nvSpPr>
        <p:spPr bwMode="auto">
          <a:xfrm>
            <a:off x="6008688" y="3790950"/>
            <a:ext cx="468312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B9B0C9A-F1D1-4869-8C5C-A295E081A4C8}" type="datetime'''''''''''''''''''''''No''''v''''-''''15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1" name="Text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29200" y="4141788"/>
            <a:ext cx="5349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Sample</a:t>
            </a:r>
          </a:p>
        </p:txBody>
      </p:sp>
      <p:sp>
        <p:nvSpPr>
          <p:cNvPr id="72" name="Text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43613" y="4170363"/>
            <a:ext cx="4492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j-lt"/>
                <a:cs typeface="+mn-cs"/>
              </a:rPr>
              <a:t>21</a:t>
            </a:r>
          </a:p>
        </p:txBody>
      </p:sp>
      <p:sp>
        <p:nvSpPr>
          <p:cNvPr id="75" name="Isosceles Triangle 74"/>
          <p:cNvSpPr/>
          <p:nvPr>
            <p:custDataLst>
              <p:tags r:id="rId19"/>
            </p:custDataLst>
          </p:nvPr>
        </p:nvSpPr>
        <p:spPr>
          <a:xfrm rot="10800000">
            <a:off x="928688" y="4429125"/>
            <a:ext cx="2643187" cy="1428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75"/>
          <p:cNvSpPr txBox="1"/>
          <p:nvPr>
            <p:custDataLst>
              <p:tags r:id="rId20"/>
            </p:custDataLst>
          </p:nvPr>
        </p:nvSpPr>
        <p:spPr>
          <a:xfrm>
            <a:off x="1000125" y="4857750"/>
            <a:ext cx="1547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Action plan: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sz="1200" dirty="0">
                <a:latin typeface="+mn-lt"/>
              </a:rPr>
              <a:t>Maintain sample size</a:t>
            </a:r>
          </a:p>
        </p:txBody>
      </p:sp>
      <p:sp>
        <p:nvSpPr>
          <p:cNvPr id="77" name="Isosceles Triangle 76"/>
          <p:cNvSpPr/>
          <p:nvPr>
            <p:custDataLst>
              <p:tags r:id="rId21"/>
            </p:custDataLst>
          </p:nvPr>
        </p:nvSpPr>
        <p:spPr>
          <a:xfrm rot="10800000">
            <a:off x="5286375" y="4429125"/>
            <a:ext cx="2643188" cy="1428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>
            <p:custDataLst>
              <p:tags r:id="rId22"/>
            </p:custDataLst>
          </p:nvPr>
        </p:nvSpPr>
        <p:spPr>
          <a:xfrm>
            <a:off x="1152525" y="5010150"/>
            <a:ext cx="2397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IN" sz="1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IN" sz="12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IN" sz="1200" dirty="0">
              <a:latin typeface="+mn-lt"/>
            </a:endParaRPr>
          </a:p>
        </p:txBody>
      </p:sp>
      <p:sp>
        <p:nvSpPr>
          <p:cNvPr id="32" name="TextBox 31"/>
          <p:cNvSpPr txBox="1"/>
          <p:nvPr>
            <p:custDataLst>
              <p:tags r:id="rId23"/>
            </p:custDataLst>
          </p:nvPr>
        </p:nvSpPr>
        <p:spPr>
          <a:xfrm>
            <a:off x="5538788" y="4854575"/>
            <a:ext cx="1025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Action plan:</a:t>
            </a:r>
          </a:p>
          <a:p>
            <a:pPr>
              <a:defRPr/>
            </a:pPr>
            <a:r>
              <a:rPr lang="en-IN" sz="1200" dirty="0">
                <a:latin typeface="+mn-lt"/>
              </a:rPr>
              <a:t>Start auditing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2000" b="1" dirty="0">
                <a:latin typeface="+mn-lt"/>
                <a:cs typeface="+mn-cs"/>
              </a:rPr>
              <a:t>Overall volumes and stats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 –Outcomes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indicators- Operational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Utilization and Efficiency metrics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Patient </a:t>
            </a:r>
            <a:r>
              <a:rPr lang="en-IN" sz="2000" b="1" dirty="0" smtClean="0">
                <a:latin typeface="+mn-lt"/>
                <a:cs typeface="+mn-cs"/>
              </a:rPr>
              <a:t>Experience</a:t>
            </a:r>
            <a:endParaRPr lang="en-IN" sz="2000" b="1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IN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000" dirty="0">
              <a:latin typeface="+mn-lt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0825" y="220663"/>
            <a:ext cx="822960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Key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0063" y="3286125"/>
            <a:ext cx="7056437" cy="5762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9938" name="think-cell Slide" r:id="rId54" imgW="270" imgH="270" progId="">
              <p:embed/>
            </p:oleObj>
          </a:graphicData>
        </a:graphic>
      </p:graphicFrame>
      <p:sp>
        <p:nvSpPr>
          <p:cNvPr id="57" name="Rectangle 5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200">
              <a:latin typeface="Arial"/>
              <a:sym typeface="Arial"/>
            </a:endParaRPr>
          </a:p>
        </p:txBody>
      </p:sp>
      <p:sp>
        <p:nvSpPr>
          <p:cNvPr id="2" name="Title 5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06375" y="252413"/>
            <a:ext cx="868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0850" indent="-450850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Discharges: Neurology</a:t>
            </a:r>
          </a:p>
        </p:txBody>
      </p:sp>
      <p:graphicFrame>
        <p:nvGraphicFramePr>
          <p:cNvPr id="39939" name="Object 9"/>
          <p:cNvGraphicFramePr>
            <a:graphicFrameLocks noChangeAspect="1"/>
          </p:cNvGraphicFramePr>
          <p:nvPr/>
        </p:nvGraphicFramePr>
        <p:xfrm>
          <a:off x="2633663" y="1771650"/>
          <a:ext cx="3727450" cy="1943100"/>
        </p:xfrm>
        <a:graphic>
          <a:graphicData uri="http://schemas.openxmlformats.org/presentationml/2006/ole">
            <p:oleObj spid="_x0000_s39939" name="Chart" r:id="rId55" imgW="3724374" imgH="1942982" progId="MSGraph.Chart.8">
              <p:embed followColorScheme="full"/>
            </p:oleObj>
          </a:graphicData>
        </a:graphic>
      </p:graphicFrame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126163" y="3606800"/>
            <a:ext cx="27463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4E4F69D-87AE-4E99-9E0E-CDBBB0C54834}" type="datetime'''''''''''&gt; ''''''''4'''' ''''''''''''''p''''''''''''m'''''">
              <a:rPr lang="en-US" sz="1000">
                <a:solidFill>
                  <a:schemeClr val="tx1"/>
                </a:solidFill>
                <a:sym typeface="Calibri"/>
              </a:rPr>
              <a:pPr algn="ctr">
                <a:defRPr/>
              </a:pPr>
              <a:t>&gt; 4 pm</a:t>
            </a:fld>
            <a:endParaRPr lang="en-US" sz="10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5764213" y="3606800"/>
            <a:ext cx="27463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C0DC6D4-7FA0-4A72-A7AE-D2EC7903CD89}" type="datetime'3''''''''''''''-''4'''''''' ''''''p''''''''''''''''m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3-4 pm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 bwMode="auto">
          <a:xfrm>
            <a:off x="5402263" y="3606800"/>
            <a:ext cx="27463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74F370E-CCE6-4E8D-9FDE-AB0ABE2A904D}" type="datetime'''2''''''''''''''-''''''''''3'''''''''''''' ''''pm''''''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2-3 pm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5040313" y="3606800"/>
            <a:ext cx="27463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06913BB-7BF4-48E3-BBE0-20A0C0191F1D}" type="datetime'''''''''''''''''''''''''''''''1-''''''''''''''2'' ''pm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1-2 pm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4678363" y="3606800"/>
            <a:ext cx="27463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82C1C90-1660-458A-988C-F9225047DADC}" type="datetime'''''''1''''''''2-1'''''''''' ''''p''m''''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12-1 pm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 bwMode="auto">
          <a:xfrm>
            <a:off x="4273550" y="3606800"/>
            <a:ext cx="339725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F73A0FE-1793-4D18-8F19-26E3AFBA44D7}" type="datetime'''''11 ''''''am'''''''' -'''' 1''2'''' ''''pm''''''''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11 am - 12 pm</a:t>
            </a:fld>
            <a:endParaRPr lang="en-US" sz="100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 bwMode="auto">
          <a:xfrm>
            <a:off x="3914775" y="3606800"/>
            <a:ext cx="333375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9F74F64-E28B-48D5-8937-00A44AB55918}" type="datetime'''10''''''''''-''''''1''''''''''''''1'''''' ''a''''''m''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10-11 am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 bwMode="auto">
          <a:xfrm>
            <a:off x="3552825" y="3606800"/>
            <a:ext cx="333375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C466A60-EB4D-4B19-AC7E-49A6F3F909A9}" type="datetime'''''''''''9-''1''''''''''''0'''''''''''''''' ''''a''''''''''m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9-10 am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>
            <p:custDataLst>
              <p:tags r:id="rId12"/>
            </p:custDataLst>
          </p:nvPr>
        </p:nvSpPr>
        <p:spPr bwMode="auto">
          <a:xfrm>
            <a:off x="3224213" y="3606800"/>
            <a:ext cx="26828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BC5740E-DBAD-4BF6-91AF-53E4F6A3F434}" type="datetime'''''8''''''''''-''''''9'''''''''' ''''''a''''''''m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8-9 am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auto">
          <a:xfrm>
            <a:off x="2849563" y="3606800"/>
            <a:ext cx="293687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193C556-7B02-45C7-A3A7-655A4A95E5D2}" type="datetime'''N''i''''''''g''''''''ht'''' ''''''''''''''bil''''l'''''''">
              <a:rPr lang="en-US" sz="10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Night bill</a:t>
            </a:fld>
            <a:endParaRPr lang="en-US" sz="1000">
              <a:solidFill>
                <a:srgbClr val="000000"/>
              </a:solidFill>
              <a:cs typeface="Calibri"/>
              <a:sym typeface="Calibri"/>
            </a:endParaRP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2805113" y="4370388"/>
          <a:ext cx="3282950" cy="1878012"/>
        </p:xfrm>
        <a:graphic>
          <a:graphicData uri="http://schemas.openxmlformats.org/presentationml/2006/ole">
            <p:oleObj spid="_x0000_s39940" name="Chart" r:id="rId56" imgW="3285990" imgH="1876308" progId="MSGraph.Chart.8">
              <p:embed followColorScheme="full"/>
            </p:oleObj>
          </a:graphicData>
        </a:graphic>
      </p:graphicFrame>
      <p:sp>
        <p:nvSpPr>
          <p:cNvPr id="15" name="Right Arrow 14"/>
          <p:cNvSpPr/>
          <p:nvPr>
            <p:custDataLst>
              <p:tags r:id="rId14"/>
            </p:custDataLst>
          </p:nvPr>
        </p:nvSpPr>
        <p:spPr bwMode="auto">
          <a:xfrm rot="10800000">
            <a:off x="6038850" y="5494338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 bwMode="auto">
          <a:xfrm flipH="1">
            <a:off x="2900363" y="5570538"/>
            <a:ext cx="30861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>
            <p:custDataLst>
              <p:tags r:id="rId16"/>
            </p:custDataLst>
          </p:nvPr>
        </p:nvSpPr>
        <p:spPr bwMode="auto">
          <a:xfrm>
            <a:off x="6216650" y="5480050"/>
            <a:ext cx="1555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8715923D-59C3-4996-9861-3FF12A766E09}" type="datetime'''''''''3''0'''''">
              <a:rPr lang="en-US" sz="1200">
                <a:solidFill>
                  <a:srgbClr val="000000"/>
                </a:solidFill>
                <a:sym typeface="Calibri"/>
              </a:rPr>
              <a:pPr>
                <a:defRPr/>
              </a:pPr>
              <a:t>30</a:t>
            </a:fld>
            <a:endParaRPr lang="en-US" sz="120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 bwMode="auto">
          <a:xfrm>
            <a:off x="5038725" y="6196013"/>
            <a:ext cx="857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506D768-20CD-4C3F-A824-B450922D0630}" type="datetime'''''''P''a''y'''' ''to'''''''''' ''v''ac''at''''''''''e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Pay to vacate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 bwMode="auto">
          <a:xfrm>
            <a:off x="4135438" y="6196013"/>
            <a:ext cx="606425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0EB749D-6958-4E4A-A979-B3866A1925C7}" type="datetime'''''Bi''''ll ''''''''''''r''''''''''''ea''''''dy to'' ''pay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Bill ready to pay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20" name="Rectangle 19"/>
          <p:cNvSpPr/>
          <p:nvPr>
            <p:custDataLst>
              <p:tags r:id="rId19"/>
            </p:custDataLst>
          </p:nvPr>
        </p:nvSpPr>
        <p:spPr bwMode="auto">
          <a:xfrm>
            <a:off x="3063875" y="6196013"/>
            <a:ext cx="6921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E684270-2CF5-4955-9F14-DC9FE2862943}" type="datetime'C''onf''''i''''''''rm to ''b''''i''''''''l''l'' ''r''ea''''dy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Confirm to bill ready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9962" name="TextBox 4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6713" y="16764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</a:rPr>
              <a:t>Discharge announce time distribution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34925" y="2455863"/>
          <a:ext cx="2641600" cy="2116137"/>
        </p:xfrm>
        <a:graphic>
          <a:graphicData uri="http://schemas.openxmlformats.org/presentationml/2006/ole">
            <p:oleObj spid="_x0000_s39941" name="Chart" r:id="rId57" imgW="2638402" imgH="2114660" progId="MSGraph.Chart.8">
              <p:embed followColorScheme="full"/>
            </p:oleObj>
          </a:graphicData>
        </a:graphic>
      </p:graphicFrame>
      <p:sp>
        <p:nvSpPr>
          <p:cNvPr id="23" name="Rectangle 22"/>
          <p:cNvSpPr/>
          <p:nvPr>
            <p:custDataLst>
              <p:tags r:id="rId21"/>
            </p:custDataLst>
          </p:nvPr>
        </p:nvSpPr>
        <p:spPr bwMode="auto">
          <a:xfrm>
            <a:off x="1817688" y="4519613"/>
            <a:ext cx="6921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1C61228-C581-4844-AFCF-173B8E49CA35}" type="datetime'U''''n''''p''''''''''''''''''''''l''''a''''nn''e''''d'''''''">
              <a:rPr lang="en-US" sz="12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Unplanned</a:t>
            </a:fld>
            <a:endParaRPr lang="en-US" sz="12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>
            <p:custDataLst>
              <p:tags r:id="rId22"/>
            </p:custDataLst>
          </p:nvPr>
        </p:nvSpPr>
        <p:spPr bwMode="auto">
          <a:xfrm>
            <a:off x="1092200" y="4519613"/>
            <a:ext cx="5143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CFF84DA-9735-4F4A-A985-6E8FDCB943AE}" type="datetime'P''''''l''''''''''''''a''n''''n''''e''d'''''''''">
              <a:rPr lang="en-US" sz="12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Planned</a:t>
            </a:fld>
            <a:endParaRPr lang="en-US" sz="120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>
            <p:custDataLst>
              <p:tags r:id="rId23"/>
            </p:custDataLst>
          </p:nvPr>
        </p:nvSpPr>
        <p:spPr bwMode="auto">
          <a:xfrm>
            <a:off x="252413" y="4519613"/>
            <a:ext cx="5667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15DAE61-89BC-4095-B054-96DCB011CFE8}" type="datetime'''''N''''''''''''''i''''''''ght ''b''il''''''''''l'''''">
              <a:rPr lang="en-US" sz="1200">
                <a:solidFill>
                  <a:srgbClr val="000000"/>
                </a:solidFill>
                <a:cs typeface="Calibri"/>
                <a:sym typeface="Calibri"/>
              </a:rPr>
              <a:pPr algn="ctr">
                <a:defRPr/>
              </a:pPr>
              <a:t>Night bill</a:t>
            </a:fld>
            <a:endParaRPr lang="en-US" sz="1200" dirty="0">
              <a:solidFill>
                <a:srgbClr val="000000"/>
              </a:solidFill>
              <a:cs typeface="Calibri"/>
              <a:sym typeface="Calibri"/>
            </a:endParaRPr>
          </a:p>
        </p:txBody>
      </p:sp>
      <p:sp>
        <p:nvSpPr>
          <p:cNvPr id="26" name="Chevron 25"/>
          <p:cNvSpPr/>
          <p:nvPr>
            <p:custDataLst>
              <p:tags r:id="rId24"/>
            </p:custDataLst>
          </p:nvPr>
        </p:nvSpPr>
        <p:spPr>
          <a:xfrm>
            <a:off x="2678113" y="1143000"/>
            <a:ext cx="3810000" cy="5334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Executing the discharge</a:t>
            </a:r>
          </a:p>
        </p:txBody>
      </p:sp>
      <p:sp>
        <p:nvSpPr>
          <p:cNvPr id="27" name="Chevron 26"/>
          <p:cNvSpPr/>
          <p:nvPr>
            <p:custDataLst>
              <p:tags r:id="rId25"/>
            </p:custDataLst>
          </p:nvPr>
        </p:nvSpPr>
        <p:spPr>
          <a:xfrm>
            <a:off x="6411913" y="1143000"/>
            <a:ext cx="2743200" cy="5334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Results of our efforts</a:t>
            </a:r>
          </a:p>
        </p:txBody>
      </p:sp>
      <p:sp>
        <p:nvSpPr>
          <p:cNvPr id="39968" name="TextBox 4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45313" y="167640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</a:rPr>
              <a:t>Bed vacate distribution</a:t>
            </a:r>
          </a:p>
        </p:txBody>
      </p:sp>
      <p:cxnSp>
        <p:nvCxnSpPr>
          <p:cNvPr id="29" name="Straight Connector 28"/>
          <p:cNvCxnSpPr/>
          <p:nvPr>
            <p:custDataLst>
              <p:tags r:id="rId27"/>
            </p:custDataLst>
          </p:nvPr>
        </p:nvCxnSpPr>
        <p:spPr>
          <a:xfrm>
            <a:off x="2678113" y="1752600"/>
            <a:ext cx="0" cy="464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8"/>
            </p:custDataLst>
          </p:nvPr>
        </p:nvCxnSpPr>
        <p:spPr>
          <a:xfrm>
            <a:off x="6411913" y="1752600"/>
            <a:ext cx="0" cy="464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entagon 30"/>
          <p:cNvSpPr/>
          <p:nvPr>
            <p:custDataLst>
              <p:tags r:id="rId29"/>
            </p:custDataLst>
          </p:nvPr>
        </p:nvSpPr>
        <p:spPr>
          <a:xfrm>
            <a:off x="239713" y="1143000"/>
            <a:ext cx="2514600" cy="5334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39972" name="TextBox 4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9713" y="1676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</a:rPr>
              <a:t>Share of plan vs. unplanned </a:t>
            </a:r>
          </a:p>
          <a:p>
            <a:r>
              <a:rPr lang="en-US" sz="1200" b="1" u="sng">
                <a:solidFill>
                  <a:srgbClr val="000000"/>
                </a:solidFill>
              </a:rPr>
              <a:t>discharges</a:t>
            </a:r>
          </a:p>
        </p:txBody>
      </p:sp>
      <p:graphicFrame>
        <p:nvGraphicFramePr>
          <p:cNvPr id="39942" name="Object 63"/>
          <p:cNvGraphicFramePr>
            <a:graphicFrameLocks noChangeAspect="1"/>
          </p:cNvGraphicFramePr>
          <p:nvPr/>
        </p:nvGraphicFramePr>
        <p:xfrm>
          <a:off x="6600825" y="2219325"/>
          <a:ext cx="1565275" cy="1565275"/>
        </p:xfrm>
        <a:graphic>
          <a:graphicData uri="http://schemas.openxmlformats.org/presentationml/2006/ole">
            <p:oleObj spid="_x0000_s39942" name="Chart" r:id="rId58" imgW="1562148" imgH="1562106" progId="MSGraph.Chart.8">
              <p:embed followColorScheme="full"/>
            </p:oleObj>
          </a:graphicData>
        </a:graphic>
      </p:graphicFrame>
      <p:sp>
        <p:nvSpPr>
          <p:cNvPr id="35" name="Rectangle 34"/>
          <p:cNvSpPr/>
          <p:nvPr>
            <p:custDataLst>
              <p:tags r:id="rId31"/>
            </p:custDataLst>
          </p:nvPr>
        </p:nvSpPr>
        <p:spPr bwMode="gray">
          <a:xfrm>
            <a:off x="7608888" y="2635250"/>
            <a:ext cx="3444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72F20969-B7F9-49BF-8047-6988FDD9E9F8}" type="datetime'''3''''''''''''''''''2''''''''''''''''''''''''''''%'''''''''">
              <a:rPr lang="en-US" sz="1200">
                <a:solidFill>
                  <a:schemeClr val="bg1"/>
                </a:solidFill>
                <a:latin typeface="Arial"/>
                <a:sym typeface="Arial"/>
              </a:rPr>
              <a:pPr algn="ctr">
                <a:defRPr/>
              </a:pPr>
              <a:t>32%</a:t>
            </a:fld>
            <a:endParaRPr lang="en-US" sz="12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4" name="Rectangle 33"/>
          <p:cNvSpPr/>
          <p:nvPr>
            <p:custDataLst>
              <p:tags r:id="rId32"/>
            </p:custDataLst>
          </p:nvPr>
        </p:nvSpPr>
        <p:spPr bwMode="gray">
          <a:xfrm>
            <a:off x="6792913" y="3165475"/>
            <a:ext cx="3444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F8D89667-55DB-4575-98FD-E68E13AAA7BC}" type="datetime'''''''''''''6''''''8''''''''''''''%'''''''''''''''''''''''''''">
              <a:rPr lang="en-US" sz="1200">
                <a:solidFill>
                  <a:schemeClr val="bg1"/>
                </a:solidFill>
                <a:latin typeface="Arial"/>
                <a:sym typeface="Arial"/>
              </a:rPr>
              <a:pPr algn="ctr">
                <a:defRPr/>
              </a:pPr>
              <a:t>68%</a:t>
            </a:fld>
            <a:endParaRPr lang="en-US" sz="1200">
              <a:solidFill>
                <a:schemeClr val="bg1"/>
              </a:solidFill>
              <a:latin typeface="Arial"/>
              <a:sym typeface="Arial"/>
            </a:endParaRPr>
          </a:p>
        </p:txBody>
      </p:sp>
      <p:graphicFrame>
        <p:nvGraphicFramePr>
          <p:cNvPr id="39943" name="Object 65"/>
          <p:cNvGraphicFramePr>
            <a:graphicFrameLocks noChangeAspect="1"/>
          </p:cNvGraphicFramePr>
          <p:nvPr/>
        </p:nvGraphicFramePr>
        <p:xfrm>
          <a:off x="6600825" y="4546600"/>
          <a:ext cx="1565275" cy="1565275"/>
        </p:xfrm>
        <a:graphic>
          <a:graphicData uri="http://schemas.openxmlformats.org/presentationml/2006/ole">
            <p:oleObj spid="_x0000_s39943" name="Chart" r:id="rId59" imgW="1562148" imgH="1562106" progId="MSGraph.Chart.8">
              <p:embed followColorScheme="full"/>
            </p:oleObj>
          </a:graphicData>
        </a:graphic>
      </p:graphicFrame>
      <p:sp>
        <p:nvSpPr>
          <p:cNvPr id="38" name="Rectangle 37"/>
          <p:cNvSpPr/>
          <p:nvPr>
            <p:custDataLst>
              <p:tags r:id="rId33"/>
            </p:custDataLst>
          </p:nvPr>
        </p:nvSpPr>
        <p:spPr bwMode="gray">
          <a:xfrm>
            <a:off x="7496175" y="4827588"/>
            <a:ext cx="3444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B7487E09-E9B4-49F5-9FE7-CE3EB50738AC}" type="datetime'''''''''''''''''''''''''20''''''''%'''''''''''''">
              <a:rPr lang="en-US" sz="1200">
                <a:solidFill>
                  <a:schemeClr val="bg1"/>
                </a:solidFill>
                <a:latin typeface="Arial"/>
                <a:sym typeface="Arial"/>
              </a:rPr>
              <a:pPr algn="ctr">
                <a:defRPr/>
              </a:pPr>
              <a:t>20%</a:t>
            </a:fld>
            <a:endParaRPr lang="en-US" sz="12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7" name="Rectangle 36"/>
          <p:cNvSpPr/>
          <p:nvPr>
            <p:custDataLst>
              <p:tags r:id="rId34"/>
            </p:custDataLst>
          </p:nvPr>
        </p:nvSpPr>
        <p:spPr bwMode="gray">
          <a:xfrm>
            <a:off x="6905625" y="5627688"/>
            <a:ext cx="3444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18856F81-2E57-441B-A147-2A5E7138194D}" type="datetime'''''''''''''''''''''''''''80''''''''''''''''''''''''%'''">
              <a:rPr lang="en-US" sz="1200">
                <a:solidFill>
                  <a:schemeClr val="bg1"/>
                </a:solidFill>
                <a:latin typeface="Arial"/>
                <a:sym typeface="Arial"/>
              </a:rPr>
              <a:pPr algn="ctr">
                <a:defRPr/>
              </a:pPr>
              <a:t>80%</a:t>
            </a:fld>
            <a:endParaRPr lang="en-US" sz="12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39" name="Flowchart: Process 38"/>
          <p:cNvSpPr/>
          <p:nvPr>
            <p:custDataLst>
              <p:tags r:id="rId35"/>
            </p:custDataLst>
          </p:nvPr>
        </p:nvSpPr>
        <p:spPr>
          <a:xfrm>
            <a:off x="8164513" y="2362200"/>
            <a:ext cx="1066800" cy="3048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= 164</a:t>
            </a:r>
          </a:p>
        </p:txBody>
      </p:sp>
      <p:sp>
        <p:nvSpPr>
          <p:cNvPr id="40" name="Flowchart: Process 39"/>
          <p:cNvSpPr/>
          <p:nvPr>
            <p:custDataLst>
              <p:tags r:id="rId36"/>
            </p:custDataLst>
          </p:nvPr>
        </p:nvSpPr>
        <p:spPr>
          <a:xfrm>
            <a:off x="8164513" y="4581525"/>
            <a:ext cx="1066800" cy="3048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= 163</a:t>
            </a:r>
          </a:p>
        </p:txBody>
      </p:sp>
      <p:sp>
        <p:nvSpPr>
          <p:cNvPr id="39979" name="TextBox 4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11913" y="1981200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Mar'16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9980" name="TextBox 4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11913" y="42195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Apr'16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>
            <p:custDataLst>
              <p:tags r:id="rId39"/>
            </p:custDataLst>
          </p:nvPr>
        </p:nvSpPr>
        <p:spPr bwMode="auto">
          <a:xfrm>
            <a:off x="8215313" y="3810000"/>
            <a:ext cx="214312" cy="160338"/>
          </a:xfrm>
          <a:prstGeom prst="rect">
            <a:avLst/>
          </a:prstGeom>
          <a:solidFill>
            <a:srgbClr val="FF0909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4" name="Rectangle 43"/>
          <p:cNvSpPr/>
          <p:nvPr>
            <p:custDataLst>
              <p:tags r:id="rId40"/>
            </p:custDataLst>
          </p:nvPr>
        </p:nvSpPr>
        <p:spPr bwMode="auto">
          <a:xfrm>
            <a:off x="8215313" y="3576638"/>
            <a:ext cx="214312" cy="160337"/>
          </a:xfrm>
          <a:prstGeom prst="rect">
            <a:avLst/>
          </a:prstGeom>
          <a:solidFill>
            <a:srgbClr val="30D2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6" name="Rectangle 45"/>
          <p:cNvSpPr/>
          <p:nvPr>
            <p:custDataLst>
              <p:tags r:id="rId41"/>
            </p:custDataLst>
          </p:nvPr>
        </p:nvSpPr>
        <p:spPr bwMode="auto">
          <a:xfrm>
            <a:off x="8480425" y="3571875"/>
            <a:ext cx="5715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ED1F5DFD-55CA-4AB8-A6F0-5009811DF817}" type="datetime'&lt;'''''''''''''''''' 12'''''''''''''' ''''''''''P''M'''''''''">
              <a:rPr lang="en-US" sz="1200">
                <a:solidFill>
                  <a:schemeClr val="tx1"/>
                </a:solidFill>
                <a:latin typeface="Arial"/>
                <a:sym typeface="Arial"/>
              </a:rPr>
              <a:pPr>
                <a:defRPr/>
              </a:pPr>
              <a:t>&lt; 12 PM</a:t>
            </a:fld>
            <a:endParaRPr lang="en-US" sz="120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45" name="Rectangle 44"/>
          <p:cNvSpPr/>
          <p:nvPr>
            <p:custDataLst>
              <p:tags r:id="rId42"/>
            </p:custDataLst>
          </p:nvPr>
        </p:nvSpPr>
        <p:spPr bwMode="auto">
          <a:xfrm>
            <a:off x="8480425" y="3805238"/>
            <a:ext cx="5715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AC26FA48-EF7A-490D-87A9-7777E375451C}" type="datetime'''&gt;'' ''''''''1''''2'''''''''' P''''M'''''''''''''''''''''''">
              <a:rPr lang="en-US" sz="1200">
                <a:solidFill>
                  <a:schemeClr val="tx1"/>
                </a:solidFill>
                <a:latin typeface="Arial"/>
                <a:sym typeface="Arial"/>
              </a:rPr>
              <a:pPr>
                <a:defRPr/>
              </a:pPr>
              <a:t>&gt; 12 PM</a:t>
            </a:fld>
            <a:endParaRPr lang="en-US" sz="120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9985" name="TextBox 4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9713" y="2060575"/>
            <a:ext cx="2362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(Percentage)</a:t>
            </a:r>
          </a:p>
        </p:txBody>
      </p:sp>
      <p:sp>
        <p:nvSpPr>
          <p:cNvPr id="39986" name="Text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54313" y="4038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</a:rPr>
              <a:t>TAT for each stage of the discharge process</a:t>
            </a:r>
          </a:p>
          <a:p>
            <a:r>
              <a:rPr lang="en-US" sz="1200">
                <a:solidFill>
                  <a:srgbClr val="000000"/>
                </a:solidFill>
              </a:rPr>
              <a:t>(in min.) (non TPA)</a:t>
            </a:r>
          </a:p>
        </p:txBody>
      </p:sp>
      <p:cxnSp>
        <p:nvCxnSpPr>
          <p:cNvPr id="49" name="Straight Connector 48"/>
          <p:cNvCxnSpPr/>
          <p:nvPr>
            <p:custDataLst>
              <p:tags r:id="rId45"/>
            </p:custDataLst>
          </p:nvPr>
        </p:nvCxnSpPr>
        <p:spPr bwMode="gray">
          <a:xfrm>
            <a:off x="5021263" y="2305050"/>
            <a:ext cx="219075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46"/>
            </p:custDataLst>
          </p:nvPr>
        </p:nvCxnSpPr>
        <p:spPr bwMode="gray">
          <a:xfrm>
            <a:off x="5021263" y="2101850"/>
            <a:ext cx="219075" cy="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47"/>
            </p:custDataLst>
          </p:nvPr>
        </p:nvSpPr>
        <p:spPr bwMode="auto">
          <a:xfrm>
            <a:off x="5291138" y="2235200"/>
            <a:ext cx="3508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sym typeface="Calibri"/>
              </a:rPr>
              <a:t>Apr’16</a:t>
            </a:r>
            <a:endParaRPr lang="en-US" sz="10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48"/>
            </p:custDataLst>
          </p:nvPr>
        </p:nvSpPr>
        <p:spPr bwMode="auto">
          <a:xfrm>
            <a:off x="5291138" y="2032000"/>
            <a:ext cx="3302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sym typeface="Calibri"/>
              </a:rPr>
              <a:t>Mar’16</a:t>
            </a:r>
            <a:endParaRPr lang="en-US" sz="10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49"/>
            </p:custDataLst>
          </p:nvPr>
        </p:nvSpPr>
        <p:spPr bwMode="auto">
          <a:xfrm>
            <a:off x="7737475" y="381000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>
            <p:custDataLst>
              <p:tags r:id="rId50"/>
            </p:custDataLst>
          </p:nvPr>
        </p:nvSpPr>
        <p:spPr bwMode="auto">
          <a:xfrm>
            <a:off x="7737475" y="147638"/>
            <a:ext cx="214313" cy="160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>
            <p:custDataLst>
              <p:tags r:id="rId51"/>
            </p:custDataLst>
          </p:nvPr>
        </p:nvSpPr>
        <p:spPr bwMode="auto">
          <a:xfrm>
            <a:off x="8002588" y="376238"/>
            <a:ext cx="4191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sym typeface="Calibri"/>
              </a:rPr>
              <a:t>Apr’16</a:t>
            </a: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6" name="Rectangle 55"/>
          <p:cNvSpPr/>
          <p:nvPr>
            <p:custDataLst>
              <p:tags r:id="rId52"/>
            </p:custDataLst>
          </p:nvPr>
        </p:nvSpPr>
        <p:spPr bwMode="auto">
          <a:xfrm>
            <a:off x="8002588" y="142875"/>
            <a:ext cx="39528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sym typeface="Calibri"/>
              </a:rPr>
              <a:t>Mar’16</a:t>
            </a:r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2000" b="1" dirty="0">
                <a:latin typeface="+mn-lt"/>
                <a:cs typeface="+mn-cs"/>
              </a:rPr>
              <a:t>Overall volumes and stats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 –Outcomes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indicators- Operational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Utilization and Efficiency metrics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Patient Experience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IN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000" dirty="0">
              <a:latin typeface="+mn-lt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0825" y="220663"/>
            <a:ext cx="822960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Key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8625" y="4000500"/>
            <a:ext cx="7056438" cy="5762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 bwMode="auto">
          <a:xfrm>
            <a:off x="263525" y="2149475"/>
            <a:ext cx="8348663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mtClean="0"/>
              <a:t>Patient Feedback Analysis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683" name="Title 1"/>
          <p:cNvSpPr txBox="1">
            <a:spLocks/>
          </p:cNvSpPr>
          <p:nvPr/>
        </p:nvSpPr>
        <p:spPr bwMode="auto">
          <a:xfrm>
            <a:off x="4648200" y="4191000"/>
            <a:ext cx="4038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en-US" sz="2400">
                <a:solidFill>
                  <a:srgbClr val="FFFFFF"/>
                </a:solidFill>
                <a:latin typeface="Calibri" pitchFamily="34" charset="0"/>
              </a:rPr>
              <a:t>Aug to Oct 2015</a:t>
            </a:r>
            <a:endParaRPr lang="en-US" altLang="en-US" sz="2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3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0" name="think-cell Slide" r:id="rId44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 sz="10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58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58750"/>
            <a:ext cx="8539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Admissions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flipV="1">
            <a:off x="250825" y="3571875"/>
            <a:ext cx="6035675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135"/>
          <p:cNvGraphicFramePr>
            <a:graphicFrameLocks noChangeAspect="1"/>
          </p:cNvGraphicFramePr>
          <p:nvPr/>
        </p:nvGraphicFramePr>
        <p:xfrm>
          <a:off x="542925" y="4375150"/>
          <a:ext cx="1379538" cy="1698625"/>
        </p:xfrm>
        <a:graphic>
          <a:graphicData uri="http://schemas.openxmlformats.org/presentationml/2006/ole">
            <p:oleObj spid="_x0000_s7171" name="Chart" r:id="rId45" imgW="1381017" imgH="1695453" progId="MSGraph.Chart.8">
              <p:embed followColorScheme="full"/>
            </p:oleObj>
          </a:graphicData>
        </a:graphic>
      </p:graphicFrame>
      <p:sp>
        <p:nvSpPr>
          <p:cNvPr id="99" name="Rectangle 98"/>
          <p:cNvSpPr/>
          <p:nvPr>
            <p:custDataLst>
              <p:tags r:id="rId5"/>
            </p:custDataLst>
          </p:nvPr>
        </p:nvSpPr>
        <p:spPr bwMode="auto">
          <a:xfrm>
            <a:off x="801688" y="5060950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1885DB8-FD50-4F13-95D3-7A0E011A32CC}" type="datetime'''''''''''''''''''''''1''''''1''''''''''''''''6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7172" name="Object 136"/>
          <p:cNvGraphicFramePr>
            <a:graphicFrameLocks noChangeAspect="1"/>
          </p:cNvGraphicFramePr>
          <p:nvPr/>
        </p:nvGraphicFramePr>
        <p:xfrm>
          <a:off x="44450" y="4306888"/>
          <a:ext cx="1379538" cy="1766887"/>
        </p:xfrm>
        <a:graphic>
          <a:graphicData uri="http://schemas.openxmlformats.org/presentationml/2006/ole">
            <p:oleObj spid="_x0000_s7172" name="Chart" r:id="rId46" imgW="1381017" imgH="1762126" progId="MSGraph.Chart.8">
              <p:embed followColorScheme="full"/>
            </p:oleObj>
          </a:graphicData>
        </a:graphic>
      </p:graphicFrame>
      <p:sp>
        <p:nvSpPr>
          <p:cNvPr id="61" name="Rectangle 60"/>
          <p:cNvSpPr/>
          <p:nvPr>
            <p:custDataLst>
              <p:tags r:id="rId6"/>
            </p:custDataLst>
          </p:nvPr>
        </p:nvSpPr>
        <p:spPr bwMode="auto">
          <a:xfrm>
            <a:off x="303213" y="5273675"/>
            <a:ext cx="274637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374D8247-03B6-4A3E-83E8-B78541A26B0E}" type="datetime'''''''''''''''''1''0''''''3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3850" y="3644900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Admissions (</a:t>
            </a:r>
            <a:r>
              <a:rPr lang="en-US" sz="1200" b="1" dirty="0" smtClean="0">
                <a:latin typeface="+mj-lt"/>
                <a:cs typeface="+mn-cs"/>
              </a:rPr>
              <a:t>Neurosciences)</a:t>
            </a:r>
            <a:endParaRPr lang="en-US" sz="1200" b="1" dirty="0">
              <a:latin typeface="+mj-lt"/>
              <a:cs typeface="+mn-cs"/>
            </a:endParaRP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Monthly number, daily average</a:t>
            </a:r>
          </a:p>
        </p:txBody>
      </p:sp>
      <p:graphicFrame>
        <p:nvGraphicFramePr>
          <p:cNvPr id="7173" name="Object 138"/>
          <p:cNvGraphicFramePr>
            <a:graphicFrameLocks noChangeAspect="1"/>
          </p:cNvGraphicFramePr>
          <p:nvPr/>
        </p:nvGraphicFramePr>
        <p:xfrm>
          <a:off x="1682750" y="4051300"/>
          <a:ext cx="5438775" cy="2022475"/>
        </p:xfrm>
        <a:graphic>
          <a:graphicData uri="http://schemas.openxmlformats.org/presentationml/2006/ole">
            <p:oleObj spid="_x0000_s7173" name="Chart" r:id="rId47" imgW="5438769" imgH="2019373" progId="MSGraph.Chart.8">
              <p:embed followColorScheme="full"/>
            </p:oleObj>
          </a:graphicData>
        </a:graphic>
      </p:graphicFrame>
      <p:sp>
        <p:nvSpPr>
          <p:cNvPr id="75" name="Rectangle 74"/>
          <p:cNvSpPr/>
          <p:nvPr>
            <p:custDataLst>
              <p:tags r:id="rId8"/>
            </p:custDataLst>
          </p:nvPr>
        </p:nvSpPr>
        <p:spPr bwMode="auto">
          <a:xfrm>
            <a:off x="6567488" y="6019800"/>
            <a:ext cx="3762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472747F-3F50-4D0A-9952-36D86B53186B}" type="datetime'D''''''e''c''''''''''''-''''''''''''''''''''''''1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3" name="Rectangle 92"/>
          <p:cNvSpPr/>
          <p:nvPr>
            <p:custDataLst>
              <p:tags r:id="rId9"/>
            </p:custDataLst>
          </p:nvPr>
        </p:nvSpPr>
        <p:spPr bwMode="auto">
          <a:xfrm>
            <a:off x="6618288" y="5208588"/>
            <a:ext cx="274637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270EDC74-F54A-4D25-B9AB-147A42576E5F}" type="datetime'''''''''''''''''''''''11''''''''''''3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2" name="Rectangle 71"/>
          <p:cNvSpPr/>
          <p:nvPr>
            <p:custDataLst>
              <p:tags r:id="rId10"/>
            </p:custDataLst>
          </p:nvPr>
        </p:nvSpPr>
        <p:spPr bwMode="auto">
          <a:xfrm>
            <a:off x="6129338" y="6019800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8C6CABB-8DDC-4B63-9FDF-D034DA82E2FD}" type="datetime'''''''''''''''''''N''''''''o''''''''''''''''v''''-''1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2" name="Rectangle 91"/>
          <p:cNvSpPr/>
          <p:nvPr>
            <p:custDataLst>
              <p:tags r:id="rId11"/>
            </p:custDataLst>
          </p:nvPr>
        </p:nvSpPr>
        <p:spPr bwMode="auto">
          <a:xfrm>
            <a:off x="6189663" y="5137150"/>
            <a:ext cx="274637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239924DF-BDBB-46FA-9263-C64215B89C8E}" type="datetime'''''''''1''''''''''''1''''''''''5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8" name="Rectangle 67"/>
          <p:cNvSpPr/>
          <p:nvPr>
            <p:custDataLst>
              <p:tags r:id="rId12"/>
            </p:custDataLst>
          </p:nvPr>
        </p:nvSpPr>
        <p:spPr bwMode="auto">
          <a:xfrm>
            <a:off x="5716588" y="6019800"/>
            <a:ext cx="3635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605A602-003F-456D-83EF-1E2080F930C8}" type="datetime'''''''O''''''''''ct''''-1''''''''''''''''''''5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13"/>
            </p:custDataLst>
          </p:nvPr>
        </p:nvSpPr>
        <p:spPr bwMode="auto">
          <a:xfrm>
            <a:off x="5761038" y="5084763"/>
            <a:ext cx="274637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BF52CFFE-E0CA-424D-BA98-D1019DC02F46}" type="datetime'''''11''''''''''''''''''''''''''''''''''''''''3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3" name="Rectangle 62"/>
          <p:cNvSpPr/>
          <p:nvPr>
            <p:custDataLst>
              <p:tags r:id="rId14"/>
            </p:custDataLst>
          </p:nvPr>
        </p:nvSpPr>
        <p:spPr bwMode="auto">
          <a:xfrm>
            <a:off x="5283200" y="6019800"/>
            <a:ext cx="3730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A3D5255-C894-4B97-8578-FECCD83A2504}" type="datetime'Se''''''''p''''''-''''''''''''''''''''''''''''1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0" name="Rectangle 89"/>
          <p:cNvSpPr/>
          <p:nvPr>
            <p:custDataLst>
              <p:tags r:id="rId15"/>
            </p:custDataLst>
          </p:nvPr>
        </p:nvSpPr>
        <p:spPr bwMode="auto">
          <a:xfrm>
            <a:off x="5332413" y="5622925"/>
            <a:ext cx="274637" cy="182563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7677E955-5D26-43DC-AE9A-957A57D4EC0A}" type="datetime'''''''''''''1''''''''0''''''''''''''''''''4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89" name="Rectangle 88"/>
          <p:cNvSpPr/>
          <p:nvPr>
            <p:custDataLst>
              <p:tags r:id="rId16"/>
            </p:custDataLst>
          </p:nvPr>
        </p:nvSpPr>
        <p:spPr bwMode="auto">
          <a:xfrm>
            <a:off x="5332413" y="4946650"/>
            <a:ext cx="274637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510FA69E-2538-41CB-A1FE-11B9F8FA5B00}" type="datetime'''''''1''''''''''2''''''''''''''4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124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7" name="Rectangle 56"/>
          <p:cNvSpPr/>
          <p:nvPr>
            <p:custDataLst>
              <p:tags r:id="rId17"/>
            </p:custDataLst>
          </p:nvPr>
        </p:nvSpPr>
        <p:spPr bwMode="auto">
          <a:xfrm>
            <a:off x="4848225" y="6019800"/>
            <a:ext cx="385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E797F47-F33A-43FF-933D-06BD3DC98AFC}" type="datetime'''''''''A''''''''u''''''g''-1''''''''''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18"/>
            </p:custDataLst>
          </p:nvPr>
        </p:nvSpPr>
        <p:spPr bwMode="auto">
          <a:xfrm>
            <a:off x="4903788" y="5046663"/>
            <a:ext cx="274637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7872097-030E-4930-8DE2-54D7D59EA6F8}" type="datetime'''''''''''''''''1''''''''''1''''''''''4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0" name="Rectangle 59"/>
          <p:cNvSpPr/>
          <p:nvPr>
            <p:custDataLst>
              <p:tags r:id="rId19"/>
            </p:custDataLst>
          </p:nvPr>
        </p:nvSpPr>
        <p:spPr bwMode="auto">
          <a:xfrm>
            <a:off x="4456113" y="6019800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17606C8-2737-4130-98F3-3C88C5DA74AA}" type="datetime'''J''''''''''''''''u''l''-''''1''''5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20"/>
            </p:custDataLst>
          </p:nvPr>
        </p:nvSpPr>
        <p:spPr bwMode="auto">
          <a:xfrm>
            <a:off x="4479925" y="5127625"/>
            <a:ext cx="274638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8B5C0B04-6A82-420A-A214-3FCCD0A31A5F}" type="datetime'''''''10''''''''''''''''''''''''''''''''''9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109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21"/>
            </p:custDataLst>
          </p:nvPr>
        </p:nvSpPr>
        <p:spPr bwMode="auto">
          <a:xfrm>
            <a:off x="4013200" y="6019800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C2F98368-2B71-4E3E-AB12-D4F46040D724}" type="datetime'''J''''''''''u''''''''''''n''''''-''''''1''''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6" name="Rectangle 85"/>
          <p:cNvSpPr/>
          <p:nvPr>
            <p:custDataLst>
              <p:tags r:id="rId22"/>
            </p:custDataLst>
          </p:nvPr>
        </p:nvSpPr>
        <p:spPr bwMode="auto">
          <a:xfrm>
            <a:off x="4056063" y="5232400"/>
            <a:ext cx="274637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3030B0E4-B14F-41D9-84F0-D76E9E3AFB0B}" type="datetime'''''''''''''''''''''''1''0''''''''''''''''''2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102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1" name="Rectangle 50"/>
          <p:cNvSpPr/>
          <p:nvPr>
            <p:custDataLst>
              <p:tags r:id="rId23"/>
            </p:custDataLst>
          </p:nvPr>
        </p:nvSpPr>
        <p:spPr bwMode="auto">
          <a:xfrm>
            <a:off x="3557588" y="6019800"/>
            <a:ext cx="4143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489D724-8462-4E99-91C6-2E80B72CAB3E}" type="datetime'''''M''ay''''''''''''-''''''''''''''''''''''1''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5" name="Rectangle 84"/>
          <p:cNvSpPr/>
          <p:nvPr>
            <p:custDataLst>
              <p:tags r:id="rId24"/>
            </p:custDataLst>
          </p:nvPr>
        </p:nvSpPr>
        <p:spPr bwMode="auto">
          <a:xfrm>
            <a:off x="3627438" y="5075238"/>
            <a:ext cx="274637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E31EF7E-0C4F-4DBE-890C-59E14590ADDC}" type="datetime'''''''''''''1''2''''''''''''1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121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6" name="Rectangle 65"/>
          <p:cNvSpPr/>
          <p:nvPr>
            <p:custDataLst>
              <p:tags r:id="rId25"/>
            </p:custDataLst>
          </p:nvPr>
        </p:nvSpPr>
        <p:spPr bwMode="auto">
          <a:xfrm>
            <a:off x="3151188" y="6019800"/>
            <a:ext cx="36988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B80D1E7-A7EF-4E06-96FC-3CF8EA72911F}" type="datetime'''''''''''A''''''''''''p''r-1''''''''''''''''5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4" name="Rectangle 83"/>
          <p:cNvSpPr/>
          <p:nvPr>
            <p:custDataLst>
              <p:tags r:id="rId26"/>
            </p:custDataLst>
          </p:nvPr>
        </p:nvSpPr>
        <p:spPr bwMode="auto">
          <a:xfrm>
            <a:off x="3198813" y="5156200"/>
            <a:ext cx="274637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952274E2-544F-4D16-8ACF-F32D3742D1F7}" type="datetime'''''''''''''1''''''''''''''''''''''0''4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27"/>
            </p:custDataLst>
          </p:nvPr>
        </p:nvSpPr>
        <p:spPr bwMode="auto">
          <a:xfrm>
            <a:off x="2708275" y="6019800"/>
            <a:ext cx="3984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583E8A9-469C-4652-8D90-6B7F5A5E0FAA}" type="datetime'''''M''''''''''''''''''''ar''''''''''-1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28"/>
            </p:custDataLst>
          </p:nvPr>
        </p:nvSpPr>
        <p:spPr bwMode="auto">
          <a:xfrm>
            <a:off x="2770188" y="5599113"/>
            <a:ext cx="274637" cy="182562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79AC87B-A976-4341-91ED-A92C0BA756E5}" type="datetime'1''''''1''''''''''''''''''''''''''''''''''''0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110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80" name="Rectangle 79"/>
          <p:cNvSpPr/>
          <p:nvPr>
            <p:custDataLst>
              <p:tags r:id="rId29"/>
            </p:custDataLst>
          </p:nvPr>
        </p:nvSpPr>
        <p:spPr bwMode="auto">
          <a:xfrm>
            <a:off x="2770188" y="4908550"/>
            <a:ext cx="274637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4A1D1E22-7796-4CCF-88D9-3F74F7E3B7A4}" type="datetime'''1''2''''''3''''''''''''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123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30"/>
            </p:custDataLst>
          </p:nvPr>
        </p:nvSpPr>
        <p:spPr bwMode="auto">
          <a:xfrm>
            <a:off x="2292350" y="6019800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2C70FDA-EA01-46EB-90AB-5877691F3302}" type="datetime'''F''''e''''b''''-''''''''''1''5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4" name="Rectangle 73"/>
          <p:cNvSpPr/>
          <p:nvPr>
            <p:custDataLst>
              <p:tags r:id="rId31"/>
            </p:custDataLst>
          </p:nvPr>
        </p:nvSpPr>
        <p:spPr bwMode="auto">
          <a:xfrm>
            <a:off x="1873250" y="6019800"/>
            <a:ext cx="3524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7724F77-72E9-409A-9DA6-A36D6FEAC7B5}" type="datetime'''''J''''''''''''''''''''''a''''n''''''-''''''''1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9" name="Rectangle 78"/>
          <p:cNvSpPr/>
          <p:nvPr>
            <p:custDataLst>
              <p:tags r:id="rId32"/>
            </p:custDataLst>
          </p:nvPr>
        </p:nvSpPr>
        <p:spPr bwMode="auto">
          <a:xfrm>
            <a:off x="1912938" y="5199063"/>
            <a:ext cx="274637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6C31033F-40A2-448B-A7ED-B796CD9C35FC}" type="datetime'''''''''''''1''''1''''''''''6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116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44" name="Isosceles Triangle 43"/>
          <p:cNvSpPr/>
          <p:nvPr>
            <p:custDataLst>
              <p:tags r:id="rId33"/>
            </p:custDataLst>
          </p:nvPr>
        </p:nvSpPr>
        <p:spPr>
          <a:xfrm rot="5400000">
            <a:off x="7429500" y="5214938"/>
            <a:ext cx="1571625" cy="1428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58063" y="4786313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71" name="Text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286750" y="4714875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latin typeface="+mj-lt"/>
              </a:rPr>
              <a:t>Compared to 2014, daily average is increased by 15.5%</a:t>
            </a:r>
            <a:endParaRPr lang="en-US" sz="1200" dirty="0">
              <a:latin typeface="+mj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j-lt"/>
              <a:cs typeface="+mn-cs"/>
            </a:endParaRPr>
          </a:p>
          <a:p>
            <a:pPr marL="120650" indent="-1206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73" name="TextBox 72"/>
          <p:cNvSpPr txBox="1"/>
          <p:nvPr>
            <p:custDataLst>
              <p:tags r:id="rId36"/>
            </p:custDataLst>
          </p:nvPr>
        </p:nvSpPr>
        <p:spPr>
          <a:xfrm>
            <a:off x="71438" y="6011863"/>
            <a:ext cx="7858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000" b="1" dirty="0">
                <a:latin typeface="+mn-lt"/>
              </a:rPr>
              <a:t>Avg. Yr  ended Mar15</a:t>
            </a:r>
          </a:p>
        </p:txBody>
      </p:sp>
      <p:sp>
        <p:nvSpPr>
          <p:cNvPr id="78" name="TextBox 77"/>
          <p:cNvSpPr txBox="1"/>
          <p:nvPr>
            <p:custDataLst>
              <p:tags r:id="rId37"/>
            </p:custDataLst>
          </p:nvPr>
        </p:nvSpPr>
        <p:spPr>
          <a:xfrm>
            <a:off x="544513" y="6018213"/>
            <a:ext cx="7858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000" b="1" dirty="0">
                <a:latin typeface="+mn-lt"/>
              </a:rPr>
              <a:t>Avg.</a:t>
            </a:r>
          </a:p>
          <a:p>
            <a:pPr algn="ctr">
              <a:defRPr/>
            </a:pPr>
            <a:r>
              <a:rPr lang="en-IN" sz="1000" b="1" dirty="0">
                <a:latin typeface="+mn-lt"/>
              </a:rPr>
              <a:t>Qtr </a:t>
            </a:r>
            <a:r>
              <a:rPr lang="en-IN" sz="1000" b="1" dirty="0" smtClean="0">
                <a:latin typeface="+mn-lt"/>
              </a:rPr>
              <a:t> </a:t>
            </a:r>
            <a:endParaRPr lang="en-IN" sz="1000" b="1" dirty="0">
              <a:latin typeface="+mn-lt"/>
            </a:endParaRPr>
          </a:p>
          <a:p>
            <a:pPr algn="ctr">
              <a:defRPr/>
            </a:pPr>
            <a:r>
              <a:rPr lang="en-IN" sz="1000" b="1" dirty="0" smtClean="0">
                <a:latin typeface="+mn-lt"/>
              </a:rPr>
              <a:t>2016</a:t>
            </a:r>
            <a:endParaRPr lang="en-IN" sz="1000" b="1" dirty="0">
              <a:latin typeface="+mn-lt"/>
            </a:endParaRPr>
          </a:p>
        </p:txBody>
      </p:sp>
      <p:graphicFrame>
        <p:nvGraphicFramePr>
          <p:cNvPr id="7174" name="Object 133"/>
          <p:cNvGraphicFramePr>
            <a:graphicFrameLocks noChangeAspect="1"/>
          </p:cNvGraphicFramePr>
          <p:nvPr/>
        </p:nvGraphicFramePr>
        <p:xfrm>
          <a:off x="6908800" y="4194175"/>
          <a:ext cx="1379538" cy="1879600"/>
        </p:xfrm>
        <a:graphic>
          <a:graphicData uri="http://schemas.openxmlformats.org/presentationml/2006/ole">
            <p:oleObj spid="_x0000_s7174" name="Chart" r:id="rId48" imgW="1381017" imgH="1876308" progId="MSGraph.Chart.8">
              <p:embed followColorScheme="full"/>
            </p:oleObj>
          </a:graphicData>
        </a:graphic>
      </p:graphicFrame>
      <p:sp>
        <p:nvSpPr>
          <p:cNvPr id="97" name="Rectangle 96"/>
          <p:cNvSpPr/>
          <p:nvPr>
            <p:custDataLst>
              <p:tags r:id="rId38"/>
            </p:custDataLst>
          </p:nvPr>
        </p:nvSpPr>
        <p:spPr bwMode="auto">
          <a:xfrm>
            <a:off x="7025360" y="6007454"/>
            <a:ext cx="531796" cy="999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</a:p>
        </p:txBody>
      </p:sp>
      <p:sp>
        <p:nvSpPr>
          <p:cNvPr id="96" name="Rectangle 95"/>
          <p:cNvSpPr/>
          <p:nvPr>
            <p:custDataLst>
              <p:tags r:id="rId39"/>
            </p:custDataLst>
          </p:nvPr>
        </p:nvSpPr>
        <p:spPr bwMode="auto">
          <a:xfrm>
            <a:off x="7148513" y="506571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526D5FCA-8838-46F0-B8DA-C2369AF69499}" type="datetime'''''''''''''''''''''''''''''''1''''''''''3''''''9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139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98" name="Rectangle 97"/>
          <p:cNvSpPr/>
          <p:nvPr>
            <p:custDataLst>
              <p:tags r:id="rId40"/>
            </p:custDataLst>
          </p:nvPr>
        </p:nvSpPr>
        <p:spPr bwMode="auto">
          <a:xfrm>
            <a:off x="7551738" y="6000768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41"/>
            </p:custDataLst>
          </p:nvPr>
        </p:nvSpPr>
        <p:spPr bwMode="auto">
          <a:xfrm>
            <a:off x="7600950" y="5032375"/>
            <a:ext cx="274638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B99D0048-01C2-4728-B0F4-066579859354}" type="datetime'''''''''''''''''''1''''''''''2''''2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122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6704013"/>
            <a:ext cx="8167688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74675" indent="-574675" defTabSz="895350">
              <a:spcBef>
                <a:spcPct val="20000"/>
              </a:spcBef>
              <a:tabLst>
                <a:tab pos="533400" algn="r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  <a:ea typeface="STKaiti" pitchFamily="2" charset="-122"/>
                <a:cs typeface="+mn-cs"/>
              </a:rPr>
              <a:t>	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cs typeface="+mn-cs"/>
              </a:rPr>
              <a:t>Source: </a:t>
            </a:r>
            <a:r>
              <a:rPr lang="en-US" altLang="zh-CN" sz="1000" dirty="0">
                <a:latin typeface="+mj-lt"/>
              </a:rPr>
              <a:t>P</a:t>
            </a:r>
            <a:r>
              <a:rPr lang="en-US" sz="1000" dirty="0">
                <a:latin typeface="+mj-lt"/>
              </a:rPr>
              <a:t>atient feedback form, Quality department</a:t>
            </a:r>
            <a:endParaRPr lang="en-IN" sz="1000" dirty="0">
              <a:latin typeface="+mj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114300"/>
            <a:ext cx="8929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</a:rPr>
              <a:t>6</a:t>
            </a:r>
            <a:r>
              <a:rPr lang="en-US" sz="2400" b="1" baseline="30000" dirty="0">
                <a:solidFill>
                  <a:srgbClr val="FFFFFF"/>
                </a:solidFill>
              </a:rPr>
              <a:t>th</a:t>
            </a:r>
            <a:r>
              <a:rPr lang="en-US" sz="2400" b="1" dirty="0">
                <a:solidFill>
                  <a:srgbClr val="FFFFFF"/>
                </a:solidFill>
              </a:rPr>
              <a:t> B Wing - Dec to Feb   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062413" y="206375"/>
            <a:ext cx="4727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 algn="r">
              <a:spcAft>
                <a:spcPts val="900"/>
              </a:spcAft>
            </a:pPr>
            <a:r>
              <a:rPr lang="en-IN" b="1">
                <a:solidFill>
                  <a:schemeClr val="bg1"/>
                </a:solidFill>
              </a:rPr>
              <a:t>Feedback Collection Rate:84%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60738" y="463550"/>
            <a:ext cx="21732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 algn="ctr">
              <a:spcAft>
                <a:spcPts val="9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(CUMULATIVE SCORE: 3.4)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62153" y="930165"/>
          <a:ext cx="7914288" cy="529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name="think-cell Slide" r:id="rId47" imgW="270" imgH="27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IN" sz="1000" b="1">
              <a:sym typeface="Calibri"/>
            </a:endParaRPr>
          </a:p>
        </p:txBody>
      </p:sp>
      <p:sp>
        <p:nvSpPr>
          <p:cNvPr id="2" name="Title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8750" y="115888"/>
            <a:ext cx="898525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International patient admissions </a:t>
            </a:r>
          </a:p>
        </p:txBody>
      </p:sp>
      <p:sp>
        <p:nvSpPr>
          <p:cNvPr id="98" name="Text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5275" y="765175"/>
            <a:ext cx="31242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International patient admissions (Neurosciences)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Number of patients</a:t>
            </a:r>
          </a:p>
        </p:txBody>
      </p:sp>
      <p:sp>
        <p:nvSpPr>
          <p:cNvPr id="48" name="Flowchart: Merge 47"/>
          <p:cNvSpPr/>
          <p:nvPr>
            <p:custDataLst>
              <p:tags r:id="rId5"/>
            </p:custDataLst>
          </p:nvPr>
        </p:nvSpPr>
        <p:spPr>
          <a:xfrm rot="16200000">
            <a:off x="6981031" y="2448719"/>
            <a:ext cx="1611313" cy="142875"/>
          </a:xfrm>
          <a:prstGeom prst="flowChartMerg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TextBox 48"/>
          <p:cNvSpPr txBox="1"/>
          <p:nvPr>
            <p:custDataLst>
              <p:tags r:id="rId6"/>
            </p:custDataLst>
          </p:nvPr>
        </p:nvSpPr>
        <p:spPr>
          <a:xfrm>
            <a:off x="7858125" y="1943100"/>
            <a:ext cx="1143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0" indent="-95250">
              <a:buFont typeface="Arial" pitchFamily="34" charset="0"/>
              <a:buChar char="•"/>
              <a:defRPr/>
            </a:pPr>
            <a:r>
              <a:rPr lang="en-IN" sz="1200" dirty="0">
                <a:latin typeface="+mj-lt"/>
              </a:rPr>
              <a:t>Lowest numbers in June, reason- </a:t>
            </a:r>
            <a:r>
              <a:rPr lang="en-IN" sz="1200" dirty="0" err="1">
                <a:latin typeface="+mj-lt"/>
              </a:rPr>
              <a:t>Ramzan</a:t>
            </a:r>
            <a:r>
              <a:rPr lang="en-IN" sz="1200" dirty="0">
                <a:latin typeface="+mj-lt"/>
              </a:rPr>
              <a:t>?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IN" sz="1200" dirty="0">
                <a:latin typeface="+mj-lt"/>
              </a:rPr>
              <a:t>Overall dip since  last year</a:t>
            </a:r>
          </a:p>
          <a:p>
            <a:pPr marL="95250" indent="-95250">
              <a:buFont typeface="Arial" pitchFamily="34" charset="0"/>
              <a:buChar char="•"/>
              <a:defRPr/>
            </a:pPr>
            <a:r>
              <a:rPr lang="en-IN" sz="1200" dirty="0">
                <a:latin typeface="+mj-lt"/>
              </a:rPr>
              <a:t>Rise since 2014 in Neurology but dip in Neurosurgery</a:t>
            </a:r>
          </a:p>
        </p:txBody>
      </p:sp>
      <p:graphicFrame>
        <p:nvGraphicFramePr>
          <p:cNvPr id="8195" name="Object 71"/>
          <p:cNvGraphicFramePr>
            <a:graphicFrameLocks noChangeAspect="1"/>
          </p:cNvGraphicFramePr>
          <p:nvPr/>
        </p:nvGraphicFramePr>
        <p:xfrm>
          <a:off x="1230313" y="2130425"/>
          <a:ext cx="5346700" cy="1098550"/>
        </p:xfrm>
        <a:graphic>
          <a:graphicData uri="http://schemas.openxmlformats.org/presentationml/2006/ole">
            <p:oleObj spid="_x0000_s8195" name="Chart" r:id="rId48" imgW="5343480" imgH="1095390" progId="MSGraph.Chart.8">
              <p:embed followColorScheme="full"/>
            </p:oleObj>
          </a:graphicData>
        </a:graphic>
      </p:graphicFrame>
      <p:sp>
        <p:nvSpPr>
          <p:cNvPr id="110" name="Rectangle 109"/>
          <p:cNvSpPr/>
          <p:nvPr>
            <p:custDataLst>
              <p:tags r:id="rId7"/>
            </p:custDataLst>
          </p:nvPr>
        </p:nvSpPr>
        <p:spPr bwMode="auto">
          <a:xfrm>
            <a:off x="6067425" y="3195638"/>
            <a:ext cx="3762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0D5DCC4-B11B-4194-9270-845C727CBDF0}" type="datetime'''''''''''De''''''c''''''''''''''''''''''''''''''-''1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9" name="Rectangle 118"/>
          <p:cNvSpPr/>
          <p:nvPr>
            <p:custDataLst>
              <p:tags r:id="rId8"/>
            </p:custDataLst>
          </p:nvPr>
        </p:nvSpPr>
        <p:spPr bwMode="auto">
          <a:xfrm>
            <a:off x="6156325" y="229393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685FC4AD-317E-4467-99BF-70E4B32471AA}" type="datetime'''''''''''''''''''''''''''3''''''''''''''3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9" name="Rectangle 108"/>
          <p:cNvSpPr/>
          <p:nvPr>
            <p:custDataLst>
              <p:tags r:id="rId9"/>
            </p:custDataLst>
          </p:nvPr>
        </p:nvSpPr>
        <p:spPr bwMode="auto">
          <a:xfrm>
            <a:off x="5629275" y="3195638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4AFD609-08EC-44EC-9613-D88D960832F6}" type="datetime'''''''''''''''N''o''''''''''v-''''''''''''''1''''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8" name="Rectangle 117"/>
          <p:cNvSpPr/>
          <p:nvPr>
            <p:custDataLst>
              <p:tags r:id="rId10"/>
            </p:custDataLst>
          </p:nvPr>
        </p:nvSpPr>
        <p:spPr bwMode="auto">
          <a:xfrm>
            <a:off x="5727700" y="22367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269E0469-5B34-42A6-9982-EE8D4732A6A2}" type="datetime'''''''''''''''''''''''''''''''''3''6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7" name="Rectangle 106"/>
          <p:cNvSpPr/>
          <p:nvPr>
            <p:custDataLst>
              <p:tags r:id="rId11"/>
            </p:custDataLst>
          </p:nvPr>
        </p:nvSpPr>
        <p:spPr bwMode="auto">
          <a:xfrm>
            <a:off x="5216525" y="3195638"/>
            <a:ext cx="363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FA64FC9-8369-4CD3-8A6E-B4E812A2FBC9}" type="datetime'''''''Oc''''''t''''''''''''''''''''''''''''''-1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7" name="Rectangle 116"/>
          <p:cNvSpPr/>
          <p:nvPr>
            <p:custDataLst>
              <p:tags r:id="rId12"/>
            </p:custDataLst>
          </p:nvPr>
        </p:nvSpPr>
        <p:spPr bwMode="auto">
          <a:xfrm>
            <a:off x="5299075" y="22748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B39F960-7DC2-41AA-AB14-664D4166167A}" type="datetime'''''3''''''''''''''''''''''4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6" name="Rectangle 105"/>
          <p:cNvSpPr/>
          <p:nvPr>
            <p:custDataLst>
              <p:tags r:id="rId13"/>
            </p:custDataLst>
          </p:nvPr>
        </p:nvSpPr>
        <p:spPr bwMode="auto">
          <a:xfrm>
            <a:off x="4783138" y="3195638"/>
            <a:ext cx="3730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F115C18-CB05-46DB-81BE-5FE0EAE45A78}" type="datetime'''''''''''S''e''''''''''p''''-''''''15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6" name="Rectangle 115"/>
          <p:cNvSpPr/>
          <p:nvPr>
            <p:custDataLst>
              <p:tags r:id="rId14"/>
            </p:custDataLst>
          </p:nvPr>
        </p:nvSpPr>
        <p:spPr bwMode="auto">
          <a:xfrm>
            <a:off x="4870450" y="20843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E283F61-B0E4-4E9C-AA6F-26389CDF5F9E}" type="datetime'''''''''''''''''''''''''''''4''''5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5" name="Rectangle 104"/>
          <p:cNvSpPr/>
          <p:nvPr>
            <p:custDataLst>
              <p:tags r:id="rId15"/>
            </p:custDataLst>
          </p:nvPr>
        </p:nvSpPr>
        <p:spPr bwMode="auto">
          <a:xfrm>
            <a:off x="4348163" y="3195638"/>
            <a:ext cx="3857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F77F66A-93E7-413C-ACAD-5C51C28101A9}" type="datetime'''''A''''''''''''u''''''g-''''1''5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5" name="Rectangle 114"/>
          <p:cNvSpPr/>
          <p:nvPr>
            <p:custDataLst>
              <p:tags r:id="rId16"/>
            </p:custDataLst>
          </p:nvPr>
        </p:nvSpPr>
        <p:spPr bwMode="auto">
          <a:xfrm>
            <a:off x="4441825" y="20177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013596A-80BE-49F2-BDB1-0A90DD109205}" type="datetime'''''''''''''''''''''4''''''''''''''''''''''''''''''''''''''9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49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17"/>
            </p:custDataLst>
          </p:nvPr>
        </p:nvSpPr>
        <p:spPr bwMode="auto">
          <a:xfrm>
            <a:off x="3951288" y="3195638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EDE802F-AC48-4423-A50C-55B2C06EB813}" type="datetime'''Ju''l''''''''-''1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4" name="Rectangle 113"/>
          <p:cNvSpPr/>
          <p:nvPr>
            <p:custDataLst>
              <p:tags r:id="rId18"/>
            </p:custDataLst>
          </p:nvPr>
        </p:nvSpPr>
        <p:spPr bwMode="auto">
          <a:xfrm>
            <a:off x="4013200" y="22748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546F17C3-13E1-48AE-9223-F5EFD4338DD0}" type="datetime'''''3''''''''''''''''''''''4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2" name="Rectangle 101"/>
          <p:cNvSpPr/>
          <p:nvPr>
            <p:custDataLst>
              <p:tags r:id="rId19"/>
            </p:custDataLst>
          </p:nvPr>
        </p:nvSpPr>
        <p:spPr bwMode="auto">
          <a:xfrm>
            <a:off x="3503613" y="3195638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8C2D330-B67E-49DD-A876-5FBCDE309BB7}" type="datetime'''J''''''''''''''''''''''''''u''''''n''''-''''''1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3" name="Rectangle 112"/>
          <p:cNvSpPr/>
          <p:nvPr>
            <p:custDataLst>
              <p:tags r:id="rId20"/>
            </p:custDataLst>
          </p:nvPr>
        </p:nvSpPr>
        <p:spPr bwMode="auto">
          <a:xfrm>
            <a:off x="3584575" y="24653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85CEF467-D273-41DE-B07E-EB65F30344FE}" type="datetime'''''''''''''''''''2''''''''''3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23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6" name="Rectangle 125"/>
          <p:cNvSpPr/>
          <p:nvPr>
            <p:custDataLst>
              <p:tags r:id="rId21"/>
            </p:custDataLst>
          </p:nvPr>
        </p:nvSpPr>
        <p:spPr bwMode="auto">
          <a:xfrm>
            <a:off x="3624263" y="2911475"/>
            <a:ext cx="119062" cy="182563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5816689E-8432-4780-BF88-FD5402DEEB27}" type="datetime'''''7''''''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7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1" name="Rectangle 100"/>
          <p:cNvSpPr/>
          <p:nvPr>
            <p:custDataLst>
              <p:tags r:id="rId22"/>
            </p:custDataLst>
          </p:nvPr>
        </p:nvSpPr>
        <p:spPr bwMode="auto">
          <a:xfrm>
            <a:off x="3048000" y="3195638"/>
            <a:ext cx="4143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9FC4DAF-DD65-485E-B4E9-DC7E3841D40A}" type="datetime'''''M''''a''''''''''''y''''''''''''''-''''''1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2" name="Rectangle 111"/>
          <p:cNvSpPr/>
          <p:nvPr>
            <p:custDataLst>
              <p:tags r:id="rId23"/>
            </p:custDataLst>
          </p:nvPr>
        </p:nvSpPr>
        <p:spPr bwMode="auto">
          <a:xfrm>
            <a:off x="3155950" y="203676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A6D91F0-6891-4B0A-BBBB-7A106298AF7B}" type="datetime'''''''4''''''''''''8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48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24"/>
            </p:custDataLst>
          </p:nvPr>
        </p:nvSpPr>
        <p:spPr bwMode="auto">
          <a:xfrm>
            <a:off x="2641600" y="3195638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2641B4D-4690-4D95-A13D-A6EDE6831333}" type="datetime'''''''A''p''''''''r''''''''''''-''''''1''''''''''''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Rectangle 110"/>
          <p:cNvSpPr/>
          <p:nvPr>
            <p:custDataLst>
              <p:tags r:id="rId25"/>
            </p:custDataLst>
          </p:nvPr>
        </p:nvSpPr>
        <p:spPr bwMode="auto">
          <a:xfrm>
            <a:off x="2727325" y="20558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9388008C-A029-421D-8CCD-6E36045D7DCD}" type="datetime'''''''''''''4''''''''7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47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26"/>
            </p:custDataLst>
          </p:nvPr>
        </p:nvSpPr>
        <p:spPr bwMode="auto">
          <a:xfrm>
            <a:off x="2198688" y="3195638"/>
            <a:ext cx="398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FC81A93-6131-4759-8FA2-57B9FFB3182C}" type="datetime'M''''''''''''''''a''''''''''r''''-''''''''''''''''1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9" name="Rectangle 98"/>
          <p:cNvSpPr/>
          <p:nvPr>
            <p:custDataLst>
              <p:tags r:id="rId27"/>
            </p:custDataLst>
          </p:nvPr>
        </p:nvSpPr>
        <p:spPr bwMode="auto">
          <a:xfrm>
            <a:off x="2298700" y="203676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FF375133-D8FA-4EE6-9A18-ED237551D8B4}" type="datetime'''4''''''''''''''''''''''''8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48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82" name="Rectangle 81"/>
          <p:cNvSpPr/>
          <p:nvPr>
            <p:custDataLst>
              <p:tags r:id="rId28"/>
            </p:custDataLst>
          </p:nvPr>
        </p:nvSpPr>
        <p:spPr bwMode="auto">
          <a:xfrm>
            <a:off x="1782763" y="3195638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F0F1BFD-E315-49FA-BF53-BF9C6766C9FE}" type="datetime'''F''''''''''''''''''e''''''''''''''''b''''-''''1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29"/>
            </p:custDataLst>
          </p:nvPr>
        </p:nvSpPr>
        <p:spPr bwMode="auto">
          <a:xfrm>
            <a:off x="1870075" y="22082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42800E4F-2F95-4016-B56C-B70A0D2CE64F}" type="datetime'''''''3''''''''''''''''''''''''''''''''''''8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38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6" name="Rectangle 75"/>
          <p:cNvSpPr/>
          <p:nvPr>
            <p:custDataLst>
              <p:tags r:id="rId30"/>
            </p:custDataLst>
          </p:nvPr>
        </p:nvSpPr>
        <p:spPr bwMode="auto">
          <a:xfrm>
            <a:off x="1363663" y="3195638"/>
            <a:ext cx="3524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351E3E1-8DAB-4445-B0A0-783EF0B5BD1D}" type="datetime'''''''''''''J''''''''''''''''''a''''n-15''''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31"/>
            </p:custDataLst>
          </p:nvPr>
        </p:nvSpPr>
        <p:spPr bwMode="auto">
          <a:xfrm>
            <a:off x="1441450" y="2084388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118D2B55-9864-411D-BD4E-BDBF25426E0B}" type="datetime'''''''''''''''''4''''5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45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 bwMode="auto">
          <a:xfrm>
            <a:off x="7685088" y="1300163"/>
            <a:ext cx="250825" cy="187325"/>
          </a:xfrm>
          <a:prstGeom prst="rect">
            <a:avLst/>
          </a:prstGeom>
          <a:solidFill>
            <a:srgbClr val="DFE5EF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5" name="Rectangle 144"/>
          <p:cNvSpPr/>
          <p:nvPr>
            <p:custDataLst>
              <p:tags r:id="rId33"/>
            </p:custDataLst>
          </p:nvPr>
        </p:nvSpPr>
        <p:spPr bwMode="auto">
          <a:xfrm>
            <a:off x="7685088" y="1036638"/>
            <a:ext cx="250825" cy="187325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3" name="Rectangle 92"/>
          <p:cNvSpPr/>
          <p:nvPr>
            <p:custDataLst>
              <p:tags r:id="rId34"/>
            </p:custDataLst>
          </p:nvPr>
        </p:nvSpPr>
        <p:spPr bwMode="auto">
          <a:xfrm>
            <a:off x="7986713" y="1295400"/>
            <a:ext cx="7524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5CDC0BB4-D738-4C71-BAF8-BE808B1B5EB2}" type="datetime'N''''''''''''''''eur''''''''ol''''''''o''g''y'">
              <a:rPr lang="en-US" sz="1400">
                <a:solidFill>
                  <a:schemeClr val="tx1"/>
                </a:solidFill>
                <a:sym typeface="Calibri"/>
              </a:rPr>
              <a:pPr>
                <a:defRPr/>
              </a:pPr>
              <a:t>Neurology</a:t>
            </a:fld>
            <a:endParaRPr lang="en-US" sz="1400">
              <a:solidFill>
                <a:schemeClr val="tx1"/>
              </a:solidFill>
              <a:sym typeface="Calibri"/>
            </a:endParaRPr>
          </a:p>
        </p:txBody>
      </p:sp>
      <p:sp>
        <p:nvSpPr>
          <p:cNvPr id="92" name="Rectangle 91"/>
          <p:cNvSpPr/>
          <p:nvPr>
            <p:custDataLst>
              <p:tags r:id="rId35"/>
            </p:custDataLst>
          </p:nvPr>
        </p:nvSpPr>
        <p:spPr bwMode="auto">
          <a:xfrm>
            <a:off x="7986713" y="1031875"/>
            <a:ext cx="993775" cy="212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fld id="{BCCDEEF0-2400-4232-A60B-B875CB66A330}" type="datetime'''''''''''''''''Ne''''u''rosurge''r''''''''''''''''''y'''''">
              <a:rPr lang="en-US" sz="1400">
                <a:solidFill>
                  <a:schemeClr val="tx1"/>
                </a:solidFill>
                <a:sym typeface="Calibri"/>
              </a:rPr>
              <a:pPr>
                <a:defRPr/>
              </a:pPr>
              <a:t>Neurosurgery</a:t>
            </a:fld>
            <a:endParaRPr lang="en-US" sz="14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8196" name="Object 73"/>
          <p:cNvGraphicFramePr>
            <a:graphicFrameLocks noChangeAspect="1"/>
          </p:cNvGraphicFramePr>
          <p:nvPr/>
        </p:nvGraphicFramePr>
        <p:xfrm>
          <a:off x="149225" y="2130425"/>
          <a:ext cx="1379538" cy="1098550"/>
        </p:xfrm>
        <a:graphic>
          <a:graphicData uri="http://schemas.openxmlformats.org/presentationml/2006/ole">
            <p:oleObj spid="_x0000_s8196" name="Chart" r:id="rId49" imgW="1381017" imgH="1095390" progId="MSGraph.Chart.8">
              <p:embed followColorScheme="full"/>
            </p:oleObj>
          </a:graphicData>
        </a:graphic>
      </p:graphicFrame>
      <p:sp>
        <p:nvSpPr>
          <p:cNvPr id="162" name="Rectangle 161"/>
          <p:cNvSpPr/>
          <p:nvPr>
            <p:custDataLst>
              <p:tags r:id="rId36"/>
            </p:custDataLst>
          </p:nvPr>
        </p:nvSpPr>
        <p:spPr bwMode="auto">
          <a:xfrm>
            <a:off x="384175" y="2017713"/>
            <a:ext cx="196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74E1C09F-BA2C-477B-8D71-60B4AA2ED7A8}" type="datetime'''''''''''''''''''''''''4''''''''''''''''''1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41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8197" name="Object 74"/>
          <p:cNvGraphicFramePr>
            <a:graphicFrameLocks noChangeAspect="1"/>
          </p:cNvGraphicFramePr>
          <p:nvPr/>
        </p:nvGraphicFramePr>
        <p:xfrm>
          <a:off x="685800" y="2347913"/>
          <a:ext cx="1379538" cy="914400"/>
        </p:xfrm>
        <a:graphic>
          <a:graphicData uri="http://schemas.openxmlformats.org/presentationml/2006/ole">
            <p:oleObj spid="_x0000_s8197" name="Chart" r:id="rId50" imgW="1381017" imgH="914535" progId="MSGraph.Chart.8">
              <p:embed followColorScheme="full"/>
            </p:oleObj>
          </a:graphicData>
        </a:graphic>
      </p:graphicFrame>
      <p:sp>
        <p:nvSpPr>
          <p:cNvPr id="188" name="Rectangle 187"/>
          <p:cNvSpPr/>
          <p:nvPr>
            <p:custDataLst>
              <p:tags r:id="rId37"/>
            </p:custDataLst>
          </p:nvPr>
        </p:nvSpPr>
        <p:spPr bwMode="auto">
          <a:xfrm>
            <a:off x="920750" y="2235200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92C719B-025E-4585-932D-4F42702E0AAD}" type="datetime'''''''''''''''3''''''''''7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37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91" name="TextBox 190"/>
          <p:cNvSpPr txBox="1"/>
          <p:nvPr>
            <p:custDataLst>
              <p:tags r:id="rId38"/>
            </p:custDataLst>
          </p:nvPr>
        </p:nvSpPr>
        <p:spPr>
          <a:xfrm>
            <a:off x="71438" y="3071813"/>
            <a:ext cx="7858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000" b="1" dirty="0">
                <a:latin typeface="+mn-lt"/>
              </a:rPr>
              <a:t>Avg. Yr  ended Mar15</a:t>
            </a:r>
          </a:p>
        </p:txBody>
      </p:sp>
      <p:sp>
        <p:nvSpPr>
          <p:cNvPr id="193" name="TextBox 192"/>
          <p:cNvSpPr txBox="1"/>
          <p:nvPr>
            <p:custDataLst>
              <p:tags r:id="rId39"/>
            </p:custDataLst>
          </p:nvPr>
        </p:nvSpPr>
        <p:spPr>
          <a:xfrm>
            <a:off x="544513" y="3078163"/>
            <a:ext cx="7858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1000" b="1" dirty="0">
                <a:latin typeface="+mn-lt"/>
              </a:rPr>
              <a:t>Avg.</a:t>
            </a:r>
          </a:p>
          <a:p>
            <a:pPr algn="ctr">
              <a:defRPr/>
            </a:pPr>
            <a:r>
              <a:rPr lang="en-IN" sz="1000" b="1" dirty="0">
                <a:latin typeface="+mn-lt"/>
              </a:rPr>
              <a:t>Qtr 4 </a:t>
            </a:r>
          </a:p>
          <a:p>
            <a:pPr algn="ctr">
              <a:defRPr/>
            </a:pPr>
            <a:r>
              <a:rPr lang="en-IN" sz="1000" b="1" dirty="0" smtClean="0">
                <a:latin typeface="+mn-lt"/>
              </a:rPr>
              <a:t>2016</a:t>
            </a:r>
            <a:endParaRPr lang="en-IN" sz="1000" b="1" dirty="0">
              <a:latin typeface="+mn-lt"/>
            </a:endParaRPr>
          </a:p>
        </p:txBody>
      </p:sp>
      <p:graphicFrame>
        <p:nvGraphicFramePr>
          <p:cNvPr id="8198" name="Object 75"/>
          <p:cNvGraphicFramePr>
            <a:graphicFrameLocks noChangeAspect="1"/>
          </p:cNvGraphicFramePr>
          <p:nvPr/>
        </p:nvGraphicFramePr>
        <p:xfrm>
          <a:off x="6473825" y="2347913"/>
          <a:ext cx="1379538" cy="914400"/>
        </p:xfrm>
        <a:graphic>
          <a:graphicData uri="http://schemas.openxmlformats.org/presentationml/2006/ole">
            <p:oleObj spid="_x0000_s8198" name="Chart" r:id="rId51" imgW="1381017" imgH="914535" progId="MSGraph.Chart.8">
              <p:embed followColorScheme="full"/>
            </p:oleObj>
          </a:graphicData>
        </a:graphic>
      </p:graphicFrame>
      <p:sp>
        <p:nvSpPr>
          <p:cNvPr id="50" name="Rectangle 49"/>
          <p:cNvSpPr/>
          <p:nvPr>
            <p:custDataLst>
              <p:tags r:id="rId40"/>
            </p:custDataLst>
          </p:nvPr>
        </p:nvSpPr>
        <p:spPr bwMode="auto">
          <a:xfrm>
            <a:off x="6713538" y="2235200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62B0A91B-149F-42C4-B563-9754D4A278BF}" type="datetime'''''''''''''''''''4''''''''''''''''''''''''''''''''3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43</a:t>
            </a:fld>
            <a:endParaRPr lang="en-US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41"/>
            </p:custDataLst>
          </p:nvPr>
        </p:nvSpPr>
        <p:spPr bwMode="auto">
          <a:xfrm>
            <a:off x="6713538" y="2900363"/>
            <a:ext cx="196850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E2AF8704-C50A-480F-9422-56D52B41FFB4}" type="datetime'''''''1''''''''''0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42"/>
            </p:custDataLst>
          </p:nvPr>
        </p:nvSpPr>
        <p:spPr bwMode="auto">
          <a:xfrm>
            <a:off x="7204075" y="2339975"/>
            <a:ext cx="1968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81E0BD5D-8C10-4944-8459-138900F72AAD}" type="datetime'''3''''''''''''''''6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43"/>
            </p:custDataLst>
          </p:nvPr>
        </p:nvSpPr>
        <p:spPr bwMode="auto">
          <a:xfrm>
            <a:off x="7204075" y="2900363"/>
            <a:ext cx="196850" cy="182562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ctr"/>
          <a:lstStyle/>
          <a:p>
            <a:pPr algn="ctr">
              <a:defRPr/>
            </a:pPr>
            <a:fld id="{C6277687-7C9B-4FE4-9E92-FA177686156A}" type="datetime'''''''''''''''''''''''''''''''''1''''''''''''''''''0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10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6" name="Rectangle 55"/>
          <p:cNvSpPr/>
          <p:nvPr>
            <p:custDataLst>
              <p:tags r:id="rId44"/>
            </p:custDataLst>
          </p:nvPr>
        </p:nvSpPr>
        <p:spPr bwMode="auto">
          <a:xfrm>
            <a:off x="6587504" y="3206132"/>
            <a:ext cx="531796" cy="999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</a:p>
        </p:txBody>
      </p:sp>
      <p:sp>
        <p:nvSpPr>
          <p:cNvPr id="57" name="Rectangle 56"/>
          <p:cNvSpPr/>
          <p:nvPr>
            <p:custDataLst>
              <p:tags r:id="rId45"/>
            </p:custDataLst>
          </p:nvPr>
        </p:nvSpPr>
        <p:spPr bwMode="auto">
          <a:xfrm>
            <a:off x="7113882" y="3199446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2000" b="1" dirty="0">
                <a:latin typeface="+mn-lt"/>
                <a:cs typeface="+mn-cs"/>
              </a:rPr>
              <a:t>Overall volumes and stats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 –Outcomes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indicators- Operational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Utilization and Efficiency metrics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Patient Experience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IN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000" dirty="0">
              <a:latin typeface="+mn-lt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0825" y="220663"/>
            <a:ext cx="822960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Key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313" y="1773238"/>
            <a:ext cx="7056437" cy="57626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6" name="think-cell Slide" r:id="rId81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 sz="10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58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115888"/>
            <a:ext cx="853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Average length of stay -Neurology</a:t>
            </a:r>
          </a:p>
        </p:txBody>
      </p:sp>
      <p:sp>
        <p:nvSpPr>
          <p:cNvPr id="201" name="Isosceles Triangle 200"/>
          <p:cNvSpPr/>
          <p:nvPr>
            <p:custDataLst>
              <p:tags r:id="rId4"/>
            </p:custDataLst>
          </p:nvPr>
        </p:nvSpPr>
        <p:spPr>
          <a:xfrm rot="5400000">
            <a:off x="6168232" y="3475831"/>
            <a:ext cx="2808288" cy="1428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>
            <a:off x="357188" y="2143125"/>
            <a:ext cx="4786312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5750" y="3671888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Average length of stay for Elective cases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Days</a:t>
            </a:r>
          </a:p>
        </p:txBody>
      </p:sp>
      <p:sp>
        <p:nvSpPr>
          <p:cNvPr id="82" name="Text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" y="2171700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Average length of stay for ER cases  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Days</a:t>
            </a:r>
          </a:p>
        </p:txBody>
      </p:sp>
      <p:cxnSp>
        <p:nvCxnSpPr>
          <p:cNvPr id="194" name="Straight Connector 193"/>
          <p:cNvCxnSpPr/>
          <p:nvPr>
            <p:custDataLst>
              <p:tags r:id="rId8"/>
            </p:custDataLst>
          </p:nvPr>
        </p:nvCxnSpPr>
        <p:spPr>
          <a:xfrm>
            <a:off x="320675" y="5072063"/>
            <a:ext cx="4786313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>
            <p:custDataLst>
              <p:tags r:id="rId9"/>
            </p:custDataLst>
          </p:nvPr>
        </p:nvCxnSpPr>
        <p:spPr>
          <a:xfrm>
            <a:off x="320675" y="3643313"/>
            <a:ext cx="4786313" cy="15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692150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j-lt"/>
                <a:cs typeface="+mn-cs"/>
              </a:rPr>
              <a:t>Average length of stay- Overall</a:t>
            </a:r>
          </a:p>
          <a:p>
            <a:pPr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j-lt"/>
                <a:cs typeface="+mn-cs"/>
              </a:rPr>
              <a:t>Days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374775" y="2455863"/>
          <a:ext cx="5264150" cy="1027112"/>
        </p:xfrm>
        <a:graphic>
          <a:graphicData uri="http://schemas.openxmlformats.org/presentationml/2006/ole">
            <p:oleObj spid="_x0000_s11268" name="Chart" r:id="rId82" imgW="5267356" imgH="1028717" progId="MSGraph.Chart.8">
              <p:embed followColorScheme="full"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74775" y="3832225"/>
          <a:ext cx="5264150" cy="1119188"/>
        </p:xfrm>
        <a:graphic>
          <a:graphicData uri="http://schemas.openxmlformats.org/presentationml/2006/ole">
            <p:oleObj spid="_x0000_s11269" name="Chart" r:id="rId83" imgW="5267356" imgH="1114556" progId="MSGraph.Chart.8">
              <p:embed followColorScheme="full"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374775" y="806450"/>
          <a:ext cx="5264150" cy="1190625"/>
        </p:xfrm>
        <a:graphic>
          <a:graphicData uri="http://schemas.openxmlformats.org/presentationml/2006/ole">
            <p:oleObj spid="_x0000_s11270" name="Chart" r:id="rId84" imgW="5267356" imgH="1190677" progId="MSGraph.Chart.8">
              <p:embed followColorScheme="full"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09538" y="1239838"/>
          <a:ext cx="1379537" cy="914400"/>
        </p:xfrm>
        <a:graphic>
          <a:graphicData uri="http://schemas.openxmlformats.org/presentationml/2006/ole">
            <p:oleObj spid="_x0000_s11271" name="Chart" r:id="rId85" imgW="1381017" imgH="914535" progId="MSGraph.Chart.8">
              <p:embed followColorScheme="full"/>
            </p:oleObj>
          </a:graphicData>
        </a:graphic>
      </p:graphicFrame>
      <p:cxnSp>
        <p:nvCxnSpPr>
          <p:cNvPr id="103" name="Straight Connector 102"/>
          <p:cNvCxnSpPr/>
          <p:nvPr>
            <p:custDataLst>
              <p:tags r:id="rId11"/>
            </p:custDataLst>
          </p:nvPr>
        </p:nvCxnSpPr>
        <p:spPr bwMode="auto">
          <a:xfrm>
            <a:off x="204788" y="1335088"/>
            <a:ext cx="5810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>
            <p:custDataLst>
              <p:tags r:id="rId12"/>
            </p:custDataLst>
          </p:nvPr>
        </p:nvSpPr>
        <p:spPr bwMode="auto">
          <a:xfrm>
            <a:off x="373063" y="11271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DCC62BF-9A22-439A-B13C-5F688100EE9B}" type="datetime'''''''''6''''.''''''8''''''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6.8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09538" y="2787650"/>
          <a:ext cx="1379537" cy="914400"/>
        </p:xfrm>
        <a:graphic>
          <a:graphicData uri="http://schemas.openxmlformats.org/presentationml/2006/ole">
            <p:oleObj spid="_x0000_s11272" name="Chart" r:id="rId86" imgW="1381017" imgH="914535" progId="MSGraph.Chart.8">
              <p:embed followColorScheme="full"/>
            </p:oleObj>
          </a:graphicData>
        </a:graphic>
      </p:graphicFrame>
      <p:cxnSp>
        <p:nvCxnSpPr>
          <p:cNvPr id="112" name="Straight Connector 111"/>
          <p:cNvCxnSpPr/>
          <p:nvPr>
            <p:custDataLst>
              <p:tags r:id="rId13"/>
            </p:custDataLst>
          </p:nvPr>
        </p:nvCxnSpPr>
        <p:spPr bwMode="auto">
          <a:xfrm>
            <a:off x="204788" y="2882900"/>
            <a:ext cx="5810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>
            <p:custDataLst>
              <p:tags r:id="rId14"/>
            </p:custDataLst>
          </p:nvPr>
        </p:nvSpPr>
        <p:spPr bwMode="auto">
          <a:xfrm>
            <a:off x="373063" y="2674938"/>
            <a:ext cx="2349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3AF1BFD-D25D-4464-92BC-D8803278B171}" type="datetime'''''''''''''''8''''''''.''''''''''''''5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8.5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41288" y="4300538"/>
          <a:ext cx="1379537" cy="914400"/>
        </p:xfrm>
        <a:graphic>
          <a:graphicData uri="http://schemas.openxmlformats.org/presentationml/2006/ole">
            <p:oleObj spid="_x0000_s11273" name="Chart" r:id="rId87" imgW="1381017" imgH="914535" progId="MSGraph.Chart.8">
              <p:embed followColorScheme="full"/>
            </p:oleObj>
          </a:graphicData>
        </a:graphic>
      </p:graphicFrame>
      <p:cxnSp>
        <p:nvCxnSpPr>
          <p:cNvPr id="116" name="Straight Connector 115"/>
          <p:cNvCxnSpPr/>
          <p:nvPr>
            <p:custDataLst>
              <p:tags r:id="rId15"/>
            </p:custDataLst>
          </p:nvPr>
        </p:nvCxnSpPr>
        <p:spPr bwMode="auto">
          <a:xfrm>
            <a:off x="236538" y="4395788"/>
            <a:ext cx="5810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>
            <p:custDataLst>
              <p:tags r:id="rId16"/>
            </p:custDataLst>
          </p:nvPr>
        </p:nvSpPr>
        <p:spPr bwMode="auto">
          <a:xfrm>
            <a:off x="404813" y="41878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22FCB996-F2B6-4F1C-A806-9CEA157D8617}" type="datetime'''''4.''''4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4.4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15250" y="278606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650" indent="-1206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  <a:cs typeface="+mn-cs"/>
            </a:endParaRPr>
          </a:p>
        </p:txBody>
      </p:sp>
      <p:graphicFrame>
        <p:nvGraphicFramePr>
          <p:cNvPr id="11276" name="Object 7"/>
          <p:cNvGraphicFramePr>
            <a:graphicFrameLocks noChangeAspect="1"/>
          </p:cNvGraphicFramePr>
          <p:nvPr/>
        </p:nvGraphicFramePr>
        <p:xfrm>
          <a:off x="725488" y="1239838"/>
          <a:ext cx="1379537" cy="914400"/>
        </p:xfrm>
        <a:graphic>
          <a:graphicData uri="http://schemas.openxmlformats.org/presentationml/2006/ole">
            <p:oleObj spid="_x0000_s11276" name="Chart" r:id="rId88" imgW="1381017" imgH="914535" progId="MSGraph.Chart.8">
              <p:embed followColorScheme="full"/>
            </p:oleObj>
          </a:graphicData>
        </a:graphic>
      </p:graphicFrame>
      <p:cxnSp>
        <p:nvCxnSpPr>
          <p:cNvPr id="107" name="Straight Connector 106"/>
          <p:cNvCxnSpPr/>
          <p:nvPr>
            <p:custDataLst>
              <p:tags r:id="rId18"/>
            </p:custDataLst>
          </p:nvPr>
        </p:nvCxnSpPr>
        <p:spPr bwMode="auto">
          <a:xfrm>
            <a:off x="820738" y="1335088"/>
            <a:ext cx="5810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>
            <p:custDataLst>
              <p:tags r:id="rId19"/>
            </p:custDataLst>
          </p:nvPr>
        </p:nvSpPr>
        <p:spPr bwMode="auto">
          <a:xfrm>
            <a:off x="989013" y="11271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BD7185AF-BA84-4F8D-AA65-A1A8A9DAB112}" type="datetime'''''''''''''''''''''''''''''6''.''''''''''''''''''''''''''''4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6.4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77" name="Object 8"/>
          <p:cNvGraphicFramePr>
            <a:graphicFrameLocks noChangeAspect="1"/>
          </p:cNvGraphicFramePr>
          <p:nvPr/>
        </p:nvGraphicFramePr>
        <p:xfrm>
          <a:off x="725488" y="2787650"/>
          <a:ext cx="1379537" cy="914400"/>
        </p:xfrm>
        <a:graphic>
          <a:graphicData uri="http://schemas.openxmlformats.org/presentationml/2006/ole">
            <p:oleObj spid="_x0000_s11277" name="Chart" r:id="rId89" imgW="1381017" imgH="914535" progId="MSGraph.Chart.8">
              <p:embed followColorScheme="full"/>
            </p:oleObj>
          </a:graphicData>
        </a:graphic>
      </p:graphicFrame>
      <p:cxnSp>
        <p:nvCxnSpPr>
          <p:cNvPr id="114" name="Straight Connector 113"/>
          <p:cNvCxnSpPr/>
          <p:nvPr>
            <p:custDataLst>
              <p:tags r:id="rId20"/>
            </p:custDataLst>
          </p:nvPr>
        </p:nvCxnSpPr>
        <p:spPr bwMode="auto">
          <a:xfrm>
            <a:off x="820738" y="2882900"/>
            <a:ext cx="5810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>
            <p:custDataLst>
              <p:tags r:id="rId21"/>
            </p:custDataLst>
          </p:nvPr>
        </p:nvSpPr>
        <p:spPr bwMode="auto">
          <a:xfrm>
            <a:off x="989013" y="2674938"/>
            <a:ext cx="2349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08E2923E-BE57-4132-AE07-3A189496883F}" type="datetime'''''''''''''''''''''''''8''''''''''''''.''''''2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8.2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78" name="Object 9"/>
          <p:cNvGraphicFramePr>
            <a:graphicFrameLocks noChangeAspect="1"/>
          </p:cNvGraphicFramePr>
          <p:nvPr/>
        </p:nvGraphicFramePr>
        <p:xfrm>
          <a:off x="758825" y="4300538"/>
          <a:ext cx="1379538" cy="914400"/>
        </p:xfrm>
        <a:graphic>
          <a:graphicData uri="http://schemas.openxmlformats.org/presentationml/2006/ole">
            <p:oleObj spid="_x0000_s11278" name="Chart" r:id="rId90" imgW="1381017" imgH="914535" progId="MSGraph.Chart.8">
              <p:embed followColorScheme="full"/>
            </p:oleObj>
          </a:graphicData>
        </a:graphic>
      </p:graphicFrame>
      <p:cxnSp>
        <p:nvCxnSpPr>
          <p:cNvPr id="119" name="Straight Connector 118"/>
          <p:cNvCxnSpPr/>
          <p:nvPr>
            <p:custDataLst>
              <p:tags r:id="rId22"/>
            </p:custDataLst>
          </p:nvPr>
        </p:nvCxnSpPr>
        <p:spPr bwMode="auto">
          <a:xfrm>
            <a:off x="854075" y="4395788"/>
            <a:ext cx="6191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>
            <p:custDataLst>
              <p:tags r:id="rId23"/>
            </p:custDataLst>
          </p:nvPr>
        </p:nvSpPr>
        <p:spPr bwMode="auto">
          <a:xfrm>
            <a:off x="1041400" y="41878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EB2DD07-0B1D-43B5-A2F5-EBF441565DEB}" type="datetime'''''''''''4''''.''''''''''''''''''''''''''4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4.4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2" name="TextBox 1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15250" y="2857500"/>
            <a:ext cx="1214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0650" indent="-1206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+mn-cs"/>
              </a:rPr>
              <a:t>ALOS has dipped  in 2015 since 2014</a:t>
            </a:r>
          </a:p>
          <a:p>
            <a:pPr marL="120650" indent="-1206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+mn-cs"/>
              </a:rPr>
              <a:t>Reason- Continuous monitoring of data?</a:t>
            </a:r>
          </a:p>
        </p:txBody>
      </p:sp>
      <p:graphicFrame>
        <p:nvGraphicFramePr>
          <p:cNvPr id="11280" name="Object 4"/>
          <p:cNvGraphicFramePr>
            <a:graphicFrameLocks noChangeAspect="1"/>
          </p:cNvGraphicFramePr>
          <p:nvPr/>
        </p:nvGraphicFramePr>
        <p:xfrm>
          <a:off x="6469063" y="2822575"/>
          <a:ext cx="1379537" cy="914400"/>
        </p:xfrm>
        <a:graphic>
          <a:graphicData uri="http://schemas.openxmlformats.org/presentationml/2006/ole">
            <p:oleObj spid="_x0000_s11280" name="Chart" r:id="rId91" imgW="1381017" imgH="914535" progId="MSGraph.Chart.8">
              <p:embed followColorScheme="full"/>
            </p:oleObj>
          </a:graphicData>
        </a:graphic>
      </p:graphicFrame>
      <p:sp>
        <p:nvSpPr>
          <p:cNvPr id="69" name="Rectangle 68"/>
          <p:cNvSpPr/>
          <p:nvPr>
            <p:custDataLst>
              <p:tags r:id="rId25"/>
            </p:custDataLst>
          </p:nvPr>
        </p:nvSpPr>
        <p:spPr bwMode="auto">
          <a:xfrm>
            <a:off x="7075488" y="2709863"/>
            <a:ext cx="2349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D72DCD10-0BFA-4626-8904-2BFF30B7C54F}" type="datetime'''''''''''''8''''''''''''''''''''''''''''.''4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8.4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81" name="Rectangle 180"/>
          <p:cNvSpPr/>
          <p:nvPr>
            <p:custDataLst>
              <p:tags r:id="rId26"/>
            </p:custDataLst>
          </p:nvPr>
        </p:nvSpPr>
        <p:spPr bwMode="auto">
          <a:xfrm>
            <a:off x="6656388" y="2747963"/>
            <a:ext cx="2349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78CC7CB4-3009-4563-9BE4-3B5A88283AF3}" type="datetime'''''''''''''''7''''''''''''''''''.''''''''''''5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7.5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81" name="Object 5"/>
          <p:cNvGraphicFramePr>
            <a:graphicFrameLocks noChangeAspect="1"/>
          </p:cNvGraphicFramePr>
          <p:nvPr/>
        </p:nvGraphicFramePr>
        <p:xfrm>
          <a:off x="6469063" y="4313238"/>
          <a:ext cx="1379537" cy="914400"/>
        </p:xfrm>
        <a:graphic>
          <a:graphicData uri="http://schemas.openxmlformats.org/presentationml/2006/ole">
            <p:oleObj spid="_x0000_s11281" name="Chart" r:id="rId92" imgW="1381017" imgH="914535" progId="MSGraph.Chart.8">
              <p:embed followColorScheme="full"/>
            </p:oleObj>
          </a:graphicData>
        </a:graphic>
      </p:graphicFrame>
      <p:sp>
        <p:nvSpPr>
          <p:cNvPr id="70" name="Rectangle 69"/>
          <p:cNvSpPr/>
          <p:nvPr>
            <p:custDataLst>
              <p:tags r:id="rId27"/>
            </p:custDataLst>
          </p:nvPr>
        </p:nvSpPr>
        <p:spPr bwMode="auto">
          <a:xfrm>
            <a:off x="7075488" y="42005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714CD020-F457-4232-B5C4-890172537B62}" type="datetime'4.''''''''''''''''''''''''''''''''''''''''''''''''3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4.3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82" name="Rectangle 181"/>
          <p:cNvSpPr/>
          <p:nvPr>
            <p:custDataLst>
              <p:tags r:id="rId28"/>
            </p:custDataLst>
          </p:nvPr>
        </p:nvSpPr>
        <p:spPr bwMode="auto">
          <a:xfrm>
            <a:off x="6656388" y="4267200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4BEFA62-6DEA-4D36-8C33-A0BEDA5085FB}" type="datetime'''''''''3''''''''''''''''.5''''''''''''''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3.5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1282" name="Object 6"/>
          <p:cNvGraphicFramePr>
            <a:graphicFrameLocks noChangeAspect="1"/>
          </p:cNvGraphicFramePr>
          <p:nvPr/>
        </p:nvGraphicFramePr>
        <p:xfrm>
          <a:off x="6469063" y="1211263"/>
          <a:ext cx="1379537" cy="914400"/>
        </p:xfrm>
        <a:graphic>
          <a:graphicData uri="http://schemas.openxmlformats.org/presentationml/2006/ole">
            <p:oleObj spid="_x0000_s11282" name="Chart" r:id="rId93" imgW="1381017" imgH="914535" progId="MSGraph.Chart.8">
              <p:embed followColorScheme="full"/>
            </p:oleObj>
          </a:graphicData>
        </a:graphic>
      </p:graphicFrame>
      <p:sp>
        <p:nvSpPr>
          <p:cNvPr id="68" name="Rectangle 67"/>
          <p:cNvSpPr/>
          <p:nvPr>
            <p:custDataLst>
              <p:tags r:id="rId29"/>
            </p:custDataLst>
          </p:nvPr>
        </p:nvSpPr>
        <p:spPr bwMode="auto">
          <a:xfrm>
            <a:off x="7075488" y="1098550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C1D074EE-11F3-42D0-96DD-D2B4C9C516F4}" type="datetime'''''''''''6''''''''.''6''''''''''''''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6.6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180" name="Rectangle 179"/>
          <p:cNvSpPr/>
          <p:nvPr>
            <p:custDataLst>
              <p:tags r:id="rId30"/>
            </p:custDataLst>
          </p:nvPr>
        </p:nvSpPr>
        <p:spPr bwMode="auto">
          <a:xfrm>
            <a:off x="6656388" y="1127125"/>
            <a:ext cx="23495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E8F2E652-4B45-402A-871E-603B3E115707}" type="datetime'''''''''''''''''''''''''''''''''''''''''''''''6.''2'''">
              <a:rPr lang="en-US" sz="1200">
                <a:solidFill>
                  <a:schemeClr val="tx1"/>
                </a:solidFill>
                <a:sym typeface="Calibri"/>
              </a:rPr>
              <a:pPr algn="ctr">
                <a:defRPr/>
              </a:pPr>
              <a:t>6.2</a:t>
            </a:fld>
            <a:endParaRPr lang="en-US" sz="1200">
              <a:solidFill>
                <a:schemeClr val="tx1"/>
              </a:solidFill>
              <a:sym typeface="Calibri"/>
            </a:endParaRPr>
          </a:p>
        </p:txBody>
      </p:sp>
      <p:sp>
        <p:nvSpPr>
          <p:cNvPr id="73" name="Rectangle 72"/>
          <p:cNvSpPr/>
          <p:nvPr>
            <p:custDataLst>
              <p:tags r:id="rId31"/>
            </p:custDataLst>
          </p:nvPr>
        </p:nvSpPr>
        <p:spPr bwMode="auto">
          <a:xfrm>
            <a:off x="337205" y="4801562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FADE93A-C2AE-40AF-A56B-1C4AEEE3C74F}" type="datetime'''''A''''''''''v''g''''''-1''''''''''4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Avg-14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4" name="Rectangle 73"/>
          <p:cNvSpPr/>
          <p:nvPr>
            <p:custDataLst>
              <p:tags r:id="rId32"/>
            </p:custDataLst>
          </p:nvPr>
        </p:nvSpPr>
        <p:spPr bwMode="auto">
          <a:xfrm>
            <a:off x="6176030" y="4807912"/>
            <a:ext cx="3762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A39EA65-E947-451E-BF4F-F7B316B5007A}" type="datetime'''De''''c''-1''''''''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6" name="Rectangle 75"/>
          <p:cNvSpPr/>
          <p:nvPr>
            <p:custDataLst>
              <p:tags r:id="rId33"/>
            </p:custDataLst>
          </p:nvPr>
        </p:nvSpPr>
        <p:spPr bwMode="auto">
          <a:xfrm>
            <a:off x="5742643" y="4807912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AC3F98C-FEF0-45B6-AF35-2AC795F2AFF9}" type="datetime'''''''''''''N''o''''''''''v''''''''''''''''-1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7" name="Rectangle 76"/>
          <p:cNvSpPr/>
          <p:nvPr>
            <p:custDataLst>
              <p:tags r:id="rId34"/>
            </p:custDataLst>
          </p:nvPr>
        </p:nvSpPr>
        <p:spPr bwMode="auto">
          <a:xfrm>
            <a:off x="5334655" y="4807912"/>
            <a:ext cx="363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9FA9DE-014E-440F-898A-FE966E64E0E5}" type="datetime'''''O''''''''''''''c''''t''''''''''-''''''''''''''1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8" name="Rectangle 77"/>
          <p:cNvSpPr/>
          <p:nvPr>
            <p:custDataLst>
              <p:tags r:id="rId35"/>
            </p:custDataLst>
          </p:nvPr>
        </p:nvSpPr>
        <p:spPr bwMode="auto">
          <a:xfrm>
            <a:off x="4910793" y="4807912"/>
            <a:ext cx="3730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F244B57-D781-4A28-AE02-166E5DFCAEDA}" type="datetime'''''S''''ep-''''1''''''''5''''''''''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79" name="Rectangle 78"/>
          <p:cNvSpPr/>
          <p:nvPr>
            <p:custDataLst>
              <p:tags r:id="rId36"/>
            </p:custDataLst>
          </p:nvPr>
        </p:nvSpPr>
        <p:spPr bwMode="auto">
          <a:xfrm>
            <a:off x="4480580" y="4807912"/>
            <a:ext cx="385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FF6F4F0-9AAA-4729-BEB5-41C4426BDD3A}" type="datetime'''Au''''''''''''g-''''''''1''''''''''''''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1" name="Rectangle 80"/>
          <p:cNvSpPr/>
          <p:nvPr>
            <p:custDataLst>
              <p:tags r:id="rId37"/>
            </p:custDataLst>
          </p:nvPr>
        </p:nvSpPr>
        <p:spPr bwMode="auto">
          <a:xfrm>
            <a:off x="4088468" y="4807912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4594F23-20FC-44C6-89EF-8A1305630C57}" type="datetime'''''''J''u''l''''''''''''''''''''''-''''''''1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38"/>
            </p:custDataLst>
          </p:nvPr>
        </p:nvSpPr>
        <p:spPr bwMode="auto">
          <a:xfrm>
            <a:off x="3650318" y="4807912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E6D810C-E3A1-4F9D-904F-19D1D1DD8391}" type="datetime'''''''''''''''''''''''''Jun-''''''''''''1''''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5" name="Rectangle 84"/>
          <p:cNvSpPr/>
          <p:nvPr>
            <p:custDataLst>
              <p:tags r:id="rId39"/>
            </p:custDataLst>
          </p:nvPr>
        </p:nvSpPr>
        <p:spPr bwMode="auto">
          <a:xfrm>
            <a:off x="3199468" y="4807912"/>
            <a:ext cx="4143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0908DBB-4AFC-4C9D-8826-02C7D2D741C7}" type="datetime'M''''''''''a''''''y''''''''''''''''''''-''''1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6" name="Rectangle 85"/>
          <p:cNvSpPr/>
          <p:nvPr>
            <p:custDataLst>
              <p:tags r:id="rId40"/>
            </p:custDataLst>
          </p:nvPr>
        </p:nvSpPr>
        <p:spPr bwMode="auto">
          <a:xfrm>
            <a:off x="2797830" y="4807912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7323A13-6478-453C-95D7-F78A5E5BB0DB}" type="datetime'''''''''''''''''''''''''''''''''''''A''p''''''''''''r''-1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7" name="Rectangle 86"/>
          <p:cNvSpPr/>
          <p:nvPr>
            <p:custDataLst>
              <p:tags r:id="rId41"/>
            </p:custDataLst>
          </p:nvPr>
        </p:nvSpPr>
        <p:spPr bwMode="auto">
          <a:xfrm>
            <a:off x="2364443" y="4807912"/>
            <a:ext cx="398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8FF6CB2-74FA-47C6-9AEB-2F17F8841C68}" type="datetime'''M''''''a''''''''''''''''''''''''''''''r''''-1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88" name="Rectangle 87"/>
          <p:cNvSpPr/>
          <p:nvPr>
            <p:custDataLst>
              <p:tags r:id="rId42"/>
            </p:custDataLst>
          </p:nvPr>
        </p:nvSpPr>
        <p:spPr bwMode="auto">
          <a:xfrm>
            <a:off x="1953280" y="4807912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9F43FB4-391D-482B-B823-96CC1FBAA463}" type="datetime'''''''F''eb''''''''''''''''''''-''''1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1" name="Rectangle 90"/>
          <p:cNvSpPr/>
          <p:nvPr>
            <p:custDataLst>
              <p:tags r:id="rId43"/>
            </p:custDataLst>
          </p:nvPr>
        </p:nvSpPr>
        <p:spPr bwMode="auto">
          <a:xfrm>
            <a:off x="953155" y="4801562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089AD2-2022-4AE5-9F6D-D453A0A3F411}" type="datetime'''A''''''v''''''''''''''''''''g-''''1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44"/>
            </p:custDataLst>
          </p:nvPr>
        </p:nvSpPr>
        <p:spPr bwMode="auto">
          <a:xfrm>
            <a:off x="326678" y="3357562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FADE93A-C2AE-40AF-A56B-1C4AEEE3C74F}" type="datetime'''''A''''''''''v''g''''''-1''''''''''4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Avg-14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5" name="Rectangle 94"/>
          <p:cNvSpPr/>
          <p:nvPr>
            <p:custDataLst>
              <p:tags r:id="rId45"/>
            </p:custDataLst>
          </p:nvPr>
        </p:nvSpPr>
        <p:spPr bwMode="auto">
          <a:xfrm>
            <a:off x="6165503" y="3363912"/>
            <a:ext cx="3762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A39EA65-E947-451E-BF4F-F7B316B5007A}" type="datetime'''De''''c''-1''''''''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46"/>
            </p:custDataLst>
          </p:nvPr>
        </p:nvSpPr>
        <p:spPr bwMode="auto">
          <a:xfrm>
            <a:off x="5732116" y="3363912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AC3F98C-FEF0-45B6-AF35-2AC795F2AFF9}" type="datetime'''''''''''''N''o''''''''''v''''''''''''''''-1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7" name="Rectangle 96"/>
          <p:cNvSpPr/>
          <p:nvPr>
            <p:custDataLst>
              <p:tags r:id="rId47"/>
            </p:custDataLst>
          </p:nvPr>
        </p:nvSpPr>
        <p:spPr bwMode="auto">
          <a:xfrm>
            <a:off x="5324128" y="3363912"/>
            <a:ext cx="363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9FA9DE-014E-440F-898A-FE966E64E0E5}" type="datetime'''''O''''''''''''''c''''t''''''''''-''''''''''''''1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99" name="Rectangle 98"/>
          <p:cNvSpPr/>
          <p:nvPr>
            <p:custDataLst>
              <p:tags r:id="rId48"/>
            </p:custDataLst>
          </p:nvPr>
        </p:nvSpPr>
        <p:spPr bwMode="auto">
          <a:xfrm>
            <a:off x="4900266" y="3363912"/>
            <a:ext cx="3730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F244B57-D781-4A28-AE02-166E5DFCAEDA}" type="datetime'''''S''''ep-''''1''''''''5''''''''''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0" name="Rectangle 99"/>
          <p:cNvSpPr/>
          <p:nvPr>
            <p:custDataLst>
              <p:tags r:id="rId49"/>
            </p:custDataLst>
          </p:nvPr>
        </p:nvSpPr>
        <p:spPr bwMode="auto">
          <a:xfrm>
            <a:off x="4470053" y="3363912"/>
            <a:ext cx="385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FF6F4F0-9AAA-4729-BEB5-41C4426BDD3A}" type="datetime'''Au''''''''''''g-''''''''1''''''''''''''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1" name="Rectangle 100"/>
          <p:cNvSpPr/>
          <p:nvPr>
            <p:custDataLst>
              <p:tags r:id="rId50"/>
            </p:custDataLst>
          </p:nvPr>
        </p:nvSpPr>
        <p:spPr bwMode="auto">
          <a:xfrm>
            <a:off x="4077941" y="3363912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4594F23-20FC-44C6-89EF-8A1305630C57}" type="datetime'''''''J''u''l''''''''''''''''''''''-''''''''1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51"/>
            </p:custDataLst>
          </p:nvPr>
        </p:nvSpPr>
        <p:spPr bwMode="auto">
          <a:xfrm>
            <a:off x="3639791" y="3363912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E6D810C-E3A1-4F9D-904F-19D1D1DD8391}" type="datetime'''''''''''''''''''''''''Jun-''''''''''''1''''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5" name="Rectangle 104"/>
          <p:cNvSpPr/>
          <p:nvPr>
            <p:custDataLst>
              <p:tags r:id="rId52"/>
            </p:custDataLst>
          </p:nvPr>
        </p:nvSpPr>
        <p:spPr bwMode="auto">
          <a:xfrm>
            <a:off x="3188941" y="3363912"/>
            <a:ext cx="4143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0908DBB-4AFC-4C9D-8826-02C7D2D741C7}" type="datetime'M''''''''''a''''''y''''''''''''''''''''-''''1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53"/>
            </p:custDataLst>
          </p:nvPr>
        </p:nvSpPr>
        <p:spPr bwMode="auto">
          <a:xfrm>
            <a:off x="2787303" y="3363912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7323A13-6478-453C-95D7-F78A5E5BB0DB}" type="datetime'''''''''''''''''''''''''''''''''''''A''p''''''''''''r''-1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Rectangle 110"/>
          <p:cNvSpPr/>
          <p:nvPr>
            <p:custDataLst>
              <p:tags r:id="rId54"/>
            </p:custDataLst>
          </p:nvPr>
        </p:nvSpPr>
        <p:spPr bwMode="auto">
          <a:xfrm>
            <a:off x="2353916" y="3363912"/>
            <a:ext cx="398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8FF6CB2-74FA-47C6-9AEB-2F17F8841C68}" type="datetime'''M''''''a''''''''''''''''''''''''''''''r''''-1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3" name="Rectangle 112"/>
          <p:cNvSpPr/>
          <p:nvPr>
            <p:custDataLst>
              <p:tags r:id="rId55"/>
            </p:custDataLst>
          </p:nvPr>
        </p:nvSpPr>
        <p:spPr bwMode="auto">
          <a:xfrm>
            <a:off x="1942753" y="3363912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9F43FB4-391D-482B-B823-96CC1FBAA463}" type="datetime'''''''F''eb''''''''''''''''''''-''''1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15" name="Rectangle 114"/>
          <p:cNvSpPr/>
          <p:nvPr>
            <p:custDataLst>
              <p:tags r:id="rId56"/>
            </p:custDataLst>
          </p:nvPr>
        </p:nvSpPr>
        <p:spPr bwMode="auto">
          <a:xfrm>
            <a:off x="942628" y="3357562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089AD2-2022-4AE5-9F6D-D453A0A3F411}" type="datetime'''A''''''v''''''''''''''''''''g-''''1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4" name="Rectangle 123"/>
          <p:cNvSpPr/>
          <p:nvPr>
            <p:custDataLst>
              <p:tags r:id="rId57"/>
            </p:custDataLst>
          </p:nvPr>
        </p:nvSpPr>
        <p:spPr bwMode="auto">
          <a:xfrm>
            <a:off x="316200" y="1857364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FADE93A-C2AE-40AF-A56B-1C4AEEE3C74F}" type="datetime'''''A''''''''''v''g''''''-1''''''''''4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Avg-14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5" name="Rectangle 124"/>
          <p:cNvSpPr/>
          <p:nvPr>
            <p:custDataLst>
              <p:tags r:id="rId58"/>
            </p:custDataLst>
          </p:nvPr>
        </p:nvSpPr>
        <p:spPr bwMode="auto">
          <a:xfrm>
            <a:off x="6155025" y="1863714"/>
            <a:ext cx="3762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A39EA65-E947-451E-BF4F-F7B316B5007A}" type="datetime'''De''''c''-1''''''''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6" name="Rectangle 125"/>
          <p:cNvSpPr/>
          <p:nvPr>
            <p:custDataLst>
              <p:tags r:id="rId59"/>
            </p:custDataLst>
          </p:nvPr>
        </p:nvSpPr>
        <p:spPr bwMode="auto">
          <a:xfrm>
            <a:off x="5721638" y="1863714"/>
            <a:ext cx="3937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AC3F98C-FEF0-45B6-AF35-2AC795F2AFF9}" type="datetime'''''''''''''N''o''''''''''v''''''''''''''''-1''''''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7" name="Rectangle 126"/>
          <p:cNvSpPr/>
          <p:nvPr>
            <p:custDataLst>
              <p:tags r:id="rId60"/>
            </p:custDataLst>
          </p:nvPr>
        </p:nvSpPr>
        <p:spPr bwMode="auto">
          <a:xfrm>
            <a:off x="5313650" y="1863714"/>
            <a:ext cx="3635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9FA9DE-014E-440F-898A-FE966E64E0E5}" type="datetime'''''O''''''''''''''c''''t''''''''''-''''''''''''''1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8" name="Rectangle 127"/>
          <p:cNvSpPr/>
          <p:nvPr>
            <p:custDataLst>
              <p:tags r:id="rId61"/>
            </p:custDataLst>
          </p:nvPr>
        </p:nvSpPr>
        <p:spPr bwMode="auto">
          <a:xfrm>
            <a:off x="4889788" y="1863714"/>
            <a:ext cx="3730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F244B57-D781-4A28-AE02-166E5DFCAEDA}" type="datetime'''''S''''ep-''''1''''''''5''''''''''''''''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29" name="Rectangle 128"/>
          <p:cNvSpPr/>
          <p:nvPr>
            <p:custDataLst>
              <p:tags r:id="rId62"/>
            </p:custDataLst>
          </p:nvPr>
        </p:nvSpPr>
        <p:spPr bwMode="auto">
          <a:xfrm>
            <a:off x="4459575" y="1863714"/>
            <a:ext cx="385763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FF6F4F0-9AAA-4729-BEB5-41C4426BDD3A}" type="datetime'''Au''''''''''''g-''''''''1''''''''''''''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0" name="Rectangle 129"/>
          <p:cNvSpPr/>
          <p:nvPr>
            <p:custDataLst>
              <p:tags r:id="rId63"/>
            </p:custDataLst>
          </p:nvPr>
        </p:nvSpPr>
        <p:spPr bwMode="auto">
          <a:xfrm>
            <a:off x="4067463" y="1863714"/>
            <a:ext cx="3222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4594F23-20FC-44C6-89EF-8A1305630C57}" type="datetime'''''''J''u''l''''''''''''''''''''''-''''''''1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1" name="Rectangle 130"/>
          <p:cNvSpPr/>
          <p:nvPr>
            <p:custDataLst>
              <p:tags r:id="rId64"/>
            </p:custDataLst>
          </p:nvPr>
        </p:nvSpPr>
        <p:spPr bwMode="auto">
          <a:xfrm>
            <a:off x="3629313" y="1863714"/>
            <a:ext cx="3587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E6D810C-E3A1-4F9D-904F-19D1D1DD8391}" type="datetime'''''''''''''''''''''''''Jun-''''''''''''1''''''''''5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2" name="Rectangle 131"/>
          <p:cNvSpPr/>
          <p:nvPr>
            <p:custDataLst>
              <p:tags r:id="rId65"/>
            </p:custDataLst>
          </p:nvPr>
        </p:nvSpPr>
        <p:spPr bwMode="auto">
          <a:xfrm>
            <a:off x="3178463" y="1863714"/>
            <a:ext cx="414337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90908DBB-4AFC-4C9D-8826-02C7D2D741C7}" type="datetime'M''''''''''a''''''y''''''''''''''''''''-''''1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3" name="Rectangle 132"/>
          <p:cNvSpPr/>
          <p:nvPr>
            <p:custDataLst>
              <p:tags r:id="rId66"/>
            </p:custDataLst>
          </p:nvPr>
        </p:nvSpPr>
        <p:spPr bwMode="auto">
          <a:xfrm>
            <a:off x="2776825" y="1863714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7323A13-6478-453C-95D7-F78A5E5BB0DB}" type="datetime'''''''''''''''''''''''''''''''''''''A''p''''''''''''r''-15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4" name="Rectangle 133"/>
          <p:cNvSpPr/>
          <p:nvPr>
            <p:custDataLst>
              <p:tags r:id="rId67"/>
            </p:custDataLst>
          </p:nvPr>
        </p:nvSpPr>
        <p:spPr bwMode="auto">
          <a:xfrm>
            <a:off x="2343438" y="1863714"/>
            <a:ext cx="398462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8FF6CB2-74FA-47C6-9AEB-2F17F8841C68}" type="datetime'''M''''''a''''''''''''''''''''''''''''''r''''-1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5" name="Rectangle 134"/>
          <p:cNvSpPr/>
          <p:nvPr>
            <p:custDataLst>
              <p:tags r:id="rId68"/>
            </p:custDataLst>
          </p:nvPr>
        </p:nvSpPr>
        <p:spPr bwMode="auto">
          <a:xfrm>
            <a:off x="1932275" y="1863714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09F43FB4-391D-482B-B823-96CC1FBAA463}" type="datetime'''''''F''eb''''''''''''''''''''-''''1''''''''''''5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6" name="Rectangle 135"/>
          <p:cNvSpPr/>
          <p:nvPr>
            <p:custDataLst>
              <p:tags r:id="rId69"/>
            </p:custDataLst>
          </p:nvPr>
        </p:nvSpPr>
        <p:spPr bwMode="auto">
          <a:xfrm>
            <a:off x="932150" y="1857364"/>
            <a:ext cx="37782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F6089AD2-2022-4AE5-9F6D-D453A0A3F411}" type="datetime'''A''''''v''''''''''''''''''''g-''''1''''''''5'''''''''''">
              <a:rPr lang="en-US" sz="10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Avg-15</a:t>
            </a:fld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39" name="Rectangle 138"/>
          <p:cNvSpPr/>
          <p:nvPr>
            <p:custDataLst>
              <p:tags r:id="rId70"/>
            </p:custDataLst>
          </p:nvPr>
        </p:nvSpPr>
        <p:spPr bwMode="auto">
          <a:xfrm>
            <a:off x="1500166" y="4816802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Jan-15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1" name="Rectangle 140"/>
          <p:cNvSpPr/>
          <p:nvPr>
            <p:custDataLst>
              <p:tags r:id="rId71"/>
            </p:custDataLst>
          </p:nvPr>
        </p:nvSpPr>
        <p:spPr bwMode="auto">
          <a:xfrm>
            <a:off x="1500166" y="3372802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Jan-15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2" name="Rectangle 141"/>
          <p:cNvSpPr/>
          <p:nvPr>
            <p:custDataLst>
              <p:tags r:id="rId72"/>
            </p:custDataLst>
          </p:nvPr>
        </p:nvSpPr>
        <p:spPr bwMode="auto">
          <a:xfrm>
            <a:off x="1500166" y="1857364"/>
            <a:ext cx="3698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Jan-15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3" name="Rectangle 142"/>
          <p:cNvSpPr/>
          <p:nvPr>
            <p:custDataLst>
              <p:tags r:id="rId73"/>
            </p:custDataLst>
          </p:nvPr>
        </p:nvSpPr>
        <p:spPr bwMode="auto">
          <a:xfrm>
            <a:off x="6501187" y="1880244"/>
            <a:ext cx="531796" cy="999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</a:p>
        </p:txBody>
      </p:sp>
      <p:sp>
        <p:nvSpPr>
          <p:cNvPr id="144" name="Rectangle 143"/>
          <p:cNvSpPr/>
          <p:nvPr>
            <p:custDataLst>
              <p:tags r:id="rId74"/>
            </p:custDataLst>
          </p:nvPr>
        </p:nvSpPr>
        <p:spPr bwMode="auto">
          <a:xfrm>
            <a:off x="7027565" y="1873558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5" name="Rectangle 144"/>
          <p:cNvSpPr/>
          <p:nvPr>
            <p:custDataLst>
              <p:tags r:id="rId75"/>
            </p:custDataLst>
          </p:nvPr>
        </p:nvSpPr>
        <p:spPr bwMode="auto">
          <a:xfrm>
            <a:off x="6526544" y="3379488"/>
            <a:ext cx="531796" cy="999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</a:p>
        </p:txBody>
      </p:sp>
      <p:sp>
        <p:nvSpPr>
          <p:cNvPr id="146" name="Rectangle 145"/>
          <p:cNvSpPr/>
          <p:nvPr>
            <p:custDataLst>
              <p:tags r:id="rId76"/>
            </p:custDataLst>
          </p:nvPr>
        </p:nvSpPr>
        <p:spPr bwMode="auto">
          <a:xfrm>
            <a:off x="7052922" y="3372802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47" name="Rectangle 146"/>
          <p:cNvSpPr/>
          <p:nvPr>
            <p:custDataLst>
              <p:tags r:id="rId77"/>
            </p:custDataLst>
          </p:nvPr>
        </p:nvSpPr>
        <p:spPr bwMode="auto">
          <a:xfrm>
            <a:off x="6541784" y="4809202"/>
            <a:ext cx="531796" cy="999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Mar-16</a:t>
            </a:r>
          </a:p>
        </p:txBody>
      </p:sp>
      <p:sp>
        <p:nvSpPr>
          <p:cNvPr id="148" name="Rectangle 147"/>
          <p:cNvSpPr/>
          <p:nvPr>
            <p:custDataLst>
              <p:tags r:id="rId78"/>
            </p:custDataLst>
          </p:nvPr>
        </p:nvSpPr>
        <p:spPr bwMode="auto">
          <a:xfrm>
            <a:off x="7068162" y="4802516"/>
            <a:ext cx="371475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0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125538"/>
            <a:ext cx="8229600" cy="4967287"/>
          </a:xfrm>
          <a:prstGeom prst="rect">
            <a:avLst/>
          </a:prstGeom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IN" sz="2000" b="1" dirty="0">
                <a:latin typeface="+mn-lt"/>
                <a:cs typeface="+mn-cs"/>
              </a:rPr>
              <a:t>Overall volumes and stats</a:t>
            </a:r>
          </a:p>
          <a:p>
            <a:pPr marL="457200" indent="-457200" eaLnBrk="0" hangingPunct="0">
              <a:spcBef>
                <a:spcPct val="20000"/>
              </a:spcBef>
              <a:defRPr/>
            </a:pPr>
            <a:endParaRPr lang="en-IN" sz="2000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 –Outcomes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Clinical indicators- Operational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Utilization and Efficiency metrics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r>
              <a:rPr lang="en-IN" sz="2000" b="1" dirty="0">
                <a:latin typeface="+mn-lt"/>
                <a:cs typeface="+mn-cs"/>
              </a:rPr>
              <a:t>Patient Experience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 startAt="2"/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IN" sz="20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IN" sz="20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2000" dirty="0">
              <a:latin typeface="+mn-lt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0825" y="220663"/>
            <a:ext cx="8229600" cy="544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IN" sz="2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Key Indicators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8313" y="2492375"/>
            <a:ext cx="7056437" cy="5762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314" name="think-cell Slide" r:id="rId45" imgW="360" imgH="360" progId="">
              <p:embed/>
            </p:oleObj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b="1">
              <a:solidFill>
                <a:prstClr val="white"/>
              </a:solidFill>
              <a:sym typeface="Calibri"/>
            </a:endParaRPr>
          </a:p>
        </p:txBody>
      </p:sp>
      <p:sp>
        <p:nvSpPr>
          <p:cNvPr id="410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158750"/>
            <a:ext cx="853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latin typeface="+mn-lt"/>
              </a:rPr>
              <a:t>Clinical pathway compliance : Acute stroke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(1/6) 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42" name="Text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7350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solidFill>
                  <a:srgbClr val="000000"/>
                </a:solidFill>
                <a:latin typeface="+mn-lt"/>
              </a:rPr>
              <a:t>Overall compliance to pathway metrics for stroke cases arriving in 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Percent, N=62</a:t>
            </a:r>
            <a:endParaRPr lang="en-IN" sz="12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36538" y="2282825"/>
          <a:ext cx="1379537" cy="1058863"/>
        </p:xfrm>
        <a:graphic>
          <a:graphicData uri="http://schemas.openxmlformats.org/presentationml/2006/ole">
            <p:oleObj spid="_x0000_s13315" name="Chart" r:id="rId46" imgW="1381017" imgH="1057330" progId="MSGraph.Chart.8">
              <p:embed followColorScheme="full"/>
            </p:oleObj>
          </a:graphicData>
        </a:graphic>
      </p:graphicFrame>
      <p:sp>
        <p:nvSpPr>
          <p:cNvPr id="107" name="Rectangle 106"/>
          <p:cNvSpPr/>
          <p:nvPr>
            <p:custDataLst>
              <p:tags r:id="rId5"/>
            </p:custDataLst>
          </p:nvPr>
        </p:nvSpPr>
        <p:spPr bwMode="auto">
          <a:xfrm>
            <a:off x="412750" y="3279775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62AC757-66EE-402D-94D0-E237566DB15B}" type="datetime'''''''A''''''''vg'''''''''''''''''''' 2''0''''1''3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2013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6" name="TextBox 85"/>
          <p:cNvSpPr txBox="1"/>
          <p:nvPr>
            <p:custDataLst>
              <p:tags r:id="rId6"/>
            </p:custDataLst>
          </p:nvPr>
        </p:nvSpPr>
        <p:spPr>
          <a:xfrm>
            <a:off x="214313" y="6386513"/>
            <a:ext cx="815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000" i="1" dirty="0">
                <a:solidFill>
                  <a:prstClr val="black"/>
                </a:solidFill>
                <a:latin typeface="+mn-lt"/>
              </a:rPr>
              <a:t>American Stroke Association, 2009. Target stroke. [online]. Available at: &lt;http://www.strokeassociation.org/idc/groups/heart-public/@wcm/@hcm/@gwtg/documents/downloadable/ucm_308277.pdf&gt; [Accessed 30th May, 2013]</a:t>
            </a:r>
          </a:p>
        </p:txBody>
      </p:sp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2054225" y="1922463"/>
          <a:ext cx="6116638" cy="1420812"/>
        </p:xfrm>
        <a:graphic>
          <a:graphicData uri="http://schemas.openxmlformats.org/presentationml/2006/ole">
            <p:oleObj spid="_x0000_s13316" name="Chart" r:id="rId47" imgW="6114971" imgH="1419311" progId="MSGraph.Chart.8">
              <p:embed followColorScheme="full"/>
            </p:oleObj>
          </a:graphicData>
        </a:graphic>
      </p:graphicFrame>
      <p:sp>
        <p:nvSpPr>
          <p:cNvPr id="41" name="Rectangle 40"/>
          <p:cNvSpPr/>
          <p:nvPr>
            <p:custDataLst>
              <p:tags r:id="rId7"/>
            </p:custDataLst>
          </p:nvPr>
        </p:nvSpPr>
        <p:spPr bwMode="auto">
          <a:xfrm>
            <a:off x="7586663" y="3290888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471E796-89DA-4FBA-9280-DA53E43215BF}" type="datetime'''''D''''''''''''e''''''c''''''''''-''1''''''''''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Dec-15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9" name="Rectangle 38"/>
          <p:cNvSpPr/>
          <p:nvPr>
            <p:custDataLst>
              <p:tags r:id="rId8"/>
            </p:custDataLst>
          </p:nvPr>
        </p:nvSpPr>
        <p:spPr bwMode="auto">
          <a:xfrm>
            <a:off x="7088188" y="3290888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D132052F-A8BA-4925-965F-A6C735250025}" type="datetime'''''''''N''''''''o''''''''''''''''''v''''-''''1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Nov-15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7" name="Rectangle 36"/>
          <p:cNvSpPr/>
          <p:nvPr>
            <p:custDataLst>
              <p:tags r:id="rId9"/>
            </p:custDataLst>
          </p:nvPr>
        </p:nvSpPr>
        <p:spPr bwMode="auto">
          <a:xfrm>
            <a:off x="6615113" y="3290888"/>
            <a:ext cx="43338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D60E83B-A803-4A61-87DB-13F3D9A75DCF}" type="datetime'O''''''''''''''''''''c''t''-1''''''''''''5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Oct-15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10"/>
            </p:custDataLst>
          </p:nvPr>
        </p:nvSpPr>
        <p:spPr bwMode="auto">
          <a:xfrm>
            <a:off x="6113463" y="3290888"/>
            <a:ext cx="44450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1C81142-622B-4C78-BE09-0FA0D75BC86C}" type="datetime'S''e''''''''''''p''''''''''''''-''''1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Sep-15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5610225" y="3290888"/>
            <a:ext cx="4619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32E968A1-96E1-49FA-9100-603A50EE28D3}" type="datetime'''''''''''''''A''''u''g''''''''''''''-''1''''5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Aug-15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5157788" y="3290888"/>
            <a:ext cx="3857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C3C100A-79FE-4CC3-9C55-BE24FAD28A6B}" type="datetime'J''''u''''''''''l''''''''''''''-''''''''1''''''''''''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Jul-15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Rectangle 107"/>
          <p:cNvSpPr/>
          <p:nvPr>
            <p:custDataLst>
              <p:tags r:id="rId13"/>
            </p:custDataLst>
          </p:nvPr>
        </p:nvSpPr>
        <p:spPr bwMode="auto">
          <a:xfrm>
            <a:off x="4645025" y="3290888"/>
            <a:ext cx="4302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B06E467F-5F1F-4162-B467-8D82B8A204CC}" type="datetime'''''J''''un''''-''''''''''''''''''''''''''''1''5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Jun-15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4" name="Rectangle 103"/>
          <p:cNvSpPr/>
          <p:nvPr>
            <p:custDataLst>
              <p:tags r:id="rId14"/>
            </p:custDataLst>
          </p:nvPr>
        </p:nvSpPr>
        <p:spPr bwMode="auto">
          <a:xfrm>
            <a:off x="4117975" y="3290888"/>
            <a:ext cx="4937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59417656-E253-4974-BD5B-E8D25C3DC700}" type="datetime'''''M''''''''''''''''''ay''-''1''5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May-15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96" name="Rectangle 95"/>
          <p:cNvSpPr/>
          <p:nvPr>
            <p:custDataLst>
              <p:tags r:id="rId15"/>
            </p:custDataLst>
          </p:nvPr>
        </p:nvSpPr>
        <p:spPr bwMode="auto">
          <a:xfrm>
            <a:off x="3648075" y="3290888"/>
            <a:ext cx="4429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AB9DF221-8A6A-4855-A9F3-60186188C820}" type="datetime'''''''''''''''''''''''''A''p''''''''''r''-''''''''''''''15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Apr-15</a:t>
            </a:fld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0" name="Rectangle 109"/>
          <p:cNvSpPr/>
          <p:nvPr>
            <p:custDataLst>
              <p:tags r:id="rId16"/>
            </p:custDataLst>
          </p:nvPr>
        </p:nvSpPr>
        <p:spPr bwMode="auto">
          <a:xfrm>
            <a:off x="3140075" y="3290888"/>
            <a:ext cx="476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73E898CA-9C0A-4CB5-8C45-1988DFF7587D}" type="datetime'''''Ma''''r''''''''''''''''''''''''''''-''''1''5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Mar-15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105" name="Rectangle 104"/>
          <p:cNvSpPr/>
          <p:nvPr>
            <p:custDataLst>
              <p:tags r:id="rId17"/>
            </p:custDataLst>
          </p:nvPr>
        </p:nvSpPr>
        <p:spPr bwMode="auto">
          <a:xfrm>
            <a:off x="2667000" y="3290888"/>
            <a:ext cx="44291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6270AC99-FBA1-4A14-A079-9B35F0E0366E}" type="datetime'''''''''Fe''''''''b''-''''1''''5''''''''''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Feb-15</a:t>
            </a:fld>
            <a:endParaRPr lang="en-US" sz="1200" b="1">
              <a:solidFill>
                <a:srgbClr val="000000"/>
              </a:solidFill>
              <a:sym typeface="Calibri"/>
            </a:endParaRPr>
          </a:p>
        </p:txBody>
      </p:sp>
      <p:sp>
        <p:nvSpPr>
          <p:cNvPr id="106" name="Rectangle 105"/>
          <p:cNvSpPr/>
          <p:nvPr>
            <p:custDataLst>
              <p:tags r:id="rId18"/>
            </p:custDataLst>
          </p:nvPr>
        </p:nvSpPr>
        <p:spPr bwMode="auto">
          <a:xfrm>
            <a:off x="2181225" y="3290888"/>
            <a:ext cx="422275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66F9195-419C-43E7-A281-2CA0BDDBCFA6}" type="datetime'''''J''''a''''''''''''''''''''''''''''n-15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Jan-15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3" name="TextBox 52"/>
          <p:cNvSpPr txBox="1"/>
          <p:nvPr>
            <p:custDataLst>
              <p:tags r:id="rId19"/>
            </p:custDataLst>
          </p:nvPr>
        </p:nvSpPr>
        <p:spPr>
          <a:xfrm>
            <a:off x="357188" y="3571875"/>
            <a:ext cx="341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20</a:t>
            </a:r>
          </a:p>
        </p:txBody>
      </p:sp>
      <p:sp>
        <p:nvSpPr>
          <p:cNvPr id="54" name="TextBox 53"/>
          <p:cNvSpPr txBox="1"/>
          <p:nvPr>
            <p:custDataLst>
              <p:tags r:id="rId20"/>
            </p:custDataLst>
          </p:nvPr>
        </p:nvSpPr>
        <p:spPr>
          <a:xfrm>
            <a:off x="22510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78" name="TextBox 77"/>
          <p:cNvSpPr txBox="1"/>
          <p:nvPr>
            <p:custDataLst>
              <p:tags r:id="rId21"/>
            </p:custDataLst>
          </p:nvPr>
        </p:nvSpPr>
        <p:spPr>
          <a:xfrm>
            <a:off x="27511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79" name="TextBox 78"/>
          <p:cNvSpPr txBox="1"/>
          <p:nvPr>
            <p:custDataLst>
              <p:tags r:id="rId22"/>
            </p:custDataLst>
          </p:nvPr>
        </p:nvSpPr>
        <p:spPr>
          <a:xfrm>
            <a:off x="3071813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941388" y="2328863"/>
          <a:ext cx="1379537" cy="1012825"/>
        </p:xfrm>
        <a:graphic>
          <a:graphicData uri="http://schemas.openxmlformats.org/presentationml/2006/ole">
            <p:oleObj spid="_x0000_s13317" name="Chart" r:id="rId48" imgW="1381017" imgH="1009552" progId="MSGraph.Chart.8">
              <p:embed followColorScheme="full"/>
            </p:oleObj>
          </a:graphicData>
        </a:graphic>
      </p:graphicFrame>
      <p:sp>
        <p:nvSpPr>
          <p:cNvPr id="91" name="Rectangle 90"/>
          <p:cNvSpPr/>
          <p:nvPr>
            <p:custDataLst>
              <p:tags r:id="rId23"/>
            </p:custDataLst>
          </p:nvPr>
        </p:nvSpPr>
        <p:spPr bwMode="auto">
          <a:xfrm>
            <a:off x="1098550" y="3287713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EA631E0B-DA04-4E51-B208-BCEC5CB6CF54}" type="datetime'''A''''''''''''''v''''''g 20''''14''''''''''''''''''''''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2014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5" name="TextBox 94"/>
          <p:cNvSpPr txBox="1"/>
          <p:nvPr>
            <p:custDataLst>
              <p:tags r:id="rId24"/>
            </p:custDataLst>
          </p:nvPr>
        </p:nvSpPr>
        <p:spPr>
          <a:xfrm>
            <a:off x="1071563" y="3571875"/>
            <a:ext cx="341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19</a:t>
            </a:r>
          </a:p>
        </p:txBody>
      </p:sp>
      <p:sp>
        <p:nvSpPr>
          <p:cNvPr id="120" name="TextBox 119"/>
          <p:cNvSpPr txBox="1"/>
          <p:nvPr>
            <p:custDataLst>
              <p:tags r:id="rId25"/>
            </p:custDataLst>
          </p:nvPr>
        </p:nvSpPr>
        <p:spPr>
          <a:xfrm>
            <a:off x="35718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121" name="TextBox 120"/>
          <p:cNvSpPr txBox="1"/>
          <p:nvPr>
            <p:custDataLst>
              <p:tags r:id="rId26"/>
            </p:custDataLst>
          </p:nvPr>
        </p:nvSpPr>
        <p:spPr>
          <a:xfrm>
            <a:off x="40719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123" name="TextBox 122"/>
          <p:cNvSpPr txBox="1"/>
          <p:nvPr>
            <p:custDataLst>
              <p:tags r:id="rId27"/>
            </p:custDataLst>
          </p:nvPr>
        </p:nvSpPr>
        <p:spPr>
          <a:xfrm>
            <a:off x="46434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124" name="Isosceles Triangle 123"/>
          <p:cNvSpPr/>
          <p:nvPr>
            <p:custDataLst>
              <p:tags r:id="rId28"/>
            </p:custDataLst>
          </p:nvPr>
        </p:nvSpPr>
        <p:spPr>
          <a:xfrm rot="10800000">
            <a:off x="2357438" y="4143375"/>
            <a:ext cx="4786312" cy="21431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5214938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2857500" y="4929188"/>
            <a:ext cx="5214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1200" dirty="0">
                <a:latin typeface="+mn-lt"/>
              </a:rPr>
              <a:t>Non compliance per metric discussed in next slides</a:t>
            </a:r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5643563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4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6165850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0</a:t>
            </a:r>
          </a:p>
        </p:txBody>
      </p:sp>
      <p:sp>
        <p:nvSpPr>
          <p:cNvPr id="38" name="TextBox 37"/>
          <p:cNvSpPr txBox="1"/>
          <p:nvPr>
            <p:custDataLst>
              <p:tags r:id="rId33"/>
            </p:custDataLst>
          </p:nvPr>
        </p:nvSpPr>
        <p:spPr>
          <a:xfrm>
            <a:off x="6737350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40" name="TextBox 39"/>
          <p:cNvSpPr txBox="1"/>
          <p:nvPr>
            <p:custDataLst>
              <p:tags r:id="rId34"/>
            </p:custDataLst>
          </p:nvPr>
        </p:nvSpPr>
        <p:spPr>
          <a:xfrm>
            <a:off x="71659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sp>
        <p:nvSpPr>
          <p:cNvPr id="42" name="TextBox 41"/>
          <p:cNvSpPr txBox="1"/>
          <p:nvPr>
            <p:custDataLst>
              <p:tags r:id="rId35"/>
            </p:custDataLst>
          </p:nvPr>
        </p:nvSpPr>
        <p:spPr>
          <a:xfrm>
            <a:off x="7737475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3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/>
        </p:nvGraphicFramePr>
        <p:xfrm>
          <a:off x="8099425" y="2174875"/>
          <a:ext cx="1379538" cy="1168400"/>
        </p:xfrm>
        <a:graphic>
          <a:graphicData uri="http://schemas.openxmlformats.org/presentationml/2006/ole">
            <p:oleObj spid="_x0000_s13318" name="Chart" r:id="rId49" imgW="1381017" imgH="1171512" progId="MSGraph.Chart.8">
              <p:embed followColorScheme="full"/>
            </p:oleObj>
          </a:graphicData>
        </a:graphic>
      </p:graphicFrame>
      <p:sp>
        <p:nvSpPr>
          <p:cNvPr id="62" name="Rectangle 61"/>
          <p:cNvSpPr/>
          <p:nvPr>
            <p:custDataLst>
              <p:tags r:id="rId36"/>
            </p:custDataLst>
          </p:nvPr>
        </p:nvSpPr>
        <p:spPr bwMode="auto">
          <a:xfrm>
            <a:off x="8301038" y="206216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F708F9F2-8809-45EE-81D4-8B085E2334DF}" type="datetime'''''1''''''''''''''0''''''''''''''0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Rectangle 48"/>
          <p:cNvSpPr/>
          <p:nvPr>
            <p:custDataLst>
              <p:tags r:id="rId37"/>
            </p:custDataLst>
          </p:nvPr>
        </p:nvSpPr>
        <p:spPr bwMode="auto">
          <a:xfrm>
            <a:off x="8796338" y="2062163"/>
            <a:ext cx="274637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7" tIns="0" rIns="20637" bIns="0" anchor="b"/>
          <a:lstStyle/>
          <a:p>
            <a:pPr algn="ctr">
              <a:defRPr/>
            </a:pPr>
            <a:fld id="{43D3B05B-D622-470C-B6FC-5231FB4739BC}" type="datetime'''1''0''''''''''''''''''''''''''''''''''0'''''''''''''''''">
              <a:rPr lang="en-US" sz="1200" b="1">
                <a:solidFill>
                  <a:schemeClr val="tx1"/>
                </a:solidFill>
                <a:sym typeface="Calibri"/>
              </a:rPr>
              <a:pPr algn="ctr">
                <a:defRPr/>
              </a:pPr>
              <a:t>100</a:t>
            </a:fld>
            <a:endParaRPr lang="en-US" sz="1200" b="1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13319" name="Object 8"/>
          <p:cNvGraphicFramePr>
            <a:graphicFrameLocks noChangeAspect="1"/>
          </p:cNvGraphicFramePr>
          <p:nvPr/>
        </p:nvGraphicFramePr>
        <p:xfrm>
          <a:off x="1446213" y="1922463"/>
          <a:ext cx="1379537" cy="1420812"/>
        </p:xfrm>
        <a:graphic>
          <a:graphicData uri="http://schemas.openxmlformats.org/presentationml/2006/ole">
            <p:oleObj spid="_x0000_s13319" name="Chart" r:id="rId50" imgW="1381017" imgH="1419311" progId="MSGraph.Chart.8">
              <p:embed followColorScheme="full"/>
            </p:oleObj>
          </a:graphicData>
        </a:graphic>
      </p:graphicFrame>
      <p:sp>
        <p:nvSpPr>
          <p:cNvPr id="60" name="Rectangle 59"/>
          <p:cNvSpPr/>
          <p:nvPr>
            <p:custDataLst>
              <p:tags r:id="rId38"/>
            </p:custDataLst>
          </p:nvPr>
        </p:nvSpPr>
        <p:spPr bwMode="auto">
          <a:xfrm>
            <a:off x="1622425" y="3290888"/>
            <a:ext cx="323850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8CDF848C-33FC-4B27-9578-2423829E705B}" type="datetime'Av''''''''''g'' ''''''''''20''''''''1''''''''''''''''''''5'">
              <a:rPr lang="en-US" sz="1200" b="1">
                <a:solidFill>
                  <a:srgbClr val="000000"/>
                </a:solidFill>
                <a:sym typeface="Calibri"/>
              </a:rPr>
              <a:pPr algn="ctr">
                <a:defRPr/>
              </a:pPr>
              <a:t>Avg 2015</a:t>
            </a:fld>
            <a:endParaRPr lang="en-US" sz="1200" b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1" name="TextBox 60"/>
          <p:cNvSpPr txBox="1"/>
          <p:nvPr>
            <p:custDataLst>
              <p:tags r:id="rId39"/>
            </p:custDataLst>
          </p:nvPr>
        </p:nvSpPr>
        <p:spPr>
          <a:xfrm>
            <a:off x="1587500" y="3571875"/>
            <a:ext cx="3413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23</a:t>
            </a:r>
          </a:p>
        </p:txBody>
      </p:sp>
      <p:sp>
        <p:nvSpPr>
          <p:cNvPr id="63" name="TextBox 62"/>
          <p:cNvSpPr txBox="1"/>
          <p:nvPr>
            <p:custDataLst>
              <p:tags r:id="rId40"/>
            </p:custDataLst>
          </p:nvPr>
        </p:nvSpPr>
        <p:spPr>
          <a:xfrm>
            <a:off x="8286750" y="3581400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09038" y="3571875"/>
            <a:ext cx="263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200" b="1" dirty="0">
                <a:latin typeface="+mn-lt"/>
              </a:rPr>
              <a:t>2</a:t>
            </a:r>
          </a:p>
        </p:txBody>
      </p:sp>
      <p:sp>
        <p:nvSpPr>
          <p:cNvPr id="55" name="Rectangle 54"/>
          <p:cNvSpPr/>
          <p:nvPr>
            <p:custDataLst>
              <p:tags r:id="rId41"/>
            </p:custDataLst>
          </p:nvPr>
        </p:nvSpPr>
        <p:spPr bwMode="auto">
          <a:xfrm>
            <a:off x="8636984" y="3286124"/>
            <a:ext cx="4508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Apr-16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6" name="Rectangle 55"/>
          <p:cNvSpPr/>
          <p:nvPr>
            <p:custDataLst>
              <p:tags r:id="rId42"/>
            </p:custDataLst>
          </p:nvPr>
        </p:nvSpPr>
        <p:spPr bwMode="auto">
          <a:xfrm>
            <a:off x="8138509" y="3286124"/>
            <a:ext cx="46831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sym typeface="Calibri"/>
              </a:rPr>
              <a:t>Mar-16</a:t>
            </a:r>
            <a:endParaRPr lang="en-US" sz="1200" b="1"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8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8.17590441150999330000E+000&quot;&gt;&lt;m_ppcolschidx val=&quot;0&quot;/&gt;&lt;m_rgb r=&quot;de&quot; g=&quot;f&quot; b=&quot;a&quot;/&gt;&lt;/elem&gt;&lt;elem m_fUsage=&quot;9.00000000000000020000E-001&quot;&gt;&lt;m_ppcolschidx val=&quot;0&quot;/&gt;&lt;m_rgb r=&quot;fb&quot; g=&quot;9&quot; b=&quot;21&quot;/&gt;&lt;/elem&gt;&lt;elem m_fUsage=&quot;6.87003154382632710000E-001&quot;&gt;&lt;m_ppcolschidx val=&quot;0&quot;/&gt;&lt;m_rgb r=&quot;f4&quot; g=&quot;25&quot; b=&quot;20&quot;/&gt;&lt;/elem&gt;&lt;elem m_fUsage=&quot;8.30304440788324490000E-002&quot;&gt;&lt;m_ppcolschidx val=&quot;0&quot;/&gt;&lt;m_rgb r=&quot;da&quot; g=&quot;e&quot; b=&quot;46&quot;/&gt;&lt;/elem&gt;&lt;elem m_fUsage=&quot;3.43368382029251570000E-002&quot;&gt;&lt;m_ppcolschidx val=&quot;0&quot;/&gt;&lt;m_rgb r=&quot;e9&quot; g=&quot;11&quot; b=&quot;c&quot;/&gt;&lt;/elem&gt;&lt;/m_vecMRU&gt;&lt;/m_mruColor&gt;&lt;m_mapectfillschemeMRU&gt;&lt;key val=&quot;0&quot;/&gt;&lt;elem&gt;&lt;m_nPartnerID val=&quot;530&quot;/&gt;&lt;m_nIndex val=&quot;5&quot;/&gt;&lt;/elem&gt;&lt;key val=&quot;1&quot;/&gt;&lt;elem&gt;&lt;m_nPartnerID val=&quot;530&quot;/&gt;&lt;m_nIndex val=&quot;2&quot;/&gt;&lt;/elem&gt;&lt;key val=&quot;2&quot;/&gt;&lt;elem&gt;&lt;m_nPartnerID val=&quot;530&quot;/&gt;&lt;m_nIndex val=&quot;5&quot;/&gt;&lt;/elem&gt;&lt;key val=&quot;3&quot;/&gt;&lt;elem&gt;&lt;m_nPartnerID val=&quot;530&quot;/&gt;&lt;m_nIndex val=&quot;3&quot;/&gt;&lt;/elem&gt;&lt;key val=&quot;4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06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ojF8Qzl06MQklZraDHL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kPOBWJnkakcV3lQ4aYlg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PBqNtKwUa7QLGHgjCSr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aeYVMOmESRvCy4FhoLkw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yZW1c4xUqvMdpxVrfGEg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K_Mw_M4UyzXiYmAvHF2w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DdWmFH5UeBZo6HVHdir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5wZIyQQU6OlLYcKkLQPw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YC7cXhlk2ykiO5tOUSm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cFbP6EfEWd6QfYPHfI6Q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Bl3YB6NkORrh_V6L1MGw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0_36OpgEKWyQTJ_XpP.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gpaIy67kW3Cvctp8_J0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xCdA7MWk22smG2ngfhVw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SCOKgBYkGJ9O0iE35qD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Xyc_vWlE6npd1CZ6Gdtw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MSsnbW0.8upw34zzls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ymvY79.0CFcYmuZj0Ql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i0DBbiJ0mWaOis6MeaDA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74Zcwk0UCkYjzycXPn8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3EVU.1KEK9UA.pJUlShg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.DJDxieUORzzRlKlPZc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Jrs0Cl5km9NHwNDKFsH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9I.wAz2EOr2sKmi0q0Q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JMUMdkk27jwGWRi3pOg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3PPsBRO0y4vL6FievAs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MhtddlekedtGBJubhNdg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PkBy..NUKtFnOe2fwPg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G_hsQ8pEadYAm4GeuNq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J8Tzi1cUud5Yst2Qtss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GtYQQx_EmCKBMfuTaEN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QmqWN63UiuEOdcp9c0FQ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BErtcz.UqkgO7kfnmXqg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2lAGyOW0SyIappVe79f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lNLDmLNUGSnvuoy0VUs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rXzZENESl6LhTp0sLo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0llUxPtkG_vcKAZPfVh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mtLPJJ6U2HNgzt7aJLtA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ad7Ccic0yMIynv.3sF.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NL0FVEmUeZ9XMlyJgsjA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rsxdO79UWDY788zZ7BZ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odLJo0ukCjYTCDjbssnw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CKO9Fua0q.9wptGhb9HQ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mJX_pnyEyIL6WF30U5qg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iN.yqIkEycukrc.HbfG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26KclLc0elxcmIbW0Ei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T2aJERy0edDTRXaGgJ9g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IKAKRgh0y2ScM1JP7bmw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0a138O00CRBhl.8vzG6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lhWVwShkS85xVu2sfyoQ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9kRxe690OqD3b2TxuLx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CK.G6C20ay8nARpUQDDw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Xc2X5LlkOwlarusQo1Y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DoNaMUVUSh0uVfQFaSh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tGBfqRkkm4ehK0H9CSr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5YioTsG0O.JMkOM8eLx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cynWeOFkaDk3GrflPca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rPFY.J_U237exuSj8Q2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QihIp7kEChB9YhY66fSw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UfjWtb7kiC8TUcHJHLKg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_kG2CkUm7XXQ._iECw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qThWWI5UegV_AjxW7rhQ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HRgjs8OkedaY_HXBltw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lt9VmkQUusTrI6jfYfW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Z1gJyirUWXbyaeDOuQD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SUuQfvnkWwm2z.OBNDwQ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hvpeujC0aF5naYFVUx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v1WkQ0LEm0ehcBr1.67Q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Z9vCdcfEmIkU403y.4r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RxI6zd9xe0u0K9UpO0kxz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GnTy3uTEq7HKqCaV7w_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PkL8UU906EjAp_ViTnu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lJMy_wrUWGINMNxDGn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ZboE_XvUaWfdAORTSr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QTLWIStUmOhBM07rCcR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YEDrAsCk.5Rf7ypPx5A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nrlVjF1kqP8TdjAQlE0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SOavZLgUivJFsxskzzU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Wm7OF0rUiE.KPf_beks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nh4nVzfEukE9fyuHGBZ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GsumTxrkubeCathBoB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.z8jv6uES1Pojl2zYj0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zZEog.u0OmtxxDxNUb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7nEqnWkEutpqGDfo60C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KJX2vZYEiIhobZZgwI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Wt.i8twkSat8ggRzKWJ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.R07vJkCUapet7WhI6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gh080qsEW9BlJ7LiVmw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kxftFkk27xONUTFVYE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jDJBpEoUm_gFTZFDXK0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csaZmr0yU6OJsYMLfK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m4KwPv064cwxOkJEnb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FbnTLe0USm1GulSv7ku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al6SiSR0OaNjcwQ.Nkl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XtkdaYXk6gDHC4FIIG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hL7AReVUyU1DiZHIMle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zZEog.u0OmtxxDxNUbW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7nEqnWkEutpqGDfo60C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KJX2vZYEiIhobZZgwID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.R07vJkCUapet7WhI6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gh080qsEW9BlJ7LiVmw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kxftFkk27xONUTFVYE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jDJBpEoUm_gFTZFDXK0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csaZmr0yU6OJsYMLf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m4KwPv064cwxOkJEnb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7je8nWUkK4adt0iMfxs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FbnTLe0USm1GulSv7ku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al6SiSR0OaNjcwQ.Nkl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XtkdaYXk6gDHC4FIIGg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zZEog.u0OmtxxDxNUbW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7nEqnWkEutpqGDfo60C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KJX2vZYEiIhobZZgwID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.R07vJkCUapet7WhI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gh080qsEW9BlJ7LiVmw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AkxftFkk27xONUTFVYE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jDJBpEoUm_gFTZFDXK0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oi6zPOEUaXDV42OBMRw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csaZmr0yU6OJsYMLfK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em4KwPv064cwxOkJEnb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FbnTLe0USm1GulSv7ku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al6SiSR0OaNjcwQ.Nkl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XtkdaYXk6gDHC4FIIGg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xwbF04nU.MABia4pnsB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quR0A5sEWj3SBD8Q_d1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S2AUWVUWzX8yltV01B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ftrPQo06.0M9uQ1NkU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quR0A5sEWj3SBD8Q_d1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ftrPQo06.0M9uQ1NkU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quR0A5sEWj3SBD8Q_d1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ftrPQo06.0M9uQ1Nk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at2QO8g06TnGzBghEMM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EfKRGkIEa4l4ibXCHZa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gcTXA3bkCnnZEBP_PYE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5plyOQGU2a0vrebMMQU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Drxu.EJU2BQpuD_y2EF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G0CoIkDUWKonE7.hh58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7X8jPH8kWLbB2ZjYB92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5AkVp3_0yXR9186KjF6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.DX0qdW0mWtLYq_rvlP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3Wmau5G0OU6_aU7WXV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473Rt24Eu_F_cHVEfgi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yry6xWaECMZphQehxSz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MBIAtEikGwWj_e9AElN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BS4fMT_k.LCXFxiG1rZ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AtpKdb8Uiz96qpK6kLS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BBU35vn0iU.goJOghqd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0MAKzYtk.HwqHPNTl85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w.LQeWcUecQdWp8szmV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hXHHK8T0apzr.TEHu2J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EvJ2OQx0aUmZ7X_.Kl6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_W4k9wwEGEy9n__mybP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uI.9j1hk27FhCH7VI59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id2.a2xkSe7qmV0Rc7L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.KJD0ytE.8Xgk_P6Veb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dVJBQuJUy75IF_QX8MC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00hhmnp0yXcI7SwCT4Z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HSiLCIAkuPQD6XqbkXo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o7vy0.Zkmgoa2GSxAk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X_K85q70ihiilCh1zw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BCNZMJlkW78raEGGfAn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BsvTiNMEOaNQxSQt4M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7S5QyqhUqGvN.sOG9.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h5X63f0iUMV1NsBtuB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vYHeOMIUCTXtAkDNcle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hxjNx4lU.Av1LEfWWVu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E53U79eEyBM9OASA4Ax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T1Z4zxAU.bKTfAgK0Ew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4x_7eGgUWl7XtNrRZ3g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ZdsEeMJkujOeq2HBRKv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at2QO8g06TnGzBghEMM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PFJVruRkGgni4IntI8L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jj7aG2Y0qec6AS9Flrs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VXVOvzLUySfyyrXSssc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7O3nCKOUqkpl0bOrymJ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9zqLL64kmD8q7SRhIRb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18CWi3REes_Jvls2EhS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G0CoIkDUWKonE7.hh58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7X8jPH8kWLbB2ZjYB92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dLIt5NVEu_uSIllVzkY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5AkVp3_0yXR9186KjF6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.DX0qdW0mWtLYq_rvlP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3Wmau5G0OU6_aU7WXVg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yry6xWaECMZphQehxSz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MBIAtEikGwWj_e9AElN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BS4fMT_k.LCXFxiG1rZ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_FQu2TEE23enuAf2eKH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97nkA5ukKRBO9hliSt9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4qNi4UukKA875C3Dyeh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w.LQeWcUecQdWp8szm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GK8maS2E2ZtIDpL7.37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7pdV2cRU273zUskz8Cd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hXHHK8T0apzr.TEHu2J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C0nVfk40WOt3rN7CPK4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x7b52TZkadJtjK0IVCC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VpjFkXCEaXbLdGzy5dK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nhuKKwkEqAuwAiNkt9m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aR6bW0mUeK6DYx9dMH3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asLjfdX0OeLGcpjrDLq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AWuPaLwkaAoHUODs1EJ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5KTXs62EavFdLsKmpzY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l5ignOnkuCinpzL2R57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kq_BL3ZU.BpQDRHawEc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PBH5TCkU2Dpwc8tpUka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D0_cMN.kGcC7NxXOoMQ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.fVhVcVE6oYzo1sfq__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M_z9Ew.EK.sccl8PhNi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QYWUaIykSB0BRol6CcP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_WWyzMAE6sBNXrzDxDi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LeoqcoQk6FVh7VUz15K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BuSpolb0CEE3llPA7RO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UioGoUVkKAkjk.ZdMi7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qf8R4JekGVfLwssusU0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69G4oz50m8cbgEKg3Ku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ocgPAtIkqaHfhiN3_mR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S1ubhHlU65te0ERSLcL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Embbh0EUy2X8H0lYR.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qjzJMhUkuJJwyoRKnbc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MkTcmwuESfBhhwJ4.wB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Y03ey31USiI8lkk6sU_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ghnO3o4EaREJdAMAC_i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D85iNHHEGNU_ivbeKZq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ulnDskXU2QRwf3mk.ds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CdkQB.Uu6GhYLARgGp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Xc0amyK0qooOQyGtHgw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DOOT8po0mNrM641HvJj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E37Lt1UqhHlaRA9bPt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wQCjJHJUi5u7qW8Z8P9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p.50EqUiY9OszSm0TS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MbzATQ0mdN6bU1Rf1d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10wFKLtEikAnDo9RtHR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RDK4GgAUa6aTprV5PpG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y.EJ00z0OjxVoO6jdId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PS_PYGRUOTJMmQauso5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LsxV9UWkyQraFSXT0EY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HYF42wjkugOMqzRVcd7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1v38LbH0uWpcwC0TsUS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3cgiyztEKlloIRe0Gql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Bp0qxOyUqCYfIVUpmF7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1u6kGspEiCZvhO6wmQR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24sTlxQ0yOvsCxU.c69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doeGgvSEK.kPocj8v8F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0b.VkQFk.SUOthJOxKQ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c36pLmGEaInArDe8YVj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I2fTWy5kiKVDBvWGxjd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JU9qyWsE2mvOuTMMvIB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po.2eGBU2cfRx5qJM3u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UuMwtIrUuvHKgXyP1eB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v7YAgwUyEBc3FPpm1D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SDxoe_90id_WlB4eLWb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1v0NabGkK.ZYa33R9DO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GzF_4j4kWqWLeNkeSvy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bZVkLKxEuy.MPNVfAm2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lKeTod6ECYGmLbGtHIu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bkHtrKRU2lw6M_xPfG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4xWFXLH0K0Maznc6VL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bjcSSMIky4xxyQzKEt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NL2KEUs0aIMuex11y0P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3T5t40AkS4ARJMm4Uyh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fwbQEUH0Kl.IvdjMbi4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fqKIrCn0SZ_L4mpJ9kf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wC.IvmBkehaEBh3op8v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TkX4WTUEGXOhKYP1RuD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i4_I9fUEyUB8toWEVQO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DDoGbZP0ylaH79rvJVf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SRhD0_VUOhiUSmtaIvf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b4Wvfi30SqsGAHzPki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nvqiLOokevqjlsObFa.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zLFCz6Ek.Qtl45KtEUe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SVUTm7I0SoIEnE9SV8m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GgJd1BYkqWe51hlrXRF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f7XNGn_U602jRnlzr0k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591ssKRkSfPdhvB8tbh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iC6WuGIk63VGUI0ECxT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HFKqfID0WrizSwXGlt8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0XT79h2kCv3DB2s91vk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wKOhck00q_FnUcMVA5U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7RrTDCekmatf_bi4Rd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9uyFfsJUWRDVCmXKd4h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HySWCbikiT4TDygkNZ4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TgSY1uZkmBKVwEp4yN.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o8.yDs5EK8e9H01j470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sN5Bfpo0qptrdzeBo3O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i7Z.AW60yEG8YmQ9.Zg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7lDHTCnEyiAn5efBxuU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FJeE63VE2wYY2O1N.oO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UrzCkogUqFlUwomKxRG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qV3aPVRU.KqgYH_8_SG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0vvChWPE.2wrWlW9Eg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DCOD.Z0UK1m9drUtXTF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3BfjvIEki34fD92ET2S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LSXErMok.To2VN_flW9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L2l71iXkipLEGNwKmYM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sakDgDZ0Satju39dgC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Zxx25xrUmWeULzz.YjP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dvFBR2cEyzccUFhbvtN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GgJd1BYkqWe51hlrXRF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3A5R3hBkukIla0UBhNw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yCWdMU_kmTEybBzKTxD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dyP9F_JUCDT529cA7SO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HFKqfID0WrizSwXGlt8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goTAD.0UqmRLkgT9AY_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SuHISo0Eq.OnXWIKSmO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OVAPTD70eP8oZBTvLmD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10.yeeAk6.iN39jyQ6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_4Mw5_AE6qHPL6JqCc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Nr1zOjP0G_Jo13Nmssu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XxTI03Q0ma0d.lMesZZ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cDCYvaQUSxC.5SmvM_.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FGvk1k90Sfheeq4qoQg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vS486FqkGdggv4GfI9H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WtLS6Ww0.8e7Q_oVxBd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8heQpXFE.pBkSjcK2UX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aRCqW1SkOece4kgxGN7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uSw5W2N0ishrRJ6bRN8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OLGhHkc06lnFCE38a9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OIRSW0fESBLPPgtQGtk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SCyTTJiU6Mm4uUuv0F.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OZlL5ZzUWdkTitkfQJL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G9MNFK0uqjdxKpThT2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GE_mYE.02Jozy6XH28C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nqaTW58kiC0Z.EFXUK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9DN8wBtkWkw33w5shGJ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c0S63GYkmDFd1Vm.FjK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j7FAaw5UKeBErovGdlq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f3MqVjm0u99xQJeUjk5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FutqPvjUelsB.Wupip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zVGK8._UeigHjHWoCKj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9r3Etmy9EeA6BKm5LkY6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B9TZphtUWCkHh5vM7qz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hh8gJPTESD0jjovv35o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mcYWBcU.2UwxGp3W4w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N5aIOX30qyVlHA4wZgO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I.f54ohE.6eQiZDmO..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wmMyook2guvZOSRSdR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RyG_iHYESt7DqCMyu2U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TWKgNQCU2ajfJxphmoQ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hVsWQQ7E.Jug2q.Rf5Z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IF2h8bqUeMJBQhWCvg9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EQWf1jdUaEO_zUGJuaZ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A5T4pnMESCFsb7mVkVx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GgJd1BYkqWe51hlrXRF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f7XNGn_U602jRnlzr0k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591ssKRkSfPdhvB8tbh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iC6WuGIk63VGUI0ECx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K9VFUA30e7mVJIiYuRn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HFKqfID0WrizSwXGlt8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0XT79h2kCv3DB2s91vk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wKOhck00q_FnUcMVA5U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JRujv79kO5NQ.W9Bl.a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qMWx4DQkOZ_4GsOVU9x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y_w6pHjUabW1LouJx2Z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rB.ByZZkKmrd7Y7BGu4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8i3OcLUUeM8VRrGZMCU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EEg.2JxUmcSCWFidyPV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vLM9V3UkCm.QT19e1n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quR0A5sEWj3SBD8Q_d1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eaC4Ke0KxHtNZaxRIE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cOJjaAkC3R6LnN6jwn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M6yMY9LUG96tqWRTBRn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eQj.d900OWwjC76pJEL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Lm1wlVP0ijZaqH0P8tj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JEkOVcqE64cwIMKikI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EepQSVyEuEmpt3HBPqQ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l8s4us.EWAi5vmJrt4T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J0z9hrn0i0kttFna_po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bItOGQM0GAaTmk.aok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tRaMLcakS8BMpANe.Jc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hoF9ZNpEmTLQ.yEMrk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0YN.iPs0q.1wb.Xk_eX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YloHe3wkanfondQ6xDh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ewSpy8XU6.UH4PB.0Zq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1R49CQoUucYK5MNCMEX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zWPD8tGUOvPyMqUeoL2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ocXgkefkOhyKM7i3cHL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2itKs_kU6ESj_VRzUCK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E8CQlUIEisasZ3hqPjK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.9UPDjmUe1oPdYwAiWS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ftrPQo06.0M9uQ1NkU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kJv912KUKvC06eAsmWv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xyq7zTbUGZV9iw4ZzC5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omddMjQ0CqSISQDFEbl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nk99RCekeu.JOSUPvnD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KXwHNS9UOhyINQEaYAV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Xile1YxkiLhyGBzaPif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pyZZHb7EWXZdmYQP810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T3sCnVM0iX8U3PPOqsG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I1qsRV6U.Vr3wtu_WL1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s.RfH7VUSo7lLTWauPK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XE0NQVL0W82Lb8kQCVp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P57WRkaEKr2Ueyb3H.w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_br6Ho2UKXnTmNpz2ZK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_Yb67thE.PcWLybw4UX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HFO_GEa02ZmZo2gQcyj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QWr4DJ6EGw3WVW_NvMe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oEkEcCWEOjn9ttffARn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qpmjuomk.w3GH754SD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bJRZmA5EScA1TD7vfPZ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pwgKYDqkOtmoBZx8aDE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d2.rvHBkS_NhhCPHwws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4uwvyr60uP4p68QAufk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JH45bh8kGpFs5zbAzoY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nvdmghykSfxl1p3tFIL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SBFBD0I0qgy91D24u.e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TFS8JQfkWYkg2utYFo5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mSlvtyOk6IEdHSxKtSl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KSzbstUkGjRPruUnQP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kcMOJt0y1Bre5PTNph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DqX2dPOU.3NArNrbuOf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BbXtEXmEyY2j9HkzDsA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FOycLqNUq4ig5Sp60Ko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Z6Ox.zEyZh56MM8_Ie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JKoUzv5USKIjY0khjZB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.u.eoBLEeSCnW.Ivou0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Hhy1qByUGlrfLaYB.4H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6ieBpJCU6hpT2obSy6n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.uV3sk02mkIWIBCDTD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wkyoPVkWJAAQIqu4UZ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bJnNSYn0G3.agPkqyY5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H9ENtWOkqVYVVduavMX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N4eRAgIUu0E5OSvD_KN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sZw.NPlEGqCpNMz_ETD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qzotbI2Ue_0eD9Q971t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qW9fNvfEirziFChGskH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ujCv_rVkS3jPM7HFQ8M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UaE3sK.0ynndXHrLEJS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EwBJshEmdmPutddAPp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H3aPRv70WiV53BcOu44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LrEGGdEO9FZBbRFOn9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iOv7osY0evcBpnuxvDh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mR7VuioUCMEF2hzlyzp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wIICJrAkyy4snYJeY0p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CJMLwCIE.lEF6CgPhSD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12B4322UGd7X.PDSQHb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pKD6_urk2VR3kVEcgu5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2iJMQsECQrM3zZoxu1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2AJ5.qyEquFvCPZUYFYw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W93oJf9ECgf7YCbK6n0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vXRziWy0qkOBl.Oh2fF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5iiGvE_EGJZo5dUTzD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nZeuhbjzEChDwbo54Ptt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GhQLfudUyZ3MXKIis1n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VbWpbCJ0GKhmjScztY_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9YH9qD6UyjXDl5hVTE9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XTgO6skE232Agf28s.2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bEqXrf10GYC53Ft3Doo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DQx.B34ESSwAVwjPZtL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50LueIAkmfJ8Y3iLmHY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T73lntAEWgc0X8pRYoR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1AD.VYRkOW5uGo9sO2T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YvMav6kEuii1vKKOTXL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c9wYStlUOEqJYazbvL9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4I_vjkMkm81RRGK9w5iw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JhQ_x69k6VAdbZEP7b7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QKUCsYU026lP161zg3.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avJT4uFkCQ3Lu8fTgQn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HYgE16mkKNKL0iLtVZi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0p5Sb5W0ye8h.LUGQPI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QpMw2u706JKSDw.i4l2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6nMNFJ4EC1s3mQ0DNB4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CbpEkOYU62oaqTh5stZ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XQEbE98ESHI9Z13eqr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o.BzY11Uey8DHfO.4JY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PLmeFD.ESj6iwrccsqG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QUTRJC7kKaNNfrPqkRB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mgWJH.b0esPhMT7B1NC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4t4lpIokCDGcdmwisVW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e7SJp_x06OsmpH72M7s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Xz5wAnykONU6oEnZOVw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r.48rtRUKM6ALQ2YywX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peYdOx0EKNkBixwzRyo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WEXffvgU24z5PLlrjM6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7B5cCMlEWtK3pBHMHEh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sX.5pzk0KitautYqtAL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Vuc9wuO0apuINLcWZiY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SsBb2BiUSDn1XCB2e48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cnLFV6P0Gys7tR73XZ4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kzSIbh8U6QS7DZl6u.Y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gEuRnatE27wXalOknJM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FMAXk2f0OBGRrIrrpeJ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Hv.1FwF0Wyfv4hvaWNg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RSkda5UkWZzQ5mvPDD5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0hJH_mM0qIXVocoy_71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bZhAMREE..qJMaaIe2d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eJYGG2b0GwoXD7ztoiu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SKt2dFXEWGZ3waI2j7z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aP_366tk.VMoqKEg8lp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NJKtTs8kGn6XzdzWTqb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eMJLrOJ0qj1M5zUVhEI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NT4u2c1EK3xUrUuxNdf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EUeYLtLU.S_XFeIiwNG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b9I5p3tkCEUvevmez_n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SXw5_GNEaDCIi7kysgK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R_2prXrUeP3znRAd0cs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tRxHWZLEu9utxpqTWxl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DXgyVPXUKoafmqyNKXl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rx0GJ_qE23Fyy9TtRJq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xc.ITHEabOlj2Sqa9g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f_fgjkkWOBNP199L.g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cJLVTZBUGxvx6JvsGvh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FVZWPp7EaRYd.Fif5R5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tdHfUuT0idcGeI6xoUV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X7qxADWkORF2d.FyQ.W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psySwl0um475ZoE3Aq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rUKfkj40itEzw3wFbi8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eRIkUmB0uiRCxNaCD_M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UCZX0MKkKl9TN6MUwd4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7hgafYEk.mGngHXSB74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VY3WfpuECQQDef.hFti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ohR3CDDUOMFHjwHzAtY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f3kRUFpEOe2Y.lKLPyo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Jq.E6lQUyjBBwjNfvJr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flobidaE2MgUzoGzL6P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1nP4QZUW8sZMrxuvxt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b9I5p3tkCEUvevmez_n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k5Pp1AD0ic7.NCBvp7N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yTzL39qkuGSD4xYRyd9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BylrGFaE6dgvMbQQz00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fRPNb7rUq9N7RaHYeoV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WGu5PCUkm4JG2e6_kCJ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mQx712UKpecaP2xmUB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XRh8eX_E2CZ067vC1wYw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uCv8mrKEuWSMijG9GbV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auqOoAV0qT70P1m9tui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8MEtuRUSVuI8L_wxih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3B3c.nbkWZmxrVyu2Tf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QOKU2XBE27XMsUbK1K9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5LagKFOUqjPcT8_j7hF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0eKbPQJUW_8zd6BMQ1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cA_gT7FEm.Sfgdq9ujD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HZM6mp0SaIAx6b965c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MgSANWbEquQZlwt.3Ey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XXF49vl0qao3qmz3FPr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N7E.h_9EmCdPEJI_fME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14Wr3QVUuTka_O80log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tKiLYaJ0abIM6il6B6b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SGpaw5CUOq3MOQT37Vn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2zO3Sev0SJEP7nG87Vu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KwQeRrgU6z5.EqsqVImQ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1BDqx9tEy.reAmS8MH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jKy3xcGUOpMG0_422OV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6NmxcvUS1hLxigaDrZ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0t3mnlfUSjzV7Dll8Sk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PNO4GlVUeSbeMtuStmO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coNVc08EGgjavs.n7go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Xun5V5gkC_a2Aba9ZCD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O_4Yegm0SGT66lMH6bN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5.S1hd6U21EZxAclmMd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taTASHVUa7kSr2lRQVV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hmEIad0ku03Jjy3H8l.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c..4KTg0S6hNjOFILDA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_li7FVky1hfyFf2DzA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s6G2DfkE6zorsAsaIMw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uCvK2080iCl897Lpn9C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MaA.q89UGcsmmbvhNc5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zQfMkg6UG9ZWqCs78Zg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JfihM7UkqV8y6_8NZh0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WCEI8cvkCO6v0z.hp6w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furW85HUqZ0BTgsljKj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sIgFS2YUGhOXuicO_dK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5oNNZ9GEaFoXE4Mi.0a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MJTni_GkW2TZ.XYcjgA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VS_PSHLk.9kfThg3eFW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jOYrz5AEeAjDefMVdJb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BAW2khHUKfa2hOGzYBV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mPJE2hHEGAx7C7fkj5gQ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XxGeuGqEucN8Hn32fFY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n18ZYoUEitFP1UUGzhq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b4145TEUqR5XUx.6ire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7SNKtNOUuswY38KK4i.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dsjURdmEStMBJAzqbeE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QqqRvZ0kyOrMokouLndw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5GM.Lsnku2RxAtmyMS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nYkX5deUG7bw6b8merR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0dAvZiMkufjneB5mjj7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fIcF3MI0Sw7q_TGI6gr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h2pGDUvkeOifbGLCNN9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B9K..ocEGGva1H7ZpsCQ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_iWhnc60ec.46izvJBx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_hj97F8kCyxFtLrTs_1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y8sbD_HUGBG.xM4TGCA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5zI_j2Vkq7XsD.IohH9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h_IL4x3Eurcx72vvd2w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kncA1x_EeoOrlWpX_Ea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g0UpCEaECBIzWflcv2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jUyxgYkky0UrvZysASB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alWLfGbUSgFAkedwlSp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phlMaPSkWZnPKkQ4BKu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ANd4gOykKFDWyD9k06Z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RRY3_fIU255GFTSTS9g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kPeiNjUECsE6fUSf5X7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STpqDRmkyd5jJUN4V3u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D6bi7VG0mK2bJjx4aD1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_eVoxY2E.XaCL8PYoAh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rzQ6i8gk68tfzg2LJYy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a_XkFJqE6BrzP0u0yUe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q0Pg8GGk.pi0Px01Oeb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hR6DgOzkifzs2cXW2a4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v9aHzKJ0GRkRqCOPg0M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2xm4cqukqyiuX9Cm8Ut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zR1vf75kCjEIk2._WyR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XyfWYHnEywvEJO9kj00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SZ5nLXVEm8Nf.sL2AeM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08RNNGhEG3rCuKaJd6l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kwaF06k0KqWQSR6aMLX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DjizM8r0KZyUYdCJa0o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d5n.TCDUmIHk5svc5SN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F6Os4.KkS76D8L.kS1D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7y96fpeUCRSBHEqw9Hv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yoi.6cwEe0Z1.WNlcwo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mLrMbWiEG7o815cG7x_w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QVDE_30CAIbKdaOWn0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YSID0NIE.04w2_8f6BV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OGFlb6f0K9lKw4OY9UF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l6l1iAYEuNmMt3rw5h1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OywL6RaEWhNOBtxn301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l2prhnbE6L.dxTYesJc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Hfe9ji0yr7hCleR6x3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Ab6oXQiUKn4S.Y13zgJ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hByUTiZUy.7gNblvd97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yoremGU0CzwBD_bbm1r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_u_.6pYk2.zO4hWif61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YjsxdK9Ee_uBqh.NDZU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Sjzask40OqORIIrpRFj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kYk9mROEOsyVcf60f_j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y9SDYzHE.z5re1yxT3J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0DlKV.2Uu9hEBshYrot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9DbO.MjUW8SIexqVoFM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p3AevExkmoJOcOmAyck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Is2unFXEK.tgrLhS9LTw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RzzkZHuUiDMDm0zIomb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OkQysS5EOs6pEZ3lf9v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q429oNwE.IcM9otS7gz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a2lvFhj0iBRpUSlZYJX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EWd4OpxkyddK6oFmilHw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oZsRAy.0eYfiLqEEEjZ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1uRJs_skinj.45pnOr0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BJgp9KhUesJLgVkOjd.g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EyuCKz4Eq24JLMI8djG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jovjKZh0erpY8tEjWV8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Qpg6Us6UK6nbcPpzRmIw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tKuL20QUWS94T9XV0GUg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fRKnQBzUSEbLR3kwt2tw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fUJH0hU0C5MppgKtpe2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N2KlIlzUSiV4_SO6Tya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kwnYph_0SdLbU1ZZtTS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C0zKXxU02rpZ7mNOhM1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6CbOQmi0aChIqco8qdh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N5esYiRU.OaUUjj9hj1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zq4sQFDU.2PTq7nNPaj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EuEZo7dUGHouQnLZ8i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GMxeujVkSTTf14C80XD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lYBIVw3k.cQfbFpsPo3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LJsFMzJEeimutUxc03Cw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t0B6X_AEm9CYazaP5Mr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Own7vn70S4J6rMAejow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nC26uOEUWvwDdp9W_vr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_luhRgUqqbjjPjNapmw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yq1bgU70qTxI7HHiNGt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wq6cCMrUyl_bjiOFCX0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Wx5YSgvk6lv8Ivwe2pZ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bE4vwh9ECxm_azOJFy5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vSkXfVuUiL8KasJIlKs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1NTku2EkqtMoVglkjEb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MyPwbH00OgLwhf_lv7l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JKmf_TxUW2oMYnh6ncY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zo4bDpaU2k8lX3X01Ty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tWfvb_N0WaeK7mCm8nVQ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GePt4zm0qyj1206901h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rxPYbMLkSrnDyz2aWxl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WJjlvd7EuL374ZmglW9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Cjq6YPFk6ckrz4mYTWX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epCF8cBEiEo4i27kYm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biFYLLfUORuloMb40NX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M6tQgjvE.QO5s4iIMJn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Z50348B0.nxiPPwIfqX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35aj7Tl0O5UwRDvkM.5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sNt.xdyUSIv_TerFHXV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5_MUPg30K0Fuja0GlRL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lp0.MVb0iN98.Cq2Mr0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.kk6kdMEKKh7.3KyGTm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FsK163mUu_0bgBAVrM0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QkCdeXdEKXsUrysoZEs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3TD0yQAE2ytwbKLyRP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Hx36rQ3UWe0dYdzgBg6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Q1IrRFBk.HZy9Xc9T1c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WUQwwTlEeSEn_DH_fE9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whM7rYAUaKrype1zc6z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4YRfwM1Eek2lbSspsxO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ewxBROz0G1zWzYhzMre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F4y5NMQEy8NEry989Xe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7ctDq7bUmAEGtCXvfKZ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WtIfxECkWBxkYi6DlWXw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Amt0nuMk67t2644ebtbA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_DnLCYAkKzFzAe32Wco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vVwobqJ06nTFAW419_D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973o3YE0._9fB0RTNfFg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fClJkG0ES9l91DPZJlS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_BvL3cu0aB9XShHXvK2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o4L96O0CPAY7c4Xcn5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xSwADQRU6XtlJdEA7Q_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k7PmjfN0udezrFXFJbG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.Gx_RwdHUWEhJzkldxsE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2bGYW8_U.8quKG1z7Rv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usxGsWXkGx6mMSUZTYg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bv0qfQLUKufLUCx_B_j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s8CBc83kmIsUzAoAON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CIcCWK20SzNJ0INGYfow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IF7YcmGkSCjU.eACcWQ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Y6xOqUTkKeBMSQ85hVu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2CKe1OUkefLual9d6gww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LVRVYHHkOmfX6EhqgJ7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FiwnzaZU.jeEMLsrl_Lw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ojkiSf0mFmcfLXF3yi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mPJE2hHEGAx7C7fkj5g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XxGeuGqEucN8Hn32fFY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mPJE2hHEGAx7C7fkj5g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XxGeuGqEucN8Hn32fFY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z0FGal5kmdBDJ5wb9Eo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p3AevExkmoJOcOmAyck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VjsoIypkOxNfpITHxAR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LCot_2.0qAfYWK6Fxhp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ZR7ueMm0Kiuy3ySa8pq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u1lcQpkkm_C456K.cZO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RvqXTovUWR2XZ4Vi23E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VuCLwhfUqshpxm9oM_Y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.GIVffR0KXzozQ2hpF7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N.CM.j5EGDl2wtnhY1e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zY767tN02mBCG2.iJLZ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zBfbm6bUqsVSgv8SjfU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bWXqDsm0KLHyDIy6PGs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fDBn71hkmowlpXa_n9_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akntGBmE2DG4z1bgpxp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AMq4UhN0OkEryeh8Np2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YuAu3Z3UKxIZEAe8fFcg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RvFVVqPEmdmEU7h.t.A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5bh6YmokidxS6du13IMg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nLGdKif0aVGLQr_RZIa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9y_Q9RZkmsPc78tSWk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cJAoiw8E6M2a2fORH2Z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hZWkK_BUu8kqqUp1mIy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xvw1apEUmj35NY_viEK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p3AevExkmoJOcOmAyck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Ol1QQb2UiuRQPZ7dfzFw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LwFNkJrUavxOyxLcBOj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PW0KwLS0uxyC8Bwa915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jabjnKnUujEwAv_x4uP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Yj8mQZ0OfkI72Ee0vK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rAdmDa5US4cBsiOv6Yxg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67vBPvpEqO2e4WSuYK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4hEb6mlEKXRzc2YCORN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0fU1jUk62.HzjQ2W5_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1u16ncGkGIH3V6oc_ld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XXTIh2iEOPzlS4K_hgK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xVWxKL20O0VOaSj5K2a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dGZDj7yE6TTz9mcGiDC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pFskt3LUaaxuXvGz8uv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vksjRog0OchCj0nDQN7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dtAx70.0.zs3VmETmGl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gT2j_Q10KxUYtp_Hfc1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SVBeeo_km5cqSURHqP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FE8no3Q0ymURxBujSeE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FPbZAiiUGkmH6iLE.xI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q_IGP_xEizVVi2fwGUa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R.Efj_kEq0qgCc6TdJm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0SP1u1hk.q9fWpFgFnd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FJ3D5CRU2L4NuRWIyVs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jCwnS6bkqDSmtNxyWbK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kcujAf10yAT3vcujFEc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Wvyrta60K24blxL3S8O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ZNqC5nrESp3UWeBjfc9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YCmJDqE0O9fKXRFN0o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1Vln5cSEiXA721H9d.Wg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xRA4fZUyGInpNUhDS7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bZ6RxXz06M.n0byI12L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DARRrDGk63RtHHFU7a.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gtyUs6XE2an4P9AvhNy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VxZ7i9BEus.oGl7F6LP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1xnwZh.U2I.GRF57umR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qfGMZBO0mKXMjumJhKn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OU1oMhIEepdqbaG7K9B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8WV84DrUCUFjor0fEAe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7.OS.rREKoJT2N.XSaw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rFQQWKskiUj0Jkv_4oy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5Zh5zZ0ECDsDnix7EAA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pzkpR1pEK2X0OP335gH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T1u1VhaUe884xs8Y1Rc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CjLh56Ck2OAMy59mFVF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Povm_aKE6UqJ_mLbghh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.YWoVoREGwu9NiZg76Pg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.am1izoEeDCEAvuFhyi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YmWseA60OSErayoS1ee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EJzqivV0KOTNfajlJMX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GK7sBpgketOf5SyLqe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bx_blqgkyo6Na.AFGo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J5GBeIPk.sBiRLcSo03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GTSc3H7kWIcTaZwT_vO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6df.Rr7kC54WFXmhLT.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OjCcyY.0.OTNGZR3v9C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4BNjAFLkWA86xOW3Uy5w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elfaRvcEaLDSq9rgwC5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pkQTckb06opYfjRYU5D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ZesR9FZ06G06BdvPWMD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cThX.I_0CzPguAsfSIj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CCXJesm02brgeFuHdeX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W3iU4PHUC26oeq4aVK_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reDHbz2kK7gx1.vYm0v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HdU52M4E.qcPxlOXiNz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K_NNSXIUCxLkgIKR8gg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N6ucTaPkCit3vL89j2x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wOcEFI6k6FP1w.NtLAr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4uJchMgEOJyQToHhYWNA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hlGOvOUSZyr0otsHnh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290O6kJ0egWTzckyXZbg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dRik1oP0S6eZDcfkzYM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TbrqVf4UCXQpve7PBIu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VWksDcdEmAbqAMQKU2y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x9Lr9yOU2i8N4YZBQj4g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lJHIzL.0ivpzttW9F40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e5pgMaRky01iSOD9S_j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tzb3whHE6LQHBu.uXBIw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Ke21MhV0W4VwGMSnb.I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UXsud8dE.KN4NEdRua7A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2eG.KYsEyh5vXvDSkbo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_bpTS2u0uWT1kXV1MChg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Qjw5wz4kmbVUAFCurMMw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qDxUiaE0yXkIWQuLkMF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xv7BUlvkaZsOYIQ_TcR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d8BTV5ka2laxcfsOZmw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39yAZnyUeHWCpcqEmAX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vEzSiRJEqc3q05rsWFG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iX3EyMsU.Tkw683zqTG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6dydYg8kmfPL3rha5lo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MuiLFNukmEZM4blv9qJg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.d5ZjaN0iyv6LBLQZMYw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vlCMo_YUGkJDa444zhPg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GS_epXx0iz8UZ.laTLk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0inTPzE0iRQnH2KCQhB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fd65lo0kadYXwg4pssu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iwnJIsjEyvX5Tr.bH9h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zTKb6Cw0qHTAdmGIDDR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u4k0Ie7USrhd4hTbyZG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EpM_uhmUiP4EfsKWhbC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3BNprsJEOM7Uhv_ag2W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CBRx4sBESgY.C1zvEav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o5EbtC.kaqZxmY85_kP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BWmwbqIESycqWL1xydKw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apH_7QxkWIF8HC7u.IDg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vpVkrD8EKdJgWiYdfPd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US4YdH8UW9He1dYPu1W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s3Zh0xxUapbKOHRj04_g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jRm2rxekW8TgKryZSsm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ZuxemISEWveLP6t2Eya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kRq49xdkSs4jiF0D6iRg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NjxPm0kU.LC0g.lAUKu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3HxTuhJUqi8eTMGSULVw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LpTvJwJUmZk.dofPFnYw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kXenPqdk.hwIVMZupV4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OU1oMhIEepdqbaG7K9B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Ol1QQb2UiuRQPZ7dfzF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LwFNkJrUavxOyxLcBOj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quR0A5sEWj3SBD8Q_d1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PW0KwLS0uxyC8Bwa915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jabjnKnUujEwAv_x4uP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OYj8mQZ0OfkI72Ee0vK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rAdmDa5US4cBsiOv6Yx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TXJHpe2ECfufxcEHP3wQ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67vBPvpEqO2e4WSuYKNw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0fU1jUk62.HzjQ2W5_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1u16ncGkGIH3V6oc_ld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QB6inKAESE7A7xugQYn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pDnDF8S0SGLWd3ZNXDU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EftrPQo06.0M9uQ1NkU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r8WUYgF0ir22uy2CuSX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manKSIjE6xynt.E1Vdn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4lcrQ5T0aAp7WRREWXOQ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li2IcTJU.J2vV5WBpgew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V6p.l9M0O5E9u578iPY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VxZ7i9BEus.oGl7F6LP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qfGMZBO0mKXMjumJhKn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8WV84DrUCUFjor0fEAe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pzkpR1pEK2X0OP335gH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T1u1VhaUe884xs8Y1Rc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WB4AA8kUeQSx3evpnlkg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CjLh56Ck2OAMy59mFVFw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Povm_aKE6UqJ_mLbghh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.YWoVoREGwu9NiZg76Pg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.am1izoEeDCEAvuFhyiA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3XcOVTlUq7Jc9Mwd9Cxg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iaAagS2kiBLbphtS10r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GK7sBpgketOf5SyLqeCA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GTSc3H7kWIcTaZwT_vO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6df.Rr7kC54WFXmhLT.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OjCcyY.0.OTNGZR3v9C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Tr07JbNkeUbaGNn1Ps2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IixURXtE6IblIsedBk1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elfaRvcEaLDSq9rgwC5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pkQTckb06opYfjRYU5D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ZesR9FZ06G06BdvPWMD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cThX.I_0CzPguAsfSIj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CCXJesm02brgeFuHdeX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W3iU4PHUC26oeq4aVK_w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cgP._NykmkkEYXNPN7L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obGRVcHkK_OCEvg5Mfs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oVbotoE0as4rXQnC1d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gM.6qzF0i8.1rT1WO41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1mPh6jskiki93NFy3Xt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wbPly.K0CwqGvRWOWZe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Z10iIOKUaqOqR8dY6xm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qhnGPIyE.ACOIEazvPqg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IcmUojTkK8rv92tmL.5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Df5dScPE28wYhesgyi2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XVigsJMEqbfMPaFYLAcw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vnLy51eEyto9nkSHhr5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_f0IAeYEaEnNqzPatYOQ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mshGPgAEio9QrgBLIQN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aQ7Ftdu0SaLCuEZ6ron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2w_QtfYkajYbOUY6_xt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3TLcfQad0qRjDfoWdc.q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LpTvJwJUmZk.dofPFnY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VZuDU_REGa7pUoq4ulm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hQb3LSsEakfh62uzmu_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FwQ8jk602E32247MSkz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6LNhtPWUqWpHoAHuOhk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xNV0ItTUGlhJ47g.LGM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O799Y4OE.idGvIxSSWqg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zNfJ5mtkuVgzoOoD9ApA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xVCqD4_EmUpnHWrWWV2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4PO25gv02WuW3wSb7JCQ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FsQpMArEyrRP7Q9MdBug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HOpKMBv0WpGHNZpgRbt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i_vk1HS0eI3qXrNaYEig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8tiaCAmEqwYW3nJyGepQ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RPOJGwi0STNFzOla9KFA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zEW6bW_EuyQmzcWq7DM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eh.npvREGroIedB7Dofw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hBXqRyQ0m2j5Zc.H0__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s2NKVTqUKPjuX0vvUgU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pimYbK60CeL7wjs_uxB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1WWROSME.6F3vRWQxR4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OiRWVzhU.tkolaSfVna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_rkVjU10iyXYrw7IPwpw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lzBAD_s0yJGIK6vuEU6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m2BUivEEaykB8Qc1_XZ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bizH2jVECblGD8ZqP1L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3teyIGbUWNgmGm7ha4Sg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3rhcGMfEGWMjsgeT626w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VTSLw2hEKHm1ujgPvCQ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UfPXafR02pEBmjVvyU9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Rs.N_T00KEb2jmStx_5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YcTSo5eUWwEUCUaFNan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_3NhKZNUWvOtA7hFTiN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IXvTsPg0m6116.xq1xP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0ISc2_LE29tJr0VaWAag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5Fb7O3ukGi3OOy4kxCe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IlcusHv0GSgG52_yj7t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0frHPWFkW7HarCc3wTL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OU1oMhIEepdqbaG7K9BA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8WV84DrUCUFjor0fEAe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pzkpR1pEK2X0OP335gH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MMHtQe1U2giHyVYAE4t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YDNmkt3EmRsG_wvzb8I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hageouPkmnmhmjNeR6ew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f678JpVk6L8_SknJNOWg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HayNihCUG.DwOKTy_q1A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EJzqivV0KOTNfajlJMXg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GK7sBpgketOf5SyLqeC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GTSc3H7kWIcTaZwT_vO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6df.Rr7kC54WFXmhLT.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OjCcyY.0.OTNGZR3v9Cg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elfaRvcEaLDSq9rgwC5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pkQTckb06opYfjRYU5D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P9K.rLGEORgDn_OAwQQ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ZesR9FZ06G06BdvPWMD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cThX.I_0CzPguAsfSIj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CCXJesm02brgeFuHdeX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W3iU4PHUC26oeq4aVK_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4tPSmREUS5aeSHt_IAr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jha1URyE6YAdOhKnQLTg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dvY8rVL02QRwHyiDOj9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v37YKIM0WfjCsCZboSj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5HGmjo30iV0f57hMVb8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GUD0mWJEutD29Pvus7I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dqo.fWJkupkxf6UMiXf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Sw4Bq.vUKTHbrq_hVpF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qLim5uG0alQoFdvu16ug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w7WBa6RkWM9X0.WMB2J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qdbudDHE.pdsp8Q6oul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T8TwlTQU.9jNivcKNPF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b7HdzKUUOvEW8zITsOHg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USu9X.tUmOM.rvyJoVf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._u7ulcUSRevnucvTtz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4rbRvfNEWrMqos40qs8w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tceQUS8EGBJ1PYBQaX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77YoOnfEmcmea8jugkoA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0Hx1rPPEyyO93b1cvuk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98.BOLyEaVETxqCrbmEw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LpTvJwJUmZk.dofPFnYw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v4XyTx8Em.BneKxTwfxw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hw_.Z0_EqOJ0y1mwwd3w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tPnonKX0OnmX1bx0KMR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159LBQGkmOwMZWEQhKM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OU1oMhIEepdqbaG7K9B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.7zgEL.USjSPCxVsG_z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U_GP3C6kCgvBDeP3uFd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bV4fxLL0mXXLIjl0MPK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RJxyYym0.k3TOS40.ZF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quJCPb9EuRoBR6p5diM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O_.F4DlUmuiUFWQzKrIw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TQt_61r0WNwJp0agXsv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fLJ4narkC6JK3hxUt.Rg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mXQRs7UES7eoAjgTzHcQ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NHoR5Gh0W9RHcwCXsuzg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x5vhOJZUC0wXPBLI_z8w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TSTWdvq0.PPR3pn59NXg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HeJUydKE2mcKTGen544g"/>
</p:tagLst>
</file>

<file path=ppt/theme/theme1.xml><?xml version="1.0" encoding="utf-8"?>
<a:theme xmlns:a="http://schemas.openxmlformats.org/drawingml/2006/main" name="1_Pankaj_PPT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ant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60594</TotalTime>
  <Words>2648</Words>
  <Application>Microsoft Office PowerPoint</Application>
  <PresentationFormat>On-screen Show (4:3)</PresentationFormat>
  <Paragraphs>1167</Paragraphs>
  <Slides>40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1_Pankaj_PPT_Final</vt:lpstr>
      <vt:lpstr>Medanta Theme</vt:lpstr>
      <vt:lpstr>think-cell Slide</vt:lpstr>
      <vt:lpstr>Chart</vt:lpstr>
      <vt:lpstr>Neurosciences Institute Medanta – The Medicity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Medical records</vt:lpstr>
      <vt:lpstr>Slide 22</vt:lpstr>
      <vt:lpstr>Slide 23</vt:lpstr>
      <vt:lpstr>Infection control </vt:lpstr>
      <vt:lpstr>Slide 25</vt:lpstr>
      <vt:lpstr>Hand Hygiene</vt:lpstr>
      <vt:lpstr>Slide 27</vt:lpstr>
      <vt:lpstr>Slide 28</vt:lpstr>
      <vt:lpstr>Hospital Patient Safety  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Patient Feedback Analysis </vt:lpstr>
      <vt:lpstr>Slide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Medanta Institute of Neurosciences- Quality Indicators</dc:title>
  <dc:creator>Dr Richa Bakshi</dc:creator>
  <cp:lastModifiedBy>Lenovo</cp:lastModifiedBy>
  <cp:revision>1073</cp:revision>
  <cp:lastPrinted>2014-10-28T08:52:05Z</cp:lastPrinted>
  <dcterms:created xsi:type="dcterms:W3CDTF">2014-05-22T09:03:46Z</dcterms:created>
  <dcterms:modified xsi:type="dcterms:W3CDTF">2016-05-16T15:34:01Z</dcterms:modified>
</cp:coreProperties>
</file>