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71" r:id="rId12"/>
    <p:sldId id="266" r:id="rId13"/>
    <p:sldId id="268" r:id="rId14"/>
    <p:sldId id="267" r:id="rId15"/>
    <p:sldId id="269" r:id="rId16"/>
    <p:sldId id="270"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21" autoAdjust="0"/>
    <p:restoredTop sz="94660"/>
  </p:normalViewPr>
  <p:slideViewPr>
    <p:cSldViewPr>
      <p:cViewPr>
        <p:scale>
          <a:sx n="70" d="100"/>
          <a:sy n="70" d="100"/>
        </p:scale>
        <p:origin x="-1398"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kanishak.gautam.JHCL\Desktop\list%20imp%20disser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1"/>
          <c:order val="1"/>
          <c:tx>
            <c:strRef>
              <c:f>Sheet1!$P$14</c:f>
            </c:strRef>
          </c:tx>
          <c:val>
            <c:numRef>
              <c:f>Sheet1!$Q$14:$R$14</c:f>
            </c:numRef>
          </c:val>
        </c:ser>
        <c:ser>
          <c:idx val="0"/>
          <c:order val="0"/>
          <c:tx>
            <c:strRef>
              <c:f>Sheet1!$P$14</c:f>
              <c:strCache>
                <c:ptCount val="1"/>
                <c:pt idx="0">
                  <c:v>Total</c:v>
                </c:pt>
              </c:strCache>
            </c:strRef>
          </c:tx>
          <c:dLbls>
            <c:dLbl>
              <c:idx val="1"/>
              <c:layout>
                <c:manualLayout>
                  <c:x val="8.4496279918211594E-3"/>
                  <c:y val="-1.1691542135888267E-2"/>
                </c:manualLayout>
              </c:layout>
              <c:showVal val="1"/>
            </c:dLbl>
            <c:showVal val="1"/>
          </c:dLbls>
          <c:trendline>
            <c:trendlineType val="linear"/>
          </c:trendline>
          <c:val>
            <c:numRef>
              <c:f>Sheet1!$Q$14:$R$14</c:f>
              <c:numCache>
                <c:formatCode>General</c:formatCode>
                <c:ptCount val="2"/>
                <c:pt idx="0">
                  <c:v>98383412</c:v>
                </c:pt>
                <c:pt idx="1">
                  <c:v>56900633.5</c:v>
                </c:pt>
              </c:numCache>
            </c:numRef>
          </c:val>
        </c:ser>
        <c:axId val="56881536"/>
        <c:axId val="56883072"/>
      </c:barChart>
      <c:catAx>
        <c:axId val="56881536"/>
        <c:scaling>
          <c:orientation val="minMax"/>
        </c:scaling>
        <c:axPos val="b"/>
        <c:tickLblPos val="nextTo"/>
        <c:crossAx val="56883072"/>
        <c:crosses val="autoZero"/>
        <c:auto val="1"/>
        <c:lblAlgn val="ctr"/>
        <c:lblOffset val="100"/>
      </c:catAx>
      <c:valAx>
        <c:axId val="56883072"/>
        <c:scaling>
          <c:orientation val="minMax"/>
        </c:scaling>
        <c:axPos val="l"/>
        <c:majorGridlines/>
        <c:numFmt formatCode="General" sourceLinked="1"/>
        <c:tickLblPos val="nextTo"/>
        <c:crossAx val="56881536"/>
        <c:crosses val="autoZero"/>
        <c:crossBetween val="between"/>
      </c:valAx>
    </c:plotArea>
    <c:plotVisOnly val="1"/>
  </c:chart>
  <c:externalData r:id="rId1"/>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cdr:x>
      <cdr:y>0</cdr:y>
    </cdr:from>
    <cdr:to>
      <cdr:x>0</cdr:x>
      <cdr:y>0</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flipH="1">
          <a:off x="-933450" y="-2133600"/>
          <a:ext cx="0" cy="0"/>
        </a:xfrm>
        <a:prstGeom xmlns:a="http://schemas.openxmlformats.org/drawingml/2006/main" prst="rect">
          <a:avLst/>
        </a:prstGeom>
      </cdr:spPr>
    </cdr:pic>
  </cdr:relSizeAnchor>
  <cdr:relSizeAnchor xmlns:cdr="http://schemas.openxmlformats.org/drawingml/2006/chartDrawing">
    <cdr:from>
      <cdr:x>0</cdr:x>
      <cdr:y>0</cdr:y>
    </cdr:from>
    <cdr:to>
      <cdr:x>0</cdr:x>
      <cdr:y>0</cdr:y>
    </cdr:to>
    <cdr:pic>
      <cdr:nvPicPr>
        <cdr:cNvPr id="3"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flipH="1">
          <a:off x="-933450" y="-2133600"/>
          <a:ext cx="0" cy="0"/>
        </a:xfrm>
        <a:prstGeom xmlns:a="http://schemas.openxmlformats.org/drawingml/2006/main" prst="rect">
          <a:avLst/>
        </a:prstGeom>
      </cdr:spPr>
    </cdr:pic>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BC2B065-058C-4FE3-8C8A-37853570C108}" type="datetimeFigureOut">
              <a:rPr lang="en-US" smtClean="0"/>
              <a:pPr/>
              <a:t>5/18/2016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CFEE370-C07E-49C4-BE97-9CA6E6BC979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C2B065-058C-4FE3-8C8A-37853570C108}"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EE370-C07E-49C4-BE97-9CA6E6BC97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C2B065-058C-4FE3-8C8A-37853570C108}"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EE370-C07E-49C4-BE97-9CA6E6BC97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BC2B065-058C-4FE3-8C8A-37853570C108}" type="datetimeFigureOut">
              <a:rPr lang="en-US" smtClean="0"/>
              <a:pPr/>
              <a:t>5/18/2016</a:t>
            </a:fld>
            <a:endParaRPr lang="en-US"/>
          </a:p>
        </p:txBody>
      </p:sp>
      <p:sp>
        <p:nvSpPr>
          <p:cNvPr id="9" name="Slide Number Placeholder 8"/>
          <p:cNvSpPr>
            <a:spLocks noGrp="1"/>
          </p:cNvSpPr>
          <p:nvPr>
            <p:ph type="sldNum" sz="quarter" idx="15"/>
          </p:nvPr>
        </p:nvSpPr>
        <p:spPr/>
        <p:txBody>
          <a:bodyPr rtlCol="0"/>
          <a:lstStyle/>
          <a:p>
            <a:fld id="{3CFEE370-C07E-49C4-BE97-9CA6E6BC979E}"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BC2B065-058C-4FE3-8C8A-37853570C108}" type="datetimeFigureOut">
              <a:rPr lang="en-US" smtClean="0"/>
              <a:pPr/>
              <a:t>5/18/2016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CFEE370-C07E-49C4-BE97-9CA6E6BC979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BC2B065-058C-4FE3-8C8A-37853570C108}"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EE370-C07E-49C4-BE97-9CA6E6BC979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BC2B065-058C-4FE3-8C8A-37853570C108}" type="datetimeFigureOut">
              <a:rPr lang="en-US" smtClean="0"/>
              <a:pPr/>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FEE370-C07E-49C4-BE97-9CA6E6BC979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BC2B065-058C-4FE3-8C8A-37853570C108}" type="datetimeFigureOut">
              <a:rPr lang="en-US" smtClean="0"/>
              <a:pPr/>
              <a:t>5/18/2016</a:t>
            </a:fld>
            <a:endParaRPr lang="en-US"/>
          </a:p>
        </p:txBody>
      </p:sp>
      <p:sp>
        <p:nvSpPr>
          <p:cNvPr id="7" name="Slide Number Placeholder 6"/>
          <p:cNvSpPr>
            <a:spLocks noGrp="1"/>
          </p:cNvSpPr>
          <p:nvPr>
            <p:ph type="sldNum" sz="quarter" idx="11"/>
          </p:nvPr>
        </p:nvSpPr>
        <p:spPr/>
        <p:txBody>
          <a:bodyPr rtlCol="0"/>
          <a:lstStyle/>
          <a:p>
            <a:fld id="{3CFEE370-C07E-49C4-BE97-9CA6E6BC979E}"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C2B065-058C-4FE3-8C8A-37853570C108}" type="datetimeFigureOut">
              <a:rPr lang="en-US" smtClean="0"/>
              <a:pPr/>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FEE370-C07E-49C4-BE97-9CA6E6BC97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BC2B065-058C-4FE3-8C8A-37853570C108}" type="datetimeFigureOut">
              <a:rPr lang="en-US" smtClean="0"/>
              <a:pPr/>
              <a:t>5/18/2016</a:t>
            </a:fld>
            <a:endParaRPr lang="en-US"/>
          </a:p>
        </p:txBody>
      </p:sp>
      <p:sp>
        <p:nvSpPr>
          <p:cNvPr id="22" name="Slide Number Placeholder 21"/>
          <p:cNvSpPr>
            <a:spLocks noGrp="1"/>
          </p:cNvSpPr>
          <p:nvPr>
            <p:ph type="sldNum" sz="quarter" idx="15"/>
          </p:nvPr>
        </p:nvSpPr>
        <p:spPr/>
        <p:txBody>
          <a:bodyPr rtlCol="0"/>
          <a:lstStyle/>
          <a:p>
            <a:fld id="{3CFEE370-C07E-49C4-BE97-9CA6E6BC979E}"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BC2B065-058C-4FE3-8C8A-37853570C108}" type="datetimeFigureOut">
              <a:rPr lang="en-US" smtClean="0"/>
              <a:pPr/>
              <a:t>5/18/2016</a:t>
            </a:fld>
            <a:endParaRPr lang="en-US"/>
          </a:p>
        </p:txBody>
      </p:sp>
      <p:sp>
        <p:nvSpPr>
          <p:cNvPr id="18" name="Slide Number Placeholder 17"/>
          <p:cNvSpPr>
            <a:spLocks noGrp="1"/>
          </p:cNvSpPr>
          <p:nvPr>
            <p:ph type="sldNum" sz="quarter" idx="11"/>
          </p:nvPr>
        </p:nvSpPr>
        <p:spPr/>
        <p:txBody>
          <a:bodyPr rtlCol="0"/>
          <a:lstStyle/>
          <a:p>
            <a:fld id="{3CFEE370-C07E-49C4-BE97-9CA6E6BC979E}"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BC2B065-058C-4FE3-8C8A-37853570C108}" type="datetimeFigureOut">
              <a:rPr lang="en-US" smtClean="0"/>
              <a:pPr/>
              <a:t>5/18/2016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CFEE370-C07E-49C4-BE97-9CA6E6BC97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458200" cy="2133600"/>
          </a:xfrm>
        </p:spPr>
        <p:txBody>
          <a:bodyPr>
            <a:normAutofit/>
          </a:bodyPr>
          <a:lstStyle/>
          <a:p>
            <a:pPr algn="ctr"/>
            <a:r>
              <a:rPr lang="en-US" sz="3200" b="1" dirty="0" smtClean="0">
                <a:solidFill>
                  <a:schemeClr val="tx1">
                    <a:lumMod val="95000"/>
                    <a:lumOff val="5000"/>
                  </a:schemeClr>
                </a:solidFill>
                <a:latin typeface="Cambria" pitchFamily="18" charset="0"/>
              </a:rPr>
              <a:t>To devise </a:t>
            </a:r>
            <a:r>
              <a:rPr lang="en-US" sz="3200" dirty="0" smtClean="0">
                <a:solidFill>
                  <a:schemeClr val="tx1">
                    <a:lumMod val="95000"/>
                    <a:lumOff val="5000"/>
                  </a:schemeClr>
                </a:solidFill>
                <a:latin typeface="Cambria" pitchFamily="18" charset="0"/>
              </a:rPr>
              <a:t>purchase</a:t>
            </a:r>
            <a:r>
              <a:rPr lang="en-US" sz="3200" b="1" dirty="0" smtClean="0">
                <a:solidFill>
                  <a:schemeClr val="tx1">
                    <a:lumMod val="95000"/>
                    <a:lumOff val="5000"/>
                  </a:schemeClr>
                </a:solidFill>
                <a:latin typeface="Cambria" pitchFamily="18" charset="0"/>
              </a:rPr>
              <a:t> plan of Non Medical Items for an upcoming 250 bedded Hospital in Bulandshahr</a:t>
            </a:r>
            <a:endParaRPr lang="en-US" sz="3200" b="1" dirty="0">
              <a:solidFill>
                <a:schemeClr val="tx1">
                  <a:lumMod val="95000"/>
                  <a:lumOff val="5000"/>
                </a:schemeClr>
              </a:solidFill>
              <a:latin typeface="Cambria" pitchFamily="18" charset="0"/>
            </a:endParaRPr>
          </a:p>
        </p:txBody>
      </p:sp>
      <p:sp>
        <p:nvSpPr>
          <p:cNvPr id="3" name="Subtitle 2"/>
          <p:cNvSpPr>
            <a:spLocks noGrp="1"/>
          </p:cNvSpPr>
          <p:nvPr>
            <p:ph type="subTitle" idx="1"/>
          </p:nvPr>
        </p:nvSpPr>
        <p:spPr>
          <a:xfrm>
            <a:off x="1447800" y="4495800"/>
            <a:ext cx="6400800" cy="1752600"/>
          </a:xfrm>
        </p:spPr>
        <p:txBody>
          <a:bodyPr>
            <a:normAutofit/>
          </a:bodyPr>
          <a:lstStyle/>
          <a:p>
            <a:pPr algn="ctr"/>
            <a:r>
              <a:rPr lang="en-US" sz="2000" dirty="0" smtClean="0">
                <a:solidFill>
                  <a:schemeClr val="tx1"/>
                </a:solidFill>
              </a:rPr>
              <a:t>By </a:t>
            </a:r>
          </a:p>
          <a:p>
            <a:pPr algn="ctr"/>
            <a:r>
              <a:rPr lang="en-US" sz="2000" dirty="0" smtClean="0">
                <a:solidFill>
                  <a:schemeClr val="tx1"/>
                </a:solidFill>
              </a:rPr>
              <a:t>PARTHA JYOTI HATIMURIA</a:t>
            </a:r>
          </a:p>
          <a:p>
            <a:pPr algn="ctr"/>
            <a:r>
              <a:rPr lang="en-US" sz="2000" dirty="0" smtClean="0">
                <a:solidFill>
                  <a:schemeClr val="tx1"/>
                </a:solidFill>
              </a:rPr>
              <a:t>PG/14/043</a:t>
            </a:r>
            <a:endParaRPr lang="en-US" sz="2000" dirty="0">
              <a:solidFill>
                <a:schemeClr val="tx1"/>
              </a:solidFill>
            </a:endParaRPr>
          </a:p>
        </p:txBody>
      </p:sp>
      <p:pic>
        <p:nvPicPr>
          <p:cNvPr id="1026" name="Picture 2" descr="C:\Users\anushree\Desktop\iimr_delhi.png"/>
          <p:cNvPicPr>
            <a:picLocks noChangeAspect="1" noChangeArrowheads="1"/>
          </p:cNvPicPr>
          <p:nvPr/>
        </p:nvPicPr>
        <p:blipFill>
          <a:blip r:embed="rId2" cstate="print"/>
          <a:srcRect/>
          <a:stretch>
            <a:fillRect/>
          </a:stretch>
        </p:blipFill>
        <p:spPr bwMode="auto">
          <a:xfrm>
            <a:off x="2667000" y="2743200"/>
            <a:ext cx="3810000" cy="13811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80999" y="1066799"/>
          <a:ext cx="8501064" cy="5661000"/>
        </p:xfrm>
        <a:graphic>
          <a:graphicData uri="http://schemas.openxmlformats.org/drawingml/2006/table">
            <a:tbl>
              <a:tblPr firstRow="1" bandRow="1">
                <a:tableStyleId>{5C22544A-7EE6-4342-B048-85BDC9FD1C3A}</a:tableStyleId>
              </a:tblPr>
              <a:tblGrid>
                <a:gridCol w="1125962"/>
                <a:gridCol w="1053586"/>
                <a:gridCol w="1053586"/>
                <a:gridCol w="1053586"/>
                <a:gridCol w="1053586"/>
                <a:gridCol w="1053586"/>
                <a:gridCol w="1053586"/>
                <a:gridCol w="1053586"/>
              </a:tblGrid>
              <a:tr h="1083197">
                <a:tc>
                  <a:txBody>
                    <a:bodyPr/>
                    <a:lstStyle/>
                    <a:p>
                      <a:r>
                        <a:rPr lang="en-US" dirty="0" smtClean="0"/>
                        <a:t>Item</a:t>
                      </a:r>
                      <a:endParaRPr lang="en-US" dirty="0"/>
                    </a:p>
                  </a:txBody>
                  <a:tcPr/>
                </a:tc>
                <a:tc>
                  <a:txBody>
                    <a:bodyPr/>
                    <a:lstStyle/>
                    <a:p>
                      <a:r>
                        <a:rPr lang="en-US" dirty="0" smtClean="0"/>
                        <a:t>Categories</a:t>
                      </a:r>
                      <a:endParaRPr lang="en-US" dirty="0"/>
                    </a:p>
                  </a:txBody>
                  <a:tcPr/>
                </a:tc>
                <a:tc>
                  <a:txBody>
                    <a:bodyPr/>
                    <a:lstStyle/>
                    <a:p>
                      <a:r>
                        <a:rPr lang="en-US" dirty="0" smtClean="0"/>
                        <a:t>Qty of</a:t>
                      </a:r>
                      <a:r>
                        <a:rPr lang="en-US" baseline="0" dirty="0" smtClean="0"/>
                        <a:t> Vital</a:t>
                      </a:r>
                      <a:endParaRPr lang="en-US" dirty="0"/>
                    </a:p>
                  </a:txBody>
                  <a:tcPr/>
                </a:tc>
                <a:tc>
                  <a:txBody>
                    <a:bodyPr/>
                    <a:lstStyle/>
                    <a:p>
                      <a:r>
                        <a:rPr lang="en-US" dirty="0" smtClean="0"/>
                        <a:t>Qty Of Desirable</a:t>
                      </a:r>
                      <a:endParaRPr lang="en-US" dirty="0"/>
                    </a:p>
                  </a:txBody>
                  <a:tcPr/>
                </a:tc>
                <a:tc>
                  <a:txBody>
                    <a:bodyPr/>
                    <a:lstStyle/>
                    <a:p>
                      <a:r>
                        <a:rPr lang="en-US" dirty="0" smtClean="0"/>
                        <a:t>Cost of Unit Item</a:t>
                      </a:r>
                      <a:endParaRPr lang="en-US" dirty="0"/>
                    </a:p>
                  </a:txBody>
                  <a:tcPr/>
                </a:tc>
                <a:tc>
                  <a:txBody>
                    <a:bodyPr/>
                    <a:lstStyle/>
                    <a:p>
                      <a:r>
                        <a:rPr lang="en-US" dirty="0" smtClean="0"/>
                        <a:t>Cost Of Vital</a:t>
                      </a:r>
                      <a:endParaRPr lang="en-US" dirty="0"/>
                    </a:p>
                  </a:txBody>
                  <a:tcPr/>
                </a:tc>
                <a:tc>
                  <a:txBody>
                    <a:bodyPr/>
                    <a:lstStyle/>
                    <a:p>
                      <a:r>
                        <a:rPr lang="en-US" dirty="0" smtClean="0"/>
                        <a:t>Cost Of Desirable</a:t>
                      </a:r>
                      <a:endParaRPr lang="en-US" dirty="0"/>
                    </a:p>
                  </a:txBody>
                  <a:tcPr/>
                </a:tc>
                <a:tc>
                  <a:txBody>
                    <a:bodyPr/>
                    <a:lstStyle/>
                    <a:p>
                      <a:r>
                        <a:rPr lang="en-US" dirty="0" smtClean="0"/>
                        <a:t>Difference</a:t>
                      </a:r>
                      <a:endParaRPr lang="en-US" dirty="0"/>
                    </a:p>
                  </a:txBody>
                  <a:tcPr/>
                </a:tc>
              </a:tr>
              <a:tr h="384531">
                <a:tc>
                  <a:txBody>
                    <a:bodyPr/>
                    <a:lstStyle/>
                    <a:p>
                      <a:pPr marL="0" marR="0" algn="l">
                        <a:lnSpc>
                          <a:spcPct val="115000"/>
                        </a:lnSpc>
                        <a:spcBef>
                          <a:spcPts val="0"/>
                        </a:spcBef>
                        <a:spcAft>
                          <a:spcPts val="0"/>
                        </a:spcAft>
                      </a:pPr>
                      <a:r>
                        <a:rPr lang="en-US" sz="1400" dirty="0">
                          <a:solidFill>
                            <a:srgbClr val="000000"/>
                          </a:solidFill>
                          <a:latin typeface="Times New Roman"/>
                          <a:ea typeface="Times New Roman"/>
                          <a:cs typeface="Times New Roman"/>
                        </a:rPr>
                        <a:t>Computers</a:t>
                      </a:r>
                      <a:endParaRPr lang="en-US" sz="14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b="1" dirty="0">
                          <a:solidFill>
                            <a:srgbClr val="000000"/>
                          </a:solidFill>
                          <a:latin typeface="Times New Roman"/>
                          <a:ea typeface="Times New Roman"/>
                          <a:cs typeface="Times New Roman"/>
                        </a:rPr>
                        <a:t>IT</a:t>
                      </a:r>
                      <a:endParaRPr lang="en-US" sz="1400" b="1"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40</a:t>
                      </a:r>
                      <a:endParaRPr lang="en-US" sz="14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200</a:t>
                      </a:r>
                      <a:endParaRPr lang="en-US" sz="14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latin typeface="Times New Roman"/>
                          <a:ea typeface="Times New Roman"/>
                          <a:cs typeface="Times New Roman"/>
                        </a:rPr>
                        <a:t>23000</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920000</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4600000</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3680000</a:t>
                      </a:r>
                      <a:endParaRPr lang="en-US" sz="1400" dirty="0">
                        <a:latin typeface="Calibri"/>
                        <a:ea typeface="Calibri"/>
                        <a:cs typeface="Times New Roman"/>
                      </a:endParaRPr>
                    </a:p>
                  </a:txBody>
                  <a:tcPr marL="68580" marR="68580" marT="0" marB="0" anchor="ctr"/>
                </a:tc>
              </a:tr>
              <a:tr h="384531">
                <a:tc>
                  <a:txBody>
                    <a:bodyPr/>
                    <a:lstStyle/>
                    <a:p>
                      <a:pPr marL="0" marR="0" algn="l">
                        <a:lnSpc>
                          <a:spcPct val="115000"/>
                        </a:lnSpc>
                        <a:spcBef>
                          <a:spcPts val="0"/>
                        </a:spcBef>
                        <a:spcAft>
                          <a:spcPts val="0"/>
                        </a:spcAft>
                      </a:pPr>
                      <a:r>
                        <a:rPr lang="en-US" sz="1400" dirty="0">
                          <a:solidFill>
                            <a:srgbClr val="000000"/>
                          </a:solidFill>
                          <a:latin typeface="Times New Roman"/>
                          <a:ea typeface="Times New Roman"/>
                          <a:cs typeface="Times New Roman"/>
                        </a:rPr>
                        <a:t>Telephone</a:t>
                      </a:r>
                      <a:endParaRPr lang="en-US" sz="1400" dirty="0">
                        <a:latin typeface="Calibri"/>
                        <a:ea typeface="Calibri"/>
                        <a:cs typeface="Times New Roman"/>
                      </a:endParaRPr>
                    </a:p>
                  </a:txBody>
                  <a:tcPr marL="68580" marR="68580" marT="0" marB="0" anchor="b"/>
                </a:tc>
                <a:tc>
                  <a:txBody>
                    <a:bodyPr/>
                    <a:lstStyle/>
                    <a:p>
                      <a:pPr algn="l">
                        <a:lnSpc>
                          <a:spcPct val="115000"/>
                        </a:lnSpc>
                      </a:pPr>
                      <a:endParaRPr lang="en-US" sz="1400">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88</a:t>
                      </a:r>
                      <a:endParaRPr lang="en-US" sz="14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97</a:t>
                      </a:r>
                      <a:endParaRPr lang="en-US" sz="14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latin typeface="Times New Roman"/>
                          <a:ea typeface="Times New Roman"/>
                          <a:cs typeface="Times New Roman"/>
                        </a:rPr>
                        <a:t>500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44000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48500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4500</a:t>
                      </a:r>
                      <a:endParaRPr lang="en-US" sz="1400" dirty="0">
                        <a:latin typeface="Calibri"/>
                        <a:ea typeface="Calibri"/>
                        <a:cs typeface="Times New Roman"/>
                      </a:endParaRPr>
                    </a:p>
                  </a:txBody>
                  <a:tcPr marL="68580" marR="68580" marT="0" marB="0" anchor="ctr"/>
                </a:tc>
              </a:tr>
              <a:tr h="747136">
                <a:tc>
                  <a:txBody>
                    <a:bodyPr/>
                    <a:lstStyle/>
                    <a:p>
                      <a:pPr marL="0" marR="0" algn="l">
                        <a:lnSpc>
                          <a:spcPct val="115000"/>
                        </a:lnSpc>
                        <a:spcBef>
                          <a:spcPts val="0"/>
                        </a:spcBef>
                        <a:spcAft>
                          <a:spcPts val="0"/>
                        </a:spcAft>
                      </a:pPr>
                      <a:r>
                        <a:rPr lang="en-US" sz="1400" dirty="0">
                          <a:solidFill>
                            <a:srgbClr val="000000"/>
                          </a:solidFill>
                          <a:latin typeface="Times New Roman"/>
                          <a:ea typeface="Times New Roman"/>
                          <a:cs typeface="Times New Roman"/>
                        </a:rPr>
                        <a:t>Wall Clock</a:t>
                      </a:r>
                      <a:endParaRPr lang="en-US" sz="14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b="1" dirty="0">
                          <a:solidFill>
                            <a:srgbClr val="000000"/>
                          </a:solidFill>
                          <a:latin typeface="Times New Roman"/>
                          <a:ea typeface="Times New Roman"/>
                          <a:cs typeface="Times New Roman"/>
                        </a:rPr>
                        <a:t>Non Medical  Equipment</a:t>
                      </a:r>
                      <a:endParaRPr lang="en-US" sz="1400" b="1"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121</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134</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latin typeface="Times New Roman"/>
                          <a:ea typeface="Times New Roman"/>
                          <a:cs typeface="Times New Roman"/>
                        </a:rPr>
                        <a:t>320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38720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42880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4160</a:t>
                      </a:r>
                      <a:endParaRPr lang="en-US" sz="1400" dirty="0">
                        <a:latin typeface="Calibri"/>
                        <a:ea typeface="Calibri"/>
                        <a:cs typeface="Times New Roman"/>
                      </a:endParaRPr>
                    </a:p>
                  </a:txBody>
                  <a:tcPr marL="68580" marR="68580" marT="0" marB="0" anchor="ctr"/>
                </a:tc>
              </a:tr>
              <a:tr h="384531">
                <a:tc>
                  <a:txBody>
                    <a:bodyPr/>
                    <a:lstStyle/>
                    <a:p>
                      <a:pPr marL="0" marR="0" algn="l">
                        <a:lnSpc>
                          <a:spcPct val="115000"/>
                        </a:lnSpc>
                        <a:spcBef>
                          <a:spcPts val="0"/>
                        </a:spcBef>
                        <a:spcAft>
                          <a:spcPts val="0"/>
                        </a:spcAft>
                      </a:pPr>
                      <a:r>
                        <a:rPr lang="en-US" sz="1400" dirty="0">
                          <a:solidFill>
                            <a:srgbClr val="000000"/>
                          </a:solidFill>
                          <a:latin typeface="Times New Roman"/>
                          <a:ea typeface="Times New Roman"/>
                          <a:cs typeface="Times New Roman"/>
                        </a:rPr>
                        <a:t>LED TV</a:t>
                      </a:r>
                      <a:endParaRPr lang="en-US" sz="1400" dirty="0">
                        <a:latin typeface="Calibri"/>
                        <a:ea typeface="Calibri"/>
                        <a:cs typeface="Times New Roman"/>
                      </a:endParaRPr>
                    </a:p>
                  </a:txBody>
                  <a:tcPr marL="68580" marR="68580" marT="0" marB="0" anchor="b"/>
                </a:tc>
                <a:tc>
                  <a:txBody>
                    <a:bodyPr/>
                    <a:lstStyle/>
                    <a:p>
                      <a:pPr algn="l">
                        <a:lnSpc>
                          <a:spcPct val="115000"/>
                        </a:lnSpc>
                      </a:pPr>
                      <a:endParaRPr lang="en-US" sz="1400">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6</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17</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latin typeface="Times New Roman"/>
                          <a:ea typeface="Times New Roman"/>
                          <a:cs typeface="Times New Roman"/>
                        </a:rPr>
                        <a:t>21100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126600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358700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232100</a:t>
                      </a:r>
                      <a:endParaRPr lang="en-US" sz="1400" dirty="0">
                        <a:latin typeface="Calibri"/>
                        <a:ea typeface="Calibri"/>
                        <a:cs typeface="Times New Roman"/>
                      </a:endParaRPr>
                    </a:p>
                  </a:txBody>
                  <a:tcPr marL="68580" marR="68580" marT="0" marB="0" anchor="ctr"/>
                </a:tc>
              </a:tr>
              <a:tr h="747136">
                <a:tc>
                  <a:txBody>
                    <a:bodyPr/>
                    <a:lstStyle/>
                    <a:p>
                      <a:pPr marL="0" marR="0" algn="l">
                        <a:lnSpc>
                          <a:spcPct val="115000"/>
                        </a:lnSpc>
                        <a:spcBef>
                          <a:spcPts val="0"/>
                        </a:spcBef>
                        <a:spcAft>
                          <a:spcPts val="0"/>
                        </a:spcAft>
                      </a:pPr>
                      <a:r>
                        <a:rPr lang="en-US" sz="1400" dirty="0">
                          <a:solidFill>
                            <a:srgbClr val="000000"/>
                          </a:solidFill>
                          <a:latin typeface="Times New Roman"/>
                          <a:ea typeface="Times New Roman"/>
                          <a:cs typeface="Times New Roman"/>
                        </a:rPr>
                        <a:t>Sofa</a:t>
                      </a:r>
                      <a:endParaRPr lang="en-US" sz="14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b="1" dirty="0">
                          <a:solidFill>
                            <a:srgbClr val="000000"/>
                          </a:solidFill>
                          <a:latin typeface="Times New Roman"/>
                          <a:ea typeface="Times New Roman"/>
                          <a:cs typeface="Times New Roman"/>
                        </a:rPr>
                        <a:t>Non medical Furniture</a:t>
                      </a:r>
                      <a:endParaRPr lang="en-US" sz="1400" b="1"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8</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37</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latin typeface="Times New Roman"/>
                          <a:ea typeface="Times New Roman"/>
                          <a:cs typeface="Times New Roman"/>
                        </a:rPr>
                        <a:t>13875</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111000</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513375</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402375</a:t>
                      </a:r>
                      <a:endParaRPr lang="en-US" sz="1400" dirty="0">
                        <a:latin typeface="Calibri"/>
                        <a:ea typeface="Calibri"/>
                        <a:cs typeface="Times New Roman"/>
                      </a:endParaRPr>
                    </a:p>
                  </a:txBody>
                  <a:tcPr marL="68580" marR="68580" marT="0" marB="0" anchor="ctr"/>
                </a:tc>
              </a:tr>
              <a:tr h="330143">
                <a:tc>
                  <a:txBody>
                    <a:bodyPr/>
                    <a:lstStyle/>
                    <a:p>
                      <a:pPr marL="0" marR="0" algn="l">
                        <a:lnSpc>
                          <a:spcPct val="115000"/>
                        </a:lnSpc>
                        <a:spcBef>
                          <a:spcPts val="0"/>
                        </a:spcBef>
                        <a:spcAft>
                          <a:spcPts val="0"/>
                        </a:spcAft>
                      </a:pPr>
                      <a:r>
                        <a:rPr lang="en-US" sz="1400" dirty="0">
                          <a:solidFill>
                            <a:srgbClr val="000000"/>
                          </a:solidFill>
                          <a:latin typeface="Times New Roman"/>
                          <a:ea typeface="Times New Roman"/>
                          <a:cs typeface="Times New Roman"/>
                        </a:rPr>
                        <a:t>Centre Table</a:t>
                      </a:r>
                      <a:endParaRPr lang="en-US" sz="1400" dirty="0">
                        <a:latin typeface="Calibri"/>
                        <a:ea typeface="Calibri"/>
                        <a:cs typeface="Times New Roman"/>
                      </a:endParaRPr>
                    </a:p>
                  </a:txBody>
                  <a:tcPr marL="68580" marR="68580" marT="0" marB="0" anchor="b"/>
                </a:tc>
                <a:tc>
                  <a:txBody>
                    <a:bodyPr/>
                    <a:lstStyle/>
                    <a:p>
                      <a:pPr algn="l">
                        <a:lnSpc>
                          <a:spcPct val="115000"/>
                        </a:lnSpc>
                      </a:pPr>
                      <a:endParaRPr lang="en-US" sz="1400" dirty="0">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2</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4</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latin typeface="Times New Roman"/>
                          <a:ea typeface="Times New Roman"/>
                          <a:cs typeface="Times New Roman"/>
                        </a:rPr>
                        <a:t>5500</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11000</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22000</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11000</a:t>
                      </a:r>
                      <a:endParaRPr lang="en-US" sz="1400" dirty="0">
                        <a:latin typeface="Calibri"/>
                        <a:ea typeface="Calibri"/>
                        <a:cs typeface="Times New Roman"/>
                      </a:endParaRPr>
                    </a:p>
                  </a:txBody>
                  <a:tcPr marL="68580" marR="68580" marT="0" marB="0" anchor="ctr"/>
                </a:tc>
              </a:tr>
              <a:tr h="747136">
                <a:tc>
                  <a:txBody>
                    <a:bodyPr/>
                    <a:lstStyle/>
                    <a:p>
                      <a:pPr marL="0" marR="0" algn="l">
                        <a:lnSpc>
                          <a:spcPct val="115000"/>
                        </a:lnSpc>
                        <a:spcBef>
                          <a:spcPts val="0"/>
                        </a:spcBef>
                        <a:spcAft>
                          <a:spcPts val="0"/>
                        </a:spcAft>
                      </a:pPr>
                      <a:r>
                        <a:rPr lang="en-US" sz="1400" dirty="0">
                          <a:solidFill>
                            <a:srgbClr val="000000"/>
                          </a:solidFill>
                          <a:latin typeface="Times New Roman"/>
                          <a:ea typeface="Times New Roman"/>
                          <a:cs typeface="Times New Roman"/>
                        </a:rPr>
                        <a:t>Dustbin BMW Set Small</a:t>
                      </a:r>
                      <a:endParaRPr lang="en-US" sz="1400" dirty="0">
                        <a:latin typeface="Calibri"/>
                        <a:ea typeface="Calibri"/>
                        <a:cs typeface="Times New Roman"/>
                      </a:endParaRPr>
                    </a:p>
                  </a:txBody>
                  <a:tcPr marL="68580" marR="68580" marT="0" marB="0" anchor="b"/>
                </a:tc>
                <a:tc rowSpan="2">
                  <a:txBody>
                    <a:bodyPr/>
                    <a:lstStyle/>
                    <a:p>
                      <a:pPr algn="ctr">
                        <a:lnSpc>
                          <a:spcPct val="115000"/>
                        </a:lnSpc>
                      </a:pPr>
                      <a:r>
                        <a:rPr lang="en-US" sz="1400" b="1" dirty="0" smtClean="0">
                          <a:latin typeface="Calibri"/>
                          <a:ea typeface="Times New Roman"/>
                          <a:cs typeface="Times New Roman"/>
                        </a:rPr>
                        <a:t>Housekeeping</a:t>
                      </a:r>
                      <a:endParaRPr lang="en-US" sz="1400" b="1" dirty="0">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80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132</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latin typeface="Times New Roman"/>
                          <a:ea typeface="Times New Roman"/>
                          <a:cs typeface="Times New Roman"/>
                        </a:rPr>
                        <a:t>300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24000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39600</a:t>
                      </a:r>
                      <a:endParaRPr lang="en-US" sz="140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solidFill>
                            <a:srgbClr val="000000"/>
                          </a:solidFill>
                          <a:latin typeface="Times New Roman"/>
                          <a:ea typeface="Times New Roman"/>
                          <a:cs typeface="Times New Roman"/>
                        </a:rPr>
                        <a:t>15600</a:t>
                      </a:r>
                      <a:endParaRPr lang="en-US" sz="1400">
                        <a:latin typeface="Calibri"/>
                        <a:ea typeface="Calibri"/>
                        <a:cs typeface="Times New Roman"/>
                      </a:endParaRPr>
                    </a:p>
                  </a:txBody>
                  <a:tcPr marL="68580" marR="68580" marT="0" marB="0" anchor="ctr"/>
                </a:tc>
              </a:tr>
              <a:tr h="747136">
                <a:tc>
                  <a:txBody>
                    <a:bodyPr/>
                    <a:lstStyle/>
                    <a:p>
                      <a:pPr marL="0" marR="0" algn="l">
                        <a:lnSpc>
                          <a:spcPct val="115000"/>
                        </a:lnSpc>
                        <a:spcBef>
                          <a:spcPts val="0"/>
                        </a:spcBef>
                        <a:spcAft>
                          <a:spcPts val="0"/>
                        </a:spcAft>
                      </a:pPr>
                      <a:r>
                        <a:rPr lang="en-US" sz="1400" dirty="0">
                          <a:solidFill>
                            <a:srgbClr val="000000"/>
                          </a:solidFill>
                          <a:latin typeface="Times New Roman"/>
                          <a:ea typeface="Times New Roman"/>
                          <a:cs typeface="Times New Roman"/>
                        </a:rPr>
                        <a:t>Wheeled Bins Set Small (120L)</a:t>
                      </a:r>
                      <a:endParaRPr lang="en-US" sz="1400" dirty="0">
                        <a:latin typeface="Calibri"/>
                        <a:ea typeface="Calibri"/>
                        <a:cs typeface="Times New Roman"/>
                      </a:endParaRPr>
                    </a:p>
                  </a:txBody>
                  <a:tcPr marL="68580" marR="68580" marT="0" marB="0" anchor="b"/>
                </a:tc>
                <a:tc vMerge="1">
                  <a:txBody>
                    <a:bodyPr/>
                    <a:lstStyle/>
                    <a:p>
                      <a:endParaRPr lang="en-US"/>
                    </a:p>
                  </a:txBody>
                  <a:tcP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8</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100</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latin typeface="Times New Roman"/>
                          <a:ea typeface="Times New Roman"/>
                          <a:cs typeface="Times New Roman"/>
                        </a:rPr>
                        <a:t>290</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2320</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29000</a:t>
                      </a:r>
                      <a:endParaRPr lang="en-US" sz="14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solidFill>
                            <a:srgbClr val="000000"/>
                          </a:solidFill>
                          <a:latin typeface="Times New Roman"/>
                          <a:ea typeface="Times New Roman"/>
                          <a:cs typeface="Times New Roman"/>
                        </a:rPr>
                        <a:t>26680</a:t>
                      </a:r>
                      <a:endParaRPr lang="en-US" sz="1400" dirty="0">
                        <a:latin typeface="Calibri"/>
                        <a:ea typeface="Calibri"/>
                        <a:cs typeface="Times New Roman"/>
                      </a:endParaRPr>
                    </a:p>
                  </a:txBody>
                  <a:tcPr marL="68580" marR="68580" marT="0" marB="0" anchor="ctr"/>
                </a:tc>
              </a:tr>
            </a:tbl>
          </a:graphicData>
        </a:graphic>
      </p:graphicFrame>
      <p:sp>
        <p:nvSpPr>
          <p:cNvPr id="5" name="TextBox 4"/>
          <p:cNvSpPr txBox="1"/>
          <p:nvPr/>
        </p:nvSpPr>
        <p:spPr>
          <a:xfrm>
            <a:off x="685800" y="533400"/>
            <a:ext cx="7848600" cy="461665"/>
          </a:xfrm>
          <a:prstGeom prst="rect">
            <a:avLst/>
          </a:prstGeom>
          <a:noFill/>
        </p:spPr>
        <p:txBody>
          <a:bodyPr wrap="square" rtlCol="0">
            <a:spAutoFit/>
          </a:bodyPr>
          <a:lstStyle/>
          <a:p>
            <a:pPr algn="ctr"/>
            <a:r>
              <a:rPr lang="en-US" sz="2400" b="1" dirty="0" smtClean="0">
                <a:latin typeface="Cambria" pitchFamily="18" charset="0"/>
              </a:rPr>
              <a:t>Costing Of Desirable Items Vs Vital Items</a:t>
            </a:r>
            <a:endParaRPr lang="en-US" sz="2400" b="1" dirty="0">
              <a:latin typeface="Cambri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467600" cy="792162"/>
          </a:xfrm>
        </p:spPr>
        <p:txBody>
          <a:bodyPr/>
          <a:lstStyle/>
          <a:p>
            <a:pPr algn="ctr"/>
            <a:r>
              <a:rPr lang="en-US" b="1" dirty="0" smtClean="0">
                <a:solidFill>
                  <a:schemeClr val="tx1"/>
                </a:solidFill>
                <a:latin typeface="Cambria" pitchFamily="18" charset="0"/>
              </a:rPr>
              <a:t>PHASING</a:t>
            </a:r>
            <a:r>
              <a:rPr lang="en-US" b="1" dirty="0" smtClean="0"/>
              <a:t> </a:t>
            </a:r>
            <a:r>
              <a:rPr lang="en-US" b="1" dirty="0" smtClean="0">
                <a:solidFill>
                  <a:schemeClr val="tx1"/>
                </a:solidFill>
              </a:rPr>
              <a:t>PLAN</a:t>
            </a:r>
            <a:endParaRPr lang="en-US" b="1" dirty="0">
              <a:solidFill>
                <a:schemeClr val="tx1"/>
              </a:solidFill>
            </a:endParaRPr>
          </a:p>
        </p:txBody>
      </p:sp>
      <p:graphicFrame>
        <p:nvGraphicFramePr>
          <p:cNvPr id="5" name="Content Placeholder 4"/>
          <p:cNvGraphicFramePr>
            <a:graphicFrameLocks noGrp="1"/>
          </p:cNvGraphicFramePr>
          <p:nvPr>
            <p:ph sz="quarter" idx="1"/>
          </p:nvPr>
        </p:nvGraphicFramePr>
        <p:xfrm>
          <a:off x="304800" y="914400"/>
          <a:ext cx="8229600" cy="5638800"/>
        </p:xfrm>
        <a:graphic>
          <a:graphicData uri="http://schemas.openxmlformats.org/drawingml/2006/table">
            <a:tbl>
              <a:tblPr firstRow="1" bandRow="1">
                <a:tableStyleId>{5C22544A-7EE6-4342-B048-85BDC9FD1C3A}</a:tableStyleId>
              </a:tblPr>
              <a:tblGrid>
                <a:gridCol w="4114800"/>
                <a:gridCol w="4114800"/>
              </a:tblGrid>
              <a:tr h="704850">
                <a:tc>
                  <a:txBody>
                    <a:bodyPr/>
                    <a:lstStyle/>
                    <a:p>
                      <a:pPr marL="0" marR="0" algn="ctr" fontAlgn="base">
                        <a:lnSpc>
                          <a:spcPct val="115000"/>
                        </a:lnSpc>
                        <a:spcBef>
                          <a:spcPts val="0"/>
                        </a:spcBef>
                        <a:spcAft>
                          <a:spcPts val="900"/>
                        </a:spcAft>
                      </a:pPr>
                      <a:r>
                        <a:rPr lang="en-US" sz="2000" b="1" dirty="0">
                          <a:solidFill>
                            <a:srgbClr val="000000"/>
                          </a:solidFill>
                          <a:latin typeface="Arial"/>
                          <a:ea typeface="Calibri"/>
                          <a:cs typeface="Times New Roman"/>
                        </a:rPr>
                        <a:t>CATEGORIES</a:t>
                      </a:r>
                      <a:endParaRPr lang="en-US" sz="2000" b="1" dirty="0">
                        <a:latin typeface="Arial"/>
                        <a:ea typeface="Calibri"/>
                        <a:cs typeface="Times New Roman"/>
                      </a:endParaRPr>
                    </a:p>
                  </a:txBody>
                  <a:tcPr marL="68580" marR="68580" marT="0" marB="0"/>
                </a:tc>
                <a:tc>
                  <a:txBody>
                    <a:bodyPr/>
                    <a:lstStyle/>
                    <a:p>
                      <a:pPr marL="0" marR="0" algn="ctr" fontAlgn="base">
                        <a:lnSpc>
                          <a:spcPct val="115000"/>
                        </a:lnSpc>
                        <a:spcBef>
                          <a:spcPts val="0"/>
                        </a:spcBef>
                        <a:spcAft>
                          <a:spcPts val="900"/>
                        </a:spcAft>
                      </a:pPr>
                      <a:r>
                        <a:rPr lang="en-US" sz="2000" b="1" dirty="0">
                          <a:solidFill>
                            <a:srgbClr val="000000"/>
                          </a:solidFill>
                          <a:latin typeface="Arial"/>
                          <a:ea typeface="Calibri"/>
                          <a:cs typeface="Times New Roman"/>
                        </a:rPr>
                        <a:t>LEAD TIME</a:t>
                      </a:r>
                      <a:endParaRPr lang="en-US" sz="2000" b="1" dirty="0">
                        <a:latin typeface="Arial"/>
                        <a:ea typeface="Calibri"/>
                        <a:cs typeface="Times New Roman"/>
                      </a:endParaRPr>
                    </a:p>
                  </a:txBody>
                  <a:tcPr marL="68580" marR="68580" marT="0" marB="0"/>
                </a:tc>
              </a:tr>
              <a:tr h="704850">
                <a:tc>
                  <a:txBody>
                    <a:bodyPr/>
                    <a:lstStyle/>
                    <a:p>
                      <a:pPr marL="0" marR="0" fontAlgn="base">
                        <a:lnSpc>
                          <a:spcPct val="115000"/>
                        </a:lnSpc>
                        <a:spcBef>
                          <a:spcPts val="0"/>
                        </a:spcBef>
                        <a:spcAft>
                          <a:spcPts val="900"/>
                        </a:spcAft>
                      </a:pPr>
                      <a:r>
                        <a:rPr lang="en-US" sz="2000" dirty="0">
                          <a:solidFill>
                            <a:srgbClr val="000000"/>
                          </a:solidFill>
                          <a:latin typeface="Arial"/>
                          <a:ea typeface="Calibri"/>
                          <a:cs typeface="Times New Roman"/>
                        </a:rPr>
                        <a:t>IT</a:t>
                      </a:r>
                      <a:endParaRPr lang="en-US" sz="2000" dirty="0">
                        <a:latin typeface="Arial"/>
                        <a:ea typeface="Calibri"/>
                        <a:cs typeface="Times New Roman"/>
                      </a:endParaRPr>
                    </a:p>
                  </a:txBody>
                  <a:tcPr marL="68580" marR="68580" marT="0" marB="0"/>
                </a:tc>
                <a:tc>
                  <a:txBody>
                    <a:bodyPr/>
                    <a:lstStyle/>
                    <a:p>
                      <a:pPr marL="0" marR="0" algn="ctr" fontAlgn="base">
                        <a:lnSpc>
                          <a:spcPct val="115000"/>
                        </a:lnSpc>
                        <a:spcBef>
                          <a:spcPts val="0"/>
                        </a:spcBef>
                        <a:spcAft>
                          <a:spcPts val="900"/>
                        </a:spcAft>
                      </a:pPr>
                      <a:r>
                        <a:rPr lang="en-US" sz="2000" dirty="0">
                          <a:solidFill>
                            <a:srgbClr val="000000"/>
                          </a:solidFill>
                          <a:latin typeface="Arial"/>
                          <a:ea typeface="Calibri"/>
                          <a:cs typeface="Times New Roman"/>
                        </a:rPr>
                        <a:t>4 – 6 Weeks</a:t>
                      </a:r>
                      <a:endParaRPr lang="en-US" sz="2000" dirty="0">
                        <a:latin typeface="Arial"/>
                        <a:ea typeface="Calibri"/>
                        <a:cs typeface="Times New Roman"/>
                      </a:endParaRPr>
                    </a:p>
                  </a:txBody>
                  <a:tcPr marL="68580" marR="68580" marT="0" marB="0"/>
                </a:tc>
              </a:tr>
              <a:tr h="704850">
                <a:tc>
                  <a:txBody>
                    <a:bodyPr/>
                    <a:lstStyle/>
                    <a:p>
                      <a:pPr marL="0" marR="0" fontAlgn="base">
                        <a:lnSpc>
                          <a:spcPct val="115000"/>
                        </a:lnSpc>
                        <a:spcBef>
                          <a:spcPts val="0"/>
                        </a:spcBef>
                        <a:spcAft>
                          <a:spcPts val="900"/>
                        </a:spcAft>
                      </a:pPr>
                      <a:r>
                        <a:rPr lang="en-US" sz="2000" dirty="0">
                          <a:solidFill>
                            <a:srgbClr val="000000"/>
                          </a:solidFill>
                          <a:latin typeface="Arial"/>
                          <a:ea typeface="Calibri"/>
                          <a:cs typeface="Times New Roman"/>
                        </a:rPr>
                        <a:t>Non Medical Equipments</a:t>
                      </a:r>
                      <a:endParaRPr lang="en-US" sz="2000" dirty="0">
                        <a:latin typeface="Arial"/>
                        <a:ea typeface="Calibri"/>
                        <a:cs typeface="Times New Roman"/>
                      </a:endParaRPr>
                    </a:p>
                  </a:txBody>
                  <a:tcPr marL="68580" marR="68580" marT="0" marB="0"/>
                </a:tc>
                <a:tc>
                  <a:txBody>
                    <a:bodyPr/>
                    <a:lstStyle/>
                    <a:p>
                      <a:pPr marL="0" marR="0" algn="ctr" fontAlgn="base">
                        <a:lnSpc>
                          <a:spcPct val="115000"/>
                        </a:lnSpc>
                        <a:spcBef>
                          <a:spcPts val="0"/>
                        </a:spcBef>
                        <a:spcAft>
                          <a:spcPts val="900"/>
                        </a:spcAft>
                      </a:pPr>
                      <a:r>
                        <a:rPr lang="en-US" sz="2000" dirty="0">
                          <a:solidFill>
                            <a:srgbClr val="000000"/>
                          </a:solidFill>
                          <a:latin typeface="Arial"/>
                          <a:ea typeface="Calibri"/>
                          <a:cs typeface="Times New Roman"/>
                        </a:rPr>
                        <a:t>3 – 4 Weeks</a:t>
                      </a:r>
                      <a:endParaRPr lang="en-US" sz="2000" dirty="0">
                        <a:latin typeface="Arial"/>
                        <a:ea typeface="Calibri"/>
                        <a:cs typeface="Times New Roman"/>
                      </a:endParaRPr>
                    </a:p>
                  </a:txBody>
                  <a:tcPr marL="68580" marR="68580" marT="0" marB="0"/>
                </a:tc>
              </a:tr>
              <a:tr h="704850">
                <a:tc>
                  <a:txBody>
                    <a:bodyPr/>
                    <a:lstStyle/>
                    <a:p>
                      <a:pPr marL="0" marR="0" fontAlgn="base">
                        <a:lnSpc>
                          <a:spcPct val="115000"/>
                        </a:lnSpc>
                        <a:spcBef>
                          <a:spcPts val="0"/>
                        </a:spcBef>
                        <a:spcAft>
                          <a:spcPts val="900"/>
                        </a:spcAft>
                      </a:pPr>
                      <a:r>
                        <a:rPr lang="en-US" sz="2000" dirty="0">
                          <a:solidFill>
                            <a:srgbClr val="000000"/>
                          </a:solidFill>
                          <a:latin typeface="Arial"/>
                          <a:ea typeface="Calibri"/>
                          <a:cs typeface="Times New Roman"/>
                        </a:rPr>
                        <a:t>Non Medical Furniture</a:t>
                      </a:r>
                      <a:endParaRPr lang="en-US" sz="2000" dirty="0">
                        <a:latin typeface="Arial"/>
                        <a:ea typeface="Calibri"/>
                        <a:cs typeface="Times New Roman"/>
                      </a:endParaRPr>
                    </a:p>
                  </a:txBody>
                  <a:tcPr marL="68580" marR="68580" marT="0" marB="0"/>
                </a:tc>
                <a:tc>
                  <a:txBody>
                    <a:bodyPr/>
                    <a:lstStyle/>
                    <a:p>
                      <a:pPr marL="0" marR="0" algn="ctr" fontAlgn="base">
                        <a:lnSpc>
                          <a:spcPct val="115000"/>
                        </a:lnSpc>
                        <a:spcBef>
                          <a:spcPts val="0"/>
                        </a:spcBef>
                        <a:spcAft>
                          <a:spcPts val="900"/>
                        </a:spcAft>
                      </a:pPr>
                      <a:r>
                        <a:rPr lang="en-US" sz="2000" dirty="0">
                          <a:solidFill>
                            <a:srgbClr val="000000"/>
                          </a:solidFill>
                          <a:latin typeface="Arial"/>
                          <a:ea typeface="Calibri"/>
                          <a:cs typeface="Times New Roman"/>
                        </a:rPr>
                        <a:t>3 – 4 Weeks</a:t>
                      </a:r>
                      <a:endParaRPr lang="en-US" sz="2000" dirty="0">
                        <a:latin typeface="Arial"/>
                        <a:ea typeface="Calibri"/>
                        <a:cs typeface="Times New Roman"/>
                      </a:endParaRPr>
                    </a:p>
                  </a:txBody>
                  <a:tcPr marL="68580" marR="68580" marT="0" marB="0"/>
                </a:tc>
              </a:tr>
              <a:tr h="704850">
                <a:tc>
                  <a:txBody>
                    <a:bodyPr/>
                    <a:lstStyle/>
                    <a:p>
                      <a:pPr marL="0" marR="0" fontAlgn="base">
                        <a:lnSpc>
                          <a:spcPct val="115000"/>
                        </a:lnSpc>
                        <a:spcBef>
                          <a:spcPts val="0"/>
                        </a:spcBef>
                        <a:spcAft>
                          <a:spcPts val="900"/>
                        </a:spcAft>
                      </a:pPr>
                      <a:r>
                        <a:rPr lang="en-US" sz="2000" dirty="0">
                          <a:solidFill>
                            <a:srgbClr val="000000"/>
                          </a:solidFill>
                          <a:latin typeface="Arial"/>
                          <a:ea typeface="Calibri"/>
                          <a:cs typeface="Times New Roman"/>
                        </a:rPr>
                        <a:t>House Keeping Items</a:t>
                      </a:r>
                      <a:endParaRPr lang="en-US" sz="2000" dirty="0">
                        <a:latin typeface="Arial"/>
                        <a:ea typeface="Calibri"/>
                        <a:cs typeface="Times New Roman"/>
                      </a:endParaRPr>
                    </a:p>
                  </a:txBody>
                  <a:tcPr marL="68580" marR="68580" marT="0" marB="0"/>
                </a:tc>
                <a:tc>
                  <a:txBody>
                    <a:bodyPr/>
                    <a:lstStyle/>
                    <a:p>
                      <a:pPr marL="0" marR="0" algn="ctr" fontAlgn="base">
                        <a:lnSpc>
                          <a:spcPct val="115000"/>
                        </a:lnSpc>
                        <a:spcBef>
                          <a:spcPts val="0"/>
                        </a:spcBef>
                        <a:spcAft>
                          <a:spcPts val="900"/>
                        </a:spcAft>
                      </a:pPr>
                      <a:r>
                        <a:rPr lang="en-US" sz="2000" dirty="0">
                          <a:solidFill>
                            <a:srgbClr val="000000"/>
                          </a:solidFill>
                          <a:latin typeface="Arial"/>
                          <a:ea typeface="Calibri"/>
                          <a:cs typeface="Times New Roman"/>
                        </a:rPr>
                        <a:t>2 – 3 Weeks</a:t>
                      </a:r>
                      <a:endParaRPr lang="en-US" sz="2000" dirty="0">
                        <a:latin typeface="Arial"/>
                        <a:ea typeface="Calibri"/>
                        <a:cs typeface="Times New Roman"/>
                      </a:endParaRPr>
                    </a:p>
                  </a:txBody>
                  <a:tcPr marL="68580" marR="68580" marT="0" marB="0"/>
                </a:tc>
              </a:tr>
              <a:tr h="704850">
                <a:tc>
                  <a:txBody>
                    <a:bodyPr/>
                    <a:lstStyle/>
                    <a:p>
                      <a:pPr marL="0" marR="0" fontAlgn="base">
                        <a:lnSpc>
                          <a:spcPct val="115000"/>
                        </a:lnSpc>
                        <a:spcBef>
                          <a:spcPts val="0"/>
                        </a:spcBef>
                        <a:spcAft>
                          <a:spcPts val="900"/>
                        </a:spcAft>
                      </a:pPr>
                      <a:r>
                        <a:rPr lang="en-US" sz="2000">
                          <a:solidFill>
                            <a:srgbClr val="000000"/>
                          </a:solidFill>
                          <a:latin typeface="Arial"/>
                          <a:ea typeface="Calibri"/>
                          <a:cs typeface="Times New Roman"/>
                        </a:rPr>
                        <a:t>Laundry Equipment</a:t>
                      </a:r>
                      <a:endParaRPr lang="en-US" sz="2000">
                        <a:latin typeface="Arial"/>
                        <a:ea typeface="Calibri"/>
                        <a:cs typeface="Times New Roman"/>
                      </a:endParaRPr>
                    </a:p>
                  </a:txBody>
                  <a:tcPr marL="68580" marR="68580" marT="0" marB="0"/>
                </a:tc>
                <a:tc>
                  <a:txBody>
                    <a:bodyPr/>
                    <a:lstStyle/>
                    <a:p>
                      <a:pPr marL="0" marR="0" algn="ctr" fontAlgn="base">
                        <a:lnSpc>
                          <a:spcPct val="115000"/>
                        </a:lnSpc>
                        <a:spcBef>
                          <a:spcPts val="0"/>
                        </a:spcBef>
                        <a:spcAft>
                          <a:spcPts val="900"/>
                        </a:spcAft>
                      </a:pPr>
                      <a:r>
                        <a:rPr lang="en-US" sz="2000" dirty="0">
                          <a:solidFill>
                            <a:srgbClr val="000000"/>
                          </a:solidFill>
                          <a:latin typeface="Arial"/>
                          <a:ea typeface="Calibri"/>
                          <a:cs typeface="Times New Roman"/>
                        </a:rPr>
                        <a:t>6 Weeks</a:t>
                      </a:r>
                      <a:endParaRPr lang="en-US" sz="2000" dirty="0">
                        <a:latin typeface="Arial"/>
                        <a:ea typeface="Calibri"/>
                        <a:cs typeface="Times New Roman"/>
                      </a:endParaRPr>
                    </a:p>
                  </a:txBody>
                  <a:tcPr marL="68580" marR="68580" marT="0" marB="0"/>
                </a:tc>
              </a:tr>
              <a:tr h="704850">
                <a:tc>
                  <a:txBody>
                    <a:bodyPr/>
                    <a:lstStyle/>
                    <a:p>
                      <a:pPr marL="0" marR="0" fontAlgn="base">
                        <a:lnSpc>
                          <a:spcPct val="115000"/>
                        </a:lnSpc>
                        <a:spcBef>
                          <a:spcPts val="0"/>
                        </a:spcBef>
                        <a:spcAft>
                          <a:spcPts val="900"/>
                        </a:spcAft>
                      </a:pPr>
                      <a:r>
                        <a:rPr lang="en-US" sz="2000">
                          <a:solidFill>
                            <a:srgbClr val="000000"/>
                          </a:solidFill>
                          <a:latin typeface="Arial"/>
                          <a:ea typeface="Calibri"/>
                          <a:cs typeface="Times New Roman"/>
                        </a:rPr>
                        <a:t>Kitchen Items</a:t>
                      </a:r>
                      <a:endParaRPr lang="en-US" sz="2000">
                        <a:latin typeface="Arial"/>
                        <a:ea typeface="Calibri"/>
                        <a:cs typeface="Times New Roman"/>
                      </a:endParaRPr>
                    </a:p>
                  </a:txBody>
                  <a:tcPr marL="68580" marR="68580" marT="0" marB="0"/>
                </a:tc>
                <a:tc>
                  <a:txBody>
                    <a:bodyPr/>
                    <a:lstStyle/>
                    <a:p>
                      <a:pPr marL="0" marR="0" algn="ctr" fontAlgn="base">
                        <a:lnSpc>
                          <a:spcPct val="115000"/>
                        </a:lnSpc>
                        <a:spcBef>
                          <a:spcPts val="0"/>
                        </a:spcBef>
                        <a:spcAft>
                          <a:spcPts val="900"/>
                        </a:spcAft>
                      </a:pPr>
                      <a:r>
                        <a:rPr lang="en-US" sz="2000" dirty="0">
                          <a:solidFill>
                            <a:srgbClr val="000000"/>
                          </a:solidFill>
                          <a:latin typeface="Arial"/>
                          <a:ea typeface="Calibri"/>
                          <a:cs typeface="Times New Roman"/>
                        </a:rPr>
                        <a:t>N/A</a:t>
                      </a:r>
                      <a:endParaRPr lang="en-US" sz="2000" dirty="0">
                        <a:latin typeface="Arial"/>
                        <a:ea typeface="Calibri"/>
                        <a:cs typeface="Times New Roman"/>
                      </a:endParaRPr>
                    </a:p>
                  </a:txBody>
                  <a:tcPr marL="68580" marR="68580" marT="0" marB="0"/>
                </a:tc>
              </a:tr>
              <a:tr h="704850">
                <a:tc>
                  <a:txBody>
                    <a:bodyPr/>
                    <a:lstStyle/>
                    <a:p>
                      <a:pPr marL="0" marR="0" fontAlgn="base">
                        <a:lnSpc>
                          <a:spcPct val="115000"/>
                        </a:lnSpc>
                        <a:spcBef>
                          <a:spcPts val="0"/>
                        </a:spcBef>
                        <a:spcAft>
                          <a:spcPts val="900"/>
                        </a:spcAft>
                      </a:pPr>
                      <a:r>
                        <a:rPr lang="en-US" sz="2000" dirty="0">
                          <a:solidFill>
                            <a:srgbClr val="000000"/>
                          </a:solidFill>
                          <a:latin typeface="Arial"/>
                          <a:ea typeface="Calibri"/>
                          <a:cs typeface="Times New Roman"/>
                        </a:rPr>
                        <a:t>Linen</a:t>
                      </a:r>
                      <a:endParaRPr lang="en-US" sz="2000" dirty="0">
                        <a:latin typeface="Arial"/>
                        <a:ea typeface="Calibri"/>
                        <a:cs typeface="Times New Roman"/>
                      </a:endParaRPr>
                    </a:p>
                  </a:txBody>
                  <a:tcPr marL="68580" marR="68580" marT="0" marB="0"/>
                </a:tc>
                <a:tc>
                  <a:txBody>
                    <a:bodyPr/>
                    <a:lstStyle/>
                    <a:p>
                      <a:pPr marL="0" marR="0" algn="ctr" fontAlgn="base">
                        <a:lnSpc>
                          <a:spcPct val="115000"/>
                        </a:lnSpc>
                        <a:spcBef>
                          <a:spcPts val="0"/>
                        </a:spcBef>
                        <a:spcAft>
                          <a:spcPts val="900"/>
                        </a:spcAft>
                      </a:pPr>
                      <a:r>
                        <a:rPr lang="en-US" sz="2000" dirty="0">
                          <a:solidFill>
                            <a:srgbClr val="000000"/>
                          </a:solidFill>
                          <a:latin typeface="Arial"/>
                          <a:ea typeface="Calibri"/>
                          <a:cs typeface="Times New Roman"/>
                        </a:rPr>
                        <a:t>3 – 4 Weeks</a:t>
                      </a:r>
                      <a:endParaRPr lang="en-US" sz="2000" dirty="0">
                        <a:latin typeface="Arial"/>
                        <a:ea typeface="Calibri"/>
                        <a:cs typeface="Times New Roman"/>
                      </a:endParaRP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pPr algn="ctr"/>
            <a:r>
              <a:rPr lang="en-US" sz="2800" b="1" dirty="0" smtClean="0">
                <a:latin typeface="Cambria" pitchFamily="18" charset="0"/>
              </a:rPr>
              <a:t>RESULT</a:t>
            </a:r>
            <a:endParaRPr lang="en-US" sz="2800" b="1" dirty="0">
              <a:latin typeface="Cambria" pitchFamily="18" charset="0"/>
            </a:endParaRPr>
          </a:p>
        </p:txBody>
      </p:sp>
      <p:sp>
        <p:nvSpPr>
          <p:cNvPr id="3" name="Content Placeholder 2"/>
          <p:cNvSpPr>
            <a:spLocks noGrp="1"/>
          </p:cNvSpPr>
          <p:nvPr>
            <p:ph sz="quarter" idx="1"/>
          </p:nvPr>
        </p:nvSpPr>
        <p:spPr>
          <a:xfrm>
            <a:off x="457200" y="1143000"/>
            <a:ext cx="7467600" cy="5330952"/>
          </a:xfrm>
        </p:spPr>
        <p:txBody>
          <a:bodyPr/>
          <a:lstStyle/>
          <a:p>
            <a:r>
              <a:rPr lang="en-US" sz="1800" dirty="0" smtClean="0">
                <a:latin typeface="Cambria" pitchFamily="18" charset="0"/>
              </a:rPr>
              <a:t>Total Cost of Desirable quantity Vs Vital quantity:</a:t>
            </a:r>
          </a:p>
          <a:p>
            <a:pPr>
              <a:buNone/>
            </a:pPr>
            <a:r>
              <a:rPr lang="en-US" sz="1800" dirty="0" smtClean="0">
                <a:latin typeface="Cambria" pitchFamily="18" charset="0"/>
              </a:rPr>
              <a:t> </a:t>
            </a:r>
          </a:p>
          <a:p>
            <a:endParaRPr lang="en-US" dirty="0"/>
          </a:p>
        </p:txBody>
      </p:sp>
      <p:graphicFrame>
        <p:nvGraphicFramePr>
          <p:cNvPr id="4" name="Chart 3"/>
          <p:cNvGraphicFramePr/>
          <p:nvPr/>
        </p:nvGraphicFramePr>
        <p:xfrm>
          <a:off x="1565950" y="1799617"/>
          <a:ext cx="6012099" cy="325876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7467600" cy="5711952"/>
          </a:xfrm>
        </p:spPr>
        <p:txBody>
          <a:bodyPr/>
          <a:lstStyle/>
          <a:p>
            <a:r>
              <a:rPr lang="en-US" sz="1800" dirty="0" smtClean="0"/>
              <a:t>Here, the total cost of capital expenditure is reduced down to 57% from Total desirable cost to total vital cost. So, our initial budget was Rs. 98383412 Cr which has been cut down to Rs. 56900633.5 Cr by using the application of VED analysis and the remaining budget we can use for planning of purchasing medical item, allocation of human resource, equipments; etc.</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pPr algn="ctr"/>
            <a:r>
              <a:rPr lang="en-US" sz="2400" b="1" dirty="0" smtClean="0">
                <a:latin typeface="Cambria" pitchFamily="18" charset="0"/>
              </a:rPr>
              <a:t>Limitation</a:t>
            </a:r>
            <a:r>
              <a:rPr lang="en-US" b="1" u="sng" dirty="0" smtClean="0"/>
              <a:t>:</a:t>
            </a:r>
            <a:r>
              <a:rPr lang="en-US" dirty="0" smtClean="0"/>
              <a:t/>
            </a:r>
            <a:br>
              <a:rPr lang="en-US" dirty="0" smtClean="0"/>
            </a:br>
            <a:endParaRPr lang="en-US" dirty="0"/>
          </a:p>
        </p:txBody>
      </p:sp>
      <p:sp>
        <p:nvSpPr>
          <p:cNvPr id="3" name="Content Placeholder 2"/>
          <p:cNvSpPr>
            <a:spLocks noGrp="1"/>
          </p:cNvSpPr>
          <p:nvPr>
            <p:ph sz="quarter" idx="1"/>
          </p:nvPr>
        </p:nvSpPr>
        <p:spPr>
          <a:xfrm>
            <a:off x="457200" y="990600"/>
            <a:ext cx="7467600" cy="5483352"/>
          </a:xfrm>
        </p:spPr>
        <p:txBody>
          <a:bodyPr>
            <a:normAutofit fontScale="70000" lnSpcReduction="20000"/>
          </a:bodyPr>
          <a:lstStyle/>
          <a:p>
            <a:pPr>
              <a:buNone/>
            </a:pPr>
            <a:r>
              <a:rPr lang="en-US" b="1" dirty="0" smtClean="0"/>
              <a:t> </a:t>
            </a:r>
            <a:endParaRPr lang="en-US" dirty="0" smtClean="0"/>
          </a:p>
          <a:p>
            <a:pPr lvl="0"/>
            <a:r>
              <a:rPr lang="en-US" sz="2600" dirty="0" smtClean="0">
                <a:latin typeface="Cambria" pitchFamily="18" charset="0"/>
              </a:rPr>
              <a:t>Newly constructed building, lack of proper storage facilities.</a:t>
            </a:r>
          </a:p>
          <a:p>
            <a:pPr lvl="0"/>
            <a:r>
              <a:rPr lang="en-US" sz="2600" dirty="0" smtClean="0">
                <a:latin typeface="Cambria" pitchFamily="18" charset="0"/>
              </a:rPr>
              <a:t>Calculations of the EOQ (Economic Order Quantity) are generally done in an ideal basis for specific categories of items.</a:t>
            </a:r>
          </a:p>
          <a:p>
            <a:pPr lvl="0"/>
            <a:r>
              <a:rPr lang="en-US" sz="2600" dirty="0" smtClean="0">
                <a:latin typeface="Cambria" pitchFamily="18" charset="0"/>
              </a:rPr>
              <a:t>Budgetary and financial issues are coming for commissioning the hospital.</a:t>
            </a:r>
          </a:p>
          <a:p>
            <a:pPr lvl="0"/>
            <a:r>
              <a:rPr lang="en-US" sz="2600" dirty="0" smtClean="0">
                <a:latin typeface="Cambria" pitchFamily="18" charset="0"/>
              </a:rPr>
              <a:t>Vendor’s attitude and casual behavior towards their work.</a:t>
            </a:r>
          </a:p>
          <a:p>
            <a:pPr lvl="0"/>
            <a:r>
              <a:rPr lang="en-US" sz="2600" dirty="0" smtClean="0">
                <a:latin typeface="Cambria" pitchFamily="18" charset="0"/>
              </a:rPr>
              <a:t>Lack of Coordination between supply chain dep’t with the vendors.</a:t>
            </a:r>
          </a:p>
          <a:p>
            <a:pPr lvl="0"/>
            <a:r>
              <a:rPr lang="en-US" sz="2600" dirty="0" smtClean="0">
                <a:latin typeface="Cambria" pitchFamily="18" charset="0"/>
              </a:rPr>
              <a:t>No assigned store location for keeping Laundry Items.</a:t>
            </a:r>
          </a:p>
          <a:p>
            <a:pPr lvl="0"/>
            <a:r>
              <a:rPr lang="en-US" sz="2600" dirty="0" smtClean="0">
                <a:latin typeface="Cambria" pitchFamily="18" charset="0"/>
              </a:rPr>
              <a:t>Sudden additional requirements of racks for certain rooms.</a:t>
            </a:r>
          </a:p>
          <a:p>
            <a:pPr lvl="0"/>
            <a:r>
              <a:rPr lang="en-US" sz="2600" dirty="0" smtClean="0">
                <a:latin typeface="Cambria" pitchFamily="18" charset="0"/>
              </a:rPr>
              <a:t>Current updated drawings are not uploaded in the CAD software.</a:t>
            </a:r>
          </a:p>
          <a:p>
            <a:pPr lvl="0"/>
            <a:r>
              <a:rPr lang="en-US" sz="2600" dirty="0" smtClean="0">
                <a:latin typeface="Cambria" pitchFamily="18" charset="0"/>
              </a:rPr>
              <a:t>Few ordered items reaches to the corporate office instead of project site, so transportation cost is rising. </a:t>
            </a:r>
          </a:p>
          <a:p>
            <a:pPr lvl="0"/>
            <a:r>
              <a:rPr lang="en-US" sz="2600" dirty="0" smtClean="0">
                <a:latin typeface="Cambria" pitchFamily="18" charset="0"/>
              </a:rPr>
              <a:t>The lead time for IT </a:t>
            </a:r>
            <a:r>
              <a:rPr lang="en-US" sz="2600" dirty="0" smtClean="0">
                <a:latin typeface="Cambria" pitchFamily="18" charset="0"/>
              </a:rPr>
              <a:t> items </a:t>
            </a:r>
            <a:r>
              <a:rPr lang="en-US" sz="2600" dirty="0" smtClean="0">
                <a:latin typeface="Cambria" pitchFamily="18" charset="0"/>
              </a:rPr>
              <a:t>are taking too much time to reach the project site.</a:t>
            </a:r>
          </a:p>
          <a:p>
            <a:pPr lvl="0"/>
            <a:r>
              <a:rPr lang="en-US" sz="2600" dirty="0" smtClean="0">
                <a:latin typeface="Cambria" pitchFamily="18" charset="0"/>
              </a:rPr>
              <a:t>Lack of coordination between BMS (Building Management System) personnel with the project head of Operations.</a:t>
            </a:r>
          </a:p>
          <a:p>
            <a:pPr>
              <a:buNone/>
            </a:pPr>
            <a:r>
              <a:rPr lang="en-US" sz="2600" b="1" dirty="0" smtClean="0">
                <a:latin typeface="Cambria" pitchFamily="18" charset="0"/>
              </a:rPr>
              <a:t> </a:t>
            </a:r>
            <a:endParaRPr lang="en-US" sz="2600" dirty="0" smtClean="0">
              <a:latin typeface="Cambria" pitchFamily="18" charset="0"/>
            </a:endParaRP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Cambria" pitchFamily="18" charset="0"/>
              </a:rPr>
              <a:t>RECOMMENDATION</a:t>
            </a:r>
            <a:endParaRPr lang="en-US" sz="2800" b="1" dirty="0">
              <a:latin typeface="Cambria" pitchFamily="18" charset="0"/>
            </a:endParaRPr>
          </a:p>
        </p:txBody>
      </p:sp>
      <p:sp>
        <p:nvSpPr>
          <p:cNvPr id="3" name="Content Placeholder 2"/>
          <p:cNvSpPr>
            <a:spLocks noGrp="1"/>
          </p:cNvSpPr>
          <p:nvPr>
            <p:ph sz="quarter" idx="1"/>
          </p:nvPr>
        </p:nvSpPr>
        <p:spPr/>
        <p:txBody>
          <a:bodyPr>
            <a:normAutofit/>
          </a:bodyPr>
          <a:lstStyle/>
          <a:p>
            <a:pPr>
              <a:lnSpc>
                <a:spcPct val="150000"/>
              </a:lnSpc>
            </a:pPr>
            <a:r>
              <a:rPr lang="en-US" sz="1800" dirty="0" smtClean="0">
                <a:latin typeface="Cambria" pitchFamily="18" charset="0"/>
              </a:rPr>
              <a:t>Respective head of all the department should ensure that the updates of receiving items in the project site.</a:t>
            </a:r>
          </a:p>
          <a:p>
            <a:pPr>
              <a:lnSpc>
                <a:spcPct val="150000"/>
              </a:lnSpc>
            </a:pPr>
            <a:r>
              <a:rPr lang="en-US" sz="1800" dirty="0" smtClean="0">
                <a:latin typeface="Cambria" pitchFamily="18" charset="0"/>
              </a:rPr>
              <a:t>Weekly visit to the site for inspection of the ordered item by the senior personnel.</a:t>
            </a:r>
          </a:p>
          <a:p>
            <a:pPr>
              <a:lnSpc>
                <a:spcPct val="150000"/>
              </a:lnSpc>
            </a:pPr>
            <a:r>
              <a:rPr lang="en-US" sz="1800" dirty="0" smtClean="0">
                <a:latin typeface="Cambria" pitchFamily="18" charset="0"/>
              </a:rPr>
              <a:t>More transparency in the time of budget allocation for the project phase.</a:t>
            </a:r>
          </a:p>
          <a:p>
            <a:pPr>
              <a:lnSpc>
                <a:spcPct val="150000"/>
              </a:lnSpc>
            </a:pPr>
            <a:r>
              <a:rPr lang="en-US" sz="1800" dirty="0" smtClean="0">
                <a:latin typeface="Cambria" pitchFamily="18" charset="0"/>
              </a:rPr>
              <a:t>Always involve doctors, nurses &amp; other support staffs to give opinion during finalization of item list.</a:t>
            </a:r>
            <a:endParaRPr lang="en-US" sz="1800" dirty="0">
              <a:latin typeface="Cambri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pPr algn="ctr"/>
            <a:r>
              <a:rPr lang="en-US" sz="2400" b="1" dirty="0" smtClean="0">
                <a:solidFill>
                  <a:schemeClr val="tx1"/>
                </a:solidFill>
                <a:latin typeface="Cambria" pitchFamily="18" charset="0"/>
              </a:rPr>
              <a:t>conclusion</a:t>
            </a:r>
            <a:endParaRPr lang="en-US" sz="2400" b="1" dirty="0">
              <a:solidFill>
                <a:schemeClr val="tx1"/>
              </a:solidFill>
              <a:latin typeface="Cambria" pitchFamily="18" charset="0"/>
            </a:endParaRPr>
          </a:p>
        </p:txBody>
      </p:sp>
      <p:sp>
        <p:nvSpPr>
          <p:cNvPr id="3" name="Content Placeholder 2"/>
          <p:cNvSpPr>
            <a:spLocks noGrp="1"/>
          </p:cNvSpPr>
          <p:nvPr>
            <p:ph sz="quarter" idx="1"/>
          </p:nvPr>
        </p:nvSpPr>
        <p:spPr/>
        <p:txBody>
          <a:bodyPr>
            <a:normAutofit/>
          </a:bodyPr>
          <a:lstStyle/>
          <a:p>
            <a:pPr algn="just">
              <a:buNone/>
            </a:pPr>
            <a:r>
              <a:rPr lang="en-US" sz="1800" dirty="0" smtClean="0">
                <a:latin typeface="Cambria" pitchFamily="18" charset="0"/>
              </a:rPr>
              <a:t>     Our main focus is to reduce down the total inventory cost as well as the cost containment which include taxes, </a:t>
            </a:r>
            <a:r>
              <a:rPr lang="en-US" sz="1800" dirty="0" err="1" smtClean="0">
                <a:latin typeface="Cambria" pitchFamily="18" charset="0"/>
              </a:rPr>
              <a:t>labour</a:t>
            </a:r>
            <a:r>
              <a:rPr lang="en-US" sz="1800" dirty="0" smtClean="0">
                <a:latin typeface="Cambria" pitchFamily="18" charset="0"/>
              </a:rPr>
              <a:t> cost, transportation cost and other unnecessary expenses.  Here, cost-containment analysis is to determine if we are overspending and to find ways to reduce costs during difficult times or to improve profits. This requires us to look at our return on investments in such areas as marketing, hiring employees instead of using contractors and vice versa, buying on credit, negotiating better credit terms or owning building instead of renting.</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ctr">
              <a:buNone/>
            </a:pPr>
            <a:endParaRPr lang="en-US" sz="4400" b="1" dirty="0" smtClean="0">
              <a:latin typeface="Cambria" pitchFamily="18" charset="0"/>
            </a:endParaRPr>
          </a:p>
          <a:p>
            <a:pPr algn="ctr">
              <a:buNone/>
            </a:pPr>
            <a:endParaRPr lang="en-US" sz="4400" b="1" dirty="0" smtClean="0">
              <a:latin typeface="Cambria" pitchFamily="18" charset="0"/>
            </a:endParaRPr>
          </a:p>
          <a:p>
            <a:pPr algn="ctr">
              <a:buNone/>
            </a:pPr>
            <a:r>
              <a:rPr lang="en-US" sz="4400" b="1" dirty="0" smtClean="0">
                <a:latin typeface="Cambria" pitchFamily="18" charset="0"/>
              </a:rPr>
              <a:t>THANK YOU</a:t>
            </a:r>
            <a:endParaRPr lang="en-US" sz="4400" b="1" dirty="0">
              <a:latin typeface="Cambri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lumMod val="95000"/>
                    <a:lumOff val="5000"/>
                  </a:schemeClr>
                </a:solidFill>
              </a:rPr>
              <a:t>Table of Contents: </a:t>
            </a:r>
            <a:endParaRPr lang="en-US" b="1" dirty="0">
              <a:solidFill>
                <a:schemeClr val="tx1">
                  <a:lumMod val="95000"/>
                  <a:lumOff val="5000"/>
                </a:schemeClr>
              </a:solidFill>
            </a:endParaRPr>
          </a:p>
        </p:txBody>
      </p:sp>
      <p:sp>
        <p:nvSpPr>
          <p:cNvPr id="3" name="Content Placeholder 2"/>
          <p:cNvSpPr>
            <a:spLocks noGrp="1"/>
          </p:cNvSpPr>
          <p:nvPr>
            <p:ph sz="quarter" idx="1"/>
          </p:nvPr>
        </p:nvSpPr>
        <p:spPr/>
        <p:txBody>
          <a:bodyPr>
            <a:normAutofit/>
          </a:bodyPr>
          <a:lstStyle/>
          <a:p>
            <a:r>
              <a:rPr lang="en-US" sz="2000" dirty="0" smtClean="0">
                <a:latin typeface="Cambria" pitchFamily="18" charset="0"/>
              </a:rPr>
              <a:t>Overview </a:t>
            </a:r>
          </a:p>
          <a:p>
            <a:r>
              <a:rPr lang="en-US" sz="2000" dirty="0" smtClean="0">
                <a:latin typeface="Cambria" pitchFamily="18" charset="0"/>
              </a:rPr>
              <a:t>Introduction</a:t>
            </a:r>
          </a:p>
          <a:p>
            <a:r>
              <a:rPr lang="en-US" sz="2000" dirty="0" smtClean="0">
                <a:latin typeface="Cambria" pitchFamily="18" charset="0"/>
              </a:rPr>
              <a:t>Aim &amp; Objective</a:t>
            </a:r>
          </a:p>
          <a:p>
            <a:r>
              <a:rPr lang="en-US" sz="2000" dirty="0" smtClean="0">
                <a:latin typeface="Cambria" pitchFamily="18" charset="0"/>
              </a:rPr>
              <a:t>Methodology</a:t>
            </a:r>
          </a:p>
          <a:p>
            <a:r>
              <a:rPr lang="en-US" sz="2000" dirty="0" smtClean="0">
                <a:latin typeface="Cambria" pitchFamily="18" charset="0"/>
              </a:rPr>
              <a:t>Analysis</a:t>
            </a:r>
          </a:p>
          <a:p>
            <a:r>
              <a:rPr lang="en-US" sz="2000" dirty="0" smtClean="0">
                <a:latin typeface="Cambria" pitchFamily="18" charset="0"/>
              </a:rPr>
              <a:t>Result</a:t>
            </a:r>
          </a:p>
          <a:p>
            <a:r>
              <a:rPr lang="en-US" sz="2000" dirty="0" smtClean="0">
                <a:latin typeface="Cambria" pitchFamily="18" charset="0"/>
              </a:rPr>
              <a:t>Limitation</a:t>
            </a:r>
          </a:p>
          <a:p>
            <a:r>
              <a:rPr lang="en-US" sz="2000" dirty="0" smtClean="0">
                <a:latin typeface="Cambria" pitchFamily="18" charset="0"/>
              </a:rPr>
              <a:t>Recommendation</a:t>
            </a:r>
          </a:p>
          <a:p>
            <a:r>
              <a:rPr lang="en-US" sz="2000" dirty="0" smtClean="0">
                <a:latin typeface="Cambria" pitchFamily="18" charset="0"/>
              </a:rPr>
              <a:t>Conclusion</a:t>
            </a:r>
            <a:endParaRPr lang="en-US" sz="2000" dirty="0">
              <a:latin typeface="Cambr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pPr algn="ctr"/>
            <a:r>
              <a:rPr lang="en-US" b="1" dirty="0" smtClean="0">
                <a:solidFill>
                  <a:schemeClr val="tx1">
                    <a:lumMod val="95000"/>
                    <a:lumOff val="5000"/>
                  </a:schemeClr>
                </a:solidFill>
                <a:latin typeface="Cambria" pitchFamily="18" charset="0"/>
              </a:rPr>
              <a:t>Overview</a:t>
            </a:r>
            <a:r>
              <a:rPr lang="en-US" sz="2800" b="1" dirty="0" smtClean="0">
                <a:solidFill>
                  <a:schemeClr val="tx1">
                    <a:lumMod val="95000"/>
                    <a:lumOff val="5000"/>
                  </a:schemeClr>
                </a:solidFill>
                <a:latin typeface="Cambria" pitchFamily="18" charset="0"/>
              </a:rPr>
              <a:t>:</a:t>
            </a:r>
            <a:endParaRPr lang="en-US" sz="2800" b="1" dirty="0">
              <a:solidFill>
                <a:schemeClr val="tx1">
                  <a:lumMod val="95000"/>
                  <a:lumOff val="5000"/>
                </a:schemeClr>
              </a:solidFill>
              <a:latin typeface="Cambria" pitchFamily="18" charset="0"/>
            </a:endParaRPr>
          </a:p>
        </p:txBody>
      </p:sp>
      <p:sp>
        <p:nvSpPr>
          <p:cNvPr id="3" name="Content Placeholder 2"/>
          <p:cNvSpPr>
            <a:spLocks noGrp="1"/>
          </p:cNvSpPr>
          <p:nvPr>
            <p:ph sz="quarter" idx="1"/>
          </p:nvPr>
        </p:nvSpPr>
        <p:spPr>
          <a:xfrm>
            <a:off x="301752" y="1371600"/>
            <a:ext cx="8613648" cy="4953000"/>
          </a:xfrm>
        </p:spPr>
        <p:txBody>
          <a:bodyPr>
            <a:normAutofit fontScale="25000" lnSpcReduction="20000"/>
          </a:bodyPr>
          <a:lstStyle/>
          <a:p>
            <a:pPr>
              <a:lnSpc>
                <a:spcPct val="170000"/>
              </a:lnSpc>
            </a:pPr>
            <a:r>
              <a:rPr lang="en-US" sz="8000" dirty="0" err="1" smtClean="0">
                <a:latin typeface="Cambria" pitchFamily="18" charset="0"/>
              </a:rPr>
              <a:t>Jaypee</a:t>
            </a:r>
            <a:r>
              <a:rPr lang="en-US" sz="8000" dirty="0" smtClean="0">
                <a:latin typeface="Cambria" pitchFamily="18" charset="0"/>
              </a:rPr>
              <a:t> Hospital at </a:t>
            </a:r>
            <a:r>
              <a:rPr lang="en-US" sz="8000" dirty="0" err="1" smtClean="0">
                <a:latin typeface="Cambria" pitchFamily="18" charset="0"/>
              </a:rPr>
              <a:t>Noida</a:t>
            </a:r>
            <a:r>
              <a:rPr lang="en-US" sz="8000" dirty="0" smtClean="0">
                <a:latin typeface="Cambria" pitchFamily="18" charset="0"/>
              </a:rPr>
              <a:t> is the flagship hospital of the </a:t>
            </a:r>
            <a:r>
              <a:rPr lang="en-US" sz="8000" dirty="0" err="1" smtClean="0">
                <a:latin typeface="Cambria" pitchFamily="18" charset="0"/>
              </a:rPr>
              <a:t>Jaypee</a:t>
            </a:r>
            <a:r>
              <a:rPr lang="en-US" sz="8000" dirty="0" smtClean="0">
                <a:latin typeface="Cambria" pitchFamily="18" charset="0"/>
              </a:rPr>
              <a:t> Group, which heralds the group’s noble intention to enter the healthcare space. This hospital has been planned and designed as a 1200 bedded tertiary care multi-specialty facility and has commissioned 525 beds in the first phase.</a:t>
            </a:r>
          </a:p>
          <a:p>
            <a:pPr>
              <a:lnSpc>
                <a:spcPct val="170000"/>
              </a:lnSpc>
            </a:pPr>
            <a:endParaRPr lang="en-US" sz="8000" dirty="0" smtClean="0">
              <a:latin typeface="Cambria" pitchFamily="18" charset="0"/>
            </a:endParaRPr>
          </a:p>
          <a:p>
            <a:pPr>
              <a:lnSpc>
                <a:spcPct val="170000"/>
              </a:lnSpc>
            </a:pPr>
            <a:r>
              <a:rPr lang="en-US" sz="8000" dirty="0" smtClean="0">
                <a:latin typeface="Cambria" pitchFamily="18" charset="0"/>
              </a:rPr>
              <a:t>The </a:t>
            </a:r>
            <a:r>
              <a:rPr lang="en-US" sz="8000" dirty="0" err="1" smtClean="0">
                <a:latin typeface="Cambria" pitchFamily="18" charset="0"/>
              </a:rPr>
              <a:t>Jaypee</a:t>
            </a:r>
            <a:r>
              <a:rPr lang="en-US" sz="8000" dirty="0" smtClean="0">
                <a:latin typeface="Cambria" pitchFamily="18" charset="0"/>
              </a:rPr>
              <a:t> Hospital is constructed across a sprawling twenty-five acre campus which has been recently accredited by NABH (National Accreditation Board for Hospital &amp; Healthcare Organization provider) and easily accessible from Delhi, </a:t>
            </a:r>
            <a:r>
              <a:rPr lang="en-US" sz="8000" dirty="0" err="1" smtClean="0">
                <a:latin typeface="Cambria" pitchFamily="18" charset="0"/>
              </a:rPr>
              <a:t>Noida</a:t>
            </a:r>
            <a:r>
              <a:rPr lang="en-US" sz="8000" dirty="0" smtClean="0">
                <a:latin typeface="Cambria" pitchFamily="18" charset="0"/>
              </a:rPr>
              <a:t> and the Yamuna Expressway.</a:t>
            </a:r>
          </a:p>
          <a:p>
            <a:pPr algn="ctr">
              <a:lnSpc>
                <a:spcPct val="170000"/>
              </a:lnSpc>
              <a:buNone/>
            </a:pPr>
            <a:endParaRPr lang="en-US" sz="7200" b="1" u="sng" dirty="0" smtClean="0">
              <a:latin typeface="Cambr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b="1" dirty="0" smtClean="0">
                <a:solidFill>
                  <a:schemeClr val="tx1"/>
                </a:solidFill>
                <a:latin typeface="Cambria" pitchFamily="18" charset="0"/>
              </a:rPr>
              <a:t>CORE VALUES</a:t>
            </a:r>
            <a:r>
              <a:rPr lang="en-US" b="1" u="sng" dirty="0" smtClean="0">
                <a:latin typeface="Cambria" pitchFamily="18" charset="0"/>
              </a:rPr>
              <a:t/>
            </a:r>
            <a:br>
              <a:rPr lang="en-US" b="1" u="sng" dirty="0" smtClean="0">
                <a:latin typeface="Cambria" pitchFamily="18" charset="0"/>
              </a:rPr>
            </a:br>
            <a:endParaRPr lang="en-US" dirty="0"/>
          </a:p>
        </p:txBody>
      </p:sp>
      <p:sp>
        <p:nvSpPr>
          <p:cNvPr id="3" name="Content Placeholder 2"/>
          <p:cNvSpPr>
            <a:spLocks noGrp="1"/>
          </p:cNvSpPr>
          <p:nvPr>
            <p:ph sz="quarter" idx="1"/>
          </p:nvPr>
        </p:nvSpPr>
        <p:spPr>
          <a:xfrm>
            <a:off x="304800" y="1066800"/>
            <a:ext cx="8305800" cy="5638800"/>
          </a:xfrm>
        </p:spPr>
        <p:txBody>
          <a:bodyPr>
            <a:normAutofit fontScale="47500" lnSpcReduction="20000"/>
          </a:bodyPr>
          <a:lstStyle/>
          <a:p>
            <a:pPr algn="ctr">
              <a:buNone/>
            </a:pPr>
            <a:endParaRPr lang="en-US" dirty="0" smtClean="0"/>
          </a:p>
          <a:p>
            <a:pPr lvl="0">
              <a:lnSpc>
                <a:spcPct val="170000"/>
              </a:lnSpc>
            </a:pPr>
            <a:r>
              <a:rPr lang="en-IN" sz="3800" b="1" dirty="0" smtClean="0">
                <a:latin typeface="Cambria" pitchFamily="18" charset="0"/>
              </a:rPr>
              <a:t>Quality:</a:t>
            </a:r>
            <a:r>
              <a:rPr lang="en-IN" sz="3800" dirty="0" smtClean="0">
                <a:latin typeface="Cambria" pitchFamily="18" charset="0"/>
              </a:rPr>
              <a:t> We shall maintain the highest standards and achieve them by continually measuring and improving outcomes</a:t>
            </a:r>
            <a:endParaRPr lang="en-US" sz="3800" dirty="0" smtClean="0">
              <a:latin typeface="Cambria" pitchFamily="18" charset="0"/>
            </a:endParaRPr>
          </a:p>
          <a:p>
            <a:pPr lvl="0">
              <a:lnSpc>
                <a:spcPct val="170000"/>
              </a:lnSpc>
            </a:pPr>
            <a:r>
              <a:rPr lang="en-IN" sz="3800" b="1" dirty="0" smtClean="0">
                <a:latin typeface="Cambria" pitchFamily="18" charset="0"/>
              </a:rPr>
              <a:t>Innovation:</a:t>
            </a:r>
            <a:r>
              <a:rPr lang="en-IN" sz="3800" dirty="0" smtClean="0">
                <a:latin typeface="Cambria" pitchFamily="18" charset="0"/>
              </a:rPr>
              <a:t> We welcome and encourage change and continuously seek better and more efficient ways to target success</a:t>
            </a:r>
            <a:endParaRPr lang="en-US" sz="3800" dirty="0" smtClean="0">
              <a:latin typeface="Cambria" pitchFamily="18" charset="0"/>
            </a:endParaRPr>
          </a:p>
          <a:p>
            <a:pPr lvl="0">
              <a:lnSpc>
                <a:spcPct val="170000"/>
              </a:lnSpc>
            </a:pPr>
            <a:r>
              <a:rPr lang="en-IN" sz="3800" b="1" dirty="0" smtClean="0">
                <a:latin typeface="Cambria" pitchFamily="18" charset="0"/>
              </a:rPr>
              <a:t>Teamwork:</a:t>
            </a:r>
            <a:r>
              <a:rPr lang="en-IN" sz="3800" dirty="0" smtClean="0">
                <a:latin typeface="Cambria" pitchFamily="18" charset="0"/>
              </a:rPr>
              <a:t> We shall collaborate and share knowledge, for the advancement of our mission</a:t>
            </a:r>
            <a:endParaRPr lang="en-US" sz="3800" dirty="0" smtClean="0">
              <a:latin typeface="Cambria" pitchFamily="18" charset="0"/>
            </a:endParaRPr>
          </a:p>
          <a:p>
            <a:pPr lvl="0">
              <a:lnSpc>
                <a:spcPct val="170000"/>
              </a:lnSpc>
            </a:pPr>
            <a:r>
              <a:rPr lang="en-IN" sz="3800" b="1" dirty="0" smtClean="0">
                <a:latin typeface="Cambria" pitchFamily="18" charset="0"/>
              </a:rPr>
              <a:t>Service:</a:t>
            </a:r>
            <a:r>
              <a:rPr lang="en-IN" sz="3800" dirty="0" smtClean="0">
                <a:latin typeface="Cambria" pitchFamily="18" charset="0"/>
              </a:rPr>
              <a:t> We strive to exceed our patients and fellow colleagues expectations for comfort and convenience</a:t>
            </a:r>
            <a:endParaRPr lang="en-US" sz="3800" dirty="0" smtClean="0">
              <a:latin typeface="Cambria" pitchFamily="18" charset="0"/>
            </a:endParaRPr>
          </a:p>
          <a:p>
            <a:pPr lvl="0">
              <a:lnSpc>
                <a:spcPct val="170000"/>
              </a:lnSpc>
            </a:pPr>
            <a:r>
              <a:rPr lang="en-IN" sz="3800" b="1" dirty="0" smtClean="0">
                <a:latin typeface="Cambria" pitchFamily="18" charset="0"/>
              </a:rPr>
              <a:t>Integrity:</a:t>
            </a:r>
            <a:r>
              <a:rPr lang="en-IN" sz="3800" dirty="0" smtClean="0">
                <a:latin typeface="Cambria" pitchFamily="18" charset="0"/>
              </a:rPr>
              <a:t> We adhere to the highest moral and professional standards of honesty, confidentiality, trust, respect and transparency</a:t>
            </a:r>
            <a:endParaRPr lang="en-US" sz="3800" dirty="0" smtClean="0">
              <a:latin typeface="Cambria" pitchFamily="18" charset="0"/>
            </a:endParaRPr>
          </a:p>
          <a:p>
            <a:pPr lvl="0">
              <a:lnSpc>
                <a:spcPct val="170000"/>
              </a:lnSpc>
            </a:pPr>
            <a:r>
              <a:rPr lang="en-IN" sz="3800" b="1" dirty="0" smtClean="0">
                <a:latin typeface="Cambria" pitchFamily="18" charset="0"/>
              </a:rPr>
              <a:t>Compassion:</a:t>
            </a:r>
            <a:r>
              <a:rPr lang="en-IN" sz="3800" dirty="0" smtClean="0">
                <a:latin typeface="Cambria" pitchFamily="18" charset="0"/>
              </a:rPr>
              <a:t> We adhere to provide a caring and supportive environment for all our patients, their families and fellow colleagues</a:t>
            </a:r>
            <a:endParaRPr lang="en-US" sz="3800" dirty="0" smtClean="0">
              <a:latin typeface="Cambria" pitchFamily="18" charset="0"/>
            </a:endParaRPr>
          </a:p>
          <a:p>
            <a:pPr>
              <a:lnSpc>
                <a:spcPct val="170000"/>
              </a:lnSpc>
            </a:pPr>
            <a:endParaRPr lang="en-US" sz="3200" dirty="0">
              <a:latin typeface="Cambr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pPr algn="ctr"/>
            <a:r>
              <a:rPr lang="en-US" b="1" dirty="0" smtClean="0">
                <a:solidFill>
                  <a:schemeClr val="tx1">
                    <a:lumMod val="95000"/>
                    <a:lumOff val="5000"/>
                  </a:schemeClr>
                </a:solidFill>
                <a:latin typeface="Cambria" pitchFamily="18" charset="0"/>
              </a:rPr>
              <a:t>INTRODUCTION:</a:t>
            </a:r>
            <a:endParaRPr lang="en-US" b="1" dirty="0">
              <a:solidFill>
                <a:schemeClr val="tx1">
                  <a:lumMod val="95000"/>
                  <a:lumOff val="5000"/>
                </a:schemeClr>
              </a:solidFill>
              <a:latin typeface="Cambria" pitchFamily="18" charset="0"/>
            </a:endParaRPr>
          </a:p>
        </p:txBody>
      </p:sp>
      <p:sp>
        <p:nvSpPr>
          <p:cNvPr id="3" name="Content Placeholder 2"/>
          <p:cNvSpPr>
            <a:spLocks noGrp="1"/>
          </p:cNvSpPr>
          <p:nvPr>
            <p:ph sz="quarter" idx="1"/>
          </p:nvPr>
        </p:nvSpPr>
        <p:spPr/>
        <p:txBody>
          <a:bodyPr>
            <a:normAutofit/>
          </a:bodyPr>
          <a:lstStyle/>
          <a:p>
            <a:pPr>
              <a:lnSpc>
                <a:spcPct val="150000"/>
              </a:lnSpc>
            </a:pPr>
            <a:r>
              <a:rPr lang="en-US" sz="2000" dirty="0" smtClean="0">
                <a:latin typeface="Cambria" pitchFamily="18" charset="0"/>
              </a:rPr>
              <a:t>The study is about to define the purchase plan of non medical items which is required for commissioning of an OPD</a:t>
            </a:r>
          </a:p>
          <a:p>
            <a:pPr>
              <a:lnSpc>
                <a:spcPct val="150000"/>
              </a:lnSpc>
            </a:pPr>
            <a:r>
              <a:rPr lang="en-US" sz="2000" dirty="0" smtClean="0">
                <a:latin typeface="Cambria" pitchFamily="18" charset="0"/>
              </a:rPr>
              <a:t>Quantification of items is done based on the room data sheet for specific department.</a:t>
            </a:r>
          </a:p>
          <a:p>
            <a:pPr>
              <a:lnSpc>
                <a:spcPct val="150000"/>
              </a:lnSpc>
            </a:pPr>
            <a:r>
              <a:rPr lang="en-US" sz="2000" dirty="0" smtClean="0">
                <a:latin typeface="Cambria" pitchFamily="18" charset="0"/>
              </a:rPr>
              <a:t>Finalization of purchase items based on VED Analysis.</a:t>
            </a:r>
          </a:p>
          <a:p>
            <a:pPr>
              <a:lnSpc>
                <a:spcPct val="150000"/>
              </a:lnSpc>
            </a:pPr>
            <a:r>
              <a:rPr lang="en-US" sz="2000" dirty="0" smtClean="0">
                <a:latin typeface="Cambria" pitchFamily="18" charset="0"/>
              </a:rPr>
              <a:t>Phase  plan has to be done based on lead time </a:t>
            </a:r>
          </a:p>
          <a:p>
            <a:pPr>
              <a:lnSpc>
                <a:spcPct val="150000"/>
              </a:lnSpc>
            </a:pPr>
            <a:r>
              <a:rPr lang="en-US" sz="2000" dirty="0" smtClean="0">
                <a:latin typeface="Cambria" pitchFamily="18" charset="0"/>
              </a:rPr>
              <a:t>Cost containment should be done in order to save unnecessary expenses .</a:t>
            </a:r>
          </a:p>
          <a:p>
            <a:pPr>
              <a:buNone/>
            </a:pPr>
            <a:endParaRPr lang="en-US" sz="2000" dirty="0">
              <a:latin typeface="Cambr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467600" cy="685800"/>
          </a:xfrm>
        </p:spPr>
        <p:txBody>
          <a:bodyPr/>
          <a:lstStyle/>
          <a:p>
            <a:pPr algn="ctr"/>
            <a:r>
              <a:rPr lang="en-US" b="1" dirty="0" smtClean="0">
                <a:solidFill>
                  <a:schemeClr val="tx1">
                    <a:lumMod val="95000"/>
                    <a:lumOff val="5000"/>
                  </a:schemeClr>
                </a:solidFill>
                <a:latin typeface="Cambria" pitchFamily="18" charset="0"/>
              </a:rPr>
              <a:t>AIM &amp; OBJECTIVE</a:t>
            </a:r>
            <a:r>
              <a:rPr lang="en-US" dirty="0" smtClean="0">
                <a:solidFill>
                  <a:schemeClr val="tx1">
                    <a:lumMod val="95000"/>
                    <a:lumOff val="5000"/>
                  </a:schemeClr>
                </a:solidFill>
                <a:latin typeface="Cambria" pitchFamily="18" charset="0"/>
              </a:rPr>
              <a:t>:</a:t>
            </a:r>
            <a:endParaRPr lang="en-US" dirty="0">
              <a:solidFill>
                <a:schemeClr val="tx1">
                  <a:lumMod val="95000"/>
                  <a:lumOff val="5000"/>
                </a:schemeClr>
              </a:solidFill>
              <a:latin typeface="Cambria" pitchFamily="18" charset="0"/>
            </a:endParaRPr>
          </a:p>
        </p:txBody>
      </p:sp>
      <p:sp>
        <p:nvSpPr>
          <p:cNvPr id="3" name="Content Placeholder 2"/>
          <p:cNvSpPr>
            <a:spLocks noGrp="1"/>
          </p:cNvSpPr>
          <p:nvPr>
            <p:ph sz="quarter" idx="1"/>
          </p:nvPr>
        </p:nvSpPr>
        <p:spPr>
          <a:xfrm>
            <a:off x="228600" y="914400"/>
            <a:ext cx="8686800" cy="5715000"/>
          </a:xfrm>
        </p:spPr>
        <p:txBody>
          <a:bodyPr>
            <a:normAutofit fontScale="70000" lnSpcReduction="20000"/>
          </a:bodyPr>
          <a:lstStyle/>
          <a:p>
            <a:pPr>
              <a:lnSpc>
                <a:spcPct val="150000"/>
              </a:lnSpc>
              <a:buNone/>
            </a:pPr>
            <a:r>
              <a:rPr lang="en-US" sz="2900" b="1" dirty="0" smtClean="0">
                <a:latin typeface="Cambria" pitchFamily="18" charset="0"/>
              </a:rPr>
              <a:t>AIM:    </a:t>
            </a:r>
            <a:r>
              <a:rPr lang="en-US" sz="2000" b="1" dirty="0" smtClean="0">
                <a:latin typeface="Cambria" pitchFamily="18" charset="0"/>
              </a:rPr>
              <a:t> </a:t>
            </a:r>
          </a:p>
          <a:p>
            <a:pPr>
              <a:lnSpc>
                <a:spcPct val="150000"/>
              </a:lnSpc>
              <a:buNone/>
            </a:pPr>
            <a:r>
              <a:rPr lang="en-US" sz="2900" dirty="0" smtClean="0">
                <a:latin typeface="Cambria" pitchFamily="18" charset="0"/>
              </a:rPr>
              <a:t>To define purchase plan of Non Medical Items for an upcoming 250 </a:t>
            </a:r>
            <a:r>
              <a:rPr lang="en-US" sz="2900" dirty="0" err="1" smtClean="0">
                <a:latin typeface="Cambria" pitchFamily="18" charset="0"/>
              </a:rPr>
              <a:t>beddedHospital</a:t>
            </a:r>
            <a:r>
              <a:rPr lang="en-US" sz="2900" dirty="0" smtClean="0">
                <a:latin typeface="Cambria" pitchFamily="18" charset="0"/>
              </a:rPr>
              <a:t> in Bulandshahr (U.P)</a:t>
            </a:r>
          </a:p>
          <a:p>
            <a:pPr>
              <a:lnSpc>
                <a:spcPct val="150000"/>
              </a:lnSpc>
              <a:buNone/>
            </a:pPr>
            <a:endParaRPr lang="en-US" sz="2000" b="1" dirty="0" smtClean="0">
              <a:latin typeface="Cambria" pitchFamily="18" charset="0"/>
            </a:endParaRPr>
          </a:p>
          <a:p>
            <a:pPr>
              <a:lnSpc>
                <a:spcPct val="150000"/>
              </a:lnSpc>
              <a:buNone/>
            </a:pPr>
            <a:r>
              <a:rPr lang="en-US" sz="2900" b="1" dirty="0" smtClean="0">
                <a:latin typeface="Cambria" pitchFamily="18" charset="0"/>
              </a:rPr>
              <a:t>OBJECTIVE:</a:t>
            </a:r>
            <a:endParaRPr lang="en-US" sz="2900" dirty="0" smtClean="0">
              <a:latin typeface="Cambria" pitchFamily="18" charset="0"/>
            </a:endParaRPr>
          </a:p>
          <a:p>
            <a:pPr algn="just">
              <a:lnSpc>
                <a:spcPct val="150000"/>
              </a:lnSpc>
              <a:buNone/>
            </a:pPr>
            <a:endParaRPr lang="en-US" sz="2000" dirty="0" smtClean="0">
              <a:latin typeface="Cambria" pitchFamily="18" charset="0"/>
            </a:endParaRPr>
          </a:p>
          <a:p>
            <a:pPr>
              <a:lnSpc>
                <a:spcPct val="150000"/>
              </a:lnSpc>
              <a:buNone/>
            </a:pPr>
            <a:r>
              <a:rPr lang="en-US" sz="2900" dirty="0" smtClean="0">
                <a:latin typeface="Cambria" pitchFamily="18" charset="0"/>
              </a:rPr>
              <a:t>1. Quantification of the non medical items required for the OPD department.</a:t>
            </a:r>
          </a:p>
          <a:p>
            <a:pPr>
              <a:lnSpc>
                <a:spcPct val="150000"/>
              </a:lnSpc>
              <a:buNone/>
            </a:pPr>
            <a:r>
              <a:rPr lang="en-US" sz="2900" dirty="0" smtClean="0">
                <a:latin typeface="Cambria" pitchFamily="18" charset="0"/>
              </a:rPr>
              <a:t>2. Budgeting the entire requirement of non medical items for OPD.</a:t>
            </a:r>
          </a:p>
          <a:p>
            <a:pPr>
              <a:lnSpc>
                <a:spcPct val="150000"/>
              </a:lnSpc>
              <a:buNone/>
            </a:pPr>
            <a:r>
              <a:rPr lang="en-US" sz="2900" dirty="0" smtClean="0">
                <a:latin typeface="Cambria" pitchFamily="18" charset="0"/>
              </a:rPr>
              <a:t>3. Phasing Plan for procuring the budgeted and planned items.</a:t>
            </a:r>
          </a:p>
          <a:p>
            <a:pPr>
              <a:lnSpc>
                <a:spcPct val="150000"/>
              </a:lnSpc>
              <a:buNone/>
            </a:pPr>
            <a:r>
              <a:rPr lang="en-US" sz="2900" dirty="0" smtClean="0">
                <a:latin typeface="Cambria" pitchFamily="18" charset="0"/>
              </a:rPr>
              <a:t>4. Understand the practical implications of lead time and raise Purchase orders accordingly.</a:t>
            </a:r>
          </a:p>
          <a:p>
            <a:pPr>
              <a:lnSpc>
                <a:spcPct val="150000"/>
              </a:lnSpc>
              <a:buNone/>
            </a:pPr>
            <a:r>
              <a:rPr lang="en-US" sz="2900" dirty="0" smtClean="0">
                <a:latin typeface="Cambria" pitchFamily="18" charset="0"/>
              </a:rPr>
              <a:t>5. Understand and apply the concept of VED quantities, EOQs and BOQs.</a:t>
            </a:r>
          </a:p>
          <a:p>
            <a:pPr>
              <a:buNone/>
            </a:pPr>
            <a:endParaRPr lang="en-US" sz="2900" dirty="0" smtClean="0">
              <a:latin typeface="Cambri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tx1"/>
                </a:solidFill>
                <a:latin typeface="Cambria" pitchFamily="18" charset="0"/>
              </a:rPr>
              <a:t>METHODOLOGY</a:t>
            </a:r>
            <a:endParaRPr lang="en-US" dirty="0">
              <a:solidFill>
                <a:schemeClr val="tx1"/>
              </a:solidFill>
              <a:latin typeface="Cambria" pitchFamily="18" charset="0"/>
            </a:endParaRPr>
          </a:p>
        </p:txBody>
      </p:sp>
      <p:sp>
        <p:nvSpPr>
          <p:cNvPr id="3" name="Content Placeholder 2"/>
          <p:cNvSpPr>
            <a:spLocks noGrp="1"/>
          </p:cNvSpPr>
          <p:nvPr>
            <p:ph sz="quarter" idx="1"/>
          </p:nvPr>
        </p:nvSpPr>
        <p:spPr/>
        <p:txBody>
          <a:bodyPr>
            <a:normAutofit/>
          </a:bodyPr>
          <a:lstStyle/>
          <a:p>
            <a:pPr>
              <a:lnSpc>
                <a:spcPct val="150000"/>
              </a:lnSpc>
            </a:pPr>
            <a:r>
              <a:rPr lang="en-US" sz="1800" b="1" dirty="0" smtClean="0">
                <a:latin typeface="Cambria" pitchFamily="18" charset="0"/>
              </a:rPr>
              <a:t>Study Design</a:t>
            </a:r>
            <a:r>
              <a:rPr lang="en-US" sz="1800" dirty="0" smtClean="0">
                <a:latin typeface="Cambria" pitchFamily="18" charset="0"/>
              </a:rPr>
              <a:t>: Cross Sectional Study</a:t>
            </a:r>
          </a:p>
          <a:p>
            <a:pPr>
              <a:lnSpc>
                <a:spcPct val="150000"/>
              </a:lnSpc>
            </a:pPr>
            <a:r>
              <a:rPr lang="en-US" sz="1800" b="1" dirty="0" smtClean="0">
                <a:latin typeface="Cambria" pitchFamily="18" charset="0"/>
              </a:rPr>
              <a:t>Study Area</a:t>
            </a:r>
            <a:r>
              <a:rPr lang="en-US" sz="1800" dirty="0" smtClean="0">
                <a:latin typeface="Cambria" pitchFamily="18" charset="0"/>
              </a:rPr>
              <a:t>: </a:t>
            </a:r>
            <a:r>
              <a:rPr lang="en-US" sz="1800" dirty="0" err="1" smtClean="0">
                <a:latin typeface="Cambria" pitchFamily="18" charset="0"/>
              </a:rPr>
              <a:t>Jaypee</a:t>
            </a:r>
            <a:r>
              <a:rPr lang="en-US" sz="1800" dirty="0" smtClean="0">
                <a:latin typeface="Cambria" pitchFamily="18" charset="0"/>
              </a:rPr>
              <a:t> Hospital, </a:t>
            </a:r>
            <a:r>
              <a:rPr lang="en-US" sz="1800" dirty="0" err="1" smtClean="0">
                <a:latin typeface="Cambria" pitchFamily="18" charset="0"/>
              </a:rPr>
              <a:t>Bulandshahr</a:t>
            </a:r>
            <a:endParaRPr lang="en-US" sz="1800" dirty="0" smtClean="0">
              <a:latin typeface="Cambria" pitchFamily="18" charset="0"/>
            </a:endParaRPr>
          </a:p>
          <a:p>
            <a:pPr>
              <a:lnSpc>
                <a:spcPct val="150000"/>
              </a:lnSpc>
            </a:pPr>
            <a:r>
              <a:rPr lang="en-US" sz="1800" b="1" dirty="0" smtClean="0">
                <a:latin typeface="Cambria" pitchFamily="18" charset="0"/>
              </a:rPr>
              <a:t>Study Population</a:t>
            </a:r>
            <a:r>
              <a:rPr lang="en-US" sz="1800" dirty="0" smtClean="0">
                <a:latin typeface="Cambria" pitchFamily="18" charset="0"/>
              </a:rPr>
              <a:t>: Project Head Manager, Depart. Head, Architect, Store Manager, Store Staff</a:t>
            </a:r>
          </a:p>
          <a:p>
            <a:pPr>
              <a:lnSpc>
                <a:spcPct val="150000"/>
              </a:lnSpc>
            </a:pPr>
            <a:r>
              <a:rPr lang="en-US" sz="1800" b="1" dirty="0" smtClean="0">
                <a:latin typeface="Cambria" pitchFamily="18" charset="0"/>
              </a:rPr>
              <a:t>Data Collection technique</a:t>
            </a:r>
            <a:r>
              <a:rPr lang="en-US" sz="1800" dirty="0" smtClean="0">
                <a:latin typeface="Cambria" pitchFamily="18" charset="0"/>
              </a:rPr>
              <a:t>: One to one discussion</a:t>
            </a:r>
          </a:p>
          <a:p>
            <a:pPr>
              <a:lnSpc>
                <a:spcPct val="150000"/>
              </a:lnSpc>
            </a:pPr>
            <a:r>
              <a:rPr lang="en-US" sz="1800" b="1" dirty="0" smtClean="0">
                <a:latin typeface="Cambria" pitchFamily="18" charset="0"/>
              </a:rPr>
              <a:t>Data Collection tools</a:t>
            </a:r>
            <a:r>
              <a:rPr lang="en-US" sz="1800" dirty="0" smtClean="0">
                <a:latin typeface="Cambria" pitchFamily="18" charset="0"/>
              </a:rPr>
              <a:t>: Room Data Sheet for specific department</a:t>
            </a:r>
          </a:p>
          <a:p>
            <a:pPr>
              <a:lnSpc>
                <a:spcPct val="150000"/>
              </a:lnSpc>
            </a:pPr>
            <a:r>
              <a:rPr lang="en-US" sz="1800" b="1" dirty="0" smtClean="0">
                <a:latin typeface="Cambria" pitchFamily="18" charset="0"/>
              </a:rPr>
              <a:t>Study period: </a:t>
            </a:r>
            <a:r>
              <a:rPr lang="en-US" sz="1800" dirty="0" smtClean="0">
                <a:latin typeface="Cambria" pitchFamily="18" charset="0"/>
              </a:rPr>
              <a:t>1</a:t>
            </a:r>
            <a:r>
              <a:rPr lang="en-US" sz="1800" baseline="30000" dirty="0" smtClean="0">
                <a:latin typeface="Cambria" pitchFamily="18" charset="0"/>
              </a:rPr>
              <a:t>st</a:t>
            </a:r>
            <a:r>
              <a:rPr lang="en-US" sz="1800" dirty="0" smtClean="0">
                <a:latin typeface="Cambria" pitchFamily="18" charset="0"/>
              </a:rPr>
              <a:t> Feb to 17</a:t>
            </a:r>
            <a:r>
              <a:rPr lang="en-US" sz="1800" baseline="30000" dirty="0" smtClean="0">
                <a:latin typeface="Cambria" pitchFamily="18" charset="0"/>
              </a:rPr>
              <a:t>th</a:t>
            </a:r>
            <a:r>
              <a:rPr lang="en-US" sz="1800" dirty="0" smtClean="0">
                <a:latin typeface="Cambria" pitchFamily="18" charset="0"/>
              </a:rPr>
              <a:t> May, 2016</a:t>
            </a:r>
            <a:r>
              <a:rPr lang="en-US" sz="1800" b="1" dirty="0" smtClean="0">
                <a:latin typeface="Cambria" pitchFamily="18" charset="0"/>
              </a:rPr>
              <a:t>   </a:t>
            </a:r>
            <a:endParaRPr lang="en-US" sz="1800" dirty="0" smtClean="0">
              <a:latin typeface="Cambria" pitchFamily="18" charset="0"/>
            </a:endParaRPr>
          </a:p>
          <a:p>
            <a:pPr>
              <a:lnSpc>
                <a:spcPct val="150000"/>
              </a:lnSpc>
              <a:buNone/>
            </a:pPr>
            <a:r>
              <a:rPr lang="en-US" sz="1800" b="1" dirty="0" smtClean="0">
                <a:latin typeface="Cambria" pitchFamily="18" charset="0"/>
              </a:rPr>
              <a:t> </a:t>
            </a:r>
            <a:endParaRPr lang="en-US" sz="1800" dirty="0" smtClean="0">
              <a:latin typeface="Cambria" pitchFamily="18" charset="0"/>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758952"/>
          </a:xfrm>
        </p:spPr>
        <p:txBody>
          <a:bodyPr>
            <a:normAutofit/>
          </a:bodyPr>
          <a:lstStyle/>
          <a:p>
            <a:pPr algn="ctr"/>
            <a:r>
              <a:rPr lang="en-US" b="1" dirty="0" smtClean="0">
                <a:solidFill>
                  <a:schemeClr val="tx1"/>
                </a:solidFill>
                <a:latin typeface="Cambria" pitchFamily="18" charset="0"/>
              </a:rPr>
              <a:t>ANALYSIS</a:t>
            </a:r>
            <a:endParaRPr lang="en-US" b="1" dirty="0">
              <a:solidFill>
                <a:schemeClr val="tx1"/>
              </a:solidFill>
              <a:latin typeface="Cambria" pitchFamily="18" charset="0"/>
            </a:endParaRPr>
          </a:p>
        </p:txBody>
      </p:sp>
      <p:sp>
        <p:nvSpPr>
          <p:cNvPr id="3" name="Content Placeholder 2"/>
          <p:cNvSpPr>
            <a:spLocks noGrp="1"/>
          </p:cNvSpPr>
          <p:nvPr>
            <p:ph sz="quarter" idx="1"/>
          </p:nvPr>
        </p:nvSpPr>
        <p:spPr/>
        <p:txBody>
          <a:bodyPr>
            <a:normAutofit/>
          </a:bodyPr>
          <a:lstStyle/>
          <a:p>
            <a:pPr>
              <a:lnSpc>
                <a:spcPct val="150000"/>
              </a:lnSpc>
              <a:buNone/>
            </a:pPr>
            <a:r>
              <a:rPr lang="en-US" sz="1800" dirty="0" smtClean="0">
                <a:latin typeface="Cambria" pitchFamily="18" charset="0"/>
              </a:rPr>
              <a:t>The following non medical item has been required for commissioning an OPD of a hospital :</a:t>
            </a:r>
          </a:p>
          <a:p>
            <a:pPr lvl="0">
              <a:lnSpc>
                <a:spcPct val="150000"/>
              </a:lnSpc>
            </a:pPr>
            <a:r>
              <a:rPr lang="en-US" sz="1800" b="1" dirty="0" smtClean="0">
                <a:latin typeface="Cambria" pitchFamily="18" charset="0"/>
              </a:rPr>
              <a:t>IT (Information Technology)</a:t>
            </a:r>
            <a:endParaRPr lang="en-US" sz="1800" dirty="0" smtClean="0">
              <a:latin typeface="Cambria" pitchFamily="18" charset="0"/>
            </a:endParaRPr>
          </a:p>
          <a:p>
            <a:pPr lvl="0">
              <a:lnSpc>
                <a:spcPct val="150000"/>
              </a:lnSpc>
            </a:pPr>
            <a:r>
              <a:rPr lang="en-US" sz="1800" b="1" dirty="0" smtClean="0">
                <a:latin typeface="Cambria" pitchFamily="18" charset="0"/>
              </a:rPr>
              <a:t>Non Medical Equipments </a:t>
            </a:r>
            <a:endParaRPr lang="en-US" sz="1800" dirty="0" smtClean="0">
              <a:latin typeface="Cambria" pitchFamily="18" charset="0"/>
            </a:endParaRPr>
          </a:p>
          <a:p>
            <a:pPr lvl="0">
              <a:lnSpc>
                <a:spcPct val="150000"/>
              </a:lnSpc>
            </a:pPr>
            <a:r>
              <a:rPr lang="en-US" sz="1800" b="1" dirty="0" smtClean="0">
                <a:latin typeface="Cambria" pitchFamily="18" charset="0"/>
              </a:rPr>
              <a:t>Non Medical Furniture </a:t>
            </a:r>
          </a:p>
          <a:p>
            <a:pPr lvl="0">
              <a:lnSpc>
                <a:spcPct val="150000"/>
              </a:lnSpc>
            </a:pPr>
            <a:r>
              <a:rPr lang="en-US" sz="1800" b="1" dirty="0" smtClean="0">
                <a:latin typeface="Cambria" pitchFamily="18" charset="0"/>
              </a:rPr>
              <a:t>Housekeeping Items </a:t>
            </a:r>
          </a:p>
          <a:p>
            <a:pPr lvl="0">
              <a:lnSpc>
                <a:spcPct val="150000"/>
              </a:lnSpc>
            </a:pPr>
            <a:r>
              <a:rPr lang="en-US" sz="1800" b="1" dirty="0" smtClean="0">
                <a:latin typeface="Cambria" pitchFamily="18" charset="0"/>
              </a:rPr>
              <a:t>Miscellaneous Items </a:t>
            </a:r>
            <a:endParaRPr lang="en-US" sz="1800" dirty="0" smtClean="0">
              <a:latin typeface="Cambria" pitchFamily="18" charset="0"/>
            </a:endParaRPr>
          </a:p>
          <a:p>
            <a:pPr lvl="0">
              <a:lnSpc>
                <a:spcPct val="150000"/>
              </a:lnSpc>
            </a:pPr>
            <a:r>
              <a:rPr lang="en-US" sz="1800" b="1" dirty="0" smtClean="0">
                <a:latin typeface="Cambria" pitchFamily="18" charset="0"/>
              </a:rPr>
              <a:t>Laundry Equipment</a:t>
            </a:r>
            <a:endParaRPr lang="en-US" sz="1800" dirty="0" smtClean="0">
              <a:latin typeface="Cambria" pitchFamily="18" charset="0"/>
            </a:endParaRPr>
          </a:p>
          <a:p>
            <a:pPr lvl="0">
              <a:lnSpc>
                <a:spcPct val="150000"/>
              </a:lnSpc>
            </a:pPr>
            <a:r>
              <a:rPr lang="en-US" sz="1800" b="1" dirty="0" smtClean="0">
                <a:latin typeface="Cambria" pitchFamily="18" charset="0"/>
              </a:rPr>
              <a:t>Linen Items </a:t>
            </a:r>
            <a:endParaRPr lang="en-US" sz="1800" dirty="0" smtClean="0">
              <a:latin typeface="Cambria" pitchFamily="18" charset="0"/>
            </a:endParaRPr>
          </a:p>
          <a:p>
            <a:pPr>
              <a:lnSpc>
                <a:spcPct val="150000"/>
              </a:lnSpc>
            </a:pPr>
            <a:r>
              <a:rPr lang="en-US" sz="1800" dirty="0" smtClean="0">
                <a:latin typeface="Cambria" pitchFamily="18" charset="0"/>
              </a:rPr>
              <a:t> </a:t>
            </a:r>
            <a:r>
              <a:rPr lang="en-US" sz="1800" b="1" dirty="0" smtClean="0">
                <a:latin typeface="Cambria" pitchFamily="18" charset="0"/>
              </a:rPr>
              <a:t>Kitchen Items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533400" y="914400"/>
          <a:ext cx="7696200" cy="5486400"/>
        </p:xfrm>
        <a:graphic>
          <a:graphicData uri="http://schemas.openxmlformats.org/drawingml/2006/table">
            <a:tbl>
              <a:tblPr firstRow="1" bandRow="1">
                <a:tableStyleId>{5C22544A-7EE6-4342-B048-85BDC9FD1C3A}</a:tableStyleId>
              </a:tblPr>
              <a:tblGrid>
                <a:gridCol w="1447800"/>
                <a:gridCol w="1630680"/>
                <a:gridCol w="1539240"/>
                <a:gridCol w="1539240"/>
                <a:gridCol w="1539240"/>
              </a:tblGrid>
              <a:tr h="565984">
                <a:tc>
                  <a:txBody>
                    <a:bodyPr/>
                    <a:lstStyle/>
                    <a:p>
                      <a:r>
                        <a:rPr lang="en-US" dirty="0" smtClean="0"/>
                        <a:t>ITEMS</a:t>
                      </a:r>
                      <a:endParaRPr lang="en-US" dirty="0"/>
                    </a:p>
                  </a:txBody>
                  <a:tcPr/>
                </a:tc>
                <a:tc>
                  <a:txBody>
                    <a:bodyPr/>
                    <a:lstStyle/>
                    <a:p>
                      <a:r>
                        <a:rPr lang="en-US" dirty="0" smtClean="0"/>
                        <a:t>CATEGORIES</a:t>
                      </a:r>
                      <a:endParaRPr lang="en-US" dirty="0"/>
                    </a:p>
                  </a:txBody>
                  <a:tcPr/>
                </a:tc>
                <a:tc>
                  <a:txBody>
                    <a:bodyPr/>
                    <a:lstStyle/>
                    <a:p>
                      <a:r>
                        <a:rPr lang="en-US" dirty="0" smtClean="0"/>
                        <a:t>VITAL</a:t>
                      </a:r>
                      <a:r>
                        <a:rPr lang="en-US" baseline="0" dirty="0" smtClean="0"/>
                        <a:t>  QUANTITY</a:t>
                      </a:r>
                      <a:endParaRPr lang="en-US" dirty="0"/>
                    </a:p>
                  </a:txBody>
                  <a:tcPr/>
                </a:tc>
                <a:tc>
                  <a:txBody>
                    <a:bodyPr/>
                    <a:lstStyle/>
                    <a:p>
                      <a:r>
                        <a:rPr lang="en-US" dirty="0" smtClean="0"/>
                        <a:t>ESSENTIAL QUANTITY</a:t>
                      </a:r>
                      <a:endParaRPr lang="en-US" dirty="0"/>
                    </a:p>
                  </a:txBody>
                  <a:tcPr/>
                </a:tc>
                <a:tc>
                  <a:txBody>
                    <a:bodyPr/>
                    <a:lstStyle/>
                    <a:p>
                      <a:r>
                        <a:rPr lang="en-US" smtClean="0"/>
                        <a:t>DESIRABLE QUANTITY</a:t>
                      </a:r>
                      <a:endParaRPr lang="en-US" dirty="0"/>
                    </a:p>
                  </a:txBody>
                  <a:tcPr/>
                </a:tc>
              </a:tr>
              <a:tr h="226394">
                <a:tc>
                  <a:txBody>
                    <a:bodyPr/>
                    <a:lstStyle/>
                    <a:p>
                      <a:r>
                        <a:rPr lang="en-US" dirty="0" smtClean="0"/>
                        <a:t>Computers</a:t>
                      </a:r>
                      <a:endParaRPr lang="en-US" dirty="0"/>
                    </a:p>
                  </a:txBody>
                  <a:tcPr/>
                </a:tc>
                <a:tc>
                  <a:txBody>
                    <a:bodyPr/>
                    <a:lstStyle/>
                    <a:p>
                      <a:r>
                        <a:rPr lang="en-US" dirty="0" smtClean="0"/>
                        <a:t>IT</a:t>
                      </a:r>
                      <a:endParaRPr lang="en-US" dirty="0"/>
                    </a:p>
                  </a:txBody>
                  <a:tcPr/>
                </a:tc>
                <a:tc>
                  <a:txBody>
                    <a:bodyPr/>
                    <a:lstStyle/>
                    <a:p>
                      <a:r>
                        <a:rPr lang="en-US" dirty="0" smtClean="0"/>
                        <a:t>40</a:t>
                      </a:r>
                      <a:endParaRPr lang="en-US" dirty="0"/>
                    </a:p>
                  </a:txBody>
                  <a:tcPr/>
                </a:tc>
                <a:tc>
                  <a:txBody>
                    <a:bodyPr/>
                    <a:lstStyle/>
                    <a:p>
                      <a:r>
                        <a:rPr lang="en-US" dirty="0" smtClean="0"/>
                        <a:t>25</a:t>
                      </a:r>
                      <a:endParaRPr lang="en-US" dirty="0"/>
                    </a:p>
                  </a:txBody>
                  <a:tcPr/>
                </a:tc>
                <a:tc>
                  <a:txBody>
                    <a:bodyPr/>
                    <a:lstStyle/>
                    <a:p>
                      <a:r>
                        <a:rPr lang="en-US" dirty="0" smtClean="0"/>
                        <a:t>200</a:t>
                      </a:r>
                      <a:endParaRPr lang="en-US" dirty="0"/>
                    </a:p>
                  </a:txBody>
                  <a:tcPr/>
                </a:tc>
              </a:tr>
              <a:tr h="226394">
                <a:tc>
                  <a:txBody>
                    <a:bodyPr/>
                    <a:lstStyle/>
                    <a:p>
                      <a:r>
                        <a:rPr lang="en-US" dirty="0" smtClean="0"/>
                        <a:t>Telephone</a:t>
                      </a:r>
                      <a:endParaRPr lang="en-US" dirty="0"/>
                    </a:p>
                  </a:txBody>
                  <a:tcPr/>
                </a:tc>
                <a:tc>
                  <a:txBody>
                    <a:bodyPr/>
                    <a:lstStyle/>
                    <a:p>
                      <a:r>
                        <a:rPr lang="en-US" dirty="0" smtClean="0"/>
                        <a:t>IT</a:t>
                      </a:r>
                      <a:endParaRPr lang="en-US" dirty="0"/>
                    </a:p>
                  </a:txBody>
                  <a:tcPr/>
                </a:tc>
                <a:tc>
                  <a:txBody>
                    <a:bodyPr/>
                    <a:lstStyle/>
                    <a:p>
                      <a:r>
                        <a:rPr lang="en-US" dirty="0" smtClean="0"/>
                        <a:t>88</a:t>
                      </a:r>
                      <a:endParaRPr lang="en-US" dirty="0"/>
                    </a:p>
                  </a:txBody>
                  <a:tcPr/>
                </a:tc>
                <a:tc>
                  <a:txBody>
                    <a:bodyPr/>
                    <a:lstStyle/>
                    <a:p>
                      <a:r>
                        <a:rPr lang="en-US" dirty="0" smtClean="0"/>
                        <a:t>67</a:t>
                      </a:r>
                      <a:endParaRPr lang="en-US" dirty="0"/>
                    </a:p>
                  </a:txBody>
                  <a:tcPr/>
                </a:tc>
                <a:tc>
                  <a:txBody>
                    <a:bodyPr/>
                    <a:lstStyle/>
                    <a:p>
                      <a:r>
                        <a:rPr lang="en-US" dirty="0" smtClean="0"/>
                        <a:t>88</a:t>
                      </a:r>
                      <a:endParaRPr lang="en-US" dirty="0"/>
                    </a:p>
                  </a:txBody>
                  <a:tcPr/>
                </a:tc>
              </a:tr>
              <a:tr h="396189">
                <a:tc>
                  <a:txBody>
                    <a:bodyPr/>
                    <a:lstStyle/>
                    <a:p>
                      <a:r>
                        <a:rPr lang="en-US" dirty="0" smtClean="0"/>
                        <a:t>Wall</a:t>
                      </a:r>
                      <a:r>
                        <a:rPr lang="en-US" baseline="0" dirty="0" smtClean="0"/>
                        <a:t> clock</a:t>
                      </a:r>
                      <a:endParaRPr lang="en-US" dirty="0"/>
                    </a:p>
                  </a:txBody>
                  <a:tcPr/>
                </a:tc>
                <a:tc>
                  <a:txBody>
                    <a:bodyPr/>
                    <a:lstStyle/>
                    <a:p>
                      <a:r>
                        <a:rPr lang="en-US" dirty="0" smtClean="0"/>
                        <a:t>Non.</a:t>
                      </a:r>
                      <a:r>
                        <a:rPr lang="en-US" baseline="0" dirty="0" smtClean="0"/>
                        <a:t> Med. </a:t>
                      </a:r>
                      <a:r>
                        <a:rPr lang="en-US" baseline="0" dirty="0" err="1" smtClean="0"/>
                        <a:t>Eqp</a:t>
                      </a:r>
                      <a:endParaRPr lang="en-US" dirty="0"/>
                    </a:p>
                  </a:txBody>
                  <a:tcPr/>
                </a:tc>
                <a:tc>
                  <a:txBody>
                    <a:bodyPr/>
                    <a:lstStyle/>
                    <a:p>
                      <a:r>
                        <a:rPr lang="en-US" dirty="0" smtClean="0"/>
                        <a:t>121</a:t>
                      </a:r>
                      <a:endParaRPr lang="en-US" dirty="0"/>
                    </a:p>
                  </a:txBody>
                  <a:tcPr/>
                </a:tc>
                <a:tc>
                  <a:txBody>
                    <a:bodyPr/>
                    <a:lstStyle/>
                    <a:p>
                      <a:r>
                        <a:rPr lang="en-US" dirty="0" smtClean="0"/>
                        <a:t>25</a:t>
                      </a:r>
                      <a:endParaRPr lang="en-US" dirty="0"/>
                    </a:p>
                  </a:txBody>
                  <a:tcPr/>
                </a:tc>
                <a:tc>
                  <a:txBody>
                    <a:bodyPr/>
                    <a:lstStyle/>
                    <a:p>
                      <a:r>
                        <a:rPr lang="en-US" dirty="0" smtClean="0"/>
                        <a:t>134</a:t>
                      </a:r>
                      <a:endParaRPr lang="en-US" dirty="0"/>
                    </a:p>
                  </a:txBody>
                  <a:tcPr/>
                </a:tc>
              </a:tr>
              <a:tr h="396189">
                <a:tc>
                  <a:txBody>
                    <a:bodyPr/>
                    <a:lstStyle/>
                    <a:p>
                      <a:r>
                        <a:rPr lang="en-US" dirty="0" smtClean="0"/>
                        <a:t>LED</a:t>
                      </a:r>
                      <a:r>
                        <a:rPr lang="en-US" baseline="0" dirty="0" smtClean="0"/>
                        <a:t> TV</a:t>
                      </a:r>
                      <a:endParaRPr lang="en-US" dirty="0"/>
                    </a:p>
                  </a:txBody>
                  <a:tcPr/>
                </a:tc>
                <a:tc>
                  <a:txBody>
                    <a:bodyPr/>
                    <a:lstStyle/>
                    <a:p>
                      <a:r>
                        <a:rPr lang="en-US" dirty="0" smtClean="0"/>
                        <a:t>Non. Med. </a:t>
                      </a:r>
                      <a:r>
                        <a:rPr lang="en-US" dirty="0" err="1" smtClean="0"/>
                        <a:t>Eqp</a:t>
                      </a:r>
                      <a:endParaRPr lang="en-US" dirty="0"/>
                    </a:p>
                  </a:txBody>
                  <a:tcPr/>
                </a:tc>
                <a:tc>
                  <a:txBody>
                    <a:bodyPr/>
                    <a:lstStyle/>
                    <a:p>
                      <a:r>
                        <a:rPr lang="en-US" dirty="0" smtClean="0"/>
                        <a:t>6</a:t>
                      </a:r>
                      <a:endParaRPr lang="en-US" dirty="0"/>
                    </a:p>
                  </a:txBody>
                  <a:tcPr/>
                </a:tc>
                <a:tc>
                  <a:txBody>
                    <a:bodyPr/>
                    <a:lstStyle/>
                    <a:p>
                      <a:r>
                        <a:rPr lang="en-US" dirty="0" smtClean="0"/>
                        <a:t>4</a:t>
                      </a:r>
                      <a:endParaRPr lang="en-US" dirty="0"/>
                    </a:p>
                  </a:txBody>
                  <a:tcPr/>
                </a:tc>
                <a:tc>
                  <a:txBody>
                    <a:bodyPr/>
                    <a:lstStyle/>
                    <a:p>
                      <a:r>
                        <a:rPr lang="en-US" dirty="0" smtClean="0"/>
                        <a:t>17</a:t>
                      </a:r>
                      <a:endParaRPr lang="en-US" dirty="0"/>
                    </a:p>
                  </a:txBody>
                  <a:tcPr/>
                </a:tc>
              </a:tr>
              <a:tr h="396189">
                <a:tc>
                  <a:txBody>
                    <a:bodyPr/>
                    <a:lstStyle/>
                    <a:p>
                      <a:r>
                        <a:rPr lang="en-US" dirty="0" smtClean="0"/>
                        <a:t>Sofa</a:t>
                      </a:r>
                      <a:endParaRPr lang="en-US" dirty="0"/>
                    </a:p>
                  </a:txBody>
                  <a:tcPr/>
                </a:tc>
                <a:tc>
                  <a:txBody>
                    <a:bodyPr/>
                    <a:lstStyle/>
                    <a:p>
                      <a:r>
                        <a:rPr lang="en-US" dirty="0" smtClean="0"/>
                        <a:t>Non. Med. Fur</a:t>
                      </a:r>
                      <a:endParaRPr lang="en-US" dirty="0"/>
                    </a:p>
                  </a:txBody>
                  <a:tcPr/>
                </a:tc>
                <a:tc>
                  <a:txBody>
                    <a:bodyPr/>
                    <a:lstStyle/>
                    <a:p>
                      <a:r>
                        <a:rPr lang="en-US" dirty="0" smtClean="0"/>
                        <a:t>8</a:t>
                      </a:r>
                      <a:endParaRPr lang="en-US" dirty="0"/>
                    </a:p>
                  </a:txBody>
                  <a:tcPr/>
                </a:tc>
                <a:tc>
                  <a:txBody>
                    <a:bodyPr/>
                    <a:lstStyle/>
                    <a:p>
                      <a:r>
                        <a:rPr lang="en-US" dirty="0" smtClean="0"/>
                        <a:t>4</a:t>
                      </a:r>
                      <a:endParaRPr lang="en-US" dirty="0"/>
                    </a:p>
                  </a:txBody>
                  <a:tcPr/>
                </a:tc>
                <a:tc>
                  <a:txBody>
                    <a:bodyPr/>
                    <a:lstStyle/>
                    <a:p>
                      <a:r>
                        <a:rPr lang="en-US" dirty="0" smtClean="0"/>
                        <a:t>37</a:t>
                      </a:r>
                      <a:endParaRPr lang="en-US" dirty="0"/>
                    </a:p>
                  </a:txBody>
                  <a:tcPr/>
                </a:tc>
              </a:tr>
              <a:tr h="396189">
                <a:tc>
                  <a:txBody>
                    <a:bodyPr/>
                    <a:lstStyle/>
                    <a:p>
                      <a:r>
                        <a:rPr lang="en-US" dirty="0" smtClean="0"/>
                        <a:t>Centre</a:t>
                      </a:r>
                      <a:r>
                        <a:rPr lang="en-US" baseline="0" dirty="0" smtClean="0"/>
                        <a:t> Table</a:t>
                      </a:r>
                      <a:endParaRPr lang="en-US" dirty="0"/>
                    </a:p>
                  </a:txBody>
                  <a:tcPr/>
                </a:tc>
                <a:tc>
                  <a:txBody>
                    <a:bodyPr/>
                    <a:lstStyle/>
                    <a:p>
                      <a:r>
                        <a:rPr lang="en-US" dirty="0" smtClean="0"/>
                        <a:t>Non. Med. Fur</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r>
              <a:tr h="396189">
                <a:tc>
                  <a:txBody>
                    <a:bodyPr/>
                    <a:lstStyle/>
                    <a:p>
                      <a:r>
                        <a:rPr lang="en-US" dirty="0" smtClean="0"/>
                        <a:t>Tissue</a:t>
                      </a:r>
                      <a:r>
                        <a:rPr lang="en-US" baseline="0" dirty="0" smtClean="0"/>
                        <a:t> Box</a:t>
                      </a:r>
                      <a:endParaRPr lang="en-US" dirty="0"/>
                    </a:p>
                  </a:txBody>
                  <a:tcPr/>
                </a:tc>
                <a:tc>
                  <a:txBody>
                    <a:bodyPr/>
                    <a:lstStyle/>
                    <a:p>
                      <a:r>
                        <a:rPr lang="en-US" dirty="0" smtClean="0"/>
                        <a:t>House</a:t>
                      </a:r>
                      <a:r>
                        <a:rPr lang="en-US" baseline="0" dirty="0" smtClean="0"/>
                        <a:t> Keeping</a:t>
                      </a:r>
                      <a:endParaRPr lang="en-US" dirty="0"/>
                    </a:p>
                  </a:txBody>
                  <a:tcPr/>
                </a:tc>
                <a:tc>
                  <a:txBody>
                    <a:bodyPr/>
                    <a:lstStyle/>
                    <a:p>
                      <a:r>
                        <a:rPr lang="en-US" dirty="0" smtClean="0"/>
                        <a:t>5</a:t>
                      </a:r>
                      <a:endParaRPr lang="en-US" dirty="0"/>
                    </a:p>
                  </a:txBody>
                  <a:tcPr/>
                </a:tc>
                <a:tc>
                  <a:txBody>
                    <a:bodyPr/>
                    <a:lstStyle/>
                    <a:p>
                      <a:r>
                        <a:rPr lang="en-US" dirty="0" smtClean="0"/>
                        <a:t>3</a:t>
                      </a:r>
                      <a:endParaRPr lang="en-US" dirty="0"/>
                    </a:p>
                  </a:txBody>
                  <a:tcPr/>
                </a:tc>
                <a:tc>
                  <a:txBody>
                    <a:bodyPr/>
                    <a:lstStyle/>
                    <a:p>
                      <a:r>
                        <a:rPr lang="en-US" dirty="0" smtClean="0"/>
                        <a:t>45</a:t>
                      </a:r>
                      <a:endParaRPr lang="en-US" dirty="0"/>
                    </a:p>
                  </a:txBody>
                  <a:tcPr/>
                </a:tc>
              </a:tr>
              <a:tr h="396189">
                <a:tc>
                  <a:txBody>
                    <a:bodyPr/>
                    <a:lstStyle/>
                    <a:p>
                      <a:r>
                        <a:rPr lang="en-US" dirty="0" smtClean="0"/>
                        <a:t>PPE</a:t>
                      </a:r>
                      <a:endParaRPr lang="en-US" dirty="0"/>
                    </a:p>
                  </a:txBody>
                  <a:tcPr/>
                </a:tc>
                <a:tc>
                  <a:txBody>
                    <a:bodyPr/>
                    <a:lstStyle/>
                    <a:p>
                      <a:r>
                        <a:rPr lang="en-US" dirty="0" smtClean="0"/>
                        <a:t>House Keeping</a:t>
                      </a:r>
                      <a:endParaRPr lang="en-US" dirty="0"/>
                    </a:p>
                  </a:txBody>
                  <a:tcPr/>
                </a:tc>
                <a:tc>
                  <a:txBody>
                    <a:bodyPr/>
                    <a:lstStyle/>
                    <a:p>
                      <a:r>
                        <a:rPr lang="en-US" dirty="0" smtClean="0"/>
                        <a:t>8</a:t>
                      </a:r>
                      <a:endParaRPr lang="en-US" dirty="0"/>
                    </a:p>
                  </a:txBody>
                  <a:tcPr/>
                </a:tc>
                <a:tc>
                  <a:txBody>
                    <a:bodyPr/>
                    <a:lstStyle/>
                    <a:p>
                      <a:r>
                        <a:rPr lang="en-US" dirty="0" smtClean="0"/>
                        <a:t>14</a:t>
                      </a:r>
                      <a:endParaRPr lang="en-US" dirty="0"/>
                    </a:p>
                  </a:txBody>
                  <a:tcPr/>
                </a:tc>
                <a:tc>
                  <a:txBody>
                    <a:bodyPr/>
                    <a:lstStyle/>
                    <a:p>
                      <a:r>
                        <a:rPr lang="en-US" dirty="0" smtClean="0"/>
                        <a:t>43</a:t>
                      </a:r>
                      <a:endParaRPr lang="en-US" dirty="0"/>
                    </a:p>
                  </a:txBody>
                  <a:tcPr/>
                </a:tc>
              </a:tr>
            </a:tbl>
          </a:graphicData>
        </a:graphic>
      </p:graphicFrame>
      <p:sp>
        <p:nvSpPr>
          <p:cNvPr id="5" name="TextBox 4"/>
          <p:cNvSpPr txBox="1"/>
          <p:nvPr/>
        </p:nvSpPr>
        <p:spPr>
          <a:xfrm>
            <a:off x="838200" y="457200"/>
            <a:ext cx="5334000" cy="461665"/>
          </a:xfrm>
          <a:prstGeom prst="rect">
            <a:avLst/>
          </a:prstGeom>
          <a:noFill/>
        </p:spPr>
        <p:txBody>
          <a:bodyPr wrap="square" rtlCol="0">
            <a:spAutoFit/>
          </a:bodyPr>
          <a:lstStyle/>
          <a:p>
            <a:r>
              <a:rPr lang="en-US" sz="2400" b="1" dirty="0" smtClean="0">
                <a:latin typeface="Cambria" pitchFamily="18" charset="0"/>
              </a:rPr>
              <a:t>QUANTIFICATION</a:t>
            </a:r>
            <a:r>
              <a:rPr lang="en-US" b="1" dirty="0" smtClean="0">
                <a:latin typeface="Cambria" pitchFamily="18" charset="0"/>
              </a:rPr>
              <a:t> </a:t>
            </a:r>
            <a:r>
              <a:rPr lang="en-US" sz="2400" b="1" dirty="0" smtClean="0">
                <a:latin typeface="Cambria" pitchFamily="18" charset="0"/>
              </a:rPr>
              <a:t>OF LINE ITEMS </a:t>
            </a:r>
            <a:endParaRPr lang="en-US" sz="2400" b="1" dirty="0">
              <a:latin typeface="Cambria"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918</TotalTime>
  <Words>782</Words>
  <Application>Microsoft Office PowerPoint</Application>
  <PresentationFormat>On-screen Show (4:3)</PresentationFormat>
  <Paragraphs>223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To devise purchase plan of Non Medical Items for an upcoming 250 bedded Hospital in Bulandshahr</vt:lpstr>
      <vt:lpstr>Table of Contents: </vt:lpstr>
      <vt:lpstr>Overview:</vt:lpstr>
      <vt:lpstr>CORE VALUES </vt:lpstr>
      <vt:lpstr>INTRODUCTION:</vt:lpstr>
      <vt:lpstr>AIM &amp; OBJECTIVE:</vt:lpstr>
      <vt:lpstr>METHODOLOGY</vt:lpstr>
      <vt:lpstr>ANALYSIS</vt:lpstr>
      <vt:lpstr>Slide 9</vt:lpstr>
      <vt:lpstr>Slide 10</vt:lpstr>
      <vt:lpstr>PHASING PLAN</vt:lpstr>
      <vt:lpstr>RESULT</vt:lpstr>
      <vt:lpstr>Slide 13</vt:lpstr>
      <vt:lpstr>Limitation: </vt:lpstr>
      <vt:lpstr>RECOMMENDATION</vt:lpstr>
      <vt:lpstr>conclusion</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devise purchase plan of Non Medical Items for an upcoming 250 bedded Hospital in Bulandshahr</dc:title>
  <dc:creator>anushree</dc:creator>
  <cp:lastModifiedBy>anushree</cp:lastModifiedBy>
  <cp:revision>16</cp:revision>
  <dcterms:created xsi:type="dcterms:W3CDTF">2016-05-16T16:38:45Z</dcterms:created>
  <dcterms:modified xsi:type="dcterms:W3CDTF">2016-05-18T05:08:21Z</dcterms:modified>
</cp:coreProperties>
</file>