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7" r:id="rId4"/>
    <p:sldId id="258" r:id="rId5"/>
    <p:sldId id="278" r:id="rId6"/>
    <p:sldId id="279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\Desktop\excel%20care%20mayan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\Desktop\excel%20care%20mayan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\Desktop\excel%20care%20mayan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\Desktop\excel%20care%20mayank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\Desktop\excel%20care%20mayank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\Desktop\excel%20care%20mayank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\Desktop\excel%20care%20mayank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\Desktop\excel%20care%20mayan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in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Sheet1!$A$376:$A$380</c:f>
              <c:strCache>
                <c:ptCount val="5"/>
                <c:pt idx="0">
                  <c:v>Excessive bleeding from vagina</c:v>
                </c:pt>
                <c:pt idx="1">
                  <c:v>Severe pain in lower abdomen</c:v>
                </c:pt>
                <c:pt idx="2">
                  <c:v>Fever</c:v>
                </c:pt>
                <c:pt idx="3">
                  <c:v>Foul smelling discharge</c:v>
                </c:pt>
                <c:pt idx="4">
                  <c:v>Pain while passing urine</c:v>
                </c:pt>
              </c:strCache>
            </c:strRef>
          </c:cat>
          <c:val>
            <c:numRef>
              <c:f>Sheet1!$B$376:$B$380</c:f>
              <c:numCache>
                <c:formatCode>General</c:formatCode>
                <c:ptCount val="5"/>
                <c:pt idx="0">
                  <c:v>9</c:v>
                </c:pt>
                <c:pt idx="1">
                  <c:v>15</c:v>
                </c:pt>
                <c:pt idx="2">
                  <c:v>16</c:v>
                </c:pt>
                <c:pt idx="3">
                  <c:v>3</c:v>
                </c:pt>
                <c:pt idx="4">
                  <c:v>7</c:v>
                </c:pt>
              </c:numCache>
            </c:numRef>
          </c:val>
        </c:ser>
        <c:dLbls>
          <c:showVal val="1"/>
        </c:dLbls>
        <c:axId val="63047936"/>
        <c:axId val="62169088"/>
      </c:barChart>
      <c:catAx>
        <c:axId val="63047936"/>
        <c:scaling>
          <c:orientation val="minMax"/>
        </c:scaling>
        <c:axPos val="b"/>
        <c:numFmt formatCode="General" sourceLinked="0"/>
        <c:tickLblPos val="nextTo"/>
        <c:crossAx val="62169088"/>
        <c:crosses val="autoZero"/>
        <c:auto val="1"/>
        <c:lblAlgn val="ctr"/>
        <c:lblOffset val="100"/>
      </c:catAx>
      <c:valAx>
        <c:axId val="62169088"/>
        <c:scaling>
          <c:orientation val="minMax"/>
        </c:scaling>
        <c:axPos val="l"/>
        <c:majorGridlines/>
        <c:numFmt formatCode="General" sourceLinked="1"/>
        <c:tickLblPos val="nextTo"/>
        <c:crossAx val="63047936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title>
      <c:tx>
        <c:rich>
          <a:bodyPr/>
          <a:lstStyle/>
          <a:p>
            <a:pPr>
              <a:defRPr/>
            </a:pPr>
            <a:r>
              <a:rPr lang="en-US"/>
              <a:t>Child</a:t>
            </a:r>
            <a:r>
              <a:rPr lang="en-US" baseline="0"/>
              <a:t> sick after one month</a:t>
            </a:r>
            <a:endParaRPr lang="en-US"/>
          </a:p>
        </c:rich>
      </c:tx>
      <c:layout/>
    </c:title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ctr"/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Sheet1!$A$76:$A$78</c:f>
              <c:strCache>
                <c:ptCount val="3"/>
                <c:pt idx="0">
                  <c:v>Did child ever fall sick in first month after birth?</c:v>
                </c:pt>
                <c:pt idx="1">
                  <c:v>yes</c:v>
                </c:pt>
                <c:pt idx="2">
                  <c:v>no</c:v>
                </c:pt>
              </c:strCache>
            </c:strRef>
          </c:cat>
          <c:val>
            <c:numRef>
              <c:f>Sheet1!$B$76:$B$78</c:f>
              <c:numCache>
                <c:formatCode>General</c:formatCode>
                <c:ptCount val="3"/>
                <c:pt idx="1">
                  <c:v>21</c:v>
                </c:pt>
                <c:pt idx="2">
                  <c:v>29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egendEntry>
        <c:idx val="0"/>
        <c:delete val="1"/>
      </c:legendEntry>
      <c:layout/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2473917322834728E-2"/>
          <c:y val="5.2843832020997392E-2"/>
          <c:w val="0.90419274934383198"/>
          <c:h val="0.72604166666666725"/>
        </c:manualLayout>
      </c:layout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in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Sheet1!$A$90:$A$97</c:f>
              <c:strCache>
                <c:ptCount val="8"/>
                <c:pt idx="0">
                  <c:v>District Hospital</c:v>
                </c:pt>
                <c:pt idx="1">
                  <c:v>FRU</c:v>
                </c:pt>
                <c:pt idx="2">
                  <c:v>PHC</c:v>
                </c:pt>
                <c:pt idx="3">
                  <c:v>CHC</c:v>
                </c:pt>
                <c:pt idx="4">
                  <c:v>HSC</c:v>
                </c:pt>
                <c:pt idx="5">
                  <c:v>Private Hospital</c:v>
                </c:pt>
                <c:pt idx="6">
                  <c:v>Home Remedy</c:v>
                </c:pt>
                <c:pt idx="7">
                  <c:v>Other</c:v>
                </c:pt>
              </c:strCache>
            </c:strRef>
          </c:cat>
          <c:val>
            <c:numRef>
              <c:f>Sheet1!$B$90:$B$97</c:f>
              <c:numCache>
                <c:formatCode>General</c:formatCode>
                <c:ptCount val="8"/>
                <c:pt idx="0">
                  <c:v>2</c:v>
                </c:pt>
                <c:pt idx="1">
                  <c:v>0</c:v>
                </c:pt>
                <c:pt idx="2">
                  <c:v>32</c:v>
                </c:pt>
                <c:pt idx="3">
                  <c:v>0</c:v>
                </c:pt>
                <c:pt idx="4">
                  <c:v>0</c:v>
                </c:pt>
                <c:pt idx="5">
                  <c:v>8</c:v>
                </c:pt>
                <c:pt idx="6">
                  <c:v>5</c:v>
                </c:pt>
                <c:pt idx="7">
                  <c:v>3</c:v>
                </c:pt>
              </c:numCache>
            </c:numRef>
          </c:val>
        </c:ser>
        <c:dLbls>
          <c:showVal val="1"/>
        </c:dLbls>
        <c:axId val="63928576"/>
        <c:axId val="63950848"/>
      </c:barChart>
      <c:catAx>
        <c:axId val="63928576"/>
        <c:scaling>
          <c:orientation val="minMax"/>
        </c:scaling>
        <c:axPos val="b"/>
        <c:numFmt formatCode="General" sourceLinked="0"/>
        <c:tickLblPos val="nextTo"/>
        <c:crossAx val="63950848"/>
        <c:crosses val="autoZero"/>
        <c:auto val="1"/>
        <c:lblAlgn val="ctr"/>
        <c:lblOffset val="100"/>
      </c:catAx>
      <c:valAx>
        <c:axId val="63950848"/>
        <c:scaling>
          <c:orientation val="minMax"/>
        </c:scaling>
        <c:axPos val="l"/>
        <c:majorGridlines/>
        <c:numFmt formatCode="General" sourceLinked="1"/>
        <c:tickLblPos val="nextTo"/>
        <c:crossAx val="63928576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Ever</a:t>
            </a:r>
            <a:r>
              <a:rPr lang="en-US" baseline="0"/>
              <a:t> breastfeed child</a:t>
            </a:r>
            <a:endParaRPr lang="en-US"/>
          </a:p>
        </c:rich>
      </c:tx>
    </c:title>
    <c:plotArea>
      <c:layout>
        <c:manualLayout>
          <c:layoutTarget val="inner"/>
          <c:xMode val="edge"/>
          <c:yMode val="edge"/>
          <c:x val="0.13448840769903778"/>
          <c:y val="0.27176826533047055"/>
          <c:w val="0.73970734908136448"/>
          <c:h val="0.49792306264747416"/>
        </c:manualLayout>
      </c:layout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in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Sheet1!$A$159:$A$160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Sheet1!$B$159:$B$160</c:f>
              <c:numCache>
                <c:formatCode>General</c:formatCode>
                <c:ptCount val="2"/>
                <c:pt idx="0">
                  <c:v>50</c:v>
                </c:pt>
                <c:pt idx="1">
                  <c:v>0</c:v>
                </c:pt>
              </c:numCache>
            </c:numRef>
          </c:val>
        </c:ser>
        <c:dLbls>
          <c:showVal val="1"/>
        </c:dLbls>
        <c:axId val="64232832"/>
        <c:axId val="64246912"/>
      </c:barChart>
      <c:catAx>
        <c:axId val="64232832"/>
        <c:scaling>
          <c:orientation val="minMax"/>
        </c:scaling>
        <c:axPos val="b"/>
        <c:numFmt formatCode="General" sourceLinked="0"/>
        <c:tickLblPos val="nextTo"/>
        <c:crossAx val="64246912"/>
        <c:crosses val="autoZero"/>
        <c:auto val="1"/>
        <c:lblAlgn val="ctr"/>
        <c:lblOffset val="100"/>
      </c:catAx>
      <c:valAx>
        <c:axId val="64246912"/>
        <c:scaling>
          <c:orientation val="minMax"/>
        </c:scaling>
        <c:axPos val="l"/>
        <c:majorGridlines/>
        <c:numFmt formatCode="General" sourceLinked="1"/>
        <c:tickLblPos val="nextTo"/>
        <c:crossAx val="64232832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Breast feed your child in last 24 hours</a:t>
            </a:r>
          </a:p>
        </c:rich>
      </c:tx>
    </c:title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ctr"/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Sheet1!$A$188:$A$190</c:f>
              <c:strCache>
                <c:ptCount val="3"/>
                <c:pt idx="0">
                  <c:v>0 to 2</c:v>
                </c:pt>
                <c:pt idx="1">
                  <c:v>2 to 5</c:v>
                </c:pt>
                <c:pt idx="2">
                  <c:v>&gt;5</c:v>
                </c:pt>
              </c:strCache>
            </c:strRef>
          </c:cat>
          <c:val>
            <c:numRef>
              <c:f>Sheet1!$B$188:$B$190</c:f>
              <c:numCache>
                <c:formatCode>General</c:formatCode>
                <c:ptCount val="3"/>
                <c:pt idx="0">
                  <c:v>12</c:v>
                </c:pt>
                <c:pt idx="1">
                  <c:v>34</c:v>
                </c:pt>
                <c:pt idx="2">
                  <c:v>4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overlay val="1"/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Bottle feed yesterday</a:t>
            </a:r>
          </a:p>
        </c:rich>
      </c:tx>
    </c:title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inEnd"/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Sheet1!$A$205:$A$207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Don’t Know</c:v>
                </c:pt>
              </c:strCache>
            </c:strRef>
          </c:cat>
          <c:val>
            <c:numRef>
              <c:f>Sheet1!$B$205:$B$207</c:f>
              <c:numCache>
                <c:formatCode>General</c:formatCode>
                <c:ptCount val="3"/>
                <c:pt idx="0">
                  <c:v>37</c:v>
                </c:pt>
                <c:pt idx="1">
                  <c:v>13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Other</a:t>
            </a:r>
            <a:r>
              <a:rPr lang="en-US" baseline="0"/>
              <a:t> than breastfeeding</a:t>
            </a:r>
            <a:endParaRPr lang="en-US"/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Sheet1!$A$223:$A$234</c:f>
              <c:strCache>
                <c:ptCount val="12"/>
                <c:pt idx="0">
                  <c:v>Cow/buffalo/goat milk</c:v>
                </c:pt>
                <c:pt idx="1">
                  <c:v>Milk made of milk powder</c:v>
                </c:pt>
                <c:pt idx="2">
                  <c:v>Plain water</c:v>
                </c:pt>
                <c:pt idx="3">
                  <c:v>Janam ghutti</c:v>
                </c:pt>
                <c:pt idx="4">
                  <c:v>Gripe water</c:v>
                </c:pt>
                <c:pt idx="5">
                  <c:v>Tea</c:v>
                </c:pt>
                <c:pt idx="6">
                  <c:v>Honey</c:v>
                </c:pt>
                <c:pt idx="7">
                  <c:v>Rice/roti/khichari or other mushy food</c:v>
                </c:pt>
                <c:pt idx="8">
                  <c:v>Biscuit/snacks/sweets etc</c:v>
                </c:pt>
                <c:pt idx="9">
                  <c:v>Sugar-salt-water solution (ORS)</c:v>
                </c:pt>
                <c:pt idx="10">
                  <c:v>Medicines</c:v>
                </c:pt>
                <c:pt idx="11">
                  <c:v>Other</c:v>
                </c:pt>
              </c:strCache>
            </c:strRef>
          </c:cat>
          <c:val>
            <c:numRef>
              <c:f>Sheet1!$B$223:$B$234</c:f>
              <c:numCache>
                <c:formatCode>General</c:formatCode>
                <c:ptCount val="12"/>
                <c:pt idx="0">
                  <c:v>7</c:v>
                </c:pt>
                <c:pt idx="1">
                  <c:v>3</c:v>
                </c:pt>
                <c:pt idx="2">
                  <c:v>14</c:v>
                </c:pt>
                <c:pt idx="3">
                  <c:v>0</c:v>
                </c:pt>
                <c:pt idx="4">
                  <c:v>0</c:v>
                </c:pt>
                <c:pt idx="5">
                  <c:v>4</c:v>
                </c:pt>
                <c:pt idx="6">
                  <c:v>2</c:v>
                </c:pt>
                <c:pt idx="7">
                  <c:v>0</c:v>
                </c:pt>
                <c:pt idx="8">
                  <c:v>7</c:v>
                </c:pt>
                <c:pt idx="9">
                  <c:v>0</c:v>
                </c:pt>
                <c:pt idx="10">
                  <c:v>13</c:v>
                </c:pt>
                <c:pt idx="11">
                  <c:v>0</c:v>
                </c:pt>
              </c:numCache>
            </c:numRef>
          </c:val>
        </c:ser>
        <c:dLbls>
          <c:showVal val="1"/>
        </c:dLbls>
        <c:axId val="64731008"/>
        <c:axId val="64732544"/>
      </c:barChart>
      <c:catAx>
        <c:axId val="64731008"/>
        <c:scaling>
          <c:orientation val="minMax"/>
        </c:scaling>
        <c:axPos val="b"/>
        <c:numFmt formatCode="General" sourceLinked="0"/>
        <c:tickLblPos val="nextTo"/>
        <c:crossAx val="64732544"/>
        <c:crosses val="autoZero"/>
        <c:auto val="1"/>
        <c:lblAlgn val="ctr"/>
        <c:lblOffset val="100"/>
      </c:catAx>
      <c:valAx>
        <c:axId val="64732544"/>
        <c:scaling>
          <c:orientation val="minMax"/>
        </c:scaling>
        <c:axPos val="l"/>
        <c:majorGridlines/>
        <c:numFmt formatCode="General" sourceLinked="1"/>
        <c:tickLblPos val="nextTo"/>
        <c:crossAx val="64731008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Age</a:t>
            </a:r>
            <a:r>
              <a:rPr lang="en-US" baseline="0"/>
              <a:t> for exclusive breastfeeding</a:t>
            </a:r>
            <a:endParaRPr lang="en-US"/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in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Sheet1!$A$246:$A$249</c:f>
              <c:strCache>
                <c:ptCount val="4"/>
                <c:pt idx="0">
                  <c:v>0 to 2 months</c:v>
                </c:pt>
                <c:pt idx="1">
                  <c:v>0 to 6 months</c:v>
                </c:pt>
                <c:pt idx="2">
                  <c:v>As long as it is needed</c:v>
                </c:pt>
                <c:pt idx="3">
                  <c:v>Don’t know</c:v>
                </c:pt>
              </c:strCache>
            </c:strRef>
          </c:cat>
          <c:val>
            <c:numRef>
              <c:f>Sheet1!$B$246:$B$249</c:f>
              <c:numCache>
                <c:formatCode>General</c:formatCode>
                <c:ptCount val="4"/>
                <c:pt idx="0">
                  <c:v>4</c:v>
                </c:pt>
                <c:pt idx="1">
                  <c:v>26</c:v>
                </c:pt>
                <c:pt idx="2">
                  <c:v>9</c:v>
                </c:pt>
                <c:pt idx="3">
                  <c:v>11</c:v>
                </c:pt>
              </c:numCache>
            </c:numRef>
          </c:val>
        </c:ser>
        <c:dLbls>
          <c:showVal val="1"/>
        </c:dLbls>
        <c:axId val="64753024"/>
        <c:axId val="64767104"/>
      </c:barChart>
      <c:catAx>
        <c:axId val="64753024"/>
        <c:scaling>
          <c:orientation val="minMax"/>
        </c:scaling>
        <c:axPos val="b"/>
        <c:numFmt formatCode="General" sourceLinked="0"/>
        <c:tickLblPos val="nextTo"/>
        <c:crossAx val="64767104"/>
        <c:crosses val="autoZero"/>
        <c:auto val="1"/>
        <c:lblAlgn val="ctr"/>
        <c:lblOffset val="100"/>
      </c:catAx>
      <c:valAx>
        <c:axId val="64767104"/>
        <c:scaling>
          <c:orientation val="minMax"/>
        </c:scaling>
        <c:axPos val="l"/>
        <c:majorGridlines/>
        <c:numFmt formatCode="General" sourceLinked="1"/>
        <c:tickLblPos val="nextTo"/>
        <c:crossAx val="64753024"/>
        <c:crosses val="autoZero"/>
        <c:crossBetween val="between"/>
      </c:valAx>
    </c:plotArea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999EB3D-1C82-4A33-A62C-B54AE010A601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6545451-5E32-4BDC-9C0F-BC4193BD85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pmnch/media/press_materials/fs/fs_mdg4_childmortality/en/" TargetMode="External"/><Relationship Id="rId2" Type="http://schemas.openxmlformats.org/officeDocument/2006/relationships/hyperlink" Target="http://www.who.int/maternal_child_adolescent/topics/newborn/postnatal_care/e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eguardian.com/global-development/2014/sep/16/infant-child-deaths-un-estimate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.unicef.org/maternal-health/newborn-care.html" TargetMode="External"/><Relationship Id="rId2" Type="http://schemas.openxmlformats.org/officeDocument/2006/relationships/hyperlink" Target="http://www.nhs.uk/Conditions/pregnancy-and-baby/Pages/benefits-breastfeeding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rhm.gov.in/nrhm-in-state/state-wise-information/bihar.html" TargetMode="External"/><Relationship Id="rId4" Type="http://schemas.openxmlformats.org/officeDocument/2006/relationships/hyperlink" Target="http://mdgs.un.org/unsd/mdg/SeriesDetail.aspx?srid=810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just"/>
            <a:r>
              <a:rPr lang="en-IN" sz="2800" dirty="0" smtClean="0">
                <a:effectLst/>
                <a:latin typeface="Times New Roman" pitchFamily="18" charset="0"/>
                <a:cs typeface="Times New Roman" pitchFamily="18" charset="0"/>
              </a:rPr>
              <a:t>POST NATAL CARE and BREAST  FEEDING PRACTICES AMONGST THE RECENTLY DELIVERED MOTHERS IN HALDI CHHAPRA VILLAGE OF PATNA, BIHAR</a:t>
            </a:r>
            <a:endParaRPr lang="en-US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419600"/>
            <a:ext cx="2438400" cy="2438399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Mayank Joshi</a:t>
            </a:r>
          </a:p>
          <a:p>
            <a:pPr algn="l"/>
            <a:r>
              <a:rPr lang="en-US" sz="2000" dirty="0" smtClean="0"/>
              <a:t>PG/14/031</a:t>
            </a:r>
          </a:p>
          <a:p>
            <a:pPr algn="l"/>
            <a:r>
              <a:rPr lang="en-US" sz="2000" dirty="0" smtClean="0"/>
              <a:t>PGDHHM BATCH2014-16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IN" sz="2400" dirty="0" smtClean="0"/>
              <a:t>Sample size for this study was calculated by assuming a uniform distribution of children over the age group of 0 to 4 years, which is subject to contradictions.</a:t>
            </a:r>
          </a:p>
          <a:p>
            <a:pPr lvl="0" algn="just"/>
            <a:r>
              <a:rPr lang="en-IN" sz="2400" dirty="0" smtClean="0"/>
              <a:t>Due to limit of time for data collection only 50 samples were taken.</a:t>
            </a:r>
          </a:p>
          <a:p>
            <a:pPr lvl="0" algn="just"/>
            <a:endParaRPr lang="en-IN" sz="20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/>
          <a:lstStyle/>
          <a:p>
            <a:pPr>
              <a:buNone/>
            </a:pPr>
            <a:r>
              <a:rPr lang="en-IN" sz="1800" dirty="0" smtClean="0"/>
              <a:t>1)</a:t>
            </a:r>
            <a:r>
              <a:rPr lang="en-IN" sz="2400" dirty="0" smtClean="0"/>
              <a:t> After the delivery of child did you ever experience any of the following health problems?</a:t>
            </a:r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r>
              <a:rPr lang="en-IN" sz="2400" dirty="0" smtClean="0"/>
              <a:t>Fig. Bar graph shows the different health problem occurring to mothers after delivery.</a:t>
            </a:r>
          </a:p>
          <a:p>
            <a:endParaRPr lang="en-US" sz="1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Findings: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295401" y="2400300"/>
          <a:ext cx="70104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endParaRPr lang="en-IN" sz="2000" dirty="0" smtClean="0"/>
          </a:p>
          <a:p>
            <a:endParaRPr lang="en-IN" sz="2000" dirty="0" smtClean="0"/>
          </a:p>
          <a:p>
            <a:pPr>
              <a:buNone/>
            </a:pPr>
            <a:r>
              <a:rPr lang="en-IN" sz="2800" dirty="0" smtClean="0"/>
              <a:t>2) Did child ever fall sick in first month after birth?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400" dirty="0" smtClean="0"/>
              <a:t>Fig. Shows the number of child those who were sick after one month.</a:t>
            </a:r>
          </a:p>
          <a:p>
            <a:pPr>
              <a:buNone/>
            </a:pPr>
            <a:endParaRPr lang="en-US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057400" y="1371600"/>
          <a:ext cx="4572000" cy="2828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/>
              <a:t>3) From where did you get consultation or treatment for this problem?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400" dirty="0" smtClean="0"/>
              <a:t>Fig. Facility type access by village people</a:t>
            </a:r>
          </a:p>
          <a:p>
            <a:pPr>
              <a:buNone/>
            </a:pPr>
            <a:endParaRPr lang="en-US" sz="2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447800" y="990600"/>
          <a:ext cx="6705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endParaRPr lang="en-IN" sz="2000" dirty="0" smtClean="0"/>
          </a:p>
          <a:p>
            <a:endParaRPr lang="en-IN" sz="2000" dirty="0" smtClean="0"/>
          </a:p>
          <a:p>
            <a:pPr>
              <a:buNone/>
            </a:pPr>
            <a:r>
              <a:rPr lang="en-IN" sz="2800" dirty="0" smtClean="0"/>
              <a:t>4)Have you ever breastfeed this child?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dirty="0" smtClean="0"/>
              <a:t>Fig. Num. of mothers breastfeed their child</a:t>
            </a:r>
            <a:endParaRPr lang="en-US" sz="2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66800" y="1371600"/>
          <a:ext cx="57912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/>
          <a:lstStyle/>
          <a:p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 </a:t>
            </a:r>
          </a:p>
          <a:p>
            <a:pPr>
              <a:buNone/>
            </a:pPr>
            <a:r>
              <a:rPr lang="en-IN" sz="2800" dirty="0" smtClean="0"/>
              <a:t>5)How many times did you breastfeed your child in last 24 hours? 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        </a:t>
            </a:r>
            <a:r>
              <a:rPr lang="en-IN" sz="2400" dirty="0" smtClean="0"/>
              <a:t>Fig. No. of times breastfeed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981200" y="1905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 </a:t>
            </a:r>
          </a:p>
          <a:p>
            <a:pPr>
              <a:buNone/>
            </a:pPr>
            <a:r>
              <a:rPr lang="en-IN" sz="2000" dirty="0" smtClean="0"/>
              <a:t>  </a:t>
            </a:r>
            <a:r>
              <a:rPr lang="en-IN" sz="2800" dirty="0" smtClean="0"/>
              <a:t>6)  Did child drink anything from bottle with a nipple yesterday during the day or  night? 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400" dirty="0" smtClean="0"/>
              <a:t>Fig. No. of bottle-feed child yesterday</a:t>
            </a:r>
            <a:endParaRPr lang="en-US" sz="2400" dirty="0" smtClean="0"/>
          </a:p>
          <a:p>
            <a:endParaRPr lang="en-US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800" dirty="0" smtClean="0"/>
              <a:t>7) </a:t>
            </a:r>
            <a:r>
              <a:rPr lang="en-IN" sz="2800" dirty="0" smtClean="0"/>
              <a:t>Have you ever given any of these things other than breast milk at any time to child?</a:t>
            </a: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dirty="0" smtClean="0"/>
              <a:t>Fig. </a:t>
            </a:r>
            <a:r>
              <a:rPr lang="en-IN" sz="2400" dirty="0" smtClean="0"/>
              <a:t>Represent the data of if anything other than milk is given to child at any time.</a:t>
            </a:r>
            <a:endParaRPr lang="en-US" sz="2400" dirty="0" smtClean="0"/>
          </a:p>
          <a:p>
            <a:pPr>
              <a:buNone/>
            </a:pPr>
            <a:endParaRPr lang="en-US" sz="20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066800" y="1600200"/>
          <a:ext cx="7467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2000" b="1" dirty="0" smtClean="0"/>
          </a:p>
          <a:p>
            <a:pPr>
              <a:buNone/>
            </a:pPr>
            <a:endParaRPr lang="en-IN" sz="2000" b="1" dirty="0" smtClean="0"/>
          </a:p>
          <a:p>
            <a:pPr>
              <a:buNone/>
            </a:pPr>
            <a:r>
              <a:rPr lang="en-IN" sz="2800" dirty="0" smtClean="0"/>
              <a:t>8) Till what age child should be exclusive breastfeeding?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400" dirty="0" smtClean="0"/>
              <a:t>Fig. Represents the age for exclusive breastfeeding.</a:t>
            </a:r>
          </a:p>
          <a:p>
            <a:pPr>
              <a:buNone/>
            </a:pPr>
            <a:endParaRPr lang="en-US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286000" y="1524000"/>
          <a:ext cx="62484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Trends of health problems after delivery shows the lack of proper clinical visits.</a:t>
            </a:r>
          </a:p>
          <a:p>
            <a:r>
              <a:rPr lang="en-US" sz="2400" dirty="0" smtClean="0"/>
              <a:t>Lack of health facility near by village is evident.</a:t>
            </a:r>
          </a:p>
          <a:p>
            <a:r>
              <a:rPr lang="en-US" sz="2400" dirty="0" smtClean="0"/>
              <a:t>Indicators shows lack of proper counseling of mothers &amp; post natal care.</a:t>
            </a:r>
          </a:p>
          <a:p>
            <a:r>
              <a:rPr lang="en-US" sz="2400" dirty="0" smtClean="0"/>
              <a:t>Bottle-feeding is being carried out by mothers largely.</a:t>
            </a:r>
          </a:p>
          <a:p>
            <a:r>
              <a:rPr lang="en-US" sz="2400" dirty="0" smtClean="0"/>
              <a:t>Other eatables are being given to child rather giving them exclusive breastfeeding.</a:t>
            </a:r>
          </a:p>
          <a:p>
            <a:r>
              <a:rPr lang="en-US" sz="2400" dirty="0" smtClean="0"/>
              <a:t>Indicators didn’t shown the clear picture about the correct timing of initiation of breast-feeding practices.</a:t>
            </a:r>
          </a:p>
          <a:p>
            <a:r>
              <a:rPr lang="en-US" sz="2400" dirty="0" smtClean="0"/>
              <a:t>Despite of proper counseling , no proper breast-feeding practices(feeding 8-10 times) have been seen.  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0" dirty="0" smtClean="0">
                <a:effectLst/>
              </a:rPr>
              <a:t>Discussion</a:t>
            </a:r>
            <a:endParaRPr lang="en-US" sz="2800" b="0" dirty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Funded by Bill &amp; Melinda Gates Foundation.</a:t>
            </a:r>
          </a:p>
          <a:p>
            <a:r>
              <a:rPr lang="en-US" sz="2400" dirty="0" smtClean="0"/>
              <a:t>Providing support to Bihar State Govt.’s ICDS scheme.</a:t>
            </a:r>
          </a:p>
          <a:p>
            <a:r>
              <a:rPr lang="en-US" sz="2400" dirty="0" smtClean="0"/>
              <a:t>Goal - </a:t>
            </a:r>
            <a:r>
              <a:rPr lang="en-IN" sz="2400" dirty="0" smtClean="0"/>
              <a:t>achieve greater impact on the overall development of children in the state by addressing under-nutrition.</a:t>
            </a:r>
          </a:p>
          <a:p>
            <a:r>
              <a:rPr lang="en-IN" sz="2400" dirty="0" smtClean="0"/>
              <a:t>Special focus – Young child feeding practices through vigorous home visits.</a:t>
            </a:r>
          </a:p>
          <a:p>
            <a:r>
              <a:rPr lang="en-IN" sz="2400" dirty="0" smtClean="0"/>
              <a:t>Organize regular monthly meetings to increase convergence and co-ordination between govt. Departments 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600" dirty="0" smtClean="0">
                <a:cs typeface="Times New Roman" panose="02020603050405020304" pitchFamily="18" charset="0"/>
              </a:rPr>
              <a:t>promoting wheat fortification carrying BCC intervention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 smtClean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Nutritional Technical Support Unit (NTSU)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INDIA,Bihar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Health facility in vicinity is required.</a:t>
            </a:r>
          </a:p>
          <a:p>
            <a:pPr algn="just"/>
            <a:r>
              <a:rPr lang="en-US" sz="2400" dirty="0" smtClean="0"/>
              <a:t>More activeness of FLW &amp; community indulgence is required to initiate proper breast-feeding practices.</a:t>
            </a:r>
          </a:p>
          <a:p>
            <a:pPr algn="just"/>
            <a:r>
              <a:rPr lang="en-US" sz="2400" dirty="0" smtClean="0"/>
              <a:t>Participation of community is needed.</a:t>
            </a:r>
          </a:p>
          <a:p>
            <a:pPr algn="just"/>
            <a:r>
              <a:rPr lang="en-US" sz="2400" dirty="0" smtClean="0"/>
              <a:t>Awareness about the exclusive breast-feeding is need of hour.</a:t>
            </a:r>
          </a:p>
          <a:p>
            <a:pPr algn="just"/>
            <a:r>
              <a:rPr lang="en-US" sz="2400" dirty="0" smtClean="0"/>
              <a:t> Review meetings and strict monitoring for post natal care and breast feeding practices.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effectLst/>
              </a:rPr>
              <a:t>Recommendations</a:t>
            </a:r>
            <a:endParaRPr lang="en-US" sz="2800" dirty="0"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lvl="0" indent="-514350">
              <a:buFont typeface="Wingdings" pitchFamily="2" charset="2"/>
              <a:buChar char="ü"/>
            </a:pPr>
            <a:r>
              <a:rPr lang="en-IN" sz="2000" b="1" u="sng" dirty="0" smtClean="0">
                <a:hlinkClick r:id="rId2"/>
              </a:rPr>
              <a:t>http://www.who.int/maternal_child_adolescent/topics/newborn/postnatal_care/en/</a:t>
            </a:r>
            <a:r>
              <a:rPr lang="en-IN" sz="2000" b="1" dirty="0" smtClean="0"/>
              <a:t>maternal, new born, child and adolescent health.</a:t>
            </a:r>
          </a:p>
          <a:p>
            <a:pPr marL="624078" indent="-514350">
              <a:buFont typeface="Wingdings" pitchFamily="2" charset="2"/>
              <a:buChar char="ü"/>
            </a:pPr>
            <a:r>
              <a:rPr lang="en-IN" sz="2000" dirty="0" smtClean="0"/>
              <a:t>The Inter-agency Group for Child Mortality Estimation (UN IGME). 2014. Levels &amp; Trends in Child Mortality, Report 2014. United Nations Children’s Fund. </a:t>
            </a:r>
            <a:endParaRPr lang="en-US" sz="2000" dirty="0" smtClean="0"/>
          </a:p>
          <a:p>
            <a:pPr marL="624078" indent="-514350">
              <a:buFont typeface="Wingdings" pitchFamily="2" charset="2"/>
              <a:buChar char="ü"/>
            </a:pPr>
            <a:r>
              <a:rPr lang="en-IN" sz="2000" b="1" u="sng" dirty="0" smtClean="0">
                <a:hlinkClick r:id="rId3"/>
              </a:rPr>
              <a:t>http://www.who.int/pmnch/media/press_materials/fs/fs_mdg4_childmortality/en/</a:t>
            </a:r>
            <a:r>
              <a:rPr lang="en-IN" sz="2000" b="1" u="sng" dirty="0" smtClean="0"/>
              <a:t> child mortality, millennium development goal.</a:t>
            </a:r>
            <a:endParaRPr lang="en-US" sz="2000" dirty="0" smtClean="0"/>
          </a:p>
          <a:p>
            <a:pPr marL="624078" indent="-514350">
              <a:buFont typeface="Wingdings" pitchFamily="2" charset="2"/>
              <a:buChar char="ü"/>
            </a:pPr>
            <a:r>
              <a:rPr lang="en-IN" sz="2000" b="1" u="sng" dirty="0" smtClean="0">
                <a:hlinkClick r:id="rId4"/>
              </a:rPr>
              <a:t>http://www.theguardian.com/global-development/2014/sep/16/infant-child-deaths-un-estimates</a:t>
            </a:r>
            <a:r>
              <a:rPr lang="en-IN" sz="2000" b="1" u="sng" dirty="0" smtClean="0"/>
              <a:t> global development, infant child death.</a:t>
            </a:r>
            <a:endParaRPr lang="en-US" sz="2000" b="1" u="sng" dirty="0" smtClean="0"/>
          </a:p>
          <a:p>
            <a:pPr marL="624078" lvl="0" indent="-514350">
              <a:buFont typeface="Wingdings" pitchFamily="2" charset="2"/>
              <a:buChar char="ü"/>
            </a:pPr>
            <a:r>
              <a:rPr lang="en-IN" sz="2000" dirty="0" smtClean="0"/>
              <a:t>C. Ku and S. K. Y. Chow, “Factors influencing the practice of exclusive breastfeeding among Hong Kong Chinese women: a questionnaire survey,” Journal of Clinical Nursing, vol. 19, no. 17-18, pp. 2434–2445, 2010. </a:t>
            </a:r>
            <a:endParaRPr lang="en-US" sz="2000" dirty="0" smtClean="0"/>
          </a:p>
          <a:p>
            <a:pPr marL="624078" indent="-514350">
              <a:buFont typeface="+mj-lt"/>
              <a:buAutoNum type="arabicPeriod"/>
            </a:pPr>
            <a:endParaRPr lang="en-US" sz="2000" dirty="0" smtClean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0" dirty="0" smtClean="0">
                <a:effectLst/>
              </a:rPr>
              <a:t>References :</a:t>
            </a:r>
            <a:endParaRPr lang="en-US" sz="2000" b="0" dirty="0">
              <a:effectLst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/>
          <a:lstStyle/>
          <a:p>
            <a:pPr marL="624078" lvl="0" indent="-514350">
              <a:buFont typeface="Wingdings" pitchFamily="2" charset="2"/>
              <a:buChar char="ü"/>
            </a:pPr>
            <a:r>
              <a:rPr lang="en-IN" sz="2000" dirty="0" smtClean="0"/>
              <a:t>The World Health Organization, Infant and Young Child Feeding, World Health Organization, Lyon, France, 2009.</a:t>
            </a:r>
          </a:p>
          <a:p>
            <a:pPr marL="624078" indent="-514350">
              <a:buFont typeface="Wingdings" pitchFamily="2" charset="2"/>
              <a:buChar char="ü"/>
            </a:pPr>
            <a:r>
              <a:rPr lang="en-IN" sz="2000" dirty="0" smtClean="0"/>
              <a:t>H. M. </a:t>
            </a:r>
            <a:r>
              <a:rPr lang="en-IN" sz="2000" dirty="0" err="1" smtClean="0"/>
              <a:t>Hanif</a:t>
            </a:r>
            <a:r>
              <a:rPr lang="en-IN" sz="2000" dirty="0" smtClean="0"/>
              <a:t>, “Trends in breastfeeding and complementary feeding practices in Pakistan, 1990–2007,”International Breastfeeding Journal, vol. 6, article 15, 2011.</a:t>
            </a:r>
            <a:endParaRPr lang="en-US" sz="2000" dirty="0" smtClean="0"/>
          </a:p>
          <a:p>
            <a:pPr marL="624078" indent="-514350">
              <a:buFont typeface="Wingdings" pitchFamily="2" charset="2"/>
              <a:buChar char="ü"/>
            </a:pPr>
            <a:r>
              <a:rPr lang="en-IN" sz="2000" b="1" u="sng" dirty="0" smtClean="0">
                <a:hlinkClick r:id="rId2"/>
              </a:rPr>
              <a:t>http://www.nhs.uk/Conditions/pregnancy-and-baby/Pages/benefits-breastfeeding.aspx</a:t>
            </a:r>
            <a:r>
              <a:rPr lang="en-IN" sz="2000" dirty="0" smtClean="0"/>
              <a:t>health benefits of breastfeeding for mother.</a:t>
            </a:r>
            <a:endParaRPr lang="en-US" sz="2000" dirty="0" smtClean="0"/>
          </a:p>
          <a:p>
            <a:pPr marL="624078" indent="-514350">
              <a:buFont typeface="Wingdings" pitchFamily="2" charset="2"/>
              <a:buChar char="ü"/>
            </a:pPr>
            <a:r>
              <a:rPr lang="en-IN" sz="2000" b="1" u="sng" dirty="0" smtClean="0">
                <a:hlinkClick r:id="rId3"/>
              </a:rPr>
              <a:t>http://data.unicef.org/maternal-health/newborn-care.html</a:t>
            </a:r>
            <a:r>
              <a:rPr lang="en-IN" sz="2000" b="1" dirty="0" smtClean="0"/>
              <a:t>maternal health, new born care.</a:t>
            </a:r>
            <a:endParaRPr lang="en-US" sz="2000" dirty="0" smtClean="0"/>
          </a:p>
          <a:p>
            <a:pPr marL="624078" indent="-514350">
              <a:buFont typeface="Wingdings" pitchFamily="2" charset="2"/>
              <a:buChar char="ü"/>
            </a:pPr>
            <a:r>
              <a:rPr lang="en-IN" sz="2000" b="1" u="sng" dirty="0" smtClean="0">
                <a:hlinkClick r:id="rId4"/>
              </a:rPr>
              <a:t>http://mdgs.un.org/unsd/mdg/SeriesDetail.aspx?srid=810</a:t>
            </a:r>
            <a:r>
              <a:rPr lang="en-IN" sz="2000" b="1" dirty="0" smtClean="0"/>
              <a:t> millennium development goal indicators.</a:t>
            </a:r>
            <a:endParaRPr lang="en-US" sz="2000" dirty="0" smtClean="0"/>
          </a:p>
          <a:p>
            <a:pPr marL="624078" indent="-514350">
              <a:buFont typeface="Wingdings" pitchFamily="2" charset="2"/>
              <a:buChar char="ü"/>
            </a:pPr>
            <a:r>
              <a:rPr lang="en-IN" sz="2000" b="1" u="sng" dirty="0" smtClean="0">
                <a:hlinkClick r:id="rId5"/>
              </a:rPr>
              <a:t>http://nrhm.gov.in/nrhm-in-state/state-wise-information/bihar.html</a:t>
            </a:r>
            <a:r>
              <a:rPr lang="en-IN" sz="2000" b="1" dirty="0" smtClean="0"/>
              <a:t>Demographic, Socio-economic and Health profile of Bihar State</a:t>
            </a:r>
            <a:endParaRPr lang="en-US" sz="2000" dirty="0" smtClean="0"/>
          </a:p>
          <a:p>
            <a:pPr marL="624078" lvl="0" indent="-514350">
              <a:buFont typeface="Wingdings" pitchFamily="2" charset="2"/>
              <a:buChar char="ü"/>
            </a:pPr>
            <a:endParaRPr lang="en-US" sz="2000" dirty="0" smtClean="0"/>
          </a:p>
          <a:p>
            <a:pPr marL="624078" indent="-514350"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8800" dirty="0" smtClean="0"/>
              <a:t>  </a:t>
            </a:r>
          </a:p>
          <a:p>
            <a:pPr>
              <a:buNone/>
            </a:pPr>
            <a:r>
              <a:rPr lang="en-US" sz="8800" dirty="0" smtClean="0"/>
              <a:t>  THANK YOU </a:t>
            </a:r>
            <a:endParaRPr lang="en-US" sz="8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profiles of government officials, i.e. DPOs, CDPOs and LSs .</a:t>
            </a:r>
          </a:p>
          <a:p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Attend meeting like ANM Tuesday meetings, HSC meetings, Sector meetings. </a:t>
            </a:r>
          </a:p>
          <a:p>
            <a:pPr lvl="0">
              <a:buNone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Observation of VHSND</a:t>
            </a:r>
          </a:p>
          <a:p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severe shortage of home visits by the FLWs.</a:t>
            </a:r>
          </a:p>
          <a:p>
            <a:pPr lvl="0"/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cast system affect the functioning the AWC.     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Key Learning's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I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ruti" pitchFamily="34" charset="0"/>
                <a:cs typeface="Shruti" pitchFamily="34" charset="0"/>
              </a:rPr>
              <a:t>POST NATAL CARE and BREAST  FEEDING PRACTICES AMONGST THE RECENTLY DELIVERED MOTHERS IN HALDI CHHAPRA VILLAGE OF PATNA, BIHAR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ruti" pitchFamily="34" charset="0"/>
              <a:cs typeface="Shrut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ruti" pitchFamily="34" charset="0"/>
                <a:cs typeface="Shruti" pitchFamily="34" charset="0"/>
              </a:rPr>
              <a:t>Dissertation Project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ruti" pitchFamily="34" charset="0"/>
              <a:cs typeface="Shrut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Information/counseling on : Maintenance of mother’s and child’s health, Nutrition, </a:t>
            </a:r>
            <a:r>
              <a:rPr lang="en-US" sz="2400" smtClean="0"/>
              <a:t>Sexual life, Contraceptions</a:t>
            </a:r>
            <a:r>
              <a:rPr lang="en-US" sz="2400" dirty="0" smtClean="0"/>
              <a:t> and Hygiene practices.</a:t>
            </a:r>
          </a:p>
          <a:p>
            <a:r>
              <a:rPr lang="en-US" sz="2400" dirty="0" smtClean="0"/>
              <a:t>Physical &amp; psychological support.</a:t>
            </a:r>
          </a:p>
          <a:p>
            <a:r>
              <a:rPr lang="en-US" sz="2400" dirty="0" smtClean="0"/>
              <a:t>Complications identification and management.</a:t>
            </a:r>
          </a:p>
          <a:p>
            <a:r>
              <a:rPr lang="en-US" sz="2400" dirty="0" smtClean="0"/>
              <a:t>Newborn care.</a:t>
            </a:r>
          </a:p>
          <a:p>
            <a:r>
              <a:rPr lang="en-US" sz="2400" dirty="0" smtClean="0"/>
              <a:t>Proper breast feeding and early vaccinations.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Post natal care includes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natal care is critical for proper health of mother &amp; breast feeding is important for child to  meet the protein, energy &amp; micronutrient needs of the children from the age of 6 months.</a:t>
            </a:r>
          </a:p>
          <a:p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 PNC contributes in good health of mother &amp; child.</a:t>
            </a:r>
          </a:p>
          <a:p>
            <a:r>
              <a:rPr lang="en-IN" sz="2400" dirty="0" smtClean="0"/>
              <a:t>The study is intended to serve as a needs assessment survey</a:t>
            </a:r>
            <a:endParaRPr lang="en-IN" sz="2400" dirty="0" smtClean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effectLst/>
              </a:rPr>
              <a:t>Rationale</a:t>
            </a:r>
            <a:endParaRPr lang="en-US" sz="2400" dirty="0"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IN" sz="3400" dirty="0" smtClean="0"/>
              <a:t>Deaths in the first month of life, which are mostly preventable, represent 45 per cent of total deaths among children under five.</a:t>
            </a:r>
          </a:p>
          <a:p>
            <a:pPr algn="just"/>
            <a:r>
              <a:rPr lang="en-IN" sz="3400" dirty="0" smtClean="0"/>
              <a:t>In 2015, an estimated 2.7 million children died in their first month of life; almost 1 million or 36 per cent died in the first day of life.</a:t>
            </a:r>
            <a:endParaRPr lang="en-IN" sz="3400" baseline="30000" dirty="0" smtClean="0"/>
          </a:p>
          <a:p>
            <a:pPr algn="just"/>
            <a:r>
              <a:rPr lang="en-US" sz="3400" dirty="0" smtClean="0"/>
              <a:t>Of the 2.9 million newborn deaths that occurred in 2012, close to half of them occurred within the first 24 hours after birth. </a:t>
            </a:r>
            <a:endParaRPr lang="en-IN" sz="3400" baseline="30000" dirty="0" smtClean="0"/>
          </a:p>
          <a:p>
            <a:pPr algn="just"/>
            <a:r>
              <a:rPr lang="en-IN" sz="3400" dirty="0" smtClean="0"/>
              <a:t>Bihar has highest IMR country i.e. 41.</a:t>
            </a:r>
          </a:p>
          <a:p>
            <a:r>
              <a:rPr lang="en-IN" sz="3400" dirty="0" smtClean="0"/>
              <a:t>Majority of child died due to improper breast feeding practices &amp; improper post natal care.</a:t>
            </a:r>
            <a:endParaRPr lang="en-IN" sz="3400" baseline="30000" dirty="0" smtClean="0"/>
          </a:p>
          <a:p>
            <a:pPr>
              <a:buNone/>
            </a:pPr>
            <a:endParaRPr lang="en-IN" baseline="30000" dirty="0" smtClean="0"/>
          </a:p>
          <a:p>
            <a:pPr>
              <a:buNone/>
            </a:pPr>
            <a:endParaRPr lang="en-IN" baseline="30000" dirty="0" smtClean="0"/>
          </a:p>
          <a:p>
            <a:pPr>
              <a:buNone/>
            </a:pPr>
            <a:r>
              <a:rPr lang="en-IN" baseline="30000" dirty="0" smtClean="0"/>
              <a:t>Source</a:t>
            </a:r>
          </a:p>
          <a:p>
            <a:pPr>
              <a:buNone/>
            </a:pPr>
            <a:r>
              <a:rPr lang="en-US" baseline="30000" dirty="0" smtClean="0"/>
              <a:t>1</a:t>
            </a:r>
            <a:r>
              <a:rPr lang="en-US" dirty="0" smtClean="0"/>
              <a:t> data.unicef.org/maternal-health/newborn-care.html</a:t>
            </a:r>
          </a:p>
          <a:p>
            <a:pPr>
              <a:buNone/>
            </a:pPr>
            <a:r>
              <a:rPr lang="en-US" baseline="30000" dirty="0" smtClean="0"/>
              <a:t>2 http://www.who.int/maternal_child_adolescent/topics/newborn/postnatal_care/en/</a:t>
            </a:r>
          </a:p>
          <a:p>
            <a:pPr>
              <a:buNone/>
            </a:pPr>
            <a:r>
              <a:rPr lang="en-US" baseline="30000" dirty="0" smtClean="0"/>
              <a:t>3</a:t>
            </a:r>
            <a:r>
              <a:rPr lang="en-US" dirty="0" smtClean="0"/>
              <a:t> SRS report 2010-2013</a:t>
            </a:r>
          </a:p>
          <a:p>
            <a:endParaRPr lang="en-US" baseline="30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Problem Statement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endParaRPr lang="en-US" sz="1800" b="1" dirty="0" smtClean="0"/>
          </a:p>
          <a:p>
            <a:pPr algn="just">
              <a:buFont typeface="Wingdings" pitchFamily="2" charset="2"/>
              <a:buChar char="Ø"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General Objective</a:t>
            </a:r>
            <a:r>
              <a:rPr lang="en-US" sz="1800" dirty="0" smtClean="0"/>
              <a:t>  </a:t>
            </a:r>
            <a:endParaRPr lang="en-US" sz="1800" dirty="0" smtClean="0"/>
          </a:p>
          <a:p>
            <a:pPr algn="just">
              <a:buNone/>
            </a:pPr>
            <a:r>
              <a:rPr lang="en-IN" sz="1800" dirty="0" smtClean="0"/>
              <a:t>To assess the status of Post -Natal Care and Breast Feeding Practices amongst the mothers of 0 to 2 months old children in Haldi </a:t>
            </a:r>
            <a:r>
              <a:rPr lang="en-IN" sz="1800" dirty="0" err="1" smtClean="0"/>
              <a:t>Chhapra</a:t>
            </a:r>
            <a:r>
              <a:rPr lang="en-IN" sz="1800" dirty="0" smtClean="0"/>
              <a:t> village of Maner block of Patna district, Bihar.</a:t>
            </a:r>
          </a:p>
          <a:p>
            <a:pPr algn="just">
              <a:buNone/>
            </a:pPr>
            <a:endParaRPr lang="en-IN" sz="1800" dirty="0" smtClean="0"/>
          </a:p>
          <a:p>
            <a:pPr marL="452628" lvl="0" indent="-342900">
              <a:buNone/>
            </a:pPr>
            <a:r>
              <a:rPr lang="en-IN" sz="1800" b="1" dirty="0" smtClean="0"/>
              <a:t>Specific Objectives</a:t>
            </a:r>
          </a:p>
          <a:p>
            <a:pPr marL="452628" lvl="0" indent="-342900">
              <a:buFont typeface="Wingdings" pitchFamily="2" charset="2"/>
              <a:buChar char="Ø"/>
            </a:pPr>
            <a:endParaRPr lang="en-IN" sz="1800" b="1" dirty="0" smtClean="0"/>
          </a:p>
          <a:p>
            <a:pPr marL="452628" lvl="0" indent="-342900" algn="just">
              <a:buFont typeface="+mj-lt"/>
              <a:buAutoNum type="arabicPeriod"/>
            </a:pPr>
            <a:r>
              <a:rPr lang="en-IN" sz="1800" dirty="0" smtClean="0"/>
              <a:t>To determine the health status of lactating mother and her child whether women in the village get proper health services, required after delivery of child.</a:t>
            </a:r>
            <a:endParaRPr lang="en-US" sz="1800" dirty="0" smtClean="0"/>
          </a:p>
          <a:p>
            <a:pPr marL="452628" lvl="0" indent="-342900">
              <a:buFont typeface="+mj-lt"/>
              <a:buAutoNum type="arabicPeriod"/>
            </a:pPr>
            <a:r>
              <a:rPr lang="en-IN" sz="1800" dirty="0" smtClean="0"/>
              <a:t> To assess the breast feeding practices among mothers of 0-2 months child. </a:t>
            </a:r>
            <a:endParaRPr lang="en-US" sz="1800" dirty="0" smtClean="0"/>
          </a:p>
          <a:p>
            <a:pPr marL="452628" lvl="0" indent="-342900">
              <a:buFont typeface="+mj-lt"/>
              <a:buAutoNum type="arabicPeriod"/>
            </a:pPr>
            <a:r>
              <a:rPr lang="en-IN" sz="1800" dirty="0" smtClean="0"/>
              <a:t>To review the status of visits </a:t>
            </a:r>
            <a:r>
              <a:rPr lang="en-IN" sz="1800" dirty="0" smtClean="0"/>
              <a:t>by </a:t>
            </a:r>
            <a:r>
              <a:rPr lang="en-IN" sz="1800" dirty="0" smtClean="0"/>
              <a:t>FLWs.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800" dirty="0" smtClean="0"/>
              <a:t>Cross-sectional Observational study.</a:t>
            </a:r>
          </a:p>
          <a:p>
            <a:r>
              <a:rPr lang="en-IN" sz="1800" dirty="0" smtClean="0"/>
              <a:t>Study Population – Women in the village having 0 to 2 months children, at the time of data collection and consenting to participate.</a:t>
            </a:r>
          </a:p>
          <a:p>
            <a:r>
              <a:rPr lang="en-IN" sz="1800" dirty="0" smtClean="0"/>
              <a:t>Sample size calculated – 48 (90% Confidence level and 10% Margin of error).</a:t>
            </a:r>
            <a:r>
              <a:rPr lang="en-IN" sz="1400" dirty="0" smtClean="0"/>
              <a:t>*</a:t>
            </a:r>
            <a:endParaRPr lang="en-IN" sz="1800" dirty="0" smtClean="0"/>
          </a:p>
          <a:p>
            <a:r>
              <a:rPr lang="en-IN" sz="1800" dirty="0" smtClean="0"/>
              <a:t>Tools used – LQAS+ Survey tool (Section 4) of questionnaire for 0 to 2 </a:t>
            </a:r>
            <a:r>
              <a:rPr lang="en-IN" sz="1800" smtClean="0"/>
              <a:t>months children, </a:t>
            </a:r>
            <a:r>
              <a:rPr lang="en-IN" sz="1800" dirty="0" smtClean="0"/>
              <a:t>CARE India. </a:t>
            </a:r>
          </a:p>
          <a:p>
            <a:r>
              <a:rPr lang="en-IN" sz="1800" dirty="0" smtClean="0"/>
              <a:t>Sampling technique – Non-probability Convenience Sampling.</a:t>
            </a:r>
          </a:p>
          <a:p>
            <a:r>
              <a:rPr lang="en-IN" sz="1800" dirty="0" smtClean="0"/>
              <a:t>Data collection – Visiting households of eligible respondents and conducting personal interactions, after receiving proper consent.</a:t>
            </a:r>
          </a:p>
          <a:p>
            <a:endParaRPr lang="en-IN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effectLst/>
              </a:rPr>
              <a:t>Methodology</a:t>
            </a:r>
            <a:endParaRPr lang="en-US" sz="2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238</TotalTime>
  <Words>1014</Words>
  <Application>Microsoft Office PowerPoint</Application>
  <PresentationFormat>On-screen Show (4:3)</PresentationFormat>
  <Paragraphs>215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POST NATAL CARE and BREAST  FEEDING PRACTICES AMONGST THE RECENTLY DELIVERED MOTHERS IN HALDI CHHAPRA VILLAGE OF PATNA, BIHAR</vt:lpstr>
      <vt:lpstr>Nutritional Technical Support Unit (NTSU) CARE INDIA,Bihar</vt:lpstr>
      <vt:lpstr>Key Learning's </vt:lpstr>
      <vt:lpstr>Dissertation Project </vt:lpstr>
      <vt:lpstr>Post natal care includes</vt:lpstr>
      <vt:lpstr>Rationale</vt:lpstr>
      <vt:lpstr>Problem Statement</vt:lpstr>
      <vt:lpstr>Slide 8</vt:lpstr>
      <vt:lpstr>Methodology</vt:lpstr>
      <vt:lpstr>Limitations</vt:lpstr>
      <vt:lpstr>Findings: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Discussion</vt:lpstr>
      <vt:lpstr>Recommendations</vt:lpstr>
      <vt:lpstr>References :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NATAL CARE and BREAST  FEEDING PRACTICES AMONGST THE RECENTLY DELIVERED MOTHERS IN HALDI CHHAPRA VILLAGE OF PATNA, BIHAR</dc:title>
  <dc:creator>mgc</dc:creator>
  <cp:lastModifiedBy>mgc</cp:lastModifiedBy>
  <cp:revision>8</cp:revision>
  <dcterms:created xsi:type="dcterms:W3CDTF">2016-05-17T17:18:30Z</dcterms:created>
  <dcterms:modified xsi:type="dcterms:W3CDTF">2016-05-18T07:56:13Z</dcterms:modified>
</cp:coreProperties>
</file>