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8" r:id="rId3"/>
    <p:sldId id="269" r:id="rId4"/>
    <p:sldId id="270" r:id="rId5"/>
    <p:sldId id="271" r:id="rId6"/>
    <p:sldId id="257" r:id="rId7"/>
    <p:sldId id="258" r:id="rId8"/>
    <p:sldId id="259" r:id="rId9"/>
    <p:sldId id="260" r:id="rId10"/>
    <p:sldId id="261" r:id="rId11"/>
    <p:sldId id="262" r:id="rId12"/>
    <p:sldId id="263" r:id="rId13"/>
    <p:sldId id="264" r:id="rId14"/>
    <p:sldId id="265"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8CF8CC-CED1-4A64-B0D4-2C74EEC19702}" type="datetimeFigureOut">
              <a:rPr lang="en-US" smtClean="0"/>
              <a:pPr/>
              <a:t>5/26/2016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D97646-694A-468E-83BA-A07E8696B67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299854-0751-4011-8D1C-1D54EDD3725F}"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678CD6F-56EA-4785-BE1C-F0B803C70603}" type="datetimeFigureOut">
              <a:rPr lang="en-US" smtClean="0"/>
              <a:pPr/>
              <a:t>5/26/2016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4F8E31CF-2DED-4461-A632-898D19079D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78CD6F-56EA-4785-BE1C-F0B803C70603}"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E31CF-2DED-4461-A632-898D19079D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78CD6F-56EA-4785-BE1C-F0B803C70603}"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E31CF-2DED-4461-A632-898D19079D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678CD6F-56EA-4785-BE1C-F0B803C70603}" type="datetimeFigureOut">
              <a:rPr lang="en-US" smtClean="0"/>
              <a:pPr/>
              <a:t>5/26/2016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4F8E31CF-2DED-4461-A632-898D19079D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678CD6F-56EA-4785-BE1C-F0B803C70603}" type="datetimeFigureOut">
              <a:rPr lang="en-US" smtClean="0"/>
              <a:pPr/>
              <a:t>5/26/2016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4F8E31CF-2DED-4461-A632-898D19079D17}"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678CD6F-56EA-4785-BE1C-F0B803C70603}" type="datetimeFigureOut">
              <a:rPr lang="en-US" smtClean="0"/>
              <a:pPr/>
              <a:t>5/26/2016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F8E31CF-2DED-4461-A632-898D19079D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678CD6F-56EA-4785-BE1C-F0B803C70603}" type="datetimeFigureOut">
              <a:rPr lang="en-US" smtClean="0"/>
              <a:pPr/>
              <a:t>5/26/2016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4F8E31CF-2DED-4461-A632-898D19079D17}"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678CD6F-56EA-4785-BE1C-F0B803C70603}" type="datetimeFigureOut">
              <a:rPr lang="en-US" smtClean="0"/>
              <a:pPr/>
              <a:t>5/26/2016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E31CF-2DED-4461-A632-898D19079D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678CD6F-56EA-4785-BE1C-F0B803C70603}" type="datetimeFigureOut">
              <a:rPr lang="en-US" smtClean="0"/>
              <a:pPr/>
              <a:t>5/26/2016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8E31CF-2DED-4461-A632-898D19079D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678CD6F-56EA-4785-BE1C-F0B803C70603}" type="datetimeFigureOut">
              <a:rPr lang="en-US" smtClean="0"/>
              <a:pPr/>
              <a:t>5/26/2016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8E31CF-2DED-4461-A632-898D19079D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678CD6F-56EA-4785-BE1C-F0B803C70603}"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4F8E31CF-2DED-4461-A632-898D19079D17}"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678CD6F-56EA-4785-BE1C-F0B803C70603}" type="datetimeFigureOut">
              <a:rPr lang="en-US" smtClean="0"/>
              <a:pPr/>
              <a:t>5/26/2016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F8E31CF-2DED-4461-A632-898D19079D17}"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53000" y="4853411"/>
            <a:ext cx="3886200" cy="1222375"/>
          </a:xfrm>
        </p:spPr>
        <p:txBody>
          <a:bodyPr>
            <a:normAutofit/>
          </a:bodyPr>
          <a:lstStyle/>
          <a:p>
            <a:r>
              <a:rPr lang="en-US" sz="2400" dirty="0" smtClean="0"/>
              <a:t>PRESENTED BY:</a:t>
            </a:r>
            <a:br>
              <a:rPr lang="en-US" sz="2400" dirty="0" smtClean="0"/>
            </a:br>
            <a:r>
              <a:rPr lang="en-US" sz="2400" dirty="0" err="1" smtClean="0"/>
              <a:t>mohit</a:t>
            </a:r>
            <a:r>
              <a:rPr lang="en-US" sz="2400" dirty="0" smtClean="0"/>
              <a:t> Kumar</a:t>
            </a:r>
            <a:br>
              <a:rPr lang="en-US" sz="2400" dirty="0" smtClean="0"/>
            </a:br>
            <a:r>
              <a:rPr lang="en-US" sz="2400" dirty="0" smtClean="0"/>
              <a:t>PG/14/035</a:t>
            </a:r>
            <a:endParaRPr lang="en-US" sz="2400" dirty="0"/>
          </a:p>
        </p:txBody>
      </p:sp>
      <p:sp>
        <p:nvSpPr>
          <p:cNvPr id="3" name="Subtitle 2"/>
          <p:cNvSpPr>
            <a:spLocks noGrp="1"/>
          </p:cNvSpPr>
          <p:nvPr>
            <p:ph type="subTitle" idx="1"/>
          </p:nvPr>
        </p:nvSpPr>
        <p:spPr>
          <a:xfrm>
            <a:off x="381000" y="304800"/>
            <a:ext cx="8458200" cy="3429000"/>
          </a:xfrm>
        </p:spPr>
        <p:txBody>
          <a:bodyPr>
            <a:normAutofit/>
          </a:bodyPr>
          <a:lstStyle/>
          <a:p>
            <a:pPr algn="ctr"/>
            <a:r>
              <a:rPr lang="en-IN" sz="3600" b="1" u="sng" dirty="0" smtClean="0"/>
              <a:t>DISSERETION PRESENTATION</a:t>
            </a:r>
          </a:p>
          <a:p>
            <a:pPr algn="ctr"/>
            <a:endParaRPr lang="en-IN" sz="3600" b="1" dirty="0" smtClean="0"/>
          </a:p>
          <a:p>
            <a:pPr algn="ctr"/>
            <a:r>
              <a:rPr lang="en-IN" sz="2800" b="1" u="sng" dirty="0" smtClean="0"/>
              <a:t>TOPIC:</a:t>
            </a:r>
          </a:p>
          <a:p>
            <a:r>
              <a:rPr lang="en-IN" sz="3600" b="1" dirty="0" smtClean="0"/>
              <a:t>To Study Wellness Activities And Its Impact On Employees Efficiency Working At GSK.</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867400"/>
          </a:xfrm>
        </p:spPr>
        <p:txBody>
          <a:bodyPr>
            <a:normAutofit fontScale="92500" lnSpcReduction="10000"/>
          </a:bodyPr>
          <a:lstStyle/>
          <a:p>
            <a:pPr>
              <a:buNone/>
            </a:pPr>
            <a:r>
              <a:rPr lang="en-IN" dirty="0"/>
              <a:t>Fig:2 How many employees are satisfied with health camp</a:t>
            </a:r>
            <a:r>
              <a:rPr lang="en-IN" dirty="0" smtClean="0"/>
              <a:t>?</a:t>
            </a:r>
          </a:p>
          <a:p>
            <a:pPr>
              <a:buNone/>
            </a:pPr>
            <a:endParaRPr lang="en-IN" dirty="0"/>
          </a:p>
          <a:p>
            <a:pPr>
              <a:buNone/>
            </a:pPr>
            <a:endParaRPr lang="en-IN" dirty="0" smtClean="0"/>
          </a:p>
          <a:p>
            <a:pPr>
              <a:buNone/>
            </a:pPr>
            <a:endParaRPr lang="en-IN" dirty="0"/>
          </a:p>
          <a:p>
            <a:pPr>
              <a:buNone/>
            </a:pPr>
            <a:endParaRPr lang="en-IN" dirty="0" smtClean="0"/>
          </a:p>
          <a:p>
            <a:pPr>
              <a:buNone/>
            </a:pPr>
            <a:endParaRPr lang="en-IN" dirty="0"/>
          </a:p>
          <a:p>
            <a:pPr>
              <a:buNone/>
            </a:pPr>
            <a:endParaRPr lang="en-IN" dirty="0" smtClean="0"/>
          </a:p>
          <a:p>
            <a:pPr>
              <a:buNone/>
            </a:pPr>
            <a:endParaRPr lang="en-IN" dirty="0"/>
          </a:p>
          <a:p>
            <a:pPr>
              <a:buNone/>
            </a:pPr>
            <a:r>
              <a:rPr lang="en-IN" sz="2000" b="1" u="sng" dirty="0"/>
              <a:t>INTERPRETAT</a:t>
            </a:r>
            <a:r>
              <a:rPr lang="en-IN" sz="1900" b="1" u="sng" dirty="0" smtClean="0"/>
              <a:t>IONS</a:t>
            </a:r>
            <a:r>
              <a:rPr lang="en-IN" sz="1900" b="1" u="sng" dirty="0"/>
              <a:t>:</a:t>
            </a:r>
            <a:endParaRPr lang="en-US" sz="1900" u="sng" dirty="0"/>
          </a:p>
          <a:p>
            <a:pPr>
              <a:buNone/>
            </a:pPr>
            <a:r>
              <a:rPr lang="en-IN" sz="1900" dirty="0"/>
              <a:t>  </a:t>
            </a:r>
            <a:endParaRPr lang="en-US" sz="1900" dirty="0"/>
          </a:p>
          <a:p>
            <a:pPr>
              <a:buNone/>
            </a:pPr>
            <a:r>
              <a:rPr lang="en-IN" sz="1900" dirty="0"/>
              <a:t>Analysing  this graph shows that 70% of employees were satisfied with camp but the major concern is the rest of 30% employees who are not satisfied with camp. </a:t>
            </a:r>
            <a:endParaRPr lang="en-US" sz="1900" dirty="0"/>
          </a:p>
          <a:p>
            <a:pPr>
              <a:buNone/>
            </a:pPr>
            <a:endParaRPr lang="en-US" dirty="0"/>
          </a:p>
          <a:p>
            <a:pPr>
              <a:buNone/>
            </a:pPr>
            <a:endParaRPr lang="en-US" dirty="0"/>
          </a:p>
        </p:txBody>
      </p:sp>
      <p:pic>
        <p:nvPicPr>
          <p:cNvPr id="4" name="Picture 3"/>
          <p:cNvPicPr/>
          <p:nvPr/>
        </p:nvPicPr>
        <p:blipFill>
          <a:blip r:embed="rId2" cstate="print"/>
          <a:srcRect/>
          <a:stretch>
            <a:fillRect/>
          </a:stretch>
        </p:blipFill>
        <p:spPr bwMode="auto">
          <a:xfrm>
            <a:off x="2743200" y="1905000"/>
            <a:ext cx="5970905" cy="3962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457200"/>
            <a:ext cx="8229600" cy="6248400"/>
          </a:xfrm>
        </p:spPr>
        <p:txBody>
          <a:bodyPr>
            <a:normAutofit fontScale="92500" lnSpcReduction="10000"/>
          </a:bodyPr>
          <a:lstStyle/>
          <a:p>
            <a:pPr>
              <a:buNone/>
            </a:pPr>
            <a:r>
              <a:rPr lang="en-IN" dirty="0"/>
              <a:t>Fig: 3 which age group is more satisfied with health camp</a:t>
            </a:r>
            <a:r>
              <a:rPr lang="en-IN" dirty="0" smtClean="0"/>
              <a:t>?</a:t>
            </a:r>
          </a:p>
          <a:p>
            <a:pPr>
              <a:buNone/>
            </a:pPr>
            <a:endParaRPr lang="en-IN" dirty="0"/>
          </a:p>
          <a:p>
            <a:pPr>
              <a:buNone/>
            </a:pPr>
            <a:endParaRPr lang="en-IN" dirty="0" smtClean="0"/>
          </a:p>
          <a:p>
            <a:pPr>
              <a:buNone/>
            </a:pPr>
            <a:endParaRPr lang="en-IN" dirty="0"/>
          </a:p>
          <a:p>
            <a:pPr>
              <a:buNone/>
            </a:pPr>
            <a:endParaRPr lang="en-IN" dirty="0" smtClean="0"/>
          </a:p>
          <a:p>
            <a:pPr>
              <a:buNone/>
            </a:pPr>
            <a:endParaRPr lang="en-IN" dirty="0"/>
          </a:p>
          <a:p>
            <a:pPr>
              <a:buNone/>
            </a:pPr>
            <a:endParaRPr lang="en-IN" dirty="0" smtClean="0"/>
          </a:p>
          <a:p>
            <a:pPr>
              <a:buNone/>
            </a:pPr>
            <a:endParaRPr lang="en-IN" sz="2000" b="1" dirty="0" smtClean="0"/>
          </a:p>
          <a:p>
            <a:pPr>
              <a:buNone/>
            </a:pPr>
            <a:r>
              <a:rPr lang="en-IN" sz="2000" b="1" u="sng" dirty="0" smtClean="0"/>
              <a:t>INTERPRETATIONS:</a:t>
            </a:r>
            <a:endParaRPr lang="en-US" sz="2000" u="sng" dirty="0" smtClean="0"/>
          </a:p>
          <a:p>
            <a:pPr>
              <a:buNone/>
            </a:pPr>
            <a:r>
              <a:rPr lang="en-IN" sz="2000" dirty="0" smtClean="0"/>
              <a:t>  </a:t>
            </a:r>
            <a:endParaRPr lang="en-US" sz="2000" dirty="0" smtClean="0"/>
          </a:p>
          <a:p>
            <a:pPr>
              <a:buNone/>
            </a:pPr>
            <a:r>
              <a:rPr lang="en-IN" sz="2000" dirty="0" smtClean="0"/>
              <a:t>Analysing  different age groups of employees for satisfaction with the health</a:t>
            </a:r>
          </a:p>
          <a:p>
            <a:pPr>
              <a:buNone/>
            </a:pPr>
            <a:r>
              <a:rPr lang="en-IN" sz="2000" dirty="0" smtClean="0"/>
              <a:t>camp  made it clear that the employees of age group between 25-29 &amp; 30-34</a:t>
            </a:r>
          </a:p>
          <a:p>
            <a:pPr>
              <a:buNone/>
            </a:pPr>
            <a:r>
              <a:rPr lang="en-IN" sz="2000" dirty="0" smtClean="0"/>
              <a:t>are more satisfied with the health camp.</a:t>
            </a:r>
            <a:endParaRPr lang="en-US" sz="2000" dirty="0" smtClean="0"/>
          </a:p>
          <a:p>
            <a:pPr>
              <a:buNone/>
            </a:pPr>
            <a:endParaRPr lang="en-US" sz="2000" dirty="0" smtClean="0"/>
          </a:p>
          <a:p>
            <a:pPr>
              <a:buNone/>
            </a:pPr>
            <a:endParaRPr lang="en-IN" dirty="0"/>
          </a:p>
        </p:txBody>
      </p:sp>
      <p:pic>
        <p:nvPicPr>
          <p:cNvPr id="4" name="Picture 3"/>
          <p:cNvPicPr/>
          <p:nvPr/>
        </p:nvPicPr>
        <p:blipFill>
          <a:blip r:embed="rId2" cstate="print"/>
          <a:srcRect/>
          <a:stretch>
            <a:fillRect/>
          </a:stretch>
        </p:blipFill>
        <p:spPr bwMode="auto">
          <a:xfrm>
            <a:off x="3173095" y="1066801"/>
            <a:ext cx="5970905" cy="4572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381000"/>
            <a:ext cx="8229600" cy="6324600"/>
          </a:xfrm>
        </p:spPr>
        <p:txBody>
          <a:bodyPr>
            <a:normAutofit fontScale="85000" lnSpcReduction="20000"/>
          </a:bodyPr>
          <a:lstStyle/>
          <a:p>
            <a:pPr>
              <a:buNone/>
            </a:pPr>
            <a:r>
              <a:rPr lang="en-IN" dirty="0"/>
              <a:t>Fig: 4  Is there any  </a:t>
            </a:r>
            <a:r>
              <a:rPr lang="en-IN" dirty="0" err="1"/>
              <a:t>requirment</a:t>
            </a:r>
            <a:r>
              <a:rPr lang="en-IN" dirty="0"/>
              <a:t> for </a:t>
            </a:r>
            <a:r>
              <a:rPr lang="en-IN" dirty="0" smtClean="0"/>
              <a:t>wellness</a:t>
            </a:r>
          </a:p>
          <a:p>
            <a:pPr>
              <a:buNone/>
            </a:pPr>
            <a:r>
              <a:rPr lang="en-IN" dirty="0" smtClean="0"/>
              <a:t>health camps</a:t>
            </a:r>
          </a:p>
          <a:p>
            <a:pPr>
              <a:buNone/>
            </a:pPr>
            <a:r>
              <a:rPr lang="en-IN" dirty="0" smtClean="0"/>
              <a:t> </a:t>
            </a:r>
            <a:r>
              <a:rPr lang="en-IN" dirty="0"/>
              <a:t>in future </a:t>
            </a:r>
            <a:r>
              <a:rPr lang="en-IN" dirty="0" smtClean="0"/>
              <a:t>?</a:t>
            </a:r>
          </a:p>
          <a:p>
            <a:pPr>
              <a:buNone/>
            </a:pPr>
            <a:endParaRPr lang="en-IN" dirty="0"/>
          </a:p>
          <a:p>
            <a:pPr>
              <a:buNone/>
            </a:pPr>
            <a:endParaRPr lang="en-IN" dirty="0" smtClean="0"/>
          </a:p>
          <a:p>
            <a:pPr>
              <a:buNone/>
            </a:pPr>
            <a:endParaRPr lang="en-IN" dirty="0"/>
          </a:p>
          <a:p>
            <a:pPr>
              <a:buNone/>
            </a:pPr>
            <a:endParaRPr lang="en-IN" dirty="0" smtClean="0"/>
          </a:p>
          <a:p>
            <a:pPr>
              <a:buNone/>
            </a:pPr>
            <a:endParaRPr lang="en-IN" dirty="0"/>
          </a:p>
          <a:p>
            <a:pPr>
              <a:buNone/>
            </a:pPr>
            <a:endParaRPr lang="en-IN" dirty="0" smtClean="0"/>
          </a:p>
          <a:p>
            <a:pPr>
              <a:buNone/>
            </a:pPr>
            <a:endParaRPr lang="en-IN" dirty="0"/>
          </a:p>
          <a:p>
            <a:pPr>
              <a:buNone/>
            </a:pPr>
            <a:endParaRPr lang="en-IN" sz="2400" b="1" dirty="0" smtClean="0"/>
          </a:p>
          <a:p>
            <a:pPr>
              <a:buNone/>
            </a:pPr>
            <a:r>
              <a:rPr lang="en-IN" sz="2400" b="1" u="sng" dirty="0" smtClean="0"/>
              <a:t>INTERPRETATIONS:</a:t>
            </a:r>
            <a:endParaRPr lang="en-IN" sz="2400" u="sng" dirty="0" smtClean="0"/>
          </a:p>
          <a:p>
            <a:pPr>
              <a:buNone/>
            </a:pPr>
            <a:endParaRPr lang="en-IN" sz="2400" dirty="0" smtClean="0"/>
          </a:p>
          <a:p>
            <a:pPr>
              <a:buNone/>
            </a:pPr>
            <a:r>
              <a:rPr lang="en-IN" sz="2400" dirty="0" smtClean="0"/>
              <a:t>Analysing </a:t>
            </a:r>
            <a:r>
              <a:rPr lang="en-IN" sz="2400" dirty="0"/>
              <a:t>this graphs shows 70% of employees think that there is </a:t>
            </a:r>
            <a:r>
              <a:rPr lang="en-IN" sz="2400" dirty="0" smtClean="0"/>
              <a:t>a</a:t>
            </a:r>
          </a:p>
          <a:p>
            <a:pPr>
              <a:buNone/>
            </a:pPr>
            <a:r>
              <a:rPr lang="en-IN" sz="2400" dirty="0" smtClean="0"/>
              <a:t>requirement </a:t>
            </a:r>
            <a:r>
              <a:rPr lang="en-IN" sz="2400" dirty="0"/>
              <a:t>of health camp in their organisation and it saves </a:t>
            </a:r>
            <a:r>
              <a:rPr lang="en-IN" sz="2400" dirty="0" smtClean="0"/>
              <a:t>time</a:t>
            </a:r>
          </a:p>
          <a:p>
            <a:pPr>
              <a:buNone/>
            </a:pPr>
            <a:r>
              <a:rPr lang="en-IN" sz="2400" dirty="0" smtClean="0"/>
              <a:t>as </a:t>
            </a:r>
            <a:r>
              <a:rPr lang="en-IN" sz="2400" dirty="0"/>
              <a:t>well. But 5% still have this notion thinks that there is no </a:t>
            </a:r>
            <a:endParaRPr lang="en-IN" sz="2400" dirty="0" smtClean="0"/>
          </a:p>
          <a:p>
            <a:pPr>
              <a:buNone/>
            </a:pPr>
            <a:r>
              <a:rPr lang="en-IN" sz="2400" dirty="0" smtClean="0"/>
              <a:t>requirement </a:t>
            </a:r>
            <a:r>
              <a:rPr lang="en-IN" sz="2400" dirty="0"/>
              <a:t>of health camp in organisation </a:t>
            </a:r>
            <a:endParaRPr lang="en-US" sz="2400" dirty="0"/>
          </a:p>
        </p:txBody>
      </p:sp>
      <p:pic>
        <p:nvPicPr>
          <p:cNvPr id="4" name="Picture 3"/>
          <p:cNvPicPr/>
          <p:nvPr/>
        </p:nvPicPr>
        <p:blipFill>
          <a:blip r:embed="rId2" cstate="print"/>
          <a:srcRect/>
          <a:stretch>
            <a:fillRect/>
          </a:stretch>
        </p:blipFill>
        <p:spPr bwMode="auto">
          <a:xfrm>
            <a:off x="2819400" y="990601"/>
            <a:ext cx="6324600" cy="44196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838200"/>
            <a:ext cx="8229600" cy="5791200"/>
          </a:xfrm>
        </p:spPr>
        <p:txBody>
          <a:bodyPr>
            <a:normAutofit fontScale="92500" lnSpcReduction="20000"/>
          </a:bodyPr>
          <a:lstStyle/>
          <a:p>
            <a:pPr>
              <a:buNone/>
            </a:pPr>
            <a:r>
              <a:rPr lang="en-IN" dirty="0"/>
              <a:t>Fig: 5 How many employee prefer to buy med-health card?</a:t>
            </a: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r>
              <a:rPr lang="en-IN" sz="2200" b="1" u="sng" dirty="0" smtClean="0"/>
              <a:t>INTERPRETATIONS</a:t>
            </a:r>
            <a:r>
              <a:rPr lang="en-IN" sz="2200" b="1" u="sng" dirty="0"/>
              <a:t>:</a:t>
            </a:r>
            <a:endParaRPr lang="en-US" sz="2200" u="sng" dirty="0"/>
          </a:p>
          <a:p>
            <a:pPr>
              <a:buNone/>
            </a:pPr>
            <a:r>
              <a:rPr lang="en-IN" sz="2400" dirty="0"/>
              <a:t>  </a:t>
            </a:r>
            <a:endParaRPr lang="en-IN" sz="1900" dirty="0"/>
          </a:p>
          <a:p>
            <a:pPr>
              <a:buNone/>
            </a:pPr>
            <a:endParaRPr lang="en-IN" sz="1900" dirty="0" smtClean="0"/>
          </a:p>
          <a:p>
            <a:pPr>
              <a:buNone/>
            </a:pPr>
            <a:r>
              <a:rPr lang="en-IN" sz="1900" dirty="0" smtClean="0"/>
              <a:t>Analysis </a:t>
            </a:r>
            <a:r>
              <a:rPr lang="en-IN" sz="1900" dirty="0"/>
              <a:t>of different age groups for purchase of Med-Health </a:t>
            </a:r>
            <a:r>
              <a:rPr lang="en-IN" sz="1900" dirty="0" smtClean="0"/>
              <a:t>card</a:t>
            </a:r>
            <a:endParaRPr lang="en-IN" sz="1900" dirty="0"/>
          </a:p>
          <a:p>
            <a:pPr>
              <a:buNone/>
            </a:pPr>
            <a:r>
              <a:rPr lang="en-IN" sz="1900" dirty="0" smtClean="0"/>
              <a:t>suggests </a:t>
            </a:r>
            <a:r>
              <a:rPr lang="en-IN" sz="1900" dirty="0"/>
              <a:t>that the employees in the age group between 25-29 &amp;</a:t>
            </a:r>
            <a:r>
              <a:rPr lang="en-IN" sz="1900" dirty="0" smtClean="0"/>
              <a:t>30</a:t>
            </a:r>
          </a:p>
          <a:p>
            <a:pPr>
              <a:buNone/>
            </a:pPr>
            <a:r>
              <a:rPr lang="en-IN" sz="1900" dirty="0" smtClean="0"/>
              <a:t>34 </a:t>
            </a:r>
            <a:r>
              <a:rPr lang="en-IN" sz="1900" dirty="0"/>
              <a:t>want to buy Med-Health card.</a:t>
            </a:r>
            <a:endParaRPr lang="en-US" sz="1900" dirty="0"/>
          </a:p>
        </p:txBody>
      </p:sp>
      <p:pic>
        <p:nvPicPr>
          <p:cNvPr id="4" name="Picture 3"/>
          <p:cNvPicPr/>
          <p:nvPr/>
        </p:nvPicPr>
        <p:blipFill>
          <a:blip r:embed="rId2" cstate="print"/>
          <a:srcRect/>
          <a:stretch>
            <a:fillRect/>
          </a:stretch>
        </p:blipFill>
        <p:spPr bwMode="auto">
          <a:xfrm>
            <a:off x="2971800" y="1371601"/>
            <a:ext cx="5970905" cy="44196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IN" sz="4000" b="1" u="sng" dirty="0" smtClean="0"/>
              <a:t>CONCLUSIONS</a:t>
            </a:r>
            <a:endParaRPr lang="en-US" sz="4000" u="sng" dirty="0"/>
          </a:p>
        </p:txBody>
      </p:sp>
      <p:sp>
        <p:nvSpPr>
          <p:cNvPr id="3" name="Content Placeholder 2"/>
          <p:cNvSpPr>
            <a:spLocks noGrp="1"/>
          </p:cNvSpPr>
          <p:nvPr>
            <p:ph idx="1"/>
          </p:nvPr>
        </p:nvSpPr>
        <p:spPr>
          <a:xfrm>
            <a:off x="457200" y="1447800"/>
            <a:ext cx="8229600" cy="5105400"/>
          </a:xfrm>
        </p:spPr>
        <p:txBody>
          <a:bodyPr>
            <a:normAutofit fontScale="70000" lnSpcReduction="20000"/>
          </a:bodyPr>
          <a:lstStyle/>
          <a:p>
            <a:r>
              <a:rPr lang="en-IN" dirty="0" smtClean="0"/>
              <a:t>Health </a:t>
            </a:r>
            <a:r>
              <a:rPr lang="en-IN" dirty="0"/>
              <a:t>camps, being the important part of the business development amongst TPA &amp; corporate groups, have proved to be a success in gaining confidence of the employees lately.</a:t>
            </a:r>
            <a:endParaRPr lang="en-US" dirty="0"/>
          </a:p>
          <a:p>
            <a:r>
              <a:rPr lang="en-IN" dirty="0"/>
              <a:t>Wellness activities do have certain good effects on employees.</a:t>
            </a:r>
            <a:endParaRPr lang="en-US" dirty="0"/>
          </a:p>
          <a:p>
            <a:r>
              <a:rPr lang="en-IN" dirty="0"/>
              <a:t>This study conducted in </a:t>
            </a:r>
            <a:r>
              <a:rPr lang="en-IN" dirty="0" smtClean="0"/>
              <a:t>GSK involves </a:t>
            </a:r>
            <a:r>
              <a:rPr lang="en-IN" dirty="0"/>
              <a:t>60 employees, by which the satisfaction of the employees was mapped through the questionnaire. </a:t>
            </a:r>
            <a:endParaRPr lang="en-US" dirty="0"/>
          </a:p>
          <a:p>
            <a:r>
              <a:rPr lang="en-IN" dirty="0"/>
              <a:t> By the analysis, it was clear that the employee with age group 25-29 were more aware of their medical history and about health camps. These employees contribute more into this study to gather information for the wellness activities provider for the satisfaction level as well as beneficiality of the activities.</a:t>
            </a:r>
            <a:endParaRPr lang="en-US" dirty="0"/>
          </a:p>
          <a:p>
            <a:r>
              <a:rPr lang="en-IN" dirty="0"/>
              <a:t>This study will have an outcome to work more on than wellness activities which can be provided to the corporate groups to build better relation with them.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IN" sz="4000" b="1" u="sng" dirty="0" smtClean="0"/>
              <a:t>RECOMMENDATION</a:t>
            </a:r>
            <a:endParaRPr lang="en-US" sz="4000" u="sng" dirty="0"/>
          </a:p>
        </p:txBody>
      </p:sp>
      <p:sp>
        <p:nvSpPr>
          <p:cNvPr id="3" name="Content Placeholder 2"/>
          <p:cNvSpPr>
            <a:spLocks noGrp="1"/>
          </p:cNvSpPr>
          <p:nvPr>
            <p:ph idx="1"/>
          </p:nvPr>
        </p:nvSpPr>
        <p:spPr>
          <a:xfrm>
            <a:off x="457200" y="914400"/>
            <a:ext cx="8229600" cy="5211763"/>
          </a:xfrm>
        </p:spPr>
        <p:txBody>
          <a:bodyPr>
            <a:normAutofit fontScale="55000" lnSpcReduction="20000"/>
          </a:bodyPr>
          <a:lstStyle/>
          <a:p>
            <a:pPr>
              <a:buNone/>
            </a:pPr>
            <a:r>
              <a:rPr lang="en-IN" b="1" dirty="0"/>
              <a:t> </a:t>
            </a:r>
            <a:endParaRPr lang="en-US" dirty="0"/>
          </a:p>
          <a:p>
            <a:pPr lvl="0">
              <a:buNone/>
            </a:pPr>
            <a:r>
              <a:rPr lang="en-IN" b="1" u="sng" dirty="0"/>
              <a:t>WALKING PROGRAM: </a:t>
            </a:r>
            <a:endParaRPr lang="en-US" u="sng" dirty="0"/>
          </a:p>
          <a:p>
            <a:pPr>
              <a:buNone/>
            </a:pPr>
            <a:r>
              <a:rPr lang="en-IN" dirty="0"/>
              <a:t>We hold a monthly event designed to encourage employees to participate in group walking during the lunch hour and incorporate more physical activity in their daily schedules. Every last Wednesday of the month, program participants can meet at a </a:t>
            </a:r>
            <a:r>
              <a:rPr lang="en-IN" dirty="0" err="1"/>
              <a:t>Center</a:t>
            </a:r>
            <a:r>
              <a:rPr lang="en-IN" dirty="0"/>
              <a:t> and take scenic routes around campus.</a:t>
            </a:r>
            <a:endParaRPr lang="en-US" dirty="0"/>
          </a:p>
          <a:p>
            <a:pPr lvl="0">
              <a:buNone/>
            </a:pPr>
            <a:r>
              <a:rPr lang="en-IN" b="1" u="sng" dirty="0" smtClean="0"/>
              <a:t>WELLNESS </a:t>
            </a:r>
            <a:r>
              <a:rPr lang="en-IN" b="1" u="sng" dirty="0"/>
              <a:t>ON WHEELS: </a:t>
            </a:r>
            <a:endParaRPr lang="en-US" u="sng" dirty="0"/>
          </a:p>
          <a:p>
            <a:pPr>
              <a:buNone/>
            </a:pPr>
            <a:r>
              <a:rPr lang="en-IN" dirty="0"/>
              <a:t>For those employees who find it difficult to leave their workplace during the workday, the wellness program can come to their office. Health screening and personal coaching, massage therapy, and guided mediation sessions can be scheduled at a campus location convenient to participants. Health coaching can also be done over the phone. </a:t>
            </a:r>
            <a:endParaRPr lang="en-US" dirty="0"/>
          </a:p>
          <a:p>
            <a:pPr lvl="0">
              <a:buNone/>
            </a:pPr>
            <a:r>
              <a:rPr lang="en-IN" b="1" u="sng" dirty="0"/>
              <a:t>HEALTH  </a:t>
            </a:r>
            <a:r>
              <a:rPr lang="en-IN" b="1" u="sng" dirty="0" smtClean="0"/>
              <a:t>TALKS:</a:t>
            </a:r>
            <a:endParaRPr lang="en-US" u="sng" dirty="0"/>
          </a:p>
          <a:p>
            <a:pPr>
              <a:buNone/>
            </a:pPr>
            <a:r>
              <a:rPr lang="en-IN" dirty="0"/>
              <a:t>Renowned specialists can be invited to deliver distinguish lecture on health or wellness</a:t>
            </a:r>
            <a:r>
              <a:rPr lang="en-IN" dirty="0" smtClean="0"/>
              <a:t>.</a:t>
            </a:r>
            <a:endParaRPr lang="en-US" dirty="0"/>
          </a:p>
          <a:p>
            <a:pPr lvl="0">
              <a:buNone/>
            </a:pPr>
            <a:r>
              <a:rPr lang="en-IN" b="1" u="sng" dirty="0"/>
              <a:t>ENGAGING </a:t>
            </a:r>
            <a:r>
              <a:rPr lang="en-IN" b="1" u="sng" dirty="0" smtClean="0"/>
              <a:t>ACTIVITIES:</a:t>
            </a:r>
            <a:endParaRPr lang="en-US" u="sng" dirty="0"/>
          </a:p>
          <a:p>
            <a:pPr>
              <a:buNone/>
            </a:pPr>
            <a:r>
              <a:rPr lang="en-IN" dirty="0"/>
              <a:t>Such activities  should be conducted in corporate premises to reduce daily fatigue caused due to stressful work environment(Example: virtual badminton).</a:t>
            </a:r>
            <a:endParaRPr lang="en-US" dirty="0"/>
          </a:p>
          <a:p>
            <a:pPr>
              <a:buNone/>
            </a:pPr>
            <a:r>
              <a:rPr lang="en-IN" dirty="0"/>
              <a:t>Improve the quality of health camp so that employee’s satisfaction increases.</a:t>
            </a:r>
            <a:endParaRPr lang="en-US" dirty="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t>INTRODUCTION P4P PROGRAM</a:t>
            </a:r>
            <a:endParaRPr lang="en-US" sz="4000" b="1" u="sng" dirty="0"/>
          </a:p>
        </p:txBody>
      </p:sp>
      <p:sp>
        <p:nvSpPr>
          <p:cNvPr id="3" name="Content Placeholder 2"/>
          <p:cNvSpPr>
            <a:spLocks noGrp="1"/>
          </p:cNvSpPr>
          <p:nvPr>
            <p:ph idx="1"/>
          </p:nvPr>
        </p:nvSpPr>
        <p:spPr/>
        <p:txBody>
          <a:bodyPr>
            <a:normAutofit lnSpcReduction="10000"/>
          </a:bodyPr>
          <a:lstStyle/>
          <a:p>
            <a:r>
              <a:rPr lang="en-IN" dirty="0" smtClean="0"/>
              <a:t>Nowadays, corporate groups have come up with the trend of health insurance for employees &amp; their families. These policies include wellness activities along with the insurance.</a:t>
            </a:r>
            <a:endParaRPr lang="en-US" dirty="0" smtClean="0"/>
          </a:p>
          <a:p>
            <a:r>
              <a:rPr lang="en-IN" dirty="0" smtClean="0"/>
              <a:t>Corporate take these wellness activities as a good method to acknowledge and understand their employees, along with their own purpose of getting there more efficient &amp; productive for the high growth and profit to the organization.</a:t>
            </a: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20000"/>
          </a:bodyPr>
          <a:lstStyle/>
          <a:p>
            <a:r>
              <a:rPr lang="en-IN" dirty="0" smtClean="0"/>
              <a:t>As part of that focus GSK, has launched a new industry-leading worldwide preventive healthcare programme- Partnership for Prevention(P4P) to provide employees preventive healthcare package, regardless of their location, job role or pay grade. </a:t>
            </a:r>
          </a:p>
          <a:p>
            <a:r>
              <a:rPr lang="en-IN" dirty="0" smtClean="0"/>
              <a:t>GSK tie-up with </a:t>
            </a:r>
            <a:r>
              <a:rPr lang="en-IN" dirty="0" err="1" smtClean="0"/>
              <a:t>Vipul</a:t>
            </a:r>
            <a:r>
              <a:rPr lang="en-IN" dirty="0" smtClean="0"/>
              <a:t> </a:t>
            </a:r>
            <a:r>
              <a:rPr lang="en-IN" dirty="0" err="1" smtClean="0"/>
              <a:t>Medcare</a:t>
            </a:r>
            <a:r>
              <a:rPr lang="en-IN" dirty="0" smtClean="0"/>
              <a:t> to deliver P4P program In India.</a:t>
            </a:r>
          </a:p>
          <a:p>
            <a:r>
              <a:rPr lang="en-IN" dirty="0" smtClean="0"/>
              <a:t>For this </a:t>
            </a:r>
            <a:r>
              <a:rPr lang="en-IN" dirty="0" err="1" smtClean="0"/>
              <a:t>Vipul</a:t>
            </a:r>
            <a:r>
              <a:rPr lang="en-IN" dirty="0" smtClean="0"/>
              <a:t> get empanelled with about 1500 Hospitals and diagnostic centres across 400 locations of India. To provide free OPD services to the GSK client</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en-IN" dirty="0" smtClean="0"/>
              <a:t>The forty P4P services that GSK has chosen is recommend by WHO to demonstrate high value in preventing ill health or detecting disease.</a:t>
            </a:r>
          </a:p>
          <a:p>
            <a:pPr>
              <a:buNone/>
            </a:pPr>
            <a:endParaRPr lang="en-US" dirty="0" smtClean="0"/>
          </a:p>
          <a:p>
            <a:r>
              <a:rPr lang="en-US" dirty="0" smtClean="0"/>
              <a:t>The packages of services </a:t>
            </a:r>
            <a:r>
              <a:rPr lang="en-IN" dirty="0" smtClean="0"/>
              <a:t>include </a:t>
            </a:r>
          </a:p>
          <a:p>
            <a:pPr marL="514350" indent="-514350">
              <a:buFont typeface="+mj-lt"/>
              <a:buAutoNum type="arabicParenR"/>
            </a:pPr>
            <a:r>
              <a:rPr lang="en-IN" dirty="0" smtClean="0"/>
              <a:t>A range of adult and child vaccines for preventable</a:t>
            </a:r>
          </a:p>
          <a:p>
            <a:pPr marL="514350" indent="-514350">
              <a:buFont typeface="+mj-lt"/>
              <a:buAutoNum type="arabicParenR"/>
            </a:pPr>
            <a:r>
              <a:rPr lang="en-IN" dirty="0" smtClean="0"/>
              <a:t>Adult and Child preventive exam.</a:t>
            </a:r>
          </a:p>
          <a:p>
            <a:pPr marL="514350" indent="-514350">
              <a:buFont typeface="+mj-lt"/>
              <a:buAutoNum type="arabicParenR"/>
            </a:pPr>
            <a:r>
              <a:rPr lang="en-IN" dirty="0" smtClean="0"/>
              <a:t>Pre-natal healthcare for women</a:t>
            </a:r>
          </a:p>
          <a:p>
            <a:pPr marL="514350" indent="-514350">
              <a:buFont typeface="+mj-lt"/>
              <a:buAutoNum type="arabicParenR"/>
            </a:pPr>
            <a:r>
              <a:rPr lang="en-IN" dirty="0" smtClean="0"/>
              <a:t>Cancer screenings</a:t>
            </a:r>
          </a:p>
          <a:p>
            <a:pPr marL="514350" indent="-514350">
              <a:buFont typeface="+mj-lt"/>
              <a:buAutoNum type="arabicParenR"/>
            </a:pPr>
            <a:r>
              <a:rPr lang="en-IN" dirty="0" smtClean="0"/>
              <a:t>Smoking cessation treatment.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b="1" u="sng" dirty="0" smtClean="0"/>
              <a:t>The Complete Process Of P4P Program</a:t>
            </a:r>
            <a:endParaRPr lang="en-US" b="1" u="sng" dirty="0"/>
          </a:p>
        </p:txBody>
      </p:sp>
      <p:sp>
        <p:nvSpPr>
          <p:cNvPr id="3" name="Content Placeholder 2"/>
          <p:cNvSpPr>
            <a:spLocks noGrp="1"/>
          </p:cNvSpPr>
          <p:nvPr>
            <p:ph idx="1"/>
          </p:nvPr>
        </p:nvSpPr>
        <p:spPr>
          <a:xfrm>
            <a:off x="457200" y="1143000"/>
            <a:ext cx="8229600" cy="5562600"/>
          </a:xfrm>
        </p:spPr>
        <p:txBody>
          <a:bodyPr>
            <a:normAutofit fontScale="77500" lnSpcReduction="20000"/>
          </a:bodyPr>
          <a:lstStyle/>
          <a:p>
            <a:pPr>
              <a:buNone/>
            </a:pPr>
            <a:r>
              <a:rPr lang="en-IN" b="1" u="sng" dirty="0" smtClean="0"/>
              <a:t>Initial stage- By GSK:</a:t>
            </a:r>
          </a:p>
          <a:p>
            <a:r>
              <a:rPr lang="en-IN" dirty="0" smtClean="0"/>
              <a:t>Employee data collection</a:t>
            </a:r>
          </a:p>
          <a:p>
            <a:r>
              <a:rPr lang="en-IN" dirty="0" smtClean="0"/>
              <a:t>Orientation Campaign</a:t>
            </a:r>
          </a:p>
          <a:p>
            <a:r>
              <a:rPr lang="en-IN" dirty="0" smtClean="0"/>
              <a:t>Registration</a:t>
            </a:r>
          </a:p>
          <a:p>
            <a:r>
              <a:rPr lang="en-IN" dirty="0" smtClean="0"/>
              <a:t>Data Submission by GSK</a:t>
            </a:r>
          </a:p>
          <a:p>
            <a:pPr>
              <a:buNone/>
            </a:pPr>
            <a:r>
              <a:rPr lang="en-IN" b="1" u="sng" dirty="0" smtClean="0"/>
              <a:t>Secondary stage- By VMC:</a:t>
            </a:r>
          </a:p>
          <a:p>
            <a:r>
              <a:rPr lang="en-IN" dirty="0" smtClean="0"/>
              <a:t>Data Upload by VMC</a:t>
            </a:r>
          </a:p>
          <a:p>
            <a:r>
              <a:rPr lang="en-IN" dirty="0" smtClean="0"/>
              <a:t>Registration of employee</a:t>
            </a:r>
          </a:p>
          <a:p>
            <a:pPr>
              <a:buNone/>
            </a:pPr>
            <a:r>
              <a:rPr lang="en-IN" b="1" u="sng" dirty="0" smtClean="0"/>
              <a:t>After Launching the program:</a:t>
            </a:r>
          </a:p>
          <a:p>
            <a:r>
              <a:rPr lang="en-IN" dirty="0" smtClean="0"/>
              <a:t>Service Selection through various means(emails, call centres, courier, VMC SPOC)</a:t>
            </a:r>
          </a:p>
          <a:p>
            <a:r>
              <a:rPr lang="en-IN" dirty="0" smtClean="0"/>
              <a:t>Appointment Scheduling</a:t>
            </a:r>
          </a:p>
          <a:p>
            <a:r>
              <a:rPr lang="en-IN" dirty="0" smtClean="0"/>
              <a:t>Payment process</a:t>
            </a:r>
          </a:p>
          <a:p>
            <a:r>
              <a:rPr lang="en-IN" dirty="0" smtClean="0"/>
              <a:t>Documentation (Networking part-MOU finalizing)</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u="sng" dirty="0"/>
              <a:t>OBJECTIVES OF THE </a:t>
            </a:r>
            <a:r>
              <a:rPr lang="en-IN" sz="4000" b="1" u="sng" dirty="0" smtClean="0"/>
              <a:t>STUDY</a:t>
            </a:r>
            <a:endParaRPr lang="en-US" sz="4000" u="sng"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pPr>
              <a:buNone/>
            </a:pPr>
            <a:r>
              <a:rPr lang="en-IN" b="1" u="sng" dirty="0" smtClean="0"/>
              <a:t>GENERAL OBJECTIVE:</a:t>
            </a:r>
          </a:p>
          <a:p>
            <a:pPr>
              <a:buNone/>
            </a:pPr>
            <a:endParaRPr lang="en-US" b="1" dirty="0" smtClean="0"/>
          </a:p>
          <a:p>
            <a:r>
              <a:rPr lang="en-IN" dirty="0" smtClean="0"/>
              <a:t>To </a:t>
            </a:r>
            <a:r>
              <a:rPr lang="en-IN" dirty="0"/>
              <a:t>Study Wellness Activities And Its Impact On Employees Efficiency Working At </a:t>
            </a:r>
            <a:r>
              <a:rPr lang="en-IN" dirty="0" smtClean="0"/>
              <a:t>GSK.</a:t>
            </a:r>
          </a:p>
          <a:p>
            <a:endParaRPr lang="en-US" dirty="0" smtClean="0"/>
          </a:p>
          <a:p>
            <a:pPr>
              <a:buNone/>
            </a:pPr>
            <a:r>
              <a:rPr lang="en-IN" b="1" u="sng" dirty="0" smtClean="0"/>
              <a:t>SPECIFIC </a:t>
            </a:r>
            <a:r>
              <a:rPr lang="en-IN" b="1" u="sng" dirty="0"/>
              <a:t>OBJECTIVES</a:t>
            </a:r>
            <a:r>
              <a:rPr lang="en-IN" b="1" u="sng" dirty="0" smtClean="0"/>
              <a:t>:</a:t>
            </a:r>
          </a:p>
          <a:p>
            <a:pPr>
              <a:buNone/>
            </a:pPr>
            <a:endParaRPr lang="en-US" dirty="0"/>
          </a:p>
          <a:p>
            <a:r>
              <a:rPr lang="en-IN" dirty="0"/>
              <a:t> </a:t>
            </a:r>
            <a:r>
              <a:rPr lang="en-IN" dirty="0" smtClean="0"/>
              <a:t>    To </a:t>
            </a:r>
            <a:r>
              <a:rPr lang="en-IN" dirty="0"/>
              <a:t>find out various welfare facilities provided to </a:t>
            </a:r>
            <a:r>
              <a:rPr lang="en-IN" dirty="0" smtClean="0"/>
              <a:t>employees.</a:t>
            </a:r>
          </a:p>
          <a:p>
            <a:r>
              <a:rPr lang="en-IN" dirty="0"/>
              <a:t> </a:t>
            </a:r>
            <a:r>
              <a:rPr lang="en-IN" dirty="0" smtClean="0"/>
              <a:t>    To </a:t>
            </a:r>
            <a:r>
              <a:rPr lang="en-IN" dirty="0"/>
              <a:t>find out the levels of satisfaction among employees with respective to Various wellness measures.</a:t>
            </a:r>
            <a:endParaRPr lang="en-US" dirty="0"/>
          </a:p>
          <a:p>
            <a:r>
              <a:rPr lang="en-IN" dirty="0" smtClean="0"/>
              <a:t>     To </a:t>
            </a:r>
            <a:r>
              <a:rPr lang="en-IN" dirty="0"/>
              <a:t>understand the extent of awareness among employees with various statutory and non-Statutory welfare measure. </a:t>
            </a:r>
            <a:endParaRPr lang="en-US" dirty="0"/>
          </a:p>
          <a:p>
            <a:r>
              <a:rPr lang="en-IN" dirty="0" smtClean="0"/>
              <a:t>     To </a:t>
            </a:r>
            <a:r>
              <a:rPr lang="en-IN" dirty="0"/>
              <a:t>suggest remedial measures to improve the employee wellness.</a:t>
            </a:r>
            <a:endParaRPr lang="en-US" dirty="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IN" sz="4000" b="1" u="sng" dirty="0" smtClean="0"/>
              <a:t> METHODOLOGY</a:t>
            </a:r>
            <a:endParaRPr lang="en-US" sz="4000" u="sng" dirty="0"/>
          </a:p>
        </p:txBody>
      </p:sp>
      <p:sp>
        <p:nvSpPr>
          <p:cNvPr id="3" name="Content Placeholder 2"/>
          <p:cNvSpPr>
            <a:spLocks noGrp="1"/>
          </p:cNvSpPr>
          <p:nvPr>
            <p:ph idx="1"/>
          </p:nvPr>
        </p:nvSpPr>
        <p:spPr>
          <a:xfrm>
            <a:off x="457200" y="838200"/>
            <a:ext cx="8229600" cy="5638800"/>
          </a:xfrm>
        </p:spPr>
        <p:txBody>
          <a:bodyPr>
            <a:normAutofit fontScale="85000" lnSpcReduction="20000"/>
          </a:bodyPr>
          <a:lstStyle/>
          <a:p>
            <a:pPr>
              <a:buNone/>
            </a:pPr>
            <a:r>
              <a:rPr lang="en-IN" b="1" dirty="0"/>
              <a:t> </a:t>
            </a:r>
            <a:endParaRPr lang="en-US" dirty="0"/>
          </a:p>
          <a:p>
            <a:pPr>
              <a:buNone/>
            </a:pPr>
            <a:r>
              <a:rPr lang="en-IN" b="1" u="sng" dirty="0"/>
              <a:t>STUDY AREA</a:t>
            </a:r>
            <a:endParaRPr lang="en-US" b="1" u="sng" dirty="0"/>
          </a:p>
          <a:p>
            <a:pPr>
              <a:buNone/>
            </a:pPr>
            <a:r>
              <a:rPr lang="en-IN" dirty="0"/>
              <a:t>The study was conducted at </a:t>
            </a:r>
            <a:r>
              <a:rPr lang="en-IN" dirty="0" smtClean="0"/>
              <a:t>GSK </a:t>
            </a:r>
            <a:r>
              <a:rPr lang="en-IN" dirty="0" err="1" smtClean="0"/>
              <a:t>Sonipath</a:t>
            </a:r>
            <a:r>
              <a:rPr lang="en-IN" dirty="0" smtClean="0"/>
              <a:t>, </a:t>
            </a:r>
            <a:r>
              <a:rPr lang="en-IN" dirty="0"/>
              <a:t>wellness Health camp Organized by </a:t>
            </a:r>
            <a:r>
              <a:rPr lang="en-IN" dirty="0" err="1"/>
              <a:t>Vipul</a:t>
            </a:r>
            <a:r>
              <a:rPr lang="en-IN" dirty="0"/>
              <a:t> </a:t>
            </a:r>
            <a:r>
              <a:rPr lang="en-IN" dirty="0" err="1"/>
              <a:t>Medcare</a:t>
            </a:r>
            <a:r>
              <a:rPr lang="en-IN" dirty="0"/>
              <a:t> </a:t>
            </a:r>
            <a:r>
              <a:rPr lang="en-IN" dirty="0" err="1"/>
              <a:t>Pvt</a:t>
            </a:r>
            <a:r>
              <a:rPr lang="en-IN" dirty="0"/>
              <a:t> </a:t>
            </a:r>
            <a:r>
              <a:rPr lang="en-IN" dirty="0" smtClean="0"/>
              <a:t>Ltd</a:t>
            </a:r>
          </a:p>
          <a:p>
            <a:pPr>
              <a:buNone/>
            </a:pPr>
            <a:endParaRPr lang="en-US" dirty="0"/>
          </a:p>
          <a:p>
            <a:pPr>
              <a:buNone/>
            </a:pPr>
            <a:r>
              <a:rPr lang="en-IN" b="1" u="sng" dirty="0"/>
              <a:t>STUDY DESIGN</a:t>
            </a:r>
            <a:endParaRPr lang="en-US" u="sng" dirty="0"/>
          </a:p>
          <a:p>
            <a:pPr>
              <a:buNone/>
            </a:pPr>
            <a:r>
              <a:rPr lang="en-IN" dirty="0"/>
              <a:t>Descriptive Analytical Study</a:t>
            </a:r>
            <a:r>
              <a:rPr lang="en-IN" dirty="0" smtClean="0"/>
              <a:t>.</a:t>
            </a:r>
          </a:p>
          <a:p>
            <a:pPr>
              <a:buNone/>
            </a:pPr>
            <a:endParaRPr lang="en-US" dirty="0"/>
          </a:p>
          <a:p>
            <a:pPr>
              <a:buNone/>
            </a:pPr>
            <a:r>
              <a:rPr lang="en-IN" b="1" u="sng" dirty="0"/>
              <a:t>SAMPLE</a:t>
            </a:r>
            <a:endParaRPr lang="en-US" u="sng" dirty="0"/>
          </a:p>
          <a:p>
            <a:pPr lvl="0">
              <a:buNone/>
            </a:pPr>
            <a:r>
              <a:rPr lang="en-IN" dirty="0"/>
              <a:t>Sample Size – </a:t>
            </a:r>
            <a:r>
              <a:rPr lang="en-IN" dirty="0" smtClean="0"/>
              <a:t>60</a:t>
            </a:r>
          </a:p>
          <a:p>
            <a:pPr lvl="0">
              <a:buNone/>
            </a:pPr>
            <a:endParaRPr lang="en-US" dirty="0"/>
          </a:p>
          <a:p>
            <a:pPr>
              <a:buNone/>
            </a:pPr>
            <a:r>
              <a:rPr lang="en-IN" b="1" u="sng" dirty="0"/>
              <a:t>DATA COLLECTION</a:t>
            </a:r>
            <a:endParaRPr lang="en-US" u="sng" dirty="0"/>
          </a:p>
          <a:p>
            <a:pPr>
              <a:buNone/>
            </a:pPr>
            <a:r>
              <a:rPr lang="en-IN" dirty="0"/>
              <a:t>For collection of primary data a questionnaire was designed</a:t>
            </a:r>
            <a:r>
              <a:rPr lang="en-IN"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smtClean="0"/>
              <a:t> </a:t>
            </a:r>
            <a:endParaRPr lang="en-US" dirty="0"/>
          </a:p>
        </p:txBody>
      </p:sp>
      <p:sp>
        <p:nvSpPr>
          <p:cNvPr id="3" name="Content Placeholder 2"/>
          <p:cNvSpPr>
            <a:spLocks noGrp="1"/>
          </p:cNvSpPr>
          <p:nvPr>
            <p:ph idx="1"/>
          </p:nvPr>
        </p:nvSpPr>
        <p:spPr>
          <a:xfrm>
            <a:off x="457200" y="1600201"/>
            <a:ext cx="8229600" cy="3810000"/>
          </a:xfrm>
        </p:spPr>
        <p:txBody>
          <a:bodyPr>
            <a:normAutofit fontScale="92500" lnSpcReduction="20000"/>
          </a:bodyPr>
          <a:lstStyle/>
          <a:p>
            <a:pPr>
              <a:buNone/>
            </a:pPr>
            <a:r>
              <a:rPr lang="en-IN" b="1" u="sng" dirty="0" smtClean="0"/>
              <a:t>TOOLS &amp; TECHNIQUE</a:t>
            </a:r>
            <a:endParaRPr lang="en-US" b="1" u="sng" dirty="0" smtClean="0"/>
          </a:p>
          <a:p>
            <a:pPr lvl="0">
              <a:buNone/>
            </a:pPr>
            <a:r>
              <a:rPr lang="en-IN" dirty="0" smtClean="0"/>
              <a:t>A Questionnaire was prepared consisting of 11 questions.</a:t>
            </a:r>
          </a:p>
          <a:p>
            <a:pPr lvl="0">
              <a:buNone/>
            </a:pPr>
            <a:endParaRPr lang="en-US" dirty="0" smtClean="0"/>
          </a:p>
          <a:p>
            <a:pPr>
              <a:buNone/>
            </a:pPr>
            <a:r>
              <a:rPr lang="en-IN" b="1" u="sng" dirty="0" smtClean="0"/>
              <a:t>FINDING AND ANALYSIS</a:t>
            </a:r>
            <a:endParaRPr lang="en-US" u="sng" dirty="0" smtClean="0"/>
          </a:p>
          <a:p>
            <a:pPr lvl="0">
              <a:buNone/>
            </a:pPr>
            <a:r>
              <a:rPr lang="en-IN" dirty="0" smtClean="0"/>
              <a:t>Data was collected and analyzed using SPSS 16.1</a:t>
            </a:r>
            <a:endParaRPr lang="en-US" dirty="0" smtClean="0"/>
          </a:p>
          <a:p>
            <a:pPr lvl="0">
              <a:buNone/>
            </a:pPr>
            <a:r>
              <a:rPr lang="en-IN" dirty="0" smtClean="0"/>
              <a:t>Collected by questionnaire</a:t>
            </a:r>
            <a:endParaRPr lang="en-US" dirty="0" smtClean="0"/>
          </a:p>
          <a:p>
            <a:pPr lvl="0">
              <a:buNone/>
            </a:pPr>
            <a:r>
              <a:rPr lang="en-IN" dirty="0" smtClean="0"/>
              <a:t>Analyzed by SPSS 16.1</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IN" sz="4000" b="1" u="sng" dirty="0" smtClean="0"/>
              <a:t>FINDING</a:t>
            </a:r>
            <a:endParaRPr lang="en-US" sz="4000" u="sng" dirty="0"/>
          </a:p>
        </p:txBody>
      </p:sp>
      <p:sp>
        <p:nvSpPr>
          <p:cNvPr id="3" name="Content Placeholder 2"/>
          <p:cNvSpPr>
            <a:spLocks noGrp="1"/>
          </p:cNvSpPr>
          <p:nvPr>
            <p:ph idx="1"/>
          </p:nvPr>
        </p:nvSpPr>
        <p:spPr>
          <a:xfrm>
            <a:off x="457200" y="1066800"/>
            <a:ext cx="8229600" cy="5562600"/>
          </a:xfrm>
        </p:spPr>
        <p:txBody>
          <a:bodyPr>
            <a:normAutofit/>
          </a:bodyPr>
          <a:lstStyle/>
          <a:p>
            <a:pPr>
              <a:buNone/>
            </a:pPr>
            <a:r>
              <a:rPr lang="en-IN" dirty="0" smtClean="0"/>
              <a:t>Fig</a:t>
            </a:r>
            <a:r>
              <a:rPr lang="en-IN" dirty="0"/>
              <a:t>: 1 Which age group have history of chronic illness</a:t>
            </a:r>
            <a:r>
              <a:rPr lang="en-IN" dirty="0" smtClean="0"/>
              <a:t>?</a:t>
            </a:r>
          </a:p>
          <a:p>
            <a:pPr>
              <a:buNone/>
            </a:pPr>
            <a:r>
              <a:rPr lang="en-IN" dirty="0" smtClean="0"/>
              <a:t>    </a:t>
            </a:r>
          </a:p>
          <a:p>
            <a:pPr>
              <a:buNone/>
            </a:pPr>
            <a:endParaRPr lang="en-IN" dirty="0"/>
          </a:p>
          <a:p>
            <a:pPr>
              <a:buNone/>
            </a:pPr>
            <a:endParaRPr lang="en-IN" dirty="0" smtClean="0"/>
          </a:p>
          <a:p>
            <a:pPr>
              <a:buNone/>
            </a:pPr>
            <a:endParaRPr lang="en-IN" dirty="0"/>
          </a:p>
          <a:p>
            <a:pPr>
              <a:buNone/>
            </a:pPr>
            <a:endParaRPr lang="en-IN" dirty="0" smtClean="0"/>
          </a:p>
          <a:p>
            <a:pPr>
              <a:buNone/>
            </a:pPr>
            <a:endParaRPr lang="en-IN" dirty="0"/>
          </a:p>
          <a:p>
            <a:pPr>
              <a:buNone/>
            </a:pPr>
            <a:r>
              <a:rPr lang="en-IN" sz="1600" b="1" u="sng" dirty="0"/>
              <a:t>INTERPRETATIONS</a:t>
            </a:r>
            <a:r>
              <a:rPr lang="en-IN" b="1" u="sng" dirty="0"/>
              <a:t>:</a:t>
            </a:r>
            <a:endParaRPr lang="en-US" b="1" u="sng" dirty="0"/>
          </a:p>
          <a:p>
            <a:pPr>
              <a:buNone/>
            </a:pPr>
            <a:r>
              <a:rPr lang="en-IN" sz="2000" dirty="0" smtClean="0"/>
              <a:t>25-29 </a:t>
            </a:r>
            <a:r>
              <a:rPr lang="en-IN" sz="2000" dirty="0"/>
              <a:t>&amp; </a:t>
            </a:r>
            <a:r>
              <a:rPr lang="en-IN" sz="2000" dirty="0" smtClean="0"/>
              <a:t>30-34 </a:t>
            </a:r>
            <a:r>
              <a:rPr lang="en-IN" sz="2000" dirty="0"/>
              <a:t>had history of chronic illness.</a:t>
            </a:r>
            <a:endParaRPr lang="en-US" sz="2000" dirty="0"/>
          </a:p>
          <a:p>
            <a:pPr>
              <a:buNone/>
            </a:pPr>
            <a:endParaRPr lang="en-US" dirty="0"/>
          </a:p>
        </p:txBody>
      </p:sp>
      <p:pic>
        <p:nvPicPr>
          <p:cNvPr id="4" name="Picture 3"/>
          <p:cNvPicPr/>
          <p:nvPr/>
        </p:nvPicPr>
        <p:blipFill>
          <a:blip r:embed="rId2" cstate="print"/>
          <a:srcRect/>
          <a:stretch>
            <a:fillRect/>
          </a:stretch>
        </p:blipFill>
        <p:spPr bwMode="auto">
          <a:xfrm>
            <a:off x="2209800" y="1524000"/>
            <a:ext cx="6324600" cy="43434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75</TotalTime>
  <Words>775</Words>
  <Application>Microsoft Office PowerPoint</Application>
  <PresentationFormat>On-screen Show (4:3)</PresentationFormat>
  <Paragraphs>154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Trek</vt:lpstr>
      <vt:lpstr>PRESENTED BY: mohit Kumar PG/14/035</vt:lpstr>
      <vt:lpstr>INTRODUCTION P4P PROGRAM</vt:lpstr>
      <vt:lpstr> </vt:lpstr>
      <vt:lpstr> </vt:lpstr>
      <vt:lpstr>The Complete Process Of P4P Program</vt:lpstr>
      <vt:lpstr>OBJECTIVES OF THE STUDY</vt:lpstr>
      <vt:lpstr> METHODOLOGY</vt:lpstr>
      <vt:lpstr> </vt:lpstr>
      <vt:lpstr>FINDING</vt:lpstr>
      <vt:lpstr> </vt:lpstr>
      <vt:lpstr> </vt:lpstr>
      <vt:lpstr> </vt:lpstr>
      <vt:lpstr> </vt:lpstr>
      <vt:lpstr>CONCLUSIONS</vt:lpstr>
      <vt:lpstr>RECOMMENDATION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nalind</cp:lastModifiedBy>
  <cp:revision>8</cp:revision>
  <dcterms:created xsi:type="dcterms:W3CDTF">2016-05-18T16:03:23Z</dcterms:created>
  <dcterms:modified xsi:type="dcterms:W3CDTF">2016-05-26T10:19:15Z</dcterms:modified>
</cp:coreProperties>
</file>