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34"/>
  </p:notesMasterIdLst>
  <p:sldIdLst>
    <p:sldId id="256" r:id="rId2"/>
    <p:sldId id="257" r:id="rId3"/>
    <p:sldId id="260" r:id="rId4"/>
    <p:sldId id="259" r:id="rId5"/>
    <p:sldId id="262" r:id="rId6"/>
    <p:sldId id="263" r:id="rId7"/>
    <p:sldId id="264" r:id="rId8"/>
    <p:sldId id="266" r:id="rId9"/>
    <p:sldId id="286" r:id="rId10"/>
    <p:sldId id="267" r:id="rId11"/>
    <p:sldId id="268" r:id="rId12"/>
    <p:sldId id="269" r:id="rId13"/>
    <p:sldId id="270" r:id="rId14"/>
    <p:sldId id="271" r:id="rId15"/>
    <p:sldId id="284" r:id="rId16"/>
    <p:sldId id="272" r:id="rId17"/>
    <p:sldId id="273" r:id="rId18"/>
    <p:sldId id="274" r:id="rId19"/>
    <p:sldId id="275" r:id="rId20"/>
    <p:sldId id="283" r:id="rId21"/>
    <p:sldId id="288" r:id="rId22"/>
    <p:sldId id="276" r:id="rId23"/>
    <p:sldId id="289" r:id="rId24"/>
    <p:sldId id="290" r:id="rId25"/>
    <p:sldId id="277" r:id="rId26"/>
    <p:sldId id="295" r:id="rId27"/>
    <p:sldId id="278" r:id="rId28"/>
    <p:sldId id="279" r:id="rId29"/>
    <p:sldId id="280" r:id="rId30"/>
    <p:sldId id="281" r:id="rId31"/>
    <p:sldId id="287" r:id="rId32"/>
    <p:sldId id="285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est\Downloads\Book%20SPSS%20(1)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est\Documents\Book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est\Documents\DESIGNATION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est\Documents\DESIGNATION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est\Documents\BOOK%20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42"/>
  <c:chart>
    <c:title>
      <c:tx>
        <c:rich>
          <a:bodyPr/>
          <a:lstStyle/>
          <a:p>
            <a:pPr>
              <a:defRPr/>
            </a:pPr>
            <a:r>
              <a:rPr lang="en-US" dirty="0"/>
              <a:t> MEAN</a:t>
            </a:r>
            <a:r>
              <a:rPr lang="en-US" baseline="0" dirty="0"/>
              <a:t> SCORES OF STAFF</a:t>
            </a:r>
            <a:endParaRPr lang="en-US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dLbls>
            <c:dLblPos val="ctr"/>
            <c:showVal val="1"/>
          </c:dLbls>
          <c:cat>
            <c:strRef>
              <c:f>Sheet3!$A$2:$A$6</c:f>
              <c:strCache>
                <c:ptCount val="5"/>
                <c:pt idx="0">
                  <c:v>APTITUDE</c:v>
                </c:pt>
                <c:pt idx="1">
                  <c:v>BASICS</c:v>
                </c:pt>
                <c:pt idx="2">
                  <c:v>BMW</c:v>
                </c:pt>
                <c:pt idx="3">
                  <c:v>HYGIENE</c:v>
                </c:pt>
                <c:pt idx="4">
                  <c:v>DOSE CAL</c:v>
                </c:pt>
              </c:strCache>
            </c:strRef>
          </c:cat>
          <c:val>
            <c:numRef>
              <c:f>Sheet3!$B$2:$B$6</c:f>
              <c:numCache>
                <c:formatCode>0.00%</c:formatCode>
                <c:ptCount val="5"/>
                <c:pt idx="0">
                  <c:v>0.27600000000000002</c:v>
                </c:pt>
                <c:pt idx="1">
                  <c:v>0.36400000000000032</c:v>
                </c:pt>
                <c:pt idx="2">
                  <c:v>0.44800000000000101</c:v>
                </c:pt>
                <c:pt idx="3">
                  <c:v>0.34800000000000142</c:v>
                </c:pt>
                <c:pt idx="4" formatCode="0%">
                  <c:v>0.30000000000000032</c:v>
                </c:pt>
              </c:numCache>
            </c:numRef>
          </c:val>
        </c:ser>
        <c:gapWidth val="100"/>
        <c:axId val="70635904"/>
        <c:axId val="72974336"/>
      </c:barChart>
      <c:catAx>
        <c:axId val="7063590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SUBJECTS</a:t>
                </a:r>
              </a:p>
            </c:rich>
          </c:tx>
          <c:layout/>
        </c:title>
        <c:tickLblPos val="nextTo"/>
        <c:crossAx val="72974336"/>
        <c:crosses val="autoZero"/>
        <c:auto val="1"/>
        <c:lblAlgn val="ctr"/>
        <c:lblOffset val="100"/>
      </c:catAx>
      <c:valAx>
        <c:axId val="72974336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MEAN SCORE (PERCENTAGE)</a:t>
                </a:r>
              </a:p>
            </c:rich>
          </c:tx>
          <c:layout/>
        </c:title>
        <c:numFmt formatCode="0.00%" sourceLinked="1"/>
        <c:tickLblPos val="nextTo"/>
        <c:crossAx val="70635904"/>
        <c:crosses val="autoZero"/>
        <c:crossBetween val="between"/>
      </c:valAx>
    </c:plotArea>
    <c:plotVisOnly val="1"/>
    <c:dispBlanksAs val="zero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1"/>
  <c:chart>
    <c:title>
      <c:layout>
        <c:manualLayout>
          <c:xMode val="edge"/>
          <c:yMode val="edge"/>
          <c:x val="0.43595144356955423"/>
          <c:y val="2.7777777777777853E-2"/>
        </c:manualLayout>
      </c:layout>
      <c:overlay val="1"/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MEAN MARKS</c:v>
                </c:pt>
              </c:strCache>
            </c:strRef>
          </c:tx>
          <c:dLbls>
            <c:dLblPos val="ctr"/>
            <c:showVal val="1"/>
          </c:dLbls>
          <c:cat>
            <c:strRef>
              <c:f>Sheet1!$A$2:$A$3</c:f>
              <c:strCache>
                <c:ptCount val="2"/>
                <c:pt idx="0">
                  <c:v>LESS THAN 10 YEARS</c:v>
                </c:pt>
                <c:pt idx="1">
                  <c:v>MORE THAN  10 YEARS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14</c:v>
                </c:pt>
                <c:pt idx="1">
                  <c:v>8</c:v>
                </c:pt>
              </c:numCache>
            </c:numRef>
          </c:val>
        </c:ser>
        <c:dLbls>
          <c:showVal val="1"/>
        </c:dLbls>
        <c:axId val="72996352"/>
        <c:axId val="72998272"/>
      </c:barChart>
      <c:catAx>
        <c:axId val="7299635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EXPERIENCE</a:t>
                </a:r>
              </a:p>
            </c:rich>
          </c:tx>
          <c:layout/>
        </c:title>
        <c:tickLblPos val="nextTo"/>
        <c:crossAx val="72998272"/>
        <c:crosses val="autoZero"/>
        <c:auto val="1"/>
        <c:lblAlgn val="ctr"/>
        <c:lblOffset val="100"/>
      </c:catAx>
      <c:valAx>
        <c:axId val="72998272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MEAN MARKS</a:t>
                </a:r>
              </a:p>
            </c:rich>
          </c:tx>
          <c:layout/>
        </c:title>
        <c:numFmt formatCode="General" sourceLinked="1"/>
        <c:tickLblPos val="nextTo"/>
        <c:crossAx val="72996352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3"/>
  <c:chart>
    <c:autoTitleDeleted val="1"/>
    <c:plotArea>
      <c:layout/>
      <c:barChart>
        <c:barDir val="col"/>
        <c:grouping val="clustered"/>
        <c:ser>
          <c:idx val="0"/>
          <c:order val="0"/>
          <c:dLbls>
            <c:dLblPos val="ctr"/>
            <c:showVal val="1"/>
          </c:dLbls>
          <c:cat>
            <c:strRef>
              <c:f>Sheet1!$A$1:$C$1</c:f>
              <c:strCache>
                <c:ptCount val="3"/>
                <c:pt idx="0">
                  <c:v>floor incharge</c:v>
                </c:pt>
                <c:pt idx="1">
                  <c:v>ward incharge</c:v>
                </c:pt>
                <c:pt idx="2">
                  <c:v>nurses</c:v>
                </c:pt>
              </c:strCache>
            </c:strRef>
          </c:cat>
          <c:val>
            <c:numRef>
              <c:f>Sheet1!$A$2:$C$2</c:f>
              <c:numCache>
                <c:formatCode>General</c:formatCode>
                <c:ptCount val="3"/>
                <c:pt idx="0">
                  <c:v>7</c:v>
                </c:pt>
                <c:pt idx="1">
                  <c:v>15</c:v>
                </c:pt>
                <c:pt idx="2">
                  <c:v>10</c:v>
                </c:pt>
              </c:numCache>
            </c:numRef>
          </c:val>
        </c:ser>
        <c:dLbls>
          <c:showVal val="1"/>
        </c:dLbls>
        <c:axId val="72908800"/>
        <c:axId val="72910720"/>
      </c:barChart>
      <c:catAx>
        <c:axId val="7290880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DESIGNATION</a:t>
                </a:r>
              </a:p>
            </c:rich>
          </c:tx>
          <c:layout/>
        </c:title>
        <c:tickLblPos val="nextTo"/>
        <c:crossAx val="72910720"/>
        <c:crosses val="autoZero"/>
        <c:auto val="1"/>
        <c:lblAlgn val="ctr"/>
        <c:lblOffset val="100"/>
      </c:catAx>
      <c:valAx>
        <c:axId val="72910720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MEAN SCORES</a:t>
                </a:r>
              </a:p>
            </c:rich>
          </c:tx>
          <c:layout/>
        </c:title>
        <c:numFmt formatCode="General" sourceLinked="1"/>
        <c:tickLblPos val="nextTo"/>
        <c:crossAx val="7290880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8"/>
  <c:chart>
    <c:title>
      <c:tx>
        <c:rich>
          <a:bodyPr/>
          <a:lstStyle/>
          <a:p>
            <a:pPr>
              <a:defRPr/>
            </a:pPr>
            <a:r>
              <a:rPr lang="en-US" dirty="0"/>
              <a:t>HYGIENE </a:t>
            </a:r>
          </a:p>
          <a:p>
            <a:pPr>
              <a:defRPr/>
            </a:pPr>
            <a:endParaRPr lang="en-US" dirty="0"/>
          </a:p>
        </c:rich>
      </c:tx>
      <c:layout/>
      <c:overlay val="1"/>
    </c:title>
    <c:plotArea>
      <c:layout/>
      <c:barChart>
        <c:barDir val="col"/>
        <c:grouping val="clustered"/>
        <c:dLbls>
          <c:showVal val="1"/>
        </c:dLbls>
        <c:axId val="72934144"/>
        <c:axId val="72936064"/>
      </c:barChart>
      <c:catAx>
        <c:axId val="7293414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DESIGNATION</a:t>
                </a:r>
              </a:p>
            </c:rich>
          </c:tx>
          <c:layout>
            <c:manualLayout>
              <c:xMode val="edge"/>
              <c:yMode val="edge"/>
              <c:x val="0.4593394575678042"/>
              <c:y val="0.95806023169517673"/>
            </c:manualLayout>
          </c:layout>
        </c:title>
        <c:tickLblPos val="nextTo"/>
        <c:crossAx val="72936064"/>
        <c:crosses val="autoZero"/>
        <c:auto val="1"/>
        <c:lblAlgn val="ctr"/>
        <c:lblOffset val="100"/>
      </c:catAx>
      <c:valAx>
        <c:axId val="72936064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PERCENT SCORES</a:t>
                </a:r>
              </a:p>
            </c:rich>
          </c:tx>
          <c:layout/>
        </c:title>
        <c:numFmt formatCode="General" sourceLinked="1"/>
        <c:tickLblPos val="nextTo"/>
        <c:crossAx val="72934144"/>
        <c:crosses val="autoZero"/>
        <c:crossBetween val="between"/>
      </c:valAx>
      <c:spPr>
        <a:noFill/>
        <a:ln w="25400">
          <a:noFill/>
        </a:ln>
      </c:spPr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42"/>
  <c:chart>
    <c:autoTitleDeleted val="1"/>
    <c:plotArea>
      <c:layout>
        <c:manualLayout>
          <c:layoutTarget val="inner"/>
          <c:xMode val="edge"/>
          <c:yMode val="edge"/>
          <c:x val="7.1634164888267474E-2"/>
          <c:y val="3.333333333333334E-2"/>
          <c:w val="0.74441643976745886"/>
          <c:h val="0.84060513269174708"/>
        </c:manualLayout>
      </c:layout>
      <c:bar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FLOOR INCHARGE</c:v>
                </c:pt>
              </c:strCache>
            </c:strRef>
          </c:tx>
          <c:cat>
            <c:strRef>
              <c:f>Sheet1!$B$1:$F$1</c:f>
              <c:strCache>
                <c:ptCount val="5"/>
                <c:pt idx="0">
                  <c:v>APTITUDE</c:v>
                </c:pt>
                <c:pt idx="1">
                  <c:v>GENERAL</c:v>
                </c:pt>
                <c:pt idx="2">
                  <c:v>BMW</c:v>
                </c:pt>
                <c:pt idx="3">
                  <c:v>HYGIENE</c:v>
                </c:pt>
                <c:pt idx="4">
                  <c:v>DOSE CALCULATION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10</c:v>
                </c:pt>
                <c:pt idx="1">
                  <c:v>65</c:v>
                </c:pt>
                <c:pt idx="2">
                  <c:v>40</c:v>
                </c:pt>
                <c:pt idx="3">
                  <c:v>40</c:v>
                </c:pt>
                <c:pt idx="4">
                  <c:v>20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NURSE</c:v>
                </c:pt>
              </c:strCache>
            </c:strRef>
          </c:tx>
          <c:cat>
            <c:strRef>
              <c:f>Sheet1!$B$1:$F$1</c:f>
              <c:strCache>
                <c:ptCount val="5"/>
                <c:pt idx="0">
                  <c:v>APTITUDE</c:v>
                </c:pt>
                <c:pt idx="1">
                  <c:v>GENERAL</c:v>
                </c:pt>
                <c:pt idx="2">
                  <c:v>BMW</c:v>
                </c:pt>
                <c:pt idx="3">
                  <c:v>HYGIENE</c:v>
                </c:pt>
                <c:pt idx="4">
                  <c:v>DOSE CALCULATION</c:v>
                </c:pt>
              </c:strCache>
            </c:strRef>
          </c:cat>
          <c:val>
            <c:numRef>
              <c:f>Sheet1!$B$3:$F$3</c:f>
              <c:numCache>
                <c:formatCode>General</c:formatCode>
                <c:ptCount val="5"/>
                <c:pt idx="0">
                  <c:v>20</c:v>
                </c:pt>
                <c:pt idx="1">
                  <c:v>60</c:v>
                </c:pt>
                <c:pt idx="2">
                  <c:v>55</c:v>
                </c:pt>
                <c:pt idx="3">
                  <c:v>30</c:v>
                </c:pt>
                <c:pt idx="4">
                  <c:v>45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WARD INCHARGE</c:v>
                </c:pt>
              </c:strCache>
            </c:strRef>
          </c:tx>
          <c:cat>
            <c:strRef>
              <c:f>Sheet1!$B$1:$F$1</c:f>
              <c:strCache>
                <c:ptCount val="5"/>
                <c:pt idx="0">
                  <c:v>APTITUDE</c:v>
                </c:pt>
                <c:pt idx="1">
                  <c:v>GENERAL</c:v>
                </c:pt>
                <c:pt idx="2">
                  <c:v>BMW</c:v>
                </c:pt>
                <c:pt idx="3">
                  <c:v>HYGIENE</c:v>
                </c:pt>
                <c:pt idx="4">
                  <c:v>DOSE CALCULATION</c:v>
                </c:pt>
              </c:strCache>
            </c:strRef>
          </c:cat>
          <c:val>
            <c:numRef>
              <c:f>Sheet1!$B$4:$F$4</c:f>
              <c:numCache>
                <c:formatCode>General</c:formatCode>
                <c:ptCount val="5"/>
                <c:pt idx="0">
                  <c:v>25</c:v>
                </c:pt>
                <c:pt idx="1">
                  <c:v>80</c:v>
                </c:pt>
                <c:pt idx="2">
                  <c:v>60</c:v>
                </c:pt>
                <c:pt idx="3">
                  <c:v>25</c:v>
                </c:pt>
                <c:pt idx="4">
                  <c:v>55</c:v>
                </c:pt>
              </c:numCache>
            </c:numRef>
          </c:val>
        </c:ser>
        <c:dLbls>
          <c:showVal val="1"/>
        </c:dLbls>
        <c:gapWidth val="75"/>
        <c:axId val="78819328"/>
        <c:axId val="78821248"/>
      </c:barChart>
      <c:catAx>
        <c:axId val="7881932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DESIGNATION</a:t>
                </a:r>
              </a:p>
              <a:p>
                <a:pPr>
                  <a:defRPr/>
                </a:pPr>
                <a:endParaRPr lang="en-US" dirty="0"/>
              </a:p>
            </c:rich>
          </c:tx>
          <c:layout/>
        </c:title>
        <c:majorTickMark val="none"/>
        <c:tickLblPos val="nextTo"/>
        <c:crossAx val="78821248"/>
        <c:crosses val="autoZero"/>
        <c:auto val="1"/>
        <c:lblAlgn val="ctr"/>
        <c:lblOffset val="100"/>
      </c:catAx>
      <c:valAx>
        <c:axId val="78821248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PERCENT SCORES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78819328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diagrams/_rels/data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image" Target="../media/image22.jpeg"/></Relationships>
</file>

<file path=ppt/diagrams/_rels/drawing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image" Target="../media/image22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EF84724-5906-4BD9-B345-B25472C6FD07}" type="doc">
      <dgm:prSet loTypeId="urn:microsoft.com/office/officeart/2005/8/layout/default#1" loCatId="list" qsTypeId="urn:microsoft.com/office/officeart/2005/8/quickstyle/3d6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63900F01-6064-4CAB-AA7F-BFB56A0BA060}">
      <dgm:prSet phldrT="[Text]"/>
      <dgm:spPr/>
      <dgm:t>
        <a:bodyPr/>
        <a:lstStyle/>
        <a:p>
          <a:r>
            <a:rPr lang="en-US" dirty="0" smtClean="0"/>
            <a:t>aptitude</a:t>
          </a:r>
          <a:endParaRPr lang="en-US" dirty="0"/>
        </a:p>
      </dgm:t>
    </dgm:pt>
    <dgm:pt modelId="{8224659A-B363-45BD-964B-573C5A541747}" type="parTrans" cxnId="{060C5498-77EF-4873-82D4-968E12000347}">
      <dgm:prSet/>
      <dgm:spPr/>
      <dgm:t>
        <a:bodyPr/>
        <a:lstStyle/>
        <a:p>
          <a:endParaRPr lang="en-US"/>
        </a:p>
      </dgm:t>
    </dgm:pt>
    <dgm:pt modelId="{6D5362F8-3D49-4F9D-9D2A-5E677F3AF209}" type="sibTrans" cxnId="{060C5498-77EF-4873-82D4-968E12000347}">
      <dgm:prSet/>
      <dgm:spPr/>
      <dgm:t>
        <a:bodyPr/>
        <a:lstStyle/>
        <a:p>
          <a:endParaRPr lang="en-US"/>
        </a:p>
      </dgm:t>
    </dgm:pt>
    <dgm:pt modelId="{162B7FE2-7D70-441B-92FC-A0079659D176}">
      <dgm:prSet phldrT="[Text]"/>
      <dgm:spPr/>
      <dgm:t>
        <a:bodyPr/>
        <a:lstStyle/>
        <a:p>
          <a:r>
            <a:rPr lang="en-US" dirty="0" smtClean="0"/>
            <a:t>general</a:t>
          </a:r>
          <a:endParaRPr lang="en-US" dirty="0"/>
        </a:p>
      </dgm:t>
    </dgm:pt>
    <dgm:pt modelId="{C1890FE4-D137-43D9-84B7-C9AAAB6C92EE}" type="parTrans" cxnId="{15355B3A-F440-4E88-9AD6-9F003879C39C}">
      <dgm:prSet/>
      <dgm:spPr/>
      <dgm:t>
        <a:bodyPr/>
        <a:lstStyle/>
        <a:p>
          <a:endParaRPr lang="en-US"/>
        </a:p>
      </dgm:t>
    </dgm:pt>
    <dgm:pt modelId="{4F39B76B-8233-4DFC-84DA-2CF14C4061D2}" type="sibTrans" cxnId="{15355B3A-F440-4E88-9AD6-9F003879C39C}">
      <dgm:prSet/>
      <dgm:spPr/>
      <dgm:t>
        <a:bodyPr/>
        <a:lstStyle/>
        <a:p>
          <a:endParaRPr lang="en-US"/>
        </a:p>
      </dgm:t>
    </dgm:pt>
    <dgm:pt modelId="{8EB02FB8-BCA4-4EA6-8482-F9D173FC6A20}">
      <dgm:prSet phldrT="[Text]"/>
      <dgm:spPr/>
      <dgm:t>
        <a:bodyPr/>
        <a:lstStyle/>
        <a:p>
          <a:r>
            <a:rPr lang="en-US" dirty="0" smtClean="0"/>
            <a:t>Hand hygiene</a:t>
          </a:r>
          <a:endParaRPr lang="en-US" dirty="0"/>
        </a:p>
      </dgm:t>
    </dgm:pt>
    <dgm:pt modelId="{6129BA71-6CDB-4F1D-BEA5-7736C2A984B5}" type="parTrans" cxnId="{39522E21-E033-46AA-A593-B81354E5379A}">
      <dgm:prSet/>
      <dgm:spPr/>
      <dgm:t>
        <a:bodyPr/>
        <a:lstStyle/>
        <a:p>
          <a:endParaRPr lang="en-US"/>
        </a:p>
      </dgm:t>
    </dgm:pt>
    <dgm:pt modelId="{6DE27F35-4E13-4675-907C-D16741589D57}" type="sibTrans" cxnId="{39522E21-E033-46AA-A593-B81354E5379A}">
      <dgm:prSet/>
      <dgm:spPr/>
      <dgm:t>
        <a:bodyPr/>
        <a:lstStyle/>
        <a:p>
          <a:endParaRPr lang="en-US"/>
        </a:p>
      </dgm:t>
    </dgm:pt>
    <dgm:pt modelId="{2C06288E-4DDA-401B-A41E-E70B4ACBFB99}">
      <dgm:prSet phldrT="[Text]"/>
      <dgm:spPr/>
      <dgm:t>
        <a:bodyPr/>
        <a:lstStyle/>
        <a:p>
          <a:r>
            <a:rPr lang="en-US" dirty="0" smtClean="0"/>
            <a:t>BMW</a:t>
          </a:r>
          <a:endParaRPr lang="en-US" dirty="0"/>
        </a:p>
      </dgm:t>
    </dgm:pt>
    <dgm:pt modelId="{A0FB3198-DA3B-41A3-BFF5-C40D65BA14C3}" type="parTrans" cxnId="{D954680B-412C-4CE1-996A-14B471BCDE7F}">
      <dgm:prSet/>
      <dgm:spPr/>
      <dgm:t>
        <a:bodyPr/>
        <a:lstStyle/>
        <a:p>
          <a:endParaRPr lang="en-US"/>
        </a:p>
      </dgm:t>
    </dgm:pt>
    <dgm:pt modelId="{7A1D381A-882F-494F-A2C2-3EA81FBCF987}" type="sibTrans" cxnId="{D954680B-412C-4CE1-996A-14B471BCDE7F}">
      <dgm:prSet/>
      <dgm:spPr/>
      <dgm:t>
        <a:bodyPr/>
        <a:lstStyle/>
        <a:p>
          <a:endParaRPr lang="en-US"/>
        </a:p>
      </dgm:t>
    </dgm:pt>
    <dgm:pt modelId="{5B5833D0-F25F-45E0-A5F0-07C6A9FF7CAF}">
      <dgm:prSet phldrT="[Text]"/>
      <dgm:spPr/>
      <dgm:t>
        <a:bodyPr/>
        <a:lstStyle/>
        <a:p>
          <a:r>
            <a:rPr lang="en-US" dirty="0" smtClean="0"/>
            <a:t>Dose calculation</a:t>
          </a:r>
          <a:endParaRPr lang="en-US" dirty="0"/>
        </a:p>
      </dgm:t>
    </dgm:pt>
    <dgm:pt modelId="{3E3C6248-1768-4860-9E92-FECA4C244296}" type="parTrans" cxnId="{8803EB63-E101-4438-A0DA-7E4DF7CD2043}">
      <dgm:prSet/>
      <dgm:spPr/>
      <dgm:t>
        <a:bodyPr/>
        <a:lstStyle/>
        <a:p>
          <a:endParaRPr lang="en-US"/>
        </a:p>
      </dgm:t>
    </dgm:pt>
    <dgm:pt modelId="{F8D1B0F7-A4E4-404B-B6A5-4BE19F99731E}" type="sibTrans" cxnId="{8803EB63-E101-4438-A0DA-7E4DF7CD2043}">
      <dgm:prSet/>
      <dgm:spPr/>
      <dgm:t>
        <a:bodyPr/>
        <a:lstStyle/>
        <a:p>
          <a:endParaRPr lang="en-US"/>
        </a:p>
      </dgm:t>
    </dgm:pt>
    <dgm:pt modelId="{71069244-09F0-4109-948D-B6AF923E1468}" type="pres">
      <dgm:prSet presAssocID="{EEF84724-5906-4BD9-B345-B25472C6FD0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0CC870C-D444-42E7-9FC8-44081891CD3B}" type="pres">
      <dgm:prSet presAssocID="{63900F01-6064-4CAB-AA7F-BFB56A0BA060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69D84A-F024-44D4-9EE5-69AAF256BBA5}" type="pres">
      <dgm:prSet presAssocID="{6D5362F8-3D49-4F9D-9D2A-5E677F3AF209}" presName="sibTrans" presStyleCnt="0"/>
      <dgm:spPr/>
    </dgm:pt>
    <dgm:pt modelId="{81162A7F-7020-4381-92F2-0AC7FA937326}" type="pres">
      <dgm:prSet presAssocID="{162B7FE2-7D70-441B-92FC-A0079659D176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2C2669-AE83-4782-B043-ED453F5EA348}" type="pres">
      <dgm:prSet presAssocID="{4F39B76B-8233-4DFC-84DA-2CF14C4061D2}" presName="sibTrans" presStyleCnt="0"/>
      <dgm:spPr/>
    </dgm:pt>
    <dgm:pt modelId="{7D03FC5D-844F-4E44-AE08-75D9E9F55FD6}" type="pres">
      <dgm:prSet presAssocID="{8EB02FB8-BCA4-4EA6-8482-F9D173FC6A20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BA2C11-F52A-4C6C-86D4-5E11CC13138E}" type="pres">
      <dgm:prSet presAssocID="{6DE27F35-4E13-4675-907C-D16741589D57}" presName="sibTrans" presStyleCnt="0"/>
      <dgm:spPr/>
    </dgm:pt>
    <dgm:pt modelId="{9358D177-9133-4A28-AE2D-8BC51C10D6DE}" type="pres">
      <dgm:prSet presAssocID="{2C06288E-4DDA-401B-A41E-E70B4ACBFB99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072CCB-A88F-4888-8293-76A55C6D2C2A}" type="pres">
      <dgm:prSet presAssocID="{7A1D381A-882F-494F-A2C2-3EA81FBCF987}" presName="sibTrans" presStyleCnt="0"/>
      <dgm:spPr/>
    </dgm:pt>
    <dgm:pt modelId="{6EC125F1-1F34-41E1-916D-9A0F74ABB365}" type="pres">
      <dgm:prSet presAssocID="{5B5833D0-F25F-45E0-A5F0-07C6A9FF7CAF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3AEAFBA-4711-4CFC-863C-E151613D06BA}" type="presOf" srcId="{162B7FE2-7D70-441B-92FC-A0079659D176}" destId="{81162A7F-7020-4381-92F2-0AC7FA937326}" srcOrd="0" destOrd="0" presId="urn:microsoft.com/office/officeart/2005/8/layout/default#1"/>
    <dgm:cxn modelId="{09840B6A-4EC7-41BF-9FE0-C71302A4E3C4}" type="presOf" srcId="{63900F01-6064-4CAB-AA7F-BFB56A0BA060}" destId="{10CC870C-D444-42E7-9FC8-44081891CD3B}" srcOrd="0" destOrd="0" presId="urn:microsoft.com/office/officeart/2005/8/layout/default#1"/>
    <dgm:cxn modelId="{060C5498-77EF-4873-82D4-968E12000347}" srcId="{EEF84724-5906-4BD9-B345-B25472C6FD07}" destId="{63900F01-6064-4CAB-AA7F-BFB56A0BA060}" srcOrd="0" destOrd="0" parTransId="{8224659A-B363-45BD-964B-573C5A541747}" sibTransId="{6D5362F8-3D49-4F9D-9D2A-5E677F3AF209}"/>
    <dgm:cxn modelId="{39522E21-E033-46AA-A593-B81354E5379A}" srcId="{EEF84724-5906-4BD9-B345-B25472C6FD07}" destId="{8EB02FB8-BCA4-4EA6-8482-F9D173FC6A20}" srcOrd="2" destOrd="0" parTransId="{6129BA71-6CDB-4F1D-BEA5-7736C2A984B5}" sibTransId="{6DE27F35-4E13-4675-907C-D16741589D57}"/>
    <dgm:cxn modelId="{C4C46ACC-325F-4A9D-9857-4A432CD17BE7}" type="presOf" srcId="{5B5833D0-F25F-45E0-A5F0-07C6A9FF7CAF}" destId="{6EC125F1-1F34-41E1-916D-9A0F74ABB365}" srcOrd="0" destOrd="0" presId="urn:microsoft.com/office/officeart/2005/8/layout/default#1"/>
    <dgm:cxn modelId="{94C3464D-B4B2-488F-ACAB-2FC6CF5D1318}" type="presOf" srcId="{8EB02FB8-BCA4-4EA6-8482-F9D173FC6A20}" destId="{7D03FC5D-844F-4E44-AE08-75D9E9F55FD6}" srcOrd="0" destOrd="0" presId="urn:microsoft.com/office/officeart/2005/8/layout/default#1"/>
    <dgm:cxn modelId="{D954680B-412C-4CE1-996A-14B471BCDE7F}" srcId="{EEF84724-5906-4BD9-B345-B25472C6FD07}" destId="{2C06288E-4DDA-401B-A41E-E70B4ACBFB99}" srcOrd="3" destOrd="0" parTransId="{A0FB3198-DA3B-41A3-BFF5-C40D65BA14C3}" sibTransId="{7A1D381A-882F-494F-A2C2-3EA81FBCF987}"/>
    <dgm:cxn modelId="{E2F3994E-55C3-4F0B-A224-A1DC1C2AE24E}" type="presOf" srcId="{EEF84724-5906-4BD9-B345-B25472C6FD07}" destId="{71069244-09F0-4109-948D-B6AF923E1468}" srcOrd="0" destOrd="0" presId="urn:microsoft.com/office/officeart/2005/8/layout/default#1"/>
    <dgm:cxn modelId="{15355B3A-F440-4E88-9AD6-9F003879C39C}" srcId="{EEF84724-5906-4BD9-B345-B25472C6FD07}" destId="{162B7FE2-7D70-441B-92FC-A0079659D176}" srcOrd="1" destOrd="0" parTransId="{C1890FE4-D137-43D9-84B7-C9AAAB6C92EE}" sibTransId="{4F39B76B-8233-4DFC-84DA-2CF14C4061D2}"/>
    <dgm:cxn modelId="{10F0CF8C-8A6C-47E2-86E5-66DFA014DAC5}" type="presOf" srcId="{2C06288E-4DDA-401B-A41E-E70B4ACBFB99}" destId="{9358D177-9133-4A28-AE2D-8BC51C10D6DE}" srcOrd="0" destOrd="0" presId="urn:microsoft.com/office/officeart/2005/8/layout/default#1"/>
    <dgm:cxn modelId="{8803EB63-E101-4438-A0DA-7E4DF7CD2043}" srcId="{EEF84724-5906-4BD9-B345-B25472C6FD07}" destId="{5B5833D0-F25F-45E0-A5F0-07C6A9FF7CAF}" srcOrd="4" destOrd="0" parTransId="{3E3C6248-1768-4860-9E92-FECA4C244296}" sibTransId="{F8D1B0F7-A4E4-404B-B6A5-4BE19F99731E}"/>
    <dgm:cxn modelId="{D360F505-FE72-4D44-B033-058D4188F8AB}" type="presParOf" srcId="{71069244-09F0-4109-948D-B6AF923E1468}" destId="{10CC870C-D444-42E7-9FC8-44081891CD3B}" srcOrd="0" destOrd="0" presId="urn:microsoft.com/office/officeart/2005/8/layout/default#1"/>
    <dgm:cxn modelId="{E9ACB987-1746-470C-84AF-4BED5E1D3B26}" type="presParOf" srcId="{71069244-09F0-4109-948D-B6AF923E1468}" destId="{6969D84A-F024-44D4-9EE5-69AAF256BBA5}" srcOrd="1" destOrd="0" presId="urn:microsoft.com/office/officeart/2005/8/layout/default#1"/>
    <dgm:cxn modelId="{1D087918-A080-4E0E-B9C5-339A97A7926D}" type="presParOf" srcId="{71069244-09F0-4109-948D-B6AF923E1468}" destId="{81162A7F-7020-4381-92F2-0AC7FA937326}" srcOrd="2" destOrd="0" presId="urn:microsoft.com/office/officeart/2005/8/layout/default#1"/>
    <dgm:cxn modelId="{B575CCB7-FF97-4F71-9306-EDA9DB259390}" type="presParOf" srcId="{71069244-09F0-4109-948D-B6AF923E1468}" destId="{A62C2669-AE83-4782-B043-ED453F5EA348}" srcOrd="3" destOrd="0" presId="urn:microsoft.com/office/officeart/2005/8/layout/default#1"/>
    <dgm:cxn modelId="{7D9DCFAA-FEFB-43AB-8EDF-BACB064FD1FF}" type="presParOf" srcId="{71069244-09F0-4109-948D-B6AF923E1468}" destId="{7D03FC5D-844F-4E44-AE08-75D9E9F55FD6}" srcOrd="4" destOrd="0" presId="urn:microsoft.com/office/officeart/2005/8/layout/default#1"/>
    <dgm:cxn modelId="{5F9C91A0-85DB-4DB5-8945-448807D1B6C0}" type="presParOf" srcId="{71069244-09F0-4109-948D-B6AF923E1468}" destId="{58BA2C11-F52A-4C6C-86D4-5E11CC13138E}" srcOrd="5" destOrd="0" presId="urn:microsoft.com/office/officeart/2005/8/layout/default#1"/>
    <dgm:cxn modelId="{73C8826B-56AA-4E6D-957C-D77A38273B22}" type="presParOf" srcId="{71069244-09F0-4109-948D-B6AF923E1468}" destId="{9358D177-9133-4A28-AE2D-8BC51C10D6DE}" srcOrd="6" destOrd="0" presId="urn:microsoft.com/office/officeart/2005/8/layout/default#1"/>
    <dgm:cxn modelId="{AF260964-E9DE-4819-881C-F4A8D6121F6B}" type="presParOf" srcId="{71069244-09F0-4109-948D-B6AF923E1468}" destId="{5B072CCB-A88F-4888-8293-76A55C6D2C2A}" srcOrd="7" destOrd="0" presId="urn:microsoft.com/office/officeart/2005/8/layout/default#1"/>
    <dgm:cxn modelId="{1ADB5CA7-1AE5-4D76-AD7C-663DC274C122}" type="presParOf" srcId="{71069244-09F0-4109-948D-B6AF923E1468}" destId="{6EC125F1-1F34-41E1-916D-9A0F74ABB365}" srcOrd="8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D18800D-89AA-4E13-AE2D-DDB83BDEF9CD}" type="doc">
      <dgm:prSet loTypeId="urn:microsoft.com/office/officeart/2005/8/layout/pyramid4" loCatId="pyramid" qsTypeId="urn:microsoft.com/office/officeart/2005/8/quickstyle/simple3" qsCatId="simple" csTypeId="urn:microsoft.com/office/officeart/2005/8/colors/accent3_4" csCatId="accent3" phldr="1"/>
      <dgm:spPr/>
      <dgm:t>
        <a:bodyPr/>
        <a:lstStyle/>
        <a:p>
          <a:endParaRPr lang="en-US"/>
        </a:p>
      </dgm:t>
    </dgm:pt>
    <dgm:pt modelId="{0B5894EE-A81C-4F83-8BE5-670880E2C317}">
      <dgm:prSet/>
      <dgm:spPr/>
      <dgm:t>
        <a:bodyPr/>
        <a:lstStyle/>
        <a:p>
          <a:pPr rtl="0"/>
          <a:r>
            <a:rPr lang="en-US" b="1" dirty="0" smtClean="0"/>
            <a:t>Dosage calculation</a:t>
          </a:r>
          <a:endParaRPr lang="en-US" b="1" dirty="0"/>
        </a:p>
      </dgm:t>
    </dgm:pt>
    <dgm:pt modelId="{CCE5B9BE-D8DA-4D48-8313-BAC9AFD7BFAC}" type="parTrans" cxnId="{0B45098D-DB7F-4273-B8C4-BF9E11D46ADF}">
      <dgm:prSet/>
      <dgm:spPr/>
      <dgm:t>
        <a:bodyPr/>
        <a:lstStyle/>
        <a:p>
          <a:endParaRPr lang="en-US"/>
        </a:p>
      </dgm:t>
    </dgm:pt>
    <dgm:pt modelId="{9CD0191B-6684-44E4-852E-BB7DA343AC65}" type="sibTrans" cxnId="{0B45098D-DB7F-4273-B8C4-BF9E11D46ADF}">
      <dgm:prSet/>
      <dgm:spPr/>
      <dgm:t>
        <a:bodyPr/>
        <a:lstStyle/>
        <a:p>
          <a:endParaRPr lang="en-US"/>
        </a:p>
      </dgm:t>
    </dgm:pt>
    <dgm:pt modelId="{E423846E-A88D-4D00-BA50-BCA5122D4582}">
      <dgm:prSet/>
      <dgm:spPr/>
      <dgm:t>
        <a:bodyPr/>
        <a:lstStyle/>
        <a:p>
          <a:r>
            <a:rPr lang="en-US" b="1" dirty="0" smtClean="0"/>
            <a:t>Hand hygiene</a:t>
          </a:r>
          <a:endParaRPr lang="en-US" b="1" dirty="0"/>
        </a:p>
      </dgm:t>
    </dgm:pt>
    <dgm:pt modelId="{E3B9F95A-45B8-4946-B84F-E2D845A06B3D}" type="parTrans" cxnId="{E3DE6446-5138-45BB-A3E3-ACA8A40BD01F}">
      <dgm:prSet/>
      <dgm:spPr/>
      <dgm:t>
        <a:bodyPr/>
        <a:lstStyle/>
        <a:p>
          <a:endParaRPr lang="en-US"/>
        </a:p>
      </dgm:t>
    </dgm:pt>
    <dgm:pt modelId="{B6D23479-7FF2-455C-85E6-85DE84EB0AFE}" type="sibTrans" cxnId="{E3DE6446-5138-45BB-A3E3-ACA8A40BD01F}">
      <dgm:prSet/>
      <dgm:spPr/>
      <dgm:t>
        <a:bodyPr/>
        <a:lstStyle/>
        <a:p>
          <a:endParaRPr lang="en-US"/>
        </a:p>
      </dgm:t>
    </dgm:pt>
    <dgm:pt modelId="{4322AC40-DABE-4DFF-8930-7EEE1205E68E}">
      <dgm:prSet/>
      <dgm:spPr/>
      <dgm:t>
        <a:bodyPr/>
        <a:lstStyle/>
        <a:p>
          <a:r>
            <a:rPr lang="en-US" b="1" dirty="0" smtClean="0"/>
            <a:t>Medical abbreviations</a:t>
          </a:r>
          <a:endParaRPr lang="en-US" b="1" dirty="0"/>
        </a:p>
      </dgm:t>
    </dgm:pt>
    <dgm:pt modelId="{FA9198C8-2924-4329-BC3B-24DB1662297E}" type="parTrans" cxnId="{362585C0-05CC-482A-A996-003DEB49D01E}">
      <dgm:prSet/>
      <dgm:spPr/>
      <dgm:t>
        <a:bodyPr/>
        <a:lstStyle/>
        <a:p>
          <a:endParaRPr lang="en-US"/>
        </a:p>
      </dgm:t>
    </dgm:pt>
    <dgm:pt modelId="{E5900484-9CD7-4B70-9F30-A8060D52598E}" type="sibTrans" cxnId="{362585C0-05CC-482A-A996-003DEB49D01E}">
      <dgm:prSet/>
      <dgm:spPr/>
      <dgm:t>
        <a:bodyPr/>
        <a:lstStyle/>
        <a:p>
          <a:endParaRPr lang="en-US"/>
        </a:p>
      </dgm:t>
    </dgm:pt>
    <dgm:pt modelId="{BDF5491A-9579-4525-9CAD-260B177B74B2}">
      <dgm:prSet/>
      <dgm:spPr/>
      <dgm:t>
        <a:bodyPr/>
        <a:lstStyle/>
        <a:p>
          <a:r>
            <a:rPr lang="en-US" b="1" dirty="0" smtClean="0"/>
            <a:t>Aptitude</a:t>
          </a:r>
          <a:endParaRPr lang="en-US" b="1" dirty="0"/>
        </a:p>
      </dgm:t>
    </dgm:pt>
    <dgm:pt modelId="{FD6FC6F5-CB45-42C5-9B80-58B2D2FD352C}" type="parTrans" cxnId="{E1709E44-9BF1-499E-AC95-206DD7603CCB}">
      <dgm:prSet/>
      <dgm:spPr/>
      <dgm:t>
        <a:bodyPr/>
        <a:lstStyle/>
        <a:p>
          <a:endParaRPr lang="en-US"/>
        </a:p>
      </dgm:t>
    </dgm:pt>
    <dgm:pt modelId="{F3272A83-E44A-4444-BF54-3982CC6AED7A}" type="sibTrans" cxnId="{E1709E44-9BF1-499E-AC95-206DD7603CCB}">
      <dgm:prSet/>
      <dgm:spPr/>
      <dgm:t>
        <a:bodyPr/>
        <a:lstStyle/>
        <a:p>
          <a:endParaRPr lang="en-US"/>
        </a:p>
      </dgm:t>
    </dgm:pt>
    <dgm:pt modelId="{60303FF7-E49E-4765-A9D4-300112399F91}" type="pres">
      <dgm:prSet presAssocID="{2D18800D-89AA-4E13-AE2D-DDB83BDEF9CD}" presName="compositeShape" presStyleCnt="0">
        <dgm:presLayoutVars>
          <dgm:chMax val="9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7FEA02B-2488-4DEF-BF1D-77A102501D33}" type="pres">
      <dgm:prSet presAssocID="{2D18800D-89AA-4E13-AE2D-DDB83BDEF9CD}" presName="triangle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9047C3-878D-4F07-A903-C732D1196202}" type="pres">
      <dgm:prSet presAssocID="{2D18800D-89AA-4E13-AE2D-DDB83BDEF9CD}" presName="triangle2" presStyleLbl="node1" presStyleIdx="1" presStyleCnt="4" custLinFactNeighborX="28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B4EC0D-159B-41CE-933F-0CFB225288C6}" type="pres">
      <dgm:prSet presAssocID="{2D18800D-89AA-4E13-AE2D-DDB83BDEF9CD}" presName="triangle3" presStyleLbl="node1" presStyleIdx="2" presStyleCnt="4" custScaleY="107247" custLinFactNeighborX="2174" custLinFactNeighborY="72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F330B2-95F3-4607-8807-FD9A9AE7FC63}" type="pres">
      <dgm:prSet presAssocID="{2D18800D-89AA-4E13-AE2D-DDB83BDEF9CD}" presName="triangle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B45098D-DB7F-4273-B8C4-BF9E11D46ADF}" srcId="{2D18800D-89AA-4E13-AE2D-DDB83BDEF9CD}" destId="{0B5894EE-A81C-4F83-8BE5-670880E2C317}" srcOrd="0" destOrd="0" parTransId="{CCE5B9BE-D8DA-4D48-8313-BAC9AFD7BFAC}" sibTransId="{9CD0191B-6684-44E4-852E-BB7DA343AC65}"/>
    <dgm:cxn modelId="{E3DE6446-5138-45BB-A3E3-ACA8A40BD01F}" srcId="{2D18800D-89AA-4E13-AE2D-DDB83BDEF9CD}" destId="{E423846E-A88D-4D00-BA50-BCA5122D4582}" srcOrd="1" destOrd="0" parTransId="{E3B9F95A-45B8-4946-B84F-E2D845A06B3D}" sibTransId="{B6D23479-7FF2-455C-85E6-85DE84EB0AFE}"/>
    <dgm:cxn modelId="{CF6DEA07-D917-4BAF-8558-C5D1176A8697}" type="presOf" srcId="{BDF5491A-9579-4525-9CAD-260B177B74B2}" destId="{1DF330B2-95F3-4607-8807-FD9A9AE7FC63}" srcOrd="0" destOrd="0" presId="urn:microsoft.com/office/officeart/2005/8/layout/pyramid4"/>
    <dgm:cxn modelId="{E1709E44-9BF1-499E-AC95-206DD7603CCB}" srcId="{2D18800D-89AA-4E13-AE2D-DDB83BDEF9CD}" destId="{BDF5491A-9579-4525-9CAD-260B177B74B2}" srcOrd="3" destOrd="0" parTransId="{FD6FC6F5-CB45-42C5-9B80-58B2D2FD352C}" sibTransId="{F3272A83-E44A-4444-BF54-3982CC6AED7A}"/>
    <dgm:cxn modelId="{7DE1746A-3F4B-4F33-9979-C31194A24688}" type="presOf" srcId="{2D18800D-89AA-4E13-AE2D-DDB83BDEF9CD}" destId="{60303FF7-E49E-4765-A9D4-300112399F91}" srcOrd="0" destOrd="0" presId="urn:microsoft.com/office/officeart/2005/8/layout/pyramid4"/>
    <dgm:cxn modelId="{362585C0-05CC-482A-A996-003DEB49D01E}" srcId="{2D18800D-89AA-4E13-AE2D-DDB83BDEF9CD}" destId="{4322AC40-DABE-4DFF-8930-7EEE1205E68E}" srcOrd="2" destOrd="0" parTransId="{FA9198C8-2924-4329-BC3B-24DB1662297E}" sibTransId="{E5900484-9CD7-4B70-9F30-A8060D52598E}"/>
    <dgm:cxn modelId="{54377A6B-452B-4A03-A1FD-7BFDE301BBA9}" type="presOf" srcId="{4322AC40-DABE-4DFF-8930-7EEE1205E68E}" destId="{43B4EC0D-159B-41CE-933F-0CFB225288C6}" srcOrd="0" destOrd="0" presId="urn:microsoft.com/office/officeart/2005/8/layout/pyramid4"/>
    <dgm:cxn modelId="{51E6CE70-A845-4622-833F-7EF7594710D1}" type="presOf" srcId="{E423846E-A88D-4D00-BA50-BCA5122D4582}" destId="{399047C3-878D-4F07-A903-C732D1196202}" srcOrd="0" destOrd="0" presId="urn:microsoft.com/office/officeart/2005/8/layout/pyramid4"/>
    <dgm:cxn modelId="{C845D3F3-BFFB-495E-8F1D-9BEEE4C1EAB0}" type="presOf" srcId="{0B5894EE-A81C-4F83-8BE5-670880E2C317}" destId="{77FEA02B-2488-4DEF-BF1D-77A102501D33}" srcOrd="0" destOrd="0" presId="urn:microsoft.com/office/officeart/2005/8/layout/pyramid4"/>
    <dgm:cxn modelId="{07E0B96E-BB2B-4F5D-A291-F70BF887D835}" type="presParOf" srcId="{60303FF7-E49E-4765-A9D4-300112399F91}" destId="{77FEA02B-2488-4DEF-BF1D-77A102501D33}" srcOrd="0" destOrd="0" presId="urn:microsoft.com/office/officeart/2005/8/layout/pyramid4"/>
    <dgm:cxn modelId="{18D3A9C3-08E3-4497-9A7D-1993535A70B9}" type="presParOf" srcId="{60303FF7-E49E-4765-A9D4-300112399F91}" destId="{399047C3-878D-4F07-A903-C732D1196202}" srcOrd="1" destOrd="0" presId="urn:microsoft.com/office/officeart/2005/8/layout/pyramid4"/>
    <dgm:cxn modelId="{A52C7988-AA1C-4FF8-B4B7-8E1DDC0EA910}" type="presParOf" srcId="{60303FF7-E49E-4765-A9D4-300112399F91}" destId="{43B4EC0D-159B-41CE-933F-0CFB225288C6}" srcOrd="2" destOrd="0" presId="urn:microsoft.com/office/officeart/2005/8/layout/pyramid4"/>
    <dgm:cxn modelId="{A06B58A1-BA7E-4445-8E1D-3B0C7F08D08F}" type="presParOf" srcId="{60303FF7-E49E-4765-A9D4-300112399F91}" destId="{1DF330B2-95F3-4607-8807-FD9A9AE7FC63}" srcOrd="3" destOrd="0" presId="urn:microsoft.com/office/officeart/2005/8/layout/pyramid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7B15863-46AA-4315-9EEE-F87C48F27AAB}" type="doc">
      <dgm:prSet loTypeId="urn:microsoft.com/office/officeart/2005/8/layout/vList3#1" loCatId="list" qsTypeId="urn:microsoft.com/office/officeart/2005/8/quickstyle/3d6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9B614FEA-411F-4CC6-AE20-10EAD044338E}">
      <dgm:prSet phldrT="[Text]"/>
      <dgm:spPr/>
      <dgm:t>
        <a:bodyPr/>
        <a:lstStyle/>
        <a:p>
          <a:r>
            <a:rPr lang="en-US" dirty="0" smtClean="0"/>
            <a:t>Biomedical waste management</a:t>
          </a:r>
          <a:endParaRPr lang="en-US" dirty="0"/>
        </a:p>
      </dgm:t>
    </dgm:pt>
    <dgm:pt modelId="{67A32726-FE96-43DF-A9A7-DA781FCA9BCE}" type="parTrans" cxnId="{76D6A998-D613-460C-8E1F-167843F2E8C5}">
      <dgm:prSet/>
      <dgm:spPr/>
      <dgm:t>
        <a:bodyPr/>
        <a:lstStyle/>
        <a:p>
          <a:endParaRPr lang="en-US"/>
        </a:p>
      </dgm:t>
    </dgm:pt>
    <dgm:pt modelId="{0D2776F6-99B1-45B3-AE79-08EBA79FA82D}" type="sibTrans" cxnId="{76D6A998-D613-460C-8E1F-167843F2E8C5}">
      <dgm:prSet/>
      <dgm:spPr/>
      <dgm:t>
        <a:bodyPr/>
        <a:lstStyle/>
        <a:p>
          <a:endParaRPr lang="en-US"/>
        </a:p>
      </dgm:t>
    </dgm:pt>
    <dgm:pt modelId="{74232B56-AE04-477C-9349-1672EADD0871}">
      <dgm:prSet phldrT="[Text]"/>
      <dgm:spPr/>
      <dgm:t>
        <a:bodyPr/>
        <a:lstStyle/>
        <a:p>
          <a:r>
            <a:rPr lang="en-US" dirty="0" smtClean="0"/>
            <a:t>Routes of administration</a:t>
          </a:r>
          <a:endParaRPr lang="en-US" dirty="0"/>
        </a:p>
      </dgm:t>
    </dgm:pt>
    <dgm:pt modelId="{7650531E-24A1-4AD1-A84E-A8BA9D7624AF}" type="parTrans" cxnId="{49EF5FBF-1436-4A4E-8DBD-4E7067FA9913}">
      <dgm:prSet/>
      <dgm:spPr/>
      <dgm:t>
        <a:bodyPr/>
        <a:lstStyle/>
        <a:p>
          <a:endParaRPr lang="en-US"/>
        </a:p>
      </dgm:t>
    </dgm:pt>
    <dgm:pt modelId="{5F1F6EE0-139D-4040-AF12-C2425FF75941}" type="sibTrans" cxnId="{49EF5FBF-1436-4A4E-8DBD-4E7067FA9913}">
      <dgm:prSet/>
      <dgm:spPr/>
      <dgm:t>
        <a:bodyPr/>
        <a:lstStyle/>
        <a:p>
          <a:endParaRPr lang="en-US"/>
        </a:p>
      </dgm:t>
    </dgm:pt>
    <dgm:pt modelId="{BE4E9752-145C-4946-86EA-CE54C8649998}" type="pres">
      <dgm:prSet presAssocID="{27B15863-46AA-4315-9EEE-F87C48F27AAB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E67991D-B51F-4C43-ACAD-02E682EA39DD}" type="pres">
      <dgm:prSet presAssocID="{9B614FEA-411F-4CC6-AE20-10EAD044338E}" presName="composite" presStyleCnt="0"/>
      <dgm:spPr/>
    </dgm:pt>
    <dgm:pt modelId="{1948DABB-F052-4BED-BFC0-475186CE6159}" type="pres">
      <dgm:prSet presAssocID="{9B614FEA-411F-4CC6-AE20-10EAD044338E}" presName="imgShp" presStyleLbl="fgImgPlace1" presStyleIdx="0" presStyleCnt="2" custScaleX="139464" custLinFactNeighborX="-13595" custLinFactNeighborY="-331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D7E67EDF-1578-46A0-B45E-7F2A719FEF9A}" type="pres">
      <dgm:prSet presAssocID="{9B614FEA-411F-4CC6-AE20-10EAD044338E}" presName="txShp" presStyleLbl="node1" presStyleIdx="0" presStyleCnt="2" custLinFactNeighborX="2872" custLinFactNeighborY="97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8B8BBA-490F-4C15-990D-324E7B583EB2}" type="pres">
      <dgm:prSet presAssocID="{0D2776F6-99B1-45B3-AE79-08EBA79FA82D}" presName="spacing" presStyleCnt="0"/>
      <dgm:spPr/>
    </dgm:pt>
    <dgm:pt modelId="{30FBC44F-B966-413B-B26A-6751B7769A30}" type="pres">
      <dgm:prSet presAssocID="{74232B56-AE04-477C-9349-1672EADD0871}" presName="composite" presStyleCnt="0"/>
      <dgm:spPr/>
    </dgm:pt>
    <dgm:pt modelId="{3A83683A-F7B2-49E2-A413-EA062E3F1E0B}" type="pres">
      <dgm:prSet presAssocID="{74232B56-AE04-477C-9349-1672EADD0871}" presName="imgShp" presStyleLbl="fgImgPlace1" presStyleIdx="1" presStyleCnt="2" custLinFactNeighborX="1664" custLinFactNeighborY="112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848CE3EA-AF92-4FA2-8EF8-632E44CFF81E}" type="pres">
      <dgm:prSet presAssocID="{74232B56-AE04-477C-9349-1672EADD0871}" presName="tx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5137E94-7798-4622-91EE-98E2C518D967}" type="presOf" srcId="{9B614FEA-411F-4CC6-AE20-10EAD044338E}" destId="{D7E67EDF-1578-46A0-B45E-7F2A719FEF9A}" srcOrd="0" destOrd="0" presId="urn:microsoft.com/office/officeart/2005/8/layout/vList3#1"/>
    <dgm:cxn modelId="{6C406F90-A165-45D5-8C66-38B8B1A8B33D}" type="presOf" srcId="{27B15863-46AA-4315-9EEE-F87C48F27AAB}" destId="{BE4E9752-145C-4946-86EA-CE54C8649998}" srcOrd="0" destOrd="0" presId="urn:microsoft.com/office/officeart/2005/8/layout/vList3#1"/>
    <dgm:cxn modelId="{C31796A9-8190-4A87-883D-F5C36F82B675}" type="presOf" srcId="{74232B56-AE04-477C-9349-1672EADD0871}" destId="{848CE3EA-AF92-4FA2-8EF8-632E44CFF81E}" srcOrd="0" destOrd="0" presId="urn:microsoft.com/office/officeart/2005/8/layout/vList3#1"/>
    <dgm:cxn modelId="{49EF5FBF-1436-4A4E-8DBD-4E7067FA9913}" srcId="{27B15863-46AA-4315-9EEE-F87C48F27AAB}" destId="{74232B56-AE04-477C-9349-1672EADD0871}" srcOrd="1" destOrd="0" parTransId="{7650531E-24A1-4AD1-A84E-A8BA9D7624AF}" sibTransId="{5F1F6EE0-139D-4040-AF12-C2425FF75941}"/>
    <dgm:cxn modelId="{76D6A998-D613-460C-8E1F-167843F2E8C5}" srcId="{27B15863-46AA-4315-9EEE-F87C48F27AAB}" destId="{9B614FEA-411F-4CC6-AE20-10EAD044338E}" srcOrd="0" destOrd="0" parTransId="{67A32726-FE96-43DF-A9A7-DA781FCA9BCE}" sibTransId="{0D2776F6-99B1-45B3-AE79-08EBA79FA82D}"/>
    <dgm:cxn modelId="{F3C8C3DB-E790-4D2F-B64A-84707694AF25}" type="presParOf" srcId="{BE4E9752-145C-4946-86EA-CE54C8649998}" destId="{EE67991D-B51F-4C43-ACAD-02E682EA39DD}" srcOrd="0" destOrd="0" presId="urn:microsoft.com/office/officeart/2005/8/layout/vList3#1"/>
    <dgm:cxn modelId="{701E6EB3-771D-4759-A625-91D8E2580988}" type="presParOf" srcId="{EE67991D-B51F-4C43-ACAD-02E682EA39DD}" destId="{1948DABB-F052-4BED-BFC0-475186CE6159}" srcOrd="0" destOrd="0" presId="urn:microsoft.com/office/officeart/2005/8/layout/vList3#1"/>
    <dgm:cxn modelId="{BFFB72BD-CDC1-4C11-9361-0628E80BEC02}" type="presParOf" srcId="{EE67991D-B51F-4C43-ACAD-02E682EA39DD}" destId="{D7E67EDF-1578-46A0-B45E-7F2A719FEF9A}" srcOrd="1" destOrd="0" presId="urn:microsoft.com/office/officeart/2005/8/layout/vList3#1"/>
    <dgm:cxn modelId="{5D61359B-6738-472E-9723-97594598A78C}" type="presParOf" srcId="{BE4E9752-145C-4946-86EA-CE54C8649998}" destId="{D98B8BBA-490F-4C15-990D-324E7B583EB2}" srcOrd="1" destOrd="0" presId="urn:microsoft.com/office/officeart/2005/8/layout/vList3#1"/>
    <dgm:cxn modelId="{37DE342B-AC09-4499-B07C-E570F65B6568}" type="presParOf" srcId="{BE4E9752-145C-4946-86EA-CE54C8649998}" destId="{30FBC44F-B966-413B-B26A-6751B7769A30}" srcOrd="2" destOrd="0" presId="urn:microsoft.com/office/officeart/2005/8/layout/vList3#1"/>
    <dgm:cxn modelId="{D03834D5-1F8B-4EFA-92C3-030B31D36157}" type="presParOf" srcId="{30FBC44F-B966-413B-B26A-6751B7769A30}" destId="{3A83683A-F7B2-49E2-A413-EA062E3F1E0B}" srcOrd="0" destOrd="0" presId="urn:microsoft.com/office/officeart/2005/8/layout/vList3#1"/>
    <dgm:cxn modelId="{EBE8DC54-253C-4CAC-9CCB-0A65F0861737}" type="presParOf" srcId="{30FBC44F-B966-413B-B26A-6751B7769A30}" destId="{848CE3EA-AF92-4FA2-8EF8-632E44CFF81E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0CC870C-D444-42E7-9FC8-44081891CD3B}">
      <dsp:nvSpPr>
        <dsp:cNvPr id="0" name=""/>
        <dsp:cNvSpPr/>
      </dsp:nvSpPr>
      <dsp:spPr>
        <a:xfrm>
          <a:off x="1317761" y="1339"/>
          <a:ext cx="2627560" cy="157653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dirty="0" smtClean="0"/>
            <a:t>aptitude</a:t>
          </a:r>
          <a:endParaRPr lang="en-US" sz="4200" kern="1200" dirty="0"/>
        </a:p>
      </dsp:txBody>
      <dsp:txXfrm>
        <a:off x="1317761" y="1339"/>
        <a:ext cx="2627560" cy="1576536"/>
      </dsp:txXfrm>
    </dsp:sp>
    <dsp:sp modelId="{81162A7F-7020-4381-92F2-0AC7FA937326}">
      <dsp:nvSpPr>
        <dsp:cNvPr id="0" name=""/>
        <dsp:cNvSpPr/>
      </dsp:nvSpPr>
      <dsp:spPr>
        <a:xfrm>
          <a:off x="4208078" y="1339"/>
          <a:ext cx="2627560" cy="1576536"/>
        </a:xfrm>
        <a:prstGeom prst="rect">
          <a:avLst/>
        </a:prstGeom>
        <a:solidFill>
          <a:schemeClr val="accent3">
            <a:hueOff val="-4206610"/>
            <a:satOff val="-2163"/>
            <a:lumOff val="-931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dirty="0" smtClean="0"/>
            <a:t>general</a:t>
          </a:r>
          <a:endParaRPr lang="en-US" sz="4200" kern="1200" dirty="0"/>
        </a:p>
      </dsp:txBody>
      <dsp:txXfrm>
        <a:off x="4208078" y="1339"/>
        <a:ext cx="2627560" cy="1576536"/>
      </dsp:txXfrm>
    </dsp:sp>
    <dsp:sp modelId="{7D03FC5D-844F-4E44-AE08-75D9E9F55FD6}">
      <dsp:nvSpPr>
        <dsp:cNvPr id="0" name=""/>
        <dsp:cNvSpPr/>
      </dsp:nvSpPr>
      <dsp:spPr>
        <a:xfrm>
          <a:off x="1317761" y="1840631"/>
          <a:ext cx="2627560" cy="1576536"/>
        </a:xfrm>
        <a:prstGeom prst="rect">
          <a:avLst/>
        </a:prstGeom>
        <a:solidFill>
          <a:schemeClr val="accent3">
            <a:hueOff val="-8413219"/>
            <a:satOff val="-4326"/>
            <a:lumOff val="-1863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dirty="0" smtClean="0"/>
            <a:t>Hand hygiene</a:t>
          </a:r>
          <a:endParaRPr lang="en-US" sz="4200" kern="1200" dirty="0"/>
        </a:p>
      </dsp:txBody>
      <dsp:txXfrm>
        <a:off x="1317761" y="1840631"/>
        <a:ext cx="2627560" cy="1576536"/>
      </dsp:txXfrm>
    </dsp:sp>
    <dsp:sp modelId="{9358D177-9133-4A28-AE2D-8BC51C10D6DE}">
      <dsp:nvSpPr>
        <dsp:cNvPr id="0" name=""/>
        <dsp:cNvSpPr/>
      </dsp:nvSpPr>
      <dsp:spPr>
        <a:xfrm>
          <a:off x="4208078" y="1840631"/>
          <a:ext cx="2627560" cy="1576536"/>
        </a:xfrm>
        <a:prstGeom prst="rect">
          <a:avLst/>
        </a:prstGeom>
        <a:solidFill>
          <a:schemeClr val="accent3">
            <a:hueOff val="-12619828"/>
            <a:satOff val="-6489"/>
            <a:lumOff val="-2794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dirty="0" smtClean="0"/>
            <a:t>BMW</a:t>
          </a:r>
          <a:endParaRPr lang="en-US" sz="4200" kern="1200" dirty="0"/>
        </a:p>
      </dsp:txBody>
      <dsp:txXfrm>
        <a:off x="4208078" y="1840631"/>
        <a:ext cx="2627560" cy="1576536"/>
      </dsp:txXfrm>
    </dsp:sp>
    <dsp:sp modelId="{6EC125F1-1F34-41E1-916D-9A0F74ABB365}">
      <dsp:nvSpPr>
        <dsp:cNvPr id="0" name=""/>
        <dsp:cNvSpPr/>
      </dsp:nvSpPr>
      <dsp:spPr>
        <a:xfrm>
          <a:off x="2762919" y="3679924"/>
          <a:ext cx="2627560" cy="1576536"/>
        </a:xfrm>
        <a:prstGeom prst="rect">
          <a:avLst/>
        </a:prstGeom>
        <a:solidFill>
          <a:schemeClr val="accent3">
            <a:hueOff val="-16826439"/>
            <a:satOff val="-8652"/>
            <a:lumOff val="-3725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dirty="0" smtClean="0"/>
            <a:t>Dose calculation</a:t>
          </a:r>
          <a:endParaRPr lang="en-US" sz="4200" kern="1200" dirty="0"/>
        </a:p>
      </dsp:txBody>
      <dsp:txXfrm>
        <a:off x="2762919" y="3679924"/>
        <a:ext cx="2627560" cy="1576536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7FEA02B-2488-4DEF-BF1D-77A102501D33}">
      <dsp:nvSpPr>
        <dsp:cNvPr id="0" name=""/>
        <dsp:cNvSpPr/>
      </dsp:nvSpPr>
      <dsp:spPr>
        <a:xfrm>
          <a:off x="2838449" y="-47629"/>
          <a:ext cx="2628900" cy="2628900"/>
        </a:xfrm>
        <a:prstGeom prst="triangle">
          <a:avLst/>
        </a:prstGeom>
        <a:gradFill rotWithShape="0">
          <a:gsLst>
            <a:gs pos="0">
              <a:schemeClr val="accent3">
                <a:shade val="50000"/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3">
                <a:shade val="50000"/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3">
                <a:shade val="50000"/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3">
                <a:shade val="50000"/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Dosage calculation</a:t>
          </a:r>
          <a:endParaRPr lang="en-US" sz="1500" b="1" kern="1200" dirty="0"/>
        </a:p>
      </dsp:txBody>
      <dsp:txXfrm>
        <a:off x="2838449" y="-47629"/>
        <a:ext cx="2628900" cy="2628900"/>
      </dsp:txXfrm>
    </dsp:sp>
    <dsp:sp modelId="{399047C3-878D-4F07-A903-C732D1196202}">
      <dsp:nvSpPr>
        <dsp:cNvPr id="0" name=""/>
        <dsp:cNvSpPr/>
      </dsp:nvSpPr>
      <dsp:spPr>
        <a:xfrm>
          <a:off x="1600211" y="2581270"/>
          <a:ext cx="2628900" cy="2628900"/>
        </a:xfrm>
        <a:prstGeom prst="triangle">
          <a:avLst/>
        </a:prstGeom>
        <a:gradFill rotWithShape="0">
          <a:gsLst>
            <a:gs pos="0">
              <a:schemeClr val="accent3">
                <a:shade val="50000"/>
                <a:hueOff val="7624"/>
                <a:satOff val="-11737"/>
                <a:lumOff val="22871"/>
                <a:alphaOff val="0"/>
                <a:tint val="35000"/>
                <a:satMod val="253000"/>
              </a:schemeClr>
            </a:gs>
            <a:gs pos="50000">
              <a:schemeClr val="accent3">
                <a:shade val="50000"/>
                <a:hueOff val="7624"/>
                <a:satOff val="-11737"/>
                <a:lumOff val="22871"/>
                <a:alphaOff val="0"/>
                <a:tint val="42000"/>
                <a:satMod val="255000"/>
              </a:schemeClr>
            </a:gs>
            <a:gs pos="97000">
              <a:schemeClr val="accent3">
                <a:shade val="50000"/>
                <a:hueOff val="7624"/>
                <a:satOff val="-11737"/>
                <a:lumOff val="22871"/>
                <a:alphaOff val="0"/>
                <a:tint val="53000"/>
                <a:satMod val="260000"/>
              </a:schemeClr>
            </a:gs>
            <a:gs pos="100000">
              <a:schemeClr val="accent3">
                <a:shade val="50000"/>
                <a:hueOff val="7624"/>
                <a:satOff val="-11737"/>
                <a:lumOff val="22871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Hand hygiene</a:t>
          </a:r>
          <a:endParaRPr lang="en-US" sz="1500" b="1" kern="1200" dirty="0"/>
        </a:p>
      </dsp:txBody>
      <dsp:txXfrm>
        <a:off x="1600211" y="2581270"/>
        <a:ext cx="2628900" cy="2628900"/>
      </dsp:txXfrm>
    </dsp:sp>
    <dsp:sp modelId="{43B4EC0D-159B-41CE-933F-0CFB225288C6}">
      <dsp:nvSpPr>
        <dsp:cNvPr id="0" name=""/>
        <dsp:cNvSpPr/>
      </dsp:nvSpPr>
      <dsp:spPr>
        <a:xfrm rot="10800000">
          <a:off x="2895602" y="2486012"/>
          <a:ext cx="2628900" cy="2819416"/>
        </a:xfrm>
        <a:prstGeom prst="triangle">
          <a:avLst/>
        </a:prstGeom>
        <a:gradFill rotWithShape="0">
          <a:gsLst>
            <a:gs pos="0">
              <a:schemeClr val="accent3">
                <a:shade val="50000"/>
                <a:hueOff val="15247"/>
                <a:satOff val="-23474"/>
                <a:lumOff val="45742"/>
                <a:alphaOff val="0"/>
                <a:tint val="35000"/>
                <a:satMod val="253000"/>
              </a:schemeClr>
            </a:gs>
            <a:gs pos="50000">
              <a:schemeClr val="accent3">
                <a:shade val="50000"/>
                <a:hueOff val="15247"/>
                <a:satOff val="-23474"/>
                <a:lumOff val="45742"/>
                <a:alphaOff val="0"/>
                <a:tint val="42000"/>
                <a:satMod val="255000"/>
              </a:schemeClr>
            </a:gs>
            <a:gs pos="97000">
              <a:schemeClr val="accent3">
                <a:shade val="50000"/>
                <a:hueOff val="15247"/>
                <a:satOff val="-23474"/>
                <a:lumOff val="45742"/>
                <a:alphaOff val="0"/>
                <a:tint val="53000"/>
                <a:satMod val="260000"/>
              </a:schemeClr>
            </a:gs>
            <a:gs pos="100000">
              <a:schemeClr val="accent3">
                <a:shade val="50000"/>
                <a:hueOff val="15247"/>
                <a:satOff val="-23474"/>
                <a:lumOff val="45742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Medical abbreviations</a:t>
          </a:r>
          <a:endParaRPr lang="en-US" sz="1500" b="1" kern="1200" dirty="0"/>
        </a:p>
      </dsp:txBody>
      <dsp:txXfrm rot="10800000">
        <a:off x="2895602" y="2486012"/>
        <a:ext cx="2628900" cy="2819416"/>
      </dsp:txXfrm>
    </dsp:sp>
    <dsp:sp modelId="{1DF330B2-95F3-4607-8807-FD9A9AE7FC63}">
      <dsp:nvSpPr>
        <dsp:cNvPr id="0" name=""/>
        <dsp:cNvSpPr/>
      </dsp:nvSpPr>
      <dsp:spPr>
        <a:xfrm>
          <a:off x="4152900" y="2581270"/>
          <a:ext cx="2628900" cy="2628900"/>
        </a:xfrm>
        <a:prstGeom prst="triangle">
          <a:avLst/>
        </a:prstGeom>
        <a:gradFill rotWithShape="0">
          <a:gsLst>
            <a:gs pos="0">
              <a:schemeClr val="accent3">
                <a:shade val="50000"/>
                <a:hueOff val="7624"/>
                <a:satOff val="-11737"/>
                <a:lumOff val="22871"/>
                <a:alphaOff val="0"/>
                <a:tint val="35000"/>
                <a:satMod val="253000"/>
              </a:schemeClr>
            </a:gs>
            <a:gs pos="50000">
              <a:schemeClr val="accent3">
                <a:shade val="50000"/>
                <a:hueOff val="7624"/>
                <a:satOff val="-11737"/>
                <a:lumOff val="22871"/>
                <a:alphaOff val="0"/>
                <a:tint val="42000"/>
                <a:satMod val="255000"/>
              </a:schemeClr>
            </a:gs>
            <a:gs pos="97000">
              <a:schemeClr val="accent3">
                <a:shade val="50000"/>
                <a:hueOff val="7624"/>
                <a:satOff val="-11737"/>
                <a:lumOff val="22871"/>
                <a:alphaOff val="0"/>
                <a:tint val="53000"/>
                <a:satMod val="260000"/>
              </a:schemeClr>
            </a:gs>
            <a:gs pos="100000">
              <a:schemeClr val="accent3">
                <a:shade val="50000"/>
                <a:hueOff val="7624"/>
                <a:satOff val="-11737"/>
                <a:lumOff val="22871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Aptitude</a:t>
          </a:r>
          <a:endParaRPr lang="en-US" sz="1500" b="1" kern="1200" dirty="0"/>
        </a:p>
      </dsp:txBody>
      <dsp:txXfrm>
        <a:off x="4152900" y="2581270"/>
        <a:ext cx="2628900" cy="262890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7E67EDF-1578-46A0-B45E-7F2A719FEF9A}">
      <dsp:nvSpPr>
        <dsp:cNvPr id="0" name=""/>
        <dsp:cNvSpPr/>
      </dsp:nvSpPr>
      <dsp:spPr>
        <a:xfrm rot="10800000">
          <a:off x="2318429" y="224610"/>
          <a:ext cx="5422011" cy="2285937"/>
        </a:xfrm>
        <a:prstGeom prst="homePlat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08035" tIns="163830" rIns="305816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300" kern="1200" dirty="0" smtClean="0"/>
            <a:t>Biomedical waste management</a:t>
          </a:r>
          <a:endParaRPr lang="en-US" sz="4300" kern="1200" dirty="0"/>
        </a:p>
      </dsp:txBody>
      <dsp:txXfrm rot="10800000">
        <a:off x="2318429" y="224610"/>
        <a:ext cx="5422011" cy="2285937"/>
      </dsp:txXfrm>
    </dsp:sp>
    <dsp:sp modelId="{1948DABB-F052-4BED-BFC0-475186CE6159}">
      <dsp:nvSpPr>
        <dsp:cNvPr id="0" name=""/>
        <dsp:cNvSpPr/>
      </dsp:nvSpPr>
      <dsp:spPr>
        <a:xfrm>
          <a:off x="257906" y="0"/>
          <a:ext cx="3188060" cy="2285937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z="50080"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48CE3EA-AF92-4FA2-8EF8-632E44CFF81E}">
      <dsp:nvSpPr>
        <dsp:cNvPr id="0" name=""/>
        <dsp:cNvSpPr/>
      </dsp:nvSpPr>
      <dsp:spPr>
        <a:xfrm rot="10800000">
          <a:off x="1937178" y="2970084"/>
          <a:ext cx="5422011" cy="2285937"/>
        </a:xfrm>
        <a:prstGeom prst="homePlate">
          <a:avLst/>
        </a:prstGeom>
        <a:solidFill>
          <a:schemeClr val="accent2">
            <a:hueOff val="19008842"/>
            <a:satOff val="-36686"/>
            <a:lumOff val="-471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08035" tIns="163830" rIns="305816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300" kern="1200" dirty="0" smtClean="0"/>
            <a:t>Routes of administration</a:t>
          </a:r>
          <a:endParaRPr lang="en-US" sz="4300" kern="1200" dirty="0"/>
        </a:p>
      </dsp:txBody>
      <dsp:txXfrm rot="10800000">
        <a:off x="1937178" y="2970084"/>
        <a:ext cx="5422011" cy="2285937"/>
      </dsp:txXfrm>
    </dsp:sp>
    <dsp:sp modelId="{3A83683A-F7B2-49E2-A413-EA062E3F1E0B}">
      <dsp:nvSpPr>
        <dsp:cNvPr id="0" name=""/>
        <dsp:cNvSpPr/>
      </dsp:nvSpPr>
      <dsp:spPr>
        <a:xfrm>
          <a:off x="832248" y="2971862"/>
          <a:ext cx="2285937" cy="2285937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z="50080"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4FCBA3-D533-49DC-99EE-D644D5D5042D}" type="datetimeFigureOut">
              <a:rPr lang="en-US" smtClean="0"/>
              <a:pPr/>
              <a:t>27/05/2016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619513-7197-44E6-8E19-9BF43006088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88415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619513-7197-44E6-8E19-9BF430060884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619513-7197-44E6-8E19-9BF430060884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619513-7197-44E6-8E19-9BF430060884}" type="slidenum">
              <a:rPr lang="en-US" smtClean="0"/>
              <a:pPr/>
              <a:t>27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3C6F3F-0CAF-46D4-99BE-DE1CBCCDC93E}" type="datetimeFigureOut">
              <a:rPr lang="en-US" smtClean="0"/>
              <a:pPr/>
              <a:t>27/05/2016</a:t>
            </a:fld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BE88C9-410A-40B1-9A67-65C282CC44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3C6F3F-0CAF-46D4-99BE-DE1CBCCDC93E}" type="datetimeFigureOut">
              <a:rPr lang="en-US" smtClean="0"/>
              <a:pPr/>
              <a:t>27/05/2016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BE88C9-410A-40B1-9A67-65C282CC44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3C6F3F-0CAF-46D4-99BE-DE1CBCCDC93E}" type="datetimeFigureOut">
              <a:rPr lang="en-US" smtClean="0"/>
              <a:pPr/>
              <a:t>27/05/2016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BE88C9-410A-40B1-9A67-65C282CC44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3C6F3F-0CAF-46D4-99BE-DE1CBCCDC93E}" type="datetimeFigureOut">
              <a:rPr lang="en-US" smtClean="0"/>
              <a:pPr/>
              <a:t>27/05/2016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BE88C9-410A-40B1-9A67-65C282CC44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3C6F3F-0CAF-46D4-99BE-DE1CBCCDC93E}" type="datetimeFigureOut">
              <a:rPr lang="en-US" smtClean="0"/>
              <a:pPr/>
              <a:t>27/05/2016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BE88C9-410A-40B1-9A67-65C282CC44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3C6F3F-0CAF-46D4-99BE-DE1CBCCDC93E}" type="datetimeFigureOut">
              <a:rPr lang="en-US" smtClean="0"/>
              <a:pPr/>
              <a:t>27/05/2016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BE88C9-410A-40B1-9A67-65C282CC44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3C6F3F-0CAF-46D4-99BE-DE1CBCCDC93E}" type="datetimeFigureOut">
              <a:rPr lang="en-US" smtClean="0"/>
              <a:pPr/>
              <a:t>27/05/2016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BE88C9-410A-40B1-9A67-65C282CC44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3C6F3F-0CAF-46D4-99BE-DE1CBCCDC93E}" type="datetimeFigureOut">
              <a:rPr lang="en-US" smtClean="0"/>
              <a:pPr/>
              <a:t>27/05/2016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BE88C9-410A-40B1-9A67-65C282CC44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3C6F3F-0CAF-46D4-99BE-DE1CBCCDC93E}" type="datetimeFigureOut">
              <a:rPr lang="en-US" smtClean="0"/>
              <a:pPr/>
              <a:t>27/05/2016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BE88C9-410A-40B1-9A67-65C282CC44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3C6F3F-0CAF-46D4-99BE-DE1CBCCDC93E}" type="datetimeFigureOut">
              <a:rPr lang="en-US" smtClean="0"/>
              <a:pPr/>
              <a:t>27/05/2016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BE88C9-410A-40B1-9A67-65C282CC44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3C6F3F-0CAF-46D4-99BE-DE1CBCCDC93E}" type="datetimeFigureOut">
              <a:rPr lang="en-US" smtClean="0"/>
              <a:pPr/>
              <a:t>27/05/2016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BE88C9-410A-40B1-9A67-65C282CC44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A3C6F3F-0CAF-46D4-99BE-DE1CBCCDC93E}" type="datetimeFigureOut">
              <a:rPr lang="en-US" smtClean="0"/>
              <a:pPr/>
              <a:t>27/05/2016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0BE88C9-410A-40B1-9A67-65C282CC44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ransition>
    <p:cover/>
  </p:transition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24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6096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5029200"/>
            <a:ext cx="8153400" cy="1828800"/>
          </a:xfrm>
        </p:spPr>
        <p:txBody>
          <a:bodyPr>
            <a:normAutofit/>
          </a:bodyPr>
          <a:lstStyle/>
          <a:p>
            <a:r>
              <a:rPr lang="en-US" sz="3200" b="1" spc="-150" dirty="0" smtClean="0">
                <a:solidFill>
                  <a:schemeClr val="tx1"/>
                </a:solidFill>
                <a:latin typeface="Arial Black" pitchFamily="34" charset="0"/>
              </a:rPr>
              <a:t>    </a:t>
            </a:r>
          </a:p>
          <a:p>
            <a:pPr algn="ctr"/>
            <a:r>
              <a:rPr lang="en-US" sz="3200" b="1" spc="-150" dirty="0" smtClean="0">
                <a:solidFill>
                  <a:schemeClr val="tx1"/>
                </a:solidFill>
                <a:latin typeface="Arial Black" pitchFamily="34" charset="0"/>
              </a:rPr>
              <a:t>ROHILKHAND MEDICAL COLLEGE AND HOSPITAL,BAREILLY</a:t>
            </a:r>
            <a:endParaRPr lang="en-US" sz="3200" b="1" spc="-150" dirty="0">
              <a:solidFill>
                <a:schemeClr val="tx1"/>
              </a:solidFill>
              <a:latin typeface="Arial Black" pitchFamily="34" charset="0"/>
            </a:endParaRPr>
          </a:p>
        </p:txBody>
      </p:sp>
      <p:pic>
        <p:nvPicPr>
          <p:cNvPr id="1026" name="Picture 2" descr="C:\Users\test\Documents\rohil_colle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257800"/>
          </a:xfrm>
          <a:prstGeom prst="rect">
            <a:avLst/>
          </a:prstGeom>
          <a:noFill/>
        </p:spPr>
      </p:pic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752600"/>
          </a:xfrm>
        </p:spPr>
        <p:txBody>
          <a:bodyPr>
            <a:noAutofit/>
          </a:bodyPr>
          <a:lstStyle/>
          <a:p>
            <a:pPr algn="l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       OBJECTIVE OF THE STUDY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 smtClean="0">
                <a:latin typeface="Times New Roman" pitchFamily="18" charset="0"/>
                <a:cs typeface="Times New Roman" pitchFamily="18" charset="0"/>
              </a:rPr>
            </a:b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990600" y="2667000"/>
            <a:ext cx="7696200" cy="1981200"/>
          </a:xfrm>
        </p:spPr>
        <p:txBody>
          <a:bodyPr>
            <a:normAutofit fontScale="92500" lnSpcReduction="20000"/>
          </a:bodyPr>
          <a:lstStyle/>
          <a:p>
            <a:pPr algn="ctr">
              <a:lnSpc>
                <a:spcPct val="150000"/>
              </a:lnSpc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“To assess knowledge and skills of nursing staff of different departments in Rohilkhand Medical college and hospital to determine their competency level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.”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/>
          </a:p>
        </p:txBody>
      </p:sp>
      <p:pic>
        <p:nvPicPr>
          <p:cNvPr id="2050" name="Picture 2" descr="C:\Program Files (x86)\Microsoft Office\MEDIA\CAGCAT10\j0293844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228600"/>
            <a:ext cx="1281074" cy="1295400"/>
          </a:xfrm>
          <a:prstGeom prst="rect">
            <a:avLst/>
          </a:prstGeom>
          <a:noFill/>
        </p:spPr>
      </p:pic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"/>
            <a:ext cx="7315200" cy="1371600"/>
          </a:xfrm>
        </p:spPr>
        <p:txBody>
          <a:bodyPr/>
          <a:lstStyle/>
          <a:p>
            <a:r>
              <a:rPr lang="en-US" dirty="0" smtClean="0"/>
              <a:t>     SPECIFIC OBJECTIVES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1371600"/>
            <a:ext cx="8153400" cy="5486400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 assess the reasoning and logical skills of nursing staff</a:t>
            </a:r>
          </a:p>
          <a:p>
            <a:pPr lvl="0" algn="l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 assess the knowledge of staff nurses regarding fundamentals</a:t>
            </a:r>
          </a:p>
          <a:p>
            <a:pPr lvl="0" algn="l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 assess the knowledge and skills of staff nurses regarding bio medical waste management.</a:t>
            </a:r>
          </a:p>
          <a:p>
            <a:pPr lvl="0" algn="l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 assess the knowledge and skills of staff nurses regarding hand hygiene.</a:t>
            </a:r>
          </a:p>
          <a:p>
            <a:pPr lvl="0" algn="l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 assess the knowledge and skills of staff nurses regarding dosage calculation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Program Files (x86)\Microsoft Office\MEDIA\CAGCAT10\j0293844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77200" y="0"/>
            <a:ext cx="1066800" cy="1371600"/>
          </a:xfrm>
          <a:prstGeom prst="rect">
            <a:avLst/>
          </a:prstGeom>
          <a:noFill/>
        </p:spPr>
      </p:pic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"/>
            <a:ext cx="7315200" cy="9144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Study Methodology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1066800"/>
            <a:ext cx="8153400" cy="5791200"/>
          </a:xfrm>
        </p:spPr>
        <p:txBody>
          <a:bodyPr>
            <a:noAutofit/>
          </a:bodyPr>
          <a:lstStyle/>
          <a:p>
            <a:pPr algn="l"/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STUDY DESIGN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:-Cross Sectional</a:t>
            </a:r>
          </a:p>
          <a:p>
            <a:pPr algn="l"/>
            <a:r>
              <a:rPr lang="en-US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STUD AREA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The study was conducted in Rohilkhand Medical College and hospital(720 bedded)</a:t>
            </a:r>
          </a:p>
          <a:p>
            <a:pPr algn="l"/>
            <a:r>
              <a:rPr lang="en-US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PARTICIPANTS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 Nurses</a:t>
            </a:r>
          </a:p>
          <a:p>
            <a:pPr algn="l"/>
            <a:r>
              <a:rPr lang="en-US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SOURCE OF DATA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: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Responses of nurses in Rohilkhand medical college and Hospital, Bareilly.</a:t>
            </a:r>
          </a:p>
          <a:p>
            <a:pPr algn="l"/>
            <a:r>
              <a:rPr lang="en-US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RESEARCH DESIGN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: 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questionnaire had five parts:</a:t>
            </a:r>
          </a:p>
          <a:p>
            <a:pPr algn="l"/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Part A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first part had questions regarding aptitude.</a:t>
            </a:r>
          </a:p>
          <a:p>
            <a:pPr algn="l"/>
            <a:r>
              <a:rPr lang="en-US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Part B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 The second part had questions regarding basics.</a:t>
            </a:r>
          </a:p>
          <a:p>
            <a:pPr algn="l"/>
            <a:r>
              <a:rPr lang="en-US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Part C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  Third part had questions regarding BMW.</a:t>
            </a:r>
          </a:p>
          <a:p>
            <a:pPr algn="l"/>
            <a:r>
              <a:rPr lang="en-US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Part D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 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Fourth part had questions about hand hygiene.</a:t>
            </a:r>
          </a:p>
          <a:p>
            <a:pPr algn="l"/>
            <a:r>
              <a:rPr lang="en-US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Part E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 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Fifth part had questions about infusions and dose calculations</a:t>
            </a:r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US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7" name="Picture 3" descr="C:\Program Files (x86)\Microsoft Office\MEDIA\CAGCAT10\j0252349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53400" y="0"/>
            <a:ext cx="990600" cy="1110996"/>
          </a:xfrm>
          <a:prstGeom prst="rect">
            <a:avLst/>
          </a:prstGeom>
          <a:noFill/>
        </p:spPr>
      </p:pic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0"/>
            <a:ext cx="7543800" cy="1219201"/>
          </a:xfrm>
        </p:spPr>
        <p:txBody>
          <a:bodyPr>
            <a:noAutofit/>
          </a:bodyPr>
          <a:lstStyle/>
          <a:p>
            <a:r>
              <a:rPr lang="en-US" sz="2400" b="1" u="sng" dirty="0" smtClean="0"/>
              <a:t/>
            </a:r>
            <a:br>
              <a:rPr lang="en-US" sz="2400" b="1" u="sng" dirty="0" smtClean="0"/>
            </a:br>
            <a:r>
              <a:rPr lang="en-US" sz="2400" b="1" u="sng" dirty="0" smtClean="0"/>
              <a:t/>
            </a:r>
            <a:br>
              <a:rPr lang="en-US" sz="2400" b="1" u="sng" dirty="0" smtClean="0"/>
            </a:b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400" b="1" dirty="0" smtClean="0"/>
              <a:t>    </a:t>
            </a:r>
            <a:r>
              <a:rPr lang="en-US" sz="2800" b="1" dirty="0" smtClean="0">
                <a:effectLst/>
                <a:latin typeface="Times New Roman" pitchFamily="18" charset="0"/>
                <a:cs typeface="Times New Roman" pitchFamily="18" charset="0"/>
              </a:rPr>
              <a:t>METHODS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OF DATA COLLECTION 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1447800"/>
            <a:ext cx="8153400" cy="5410200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Sampling technique: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Convenience Random Sampling</a:t>
            </a:r>
            <a:b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Sample size              :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100 nurses</a:t>
            </a:r>
            <a:b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Inclusion criteria:   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Nurses of various departments</a:t>
            </a:r>
            <a:b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Exclusion criteria: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Those not present at the time of the study(night staff)</a:t>
            </a:r>
            <a:b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Data Collection Method: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Questionnaire</a:t>
            </a:r>
            <a:b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Tool                               :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Self administered questionnaire</a:t>
            </a:r>
            <a:b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Time Frame	      :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Two Months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0" name="Picture 2" descr="C:\Program Files (x86)\Microsoft Office\MEDIA\CAGCAT10\j0291984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1"/>
            <a:ext cx="1219200" cy="1295399"/>
          </a:xfrm>
          <a:prstGeom prst="rect">
            <a:avLst/>
          </a:prstGeom>
          <a:noFill/>
        </p:spPr>
      </p:pic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"/>
            <a:ext cx="7467600" cy="990599"/>
          </a:xfrm>
        </p:spPr>
        <p:txBody>
          <a:bodyPr/>
          <a:lstStyle/>
          <a:p>
            <a:r>
              <a:rPr lang="en-US" dirty="0" smtClean="0"/>
              <a:t>        DATA ANALYSIS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1676400"/>
            <a:ext cx="7543800" cy="4800600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Data analysis was performed with SPSS version 14.0 and Microsoft excel. </a:t>
            </a:r>
          </a:p>
          <a:p>
            <a:pPr algn="l"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Total marks for the questionnaire was 30 wherein aptitude was for 10 marks while the remaining four sections for 5 marks each. </a:t>
            </a:r>
          </a:p>
          <a:p>
            <a:pPr algn="l"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Each correct answer was assigned a score of 1 and an incorrect answer assigned a zero score on each item.</a:t>
            </a:r>
          </a:p>
          <a:p>
            <a:pPr algn="l"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Then a total of the scores for correct responses were obtained for each individual and a percentage was calculated.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Program Files (x86)\Microsoft Office\MEDIA\CAGCAT10\j0195384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52918" y="0"/>
            <a:ext cx="1491082" cy="1447800"/>
          </a:xfrm>
          <a:prstGeom prst="rect">
            <a:avLst/>
          </a:prstGeom>
          <a:noFill/>
        </p:spPr>
      </p:pic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35608" y="1981200"/>
            <a:ext cx="7498080" cy="2895600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effectLst/>
                <a:latin typeface="Times New Roman" pitchFamily="18" charset="0"/>
                <a:cs typeface="Times New Roman" pitchFamily="18" charset="0"/>
              </a:rPr>
              <a:t>      STUDY FINDINGS</a:t>
            </a:r>
            <a:endParaRPr lang="en-US" sz="4800" b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Program Files (x86)\Microsoft Office\MEDIA\CAGCAT10\j0090070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98417" y="0"/>
            <a:ext cx="1845583" cy="1447800"/>
          </a:xfrm>
          <a:prstGeom prst="rect">
            <a:avLst/>
          </a:prstGeom>
          <a:noFill/>
        </p:spPr>
      </p:pic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28600"/>
            <a:ext cx="69342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           FINDINGS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1828800"/>
            <a:ext cx="7772400" cy="47244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90600" y="274638"/>
            <a:ext cx="7696200" cy="6202362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7562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3" name="Picture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0"/>
            <a:ext cx="80772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BRIEF ABOUT THE ORGANISATION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1524000"/>
            <a:ext cx="8153400" cy="5334000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Rohilkhand  medical college &amp; hospital is a multispecialty tertiary teaching hospital.</a:t>
            </a:r>
          </a:p>
          <a:p>
            <a:pPr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Rohilkhand Medical College &amp; Hospital is the city’s first multi-specialty private hospital of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Bareilly.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Established in 2006 by 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ohilkhand educational charitable trust.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Infrastructure comprising of 720 beds.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12 operation theatres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41 ICU beds, 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24X7 emergency facilities, 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Full range of state-of-the-art diagnostic laboratories and a comprehensive rehabilitation facilities.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315" name="Picture 3" descr="C:\Program Files (x86)\Microsoft Office\MEDIA\CAGCAT10\j0235319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05801" y="1"/>
            <a:ext cx="838200" cy="1066799"/>
          </a:xfrm>
          <a:prstGeom prst="rect">
            <a:avLst/>
          </a:prstGeom>
          <a:noFill/>
        </p:spPr>
      </p:pic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320"/>
            <a:ext cx="7866888" cy="658368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3" name="Picture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0"/>
            <a:ext cx="82296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/>
        </p:nvGraphicFramePr>
        <p:xfrm>
          <a:off x="1066801" y="0"/>
          <a:ext cx="78486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cover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"/>
            <a:ext cx="8382000" cy="838199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AVERAGE MARKS OF DIFFERENT DEPARTMENTS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1524000"/>
            <a:ext cx="8153400" cy="53340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585912"/>
            <a:ext cx="8077200" cy="527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990600" y="0"/>
          <a:ext cx="8153399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cover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1066800" y="0"/>
          <a:ext cx="80772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Chart 2"/>
          <p:cNvGraphicFramePr/>
          <p:nvPr/>
        </p:nvGraphicFramePr>
        <p:xfrm>
          <a:off x="990600" y="0"/>
          <a:ext cx="81534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cover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0"/>
            <a:ext cx="7391400" cy="990599"/>
          </a:xfrm>
        </p:spPr>
        <p:txBody>
          <a:bodyPr/>
          <a:lstStyle/>
          <a:p>
            <a:r>
              <a:rPr lang="en-US" b="1" dirty="0" smtClean="0"/>
              <a:t>DISCUSSION:-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1676400"/>
            <a:ext cx="8153400" cy="5181600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  <a:buFont typeface="Wingdings" pitchFamily="2" charset="2"/>
              <a:buChar char="q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age group of respondents range from 19-65 years.</a:t>
            </a:r>
          </a:p>
          <a:p>
            <a:pPr algn="l">
              <a:lnSpc>
                <a:spcPct val="150000"/>
              </a:lnSpc>
              <a:buFont typeface="Wingdings" pitchFamily="2" charset="2"/>
              <a:buChar char="q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range of total scores lies between  5 to 17.</a:t>
            </a:r>
          </a:p>
          <a:p>
            <a:pPr algn="l">
              <a:lnSpc>
                <a:spcPct val="150000"/>
              </a:lnSpc>
              <a:buFont typeface="Wingdings" pitchFamily="2" charset="2"/>
              <a:buChar char="q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Mean marks were highest in Bio Medical waste management while  lowest in aptitude.</a:t>
            </a:r>
          </a:p>
          <a:p>
            <a:pPr algn="l">
              <a:lnSpc>
                <a:spcPct val="150000"/>
              </a:lnSpc>
              <a:buFont typeface="Wingdings" pitchFamily="2" charset="2"/>
              <a:buChar char="q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80% of the staff felt difficulty in understanding and interpreting English.</a:t>
            </a:r>
          </a:p>
          <a:p>
            <a:pPr algn="l">
              <a:lnSpc>
                <a:spcPct val="150000"/>
              </a:lnSpc>
              <a:buFont typeface="Wingdings" pitchFamily="2" charset="2"/>
              <a:buChar char="q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Findings show dosage calculation was inappropriate in staff which may result into more medication errors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algn="l">
              <a:buFont typeface="Wingdings" pitchFamily="2" charset="2"/>
              <a:buChar char="q"/>
            </a:pP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098" name="Picture 2" descr="C:\Program Files (x86)\Microsoft Office\MEDIA\CAGCAT10\j0217698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53400" y="0"/>
            <a:ext cx="990600" cy="838200"/>
          </a:xfrm>
          <a:prstGeom prst="rect">
            <a:avLst/>
          </a:prstGeom>
          <a:noFill/>
        </p:spPr>
      </p:pic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1066800" y="0"/>
            <a:ext cx="8077200" cy="685800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Findings depict than the knowledge and skills decrease with time as staff with more experience have scored less .</a:t>
            </a:r>
            <a:b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Designation has strong impact on the knowledge base and skills as the mean score was highest for the ward incharges followed by nurses and floor incharges .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over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      WEAK AREAS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102780891"/>
              </p:ext>
            </p:extLst>
          </p:nvPr>
        </p:nvGraphicFramePr>
        <p:xfrm>
          <a:off x="838200" y="1600200"/>
          <a:ext cx="83058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122" name="Picture 2" descr="C:\Program Files (x86)\Microsoft Office\MEDIA\CAGCAT10\j0286034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001000" y="0"/>
            <a:ext cx="1143000" cy="1143000"/>
          </a:xfrm>
          <a:prstGeom prst="rect">
            <a:avLst/>
          </a:prstGeom>
          <a:noFill/>
        </p:spPr>
      </p:pic>
      <p:pic>
        <p:nvPicPr>
          <p:cNvPr id="5123" name="Picture 3" descr="C:\Program Files (x86)\Microsoft Office\MEDIA\CAGCAT10\j0286034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14400" y="0"/>
            <a:ext cx="1143000" cy="1066800"/>
          </a:xfrm>
          <a:prstGeom prst="rect">
            <a:avLst/>
          </a:prstGeom>
          <a:noFill/>
        </p:spPr>
      </p:pic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1371600" y="228600"/>
            <a:ext cx="7772400" cy="914400"/>
          </a:xfrm>
        </p:spPr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       STRONG AREAS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990600" y="1600200"/>
          <a:ext cx="81534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146" name="Picture 2" descr="C:\Program Files (x86)\Microsoft Office\MEDIA\CAGCAT10\j0302953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373112" y="0"/>
            <a:ext cx="1770888" cy="1447800"/>
          </a:xfrm>
          <a:prstGeom prst="rect">
            <a:avLst/>
          </a:prstGeom>
          <a:noFill/>
        </p:spPr>
      </p:pic>
      <p:pic>
        <p:nvPicPr>
          <p:cNvPr id="6147" name="Picture 3" descr="C:\Program Files (x86)\Microsoft Office\MEDIA\CAGCAT10\j0302953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990600" y="0"/>
            <a:ext cx="1752600" cy="1371600"/>
          </a:xfrm>
          <a:prstGeom prst="rect">
            <a:avLst/>
          </a:prstGeom>
          <a:noFill/>
        </p:spPr>
      </p:pic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"/>
            <a:ext cx="7696200" cy="838199"/>
          </a:xfrm>
        </p:spPr>
        <p:txBody>
          <a:bodyPr>
            <a:normAutofit/>
          </a:bodyPr>
          <a:lstStyle/>
          <a:p>
            <a:r>
              <a:rPr lang="en-US" dirty="0" smtClean="0"/>
              <a:t>RECOMMENDATIONS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1295400"/>
            <a:ext cx="8001000" cy="5410200"/>
          </a:xfrm>
        </p:spPr>
        <p:txBody>
          <a:bodyPr>
            <a:normAutofit fontScale="85000" lnSpcReduction="20000"/>
          </a:bodyPr>
          <a:lstStyle/>
          <a:p>
            <a:pPr algn="l">
              <a:buFont typeface="Wingdings" pitchFamily="2" charset="2"/>
              <a:buChar char="q"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Wingdings" pitchFamily="2" charset="2"/>
              <a:buChar char="q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Training calendar should be designed for the nursing staff  as per the requirement of the staff.</a:t>
            </a:r>
          </a:p>
          <a:p>
            <a:pPr algn="l">
              <a:buFont typeface="Wingdings" pitchFamily="2" charset="2"/>
              <a:buChar char="q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Ward incharges being more competent should be trained as trainer to train other nurses in their respective wards .</a:t>
            </a:r>
          </a:p>
          <a:p>
            <a:pPr algn="l">
              <a:buFont typeface="Wingdings" pitchFamily="2" charset="2"/>
              <a:buChar char="q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Reorientation and management based programs for the floor incharges.</a:t>
            </a:r>
          </a:p>
          <a:p>
            <a:pPr algn="l">
              <a:buFont typeface="Wingdings" pitchFamily="2" charset="2"/>
              <a:buChar char="q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Special sessions on English must be organized.</a:t>
            </a:r>
          </a:p>
          <a:p>
            <a:pPr algn="l">
              <a:buFont typeface="Wingdings" pitchFamily="2" charset="2"/>
              <a:buChar char="q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Brain storming sessions are must to improve the logical skills of staff. </a:t>
            </a:r>
          </a:p>
          <a:p>
            <a:pPr algn="l">
              <a:buFont typeface="Wingdings" pitchFamily="2" charset="2"/>
              <a:buChar char="q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Pre and post Monitoring of the effectiveness of training session.</a:t>
            </a:r>
          </a:p>
          <a:p>
            <a:pPr algn="l">
              <a:buFont typeface="Wingdings" pitchFamily="2" charset="2"/>
              <a:buChar char="q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booklet containing information about different topics can be distributed to the staff which can be read by the nurses at any point of time in a day. </a:t>
            </a:r>
          </a:p>
          <a:p>
            <a:pPr algn="l">
              <a:buFont typeface="Wingdings" pitchFamily="2" charset="2"/>
              <a:buChar char="q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Awareness about the importance of hand hygiene and appropriate dose calculations should be made to the nursing staff.</a:t>
            </a:r>
          </a:p>
          <a:p>
            <a:endParaRPr lang="en-US" dirty="0"/>
          </a:p>
        </p:txBody>
      </p:sp>
      <p:pic>
        <p:nvPicPr>
          <p:cNvPr id="7170" name="Picture 2" descr="C:\Program Files (x86)\Microsoft Office\MEDIA\CAGCAT10\j0199036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73224" y="1"/>
            <a:ext cx="1570776" cy="1295400"/>
          </a:xfrm>
          <a:prstGeom prst="rect">
            <a:avLst/>
          </a:prstGeom>
          <a:noFill/>
        </p:spPr>
      </p:pic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304800"/>
            <a:ext cx="8001000" cy="944562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+mn-lt"/>
                <a:cs typeface="Times New Roman" pitchFamily="18" charset="0"/>
              </a:rPr>
              <a:t>SPECIALITIES</a:t>
            </a:r>
            <a:endParaRPr lang="en-US" dirty="0">
              <a:latin typeface="+mn-lt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371600"/>
            <a:ext cx="77724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Trauma &amp;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Neuro-Surgery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Orthopedics &amp; Joint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Replacement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Medicine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Respiratory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Medicine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Ophthalmology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&amp;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ENT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Obstetrics &amp; Gynecology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Pediatrics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Neonatology,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ardiology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Dentistry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pic>
        <p:nvPicPr>
          <p:cNvPr id="9219" name="Picture 3" descr="C:\Program Files (x86)\Microsoft Office\MEDIA\CAGCAT10\j0222015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1" y="0"/>
            <a:ext cx="1600200" cy="1371600"/>
          </a:xfrm>
          <a:prstGeom prst="rect">
            <a:avLst/>
          </a:prstGeom>
          <a:noFill/>
        </p:spPr>
      </p:pic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7696200" cy="1096962"/>
          </a:xfrm>
        </p:spPr>
        <p:txBody>
          <a:bodyPr/>
          <a:lstStyle/>
          <a:p>
            <a:r>
              <a:rPr lang="en-US" dirty="0" smtClean="0"/>
              <a:t>          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00200"/>
            <a:ext cx="8153400" cy="52578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Nurses don’t have adequate knowledge of hand hygiene, dose calculations and medical abbreviations while understanding of bio medical waste management was found to be 44% which was better as compared to other areas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“Findings demand strong needs for the training of the nursing staff ”</a:t>
            </a:r>
          </a:p>
          <a:p>
            <a:pPr algn="just"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“Findings suggest a strong association between knowledge and practices”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4" name="Litebulb"/>
          <p:cNvSpPr>
            <a:spLocks noEditPoints="1" noChangeArrowheads="1"/>
          </p:cNvSpPr>
          <p:nvPr/>
        </p:nvSpPr>
        <p:spPr bwMode="auto">
          <a:xfrm>
            <a:off x="8229600" y="304801"/>
            <a:ext cx="914400" cy="838200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7782 h 21600"/>
              <a:gd name="T4" fmla="*/ 0 w 21600"/>
              <a:gd name="T5" fmla="*/ 7782 h 21600"/>
              <a:gd name="T6" fmla="*/ 10800 w 21600"/>
              <a:gd name="T7" fmla="*/ 21600 h 21600"/>
              <a:gd name="T8" fmla="*/ 3556 w 21600"/>
              <a:gd name="T9" fmla="*/ 2188 h 21600"/>
              <a:gd name="T10" fmla="*/ 18277 w 21600"/>
              <a:gd name="T11" fmla="*/ 9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0825" y="21723"/>
                </a:moveTo>
                <a:lnTo>
                  <a:pt x="11215" y="21723"/>
                </a:lnTo>
                <a:lnTo>
                  <a:pt x="11552" y="21688"/>
                </a:lnTo>
                <a:lnTo>
                  <a:pt x="11916" y="21617"/>
                </a:lnTo>
                <a:lnTo>
                  <a:pt x="12253" y="21547"/>
                </a:lnTo>
                <a:lnTo>
                  <a:pt x="12617" y="21441"/>
                </a:lnTo>
                <a:lnTo>
                  <a:pt x="12902" y="21317"/>
                </a:lnTo>
                <a:lnTo>
                  <a:pt x="13162" y="21176"/>
                </a:lnTo>
                <a:lnTo>
                  <a:pt x="13396" y="21000"/>
                </a:lnTo>
                <a:lnTo>
                  <a:pt x="13655" y="20841"/>
                </a:lnTo>
                <a:lnTo>
                  <a:pt x="13863" y="20629"/>
                </a:lnTo>
                <a:lnTo>
                  <a:pt x="14045" y="20435"/>
                </a:lnTo>
                <a:lnTo>
                  <a:pt x="14200" y="20223"/>
                </a:lnTo>
                <a:lnTo>
                  <a:pt x="14356" y="19994"/>
                </a:lnTo>
                <a:lnTo>
                  <a:pt x="14460" y="19747"/>
                </a:lnTo>
                <a:lnTo>
                  <a:pt x="14512" y="19482"/>
                </a:lnTo>
                <a:lnTo>
                  <a:pt x="14512" y="19235"/>
                </a:lnTo>
                <a:lnTo>
                  <a:pt x="14512" y="19147"/>
                </a:lnTo>
                <a:lnTo>
                  <a:pt x="14512" y="18900"/>
                </a:lnTo>
                <a:lnTo>
                  <a:pt x="14512" y="18529"/>
                </a:lnTo>
                <a:lnTo>
                  <a:pt x="14512" y="18052"/>
                </a:lnTo>
                <a:lnTo>
                  <a:pt x="14512" y="17505"/>
                </a:lnTo>
                <a:lnTo>
                  <a:pt x="14512" y="16976"/>
                </a:lnTo>
                <a:lnTo>
                  <a:pt x="14512" y="16464"/>
                </a:lnTo>
                <a:lnTo>
                  <a:pt x="14512" y="15952"/>
                </a:lnTo>
                <a:lnTo>
                  <a:pt x="14512" y="15758"/>
                </a:lnTo>
                <a:lnTo>
                  <a:pt x="14616" y="15547"/>
                </a:lnTo>
                <a:lnTo>
                  <a:pt x="14694" y="15352"/>
                </a:lnTo>
                <a:lnTo>
                  <a:pt x="14798" y="15141"/>
                </a:lnTo>
                <a:lnTo>
                  <a:pt x="15161" y="14735"/>
                </a:lnTo>
                <a:lnTo>
                  <a:pt x="15602" y="14329"/>
                </a:lnTo>
                <a:lnTo>
                  <a:pt x="16745" y="13552"/>
                </a:lnTo>
                <a:lnTo>
                  <a:pt x="18043" y="12670"/>
                </a:lnTo>
                <a:lnTo>
                  <a:pt x="18744" y="12194"/>
                </a:lnTo>
                <a:lnTo>
                  <a:pt x="19341" y="11647"/>
                </a:lnTo>
                <a:lnTo>
                  <a:pt x="19938" y="11099"/>
                </a:lnTo>
                <a:lnTo>
                  <a:pt x="20483" y="10464"/>
                </a:lnTo>
                <a:lnTo>
                  <a:pt x="20743" y="10164"/>
                </a:lnTo>
                <a:lnTo>
                  <a:pt x="20950" y="9794"/>
                </a:lnTo>
                <a:lnTo>
                  <a:pt x="21132" y="9441"/>
                </a:lnTo>
                <a:lnTo>
                  <a:pt x="21288" y="9035"/>
                </a:lnTo>
                <a:lnTo>
                  <a:pt x="21444" y="8664"/>
                </a:lnTo>
                <a:lnTo>
                  <a:pt x="21548" y="8223"/>
                </a:lnTo>
                <a:lnTo>
                  <a:pt x="21600" y="7782"/>
                </a:lnTo>
                <a:lnTo>
                  <a:pt x="21600" y="7341"/>
                </a:lnTo>
                <a:lnTo>
                  <a:pt x="21600" y="6935"/>
                </a:lnTo>
                <a:lnTo>
                  <a:pt x="21548" y="6564"/>
                </a:lnTo>
                <a:lnTo>
                  <a:pt x="21496" y="6229"/>
                </a:lnTo>
                <a:lnTo>
                  <a:pt x="21392" y="5858"/>
                </a:lnTo>
                <a:lnTo>
                  <a:pt x="21288" y="5523"/>
                </a:lnTo>
                <a:lnTo>
                  <a:pt x="21132" y="5135"/>
                </a:lnTo>
                <a:lnTo>
                  <a:pt x="20950" y="4800"/>
                </a:lnTo>
                <a:lnTo>
                  <a:pt x="20743" y="4464"/>
                </a:lnTo>
                <a:lnTo>
                  <a:pt x="20535" y="4164"/>
                </a:lnTo>
                <a:lnTo>
                  <a:pt x="20301" y="3847"/>
                </a:lnTo>
                <a:lnTo>
                  <a:pt x="20042" y="3547"/>
                </a:lnTo>
                <a:lnTo>
                  <a:pt x="19782" y="3247"/>
                </a:lnTo>
                <a:lnTo>
                  <a:pt x="19133" y="2664"/>
                </a:lnTo>
                <a:lnTo>
                  <a:pt x="18458" y="2152"/>
                </a:lnTo>
                <a:lnTo>
                  <a:pt x="17705" y="1694"/>
                </a:lnTo>
                <a:lnTo>
                  <a:pt x="16849" y="1252"/>
                </a:lnTo>
                <a:lnTo>
                  <a:pt x="16407" y="1076"/>
                </a:lnTo>
                <a:lnTo>
                  <a:pt x="15940" y="900"/>
                </a:lnTo>
                <a:lnTo>
                  <a:pt x="15499" y="741"/>
                </a:lnTo>
                <a:lnTo>
                  <a:pt x="15057" y="600"/>
                </a:lnTo>
                <a:lnTo>
                  <a:pt x="14564" y="458"/>
                </a:lnTo>
                <a:lnTo>
                  <a:pt x="14045" y="335"/>
                </a:lnTo>
                <a:lnTo>
                  <a:pt x="13500" y="229"/>
                </a:lnTo>
                <a:lnTo>
                  <a:pt x="13006" y="158"/>
                </a:lnTo>
                <a:lnTo>
                  <a:pt x="12461" y="88"/>
                </a:lnTo>
                <a:lnTo>
                  <a:pt x="11968" y="52"/>
                </a:lnTo>
                <a:lnTo>
                  <a:pt x="11423" y="17"/>
                </a:lnTo>
                <a:lnTo>
                  <a:pt x="10825" y="17"/>
                </a:lnTo>
                <a:lnTo>
                  <a:pt x="10254" y="17"/>
                </a:lnTo>
                <a:lnTo>
                  <a:pt x="9709" y="52"/>
                </a:lnTo>
                <a:lnTo>
                  <a:pt x="9216" y="88"/>
                </a:lnTo>
                <a:lnTo>
                  <a:pt x="8671" y="158"/>
                </a:lnTo>
                <a:lnTo>
                  <a:pt x="8177" y="229"/>
                </a:lnTo>
                <a:lnTo>
                  <a:pt x="7632" y="335"/>
                </a:lnTo>
                <a:lnTo>
                  <a:pt x="7113" y="458"/>
                </a:lnTo>
                <a:lnTo>
                  <a:pt x="6620" y="600"/>
                </a:lnTo>
                <a:lnTo>
                  <a:pt x="6178" y="741"/>
                </a:lnTo>
                <a:lnTo>
                  <a:pt x="5737" y="900"/>
                </a:lnTo>
                <a:lnTo>
                  <a:pt x="5270" y="1076"/>
                </a:lnTo>
                <a:lnTo>
                  <a:pt x="4828" y="1252"/>
                </a:lnTo>
                <a:lnTo>
                  <a:pt x="3972" y="1694"/>
                </a:lnTo>
                <a:lnTo>
                  <a:pt x="3219" y="2152"/>
                </a:lnTo>
                <a:lnTo>
                  <a:pt x="2544" y="2664"/>
                </a:lnTo>
                <a:lnTo>
                  <a:pt x="1895" y="3247"/>
                </a:lnTo>
                <a:lnTo>
                  <a:pt x="1635" y="3547"/>
                </a:lnTo>
                <a:lnTo>
                  <a:pt x="1375" y="3847"/>
                </a:lnTo>
                <a:lnTo>
                  <a:pt x="1142" y="4164"/>
                </a:lnTo>
                <a:lnTo>
                  <a:pt x="934" y="4464"/>
                </a:lnTo>
                <a:lnTo>
                  <a:pt x="726" y="4800"/>
                </a:lnTo>
                <a:lnTo>
                  <a:pt x="545" y="5135"/>
                </a:lnTo>
                <a:lnTo>
                  <a:pt x="389" y="5523"/>
                </a:lnTo>
                <a:lnTo>
                  <a:pt x="285" y="5858"/>
                </a:lnTo>
                <a:lnTo>
                  <a:pt x="181" y="6229"/>
                </a:lnTo>
                <a:lnTo>
                  <a:pt x="129" y="6564"/>
                </a:lnTo>
                <a:lnTo>
                  <a:pt x="77" y="6935"/>
                </a:lnTo>
                <a:lnTo>
                  <a:pt x="77" y="7341"/>
                </a:lnTo>
                <a:lnTo>
                  <a:pt x="77" y="7782"/>
                </a:lnTo>
                <a:lnTo>
                  <a:pt x="129" y="8223"/>
                </a:lnTo>
                <a:lnTo>
                  <a:pt x="233" y="8664"/>
                </a:lnTo>
                <a:lnTo>
                  <a:pt x="389" y="9035"/>
                </a:lnTo>
                <a:lnTo>
                  <a:pt x="545" y="9441"/>
                </a:lnTo>
                <a:lnTo>
                  <a:pt x="726" y="9794"/>
                </a:lnTo>
                <a:lnTo>
                  <a:pt x="934" y="10164"/>
                </a:lnTo>
                <a:lnTo>
                  <a:pt x="1194" y="10464"/>
                </a:lnTo>
                <a:lnTo>
                  <a:pt x="1739" y="11099"/>
                </a:lnTo>
                <a:lnTo>
                  <a:pt x="2336" y="11647"/>
                </a:lnTo>
                <a:lnTo>
                  <a:pt x="2933" y="12194"/>
                </a:lnTo>
                <a:lnTo>
                  <a:pt x="3634" y="12670"/>
                </a:lnTo>
                <a:lnTo>
                  <a:pt x="4932" y="13552"/>
                </a:lnTo>
                <a:lnTo>
                  <a:pt x="6075" y="14329"/>
                </a:lnTo>
                <a:lnTo>
                  <a:pt x="6516" y="14735"/>
                </a:lnTo>
                <a:lnTo>
                  <a:pt x="6879" y="15141"/>
                </a:lnTo>
                <a:lnTo>
                  <a:pt x="6983" y="15352"/>
                </a:lnTo>
                <a:lnTo>
                  <a:pt x="7061" y="15547"/>
                </a:lnTo>
                <a:lnTo>
                  <a:pt x="7165" y="15758"/>
                </a:lnTo>
                <a:lnTo>
                  <a:pt x="7165" y="15952"/>
                </a:lnTo>
                <a:lnTo>
                  <a:pt x="7165" y="16464"/>
                </a:lnTo>
                <a:lnTo>
                  <a:pt x="7165" y="16976"/>
                </a:lnTo>
                <a:lnTo>
                  <a:pt x="7165" y="17505"/>
                </a:lnTo>
                <a:lnTo>
                  <a:pt x="7165" y="18052"/>
                </a:lnTo>
                <a:lnTo>
                  <a:pt x="7165" y="18529"/>
                </a:lnTo>
                <a:lnTo>
                  <a:pt x="7165" y="18900"/>
                </a:lnTo>
                <a:lnTo>
                  <a:pt x="7165" y="19147"/>
                </a:lnTo>
                <a:lnTo>
                  <a:pt x="7165" y="19235"/>
                </a:lnTo>
                <a:lnTo>
                  <a:pt x="7165" y="19482"/>
                </a:lnTo>
                <a:lnTo>
                  <a:pt x="7217" y="19747"/>
                </a:lnTo>
                <a:lnTo>
                  <a:pt x="7321" y="19994"/>
                </a:lnTo>
                <a:lnTo>
                  <a:pt x="7476" y="20223"/>
                </a:lnTo>
                <a:lnTo>
                  <a:pt x="7632" y="20435"/>
                </a:lnTo>
                <a:lnTo>
                  <a:pt x="7814" y="20629"/>
                </a:lnTo>
                <a:lnTo>
                  <a:pt x="8022" y="20841"/>
                </a:lnTo>
                <a:lnTo>
                  <a:pt x="8281" y="21000"/>
                </a:lnTo>
                <a:lnTo>
                  <a:pt x="8515" y="21176"/>
                </a:lnTo>
                <a:lnTo>
                  <a:pt x="8775" y="21317"/>
                </a:lnTo>
                <a:lnTo>
                  <a:pt x="9060" y="21441"/>
                </a:lnTo>
                <a:lnTo>
                  <a:pt x="9424" y="21547"/>
                </a:lnTo>
                <a:lnTo>
                  <a:pt x="9761" y="21617"/>
                </a:lnTo>
                <a:lnTo>
                  <a:pt x="10125" y="21688"/>
                </a:lnTo>
                <a:lnTo>
                  <a:pt x="10462" y="21723"/>
                </a:lnTo>
                <a:lnTo>
                  <a:pt x="10825" y="21723"/>
                </a:lnTo>
                <a:close/>
              </a:path>
              <a:path w="21600" h="21600" extrusionOk="0">
                <a:moveTo>
                  <a:pt x="9242" y="14417"/>
                </a:moveTo>
                <a:lnTo>
                  <a:pt x="8541" y="12035"/>
                </a:lnTo>
                <a:lnTo>
                  <a:pt x="7295" y="10129"/>
                </a:lnTo>
                <a:lnTo>
                  <a:pt x="6905" y="9652"/>
                </a:lnTo>
                <a:lnTo>
                  <a:pt x="8541" y="10182"/>
                </a:lnTo>
                <a:lnTo>
                  <a:pt x="9787" y="9547"/>
                </a:lnTo>
                <a:lnTo>
                  <a:pt x="11189" y="10129"/>
                </a:lnTo>
                <a:lnTo>
                  <a:pt x="12279" y="9547"/>
                </a:lnTo>
                <a:lnTo>
                  <a:pt x="13370" y="10076"/>
                </a:lnTo>
                <a:lnTo>
                  <a:pt x="14850" y="9652"/>
                </a:lnTo>
                <a:lnTo>
                  <a:pt x="12902" y="12247"/>
                </a:lnTo>
                <a:lnTo>
                  <a:pt x="12357" y="14417"/>
                </a:lnTo>
                <a:moveTo>
                  <a:pt x="7191" y="15952"/>
                </a:moveTo>
                <a:lnTo>
                  <a:pt x="14512" y="15952"/>
                </a:lnTo>
                <a:lnTo>
                  <a:pt x="14512" y="17064"/>
                </a:lnTo>
                <a:lnTo>
                  <a:pt x="7191" y="17047"/>
                </a:lnTo>
                <a:lnTo>
                  <a:pt x="7191" y="18123"/>
                </a:lnTo>
                <a:lnTo>
                  <a:pt x="14512" y="18158"/>
                </a:lnTo>
                <a:lnTo>
                  <a:pt x="14538" y="19182"/>
                </a:lnTo>
                <a:lnTo>
                  <a:pt x="7217" y="19182"/>
                </a:lnTo>
              </a:path>
            </a:pathLst>
          </a:custGeom>
          <a:solidFill>
            <a:srgbClr val="FFFFCC"/>
          </a:solidFill>
          <a:ln w="571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test\Documents\nurse-quotes-for-nurses-day-7-72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0"/>
            <a:ext cx="8153400" cy="6857999"/>
          </a:xfrm>
          <a:prstGeom prst="rect">
            <a:avLst/>
          </a:prstGeom>
          <a:noFill/>
        </p:spPr>
      </p:pic>
    </p:spTree>
  </p:cSld>
  <p:clrMapOvr>
    <a:masterClrMapping/>
  </p:clrMapOvr>
  <p:transition>
    <p:cover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1447800"/>
            <a:ext cx="7406640" cy="205740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         </a:t>
            </a:r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>THANK YOU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4724400"/>
            <a:ext cx="7924800" cy="2133600"/>
          </a:xfrm>
        </p:spPr>
        <p:txBody>
          <a:bodyPr>
            <a:normAutofit fontScale="55000" lnSpcReduction="20000"/>
          </a:bodyPr>
          <a:lstStyle/>
          <a:p>
            <a:pPr algn="r"/>
            <a:r>
              <a:rPr lang="en-US" sz="51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</a:t>
            </a:r>
          </a:p>
          <a:p>
            <a:pPr algn="r"/>
            <a:r>
              <a:rPr lang="en-US" sz="5100" b="1" dirty="0" smtClean="0">
                <a:latin typeface="Times New Roman" pitchFamily="18" charset="0"/>
                <a:cs typeface="Times New Roman" pitchFamily="18" charset="0"/>
              </a:rPr>
              <a:t>PRESENTED BY</a:t>
            </a:r>
          </a:p>
          <a:p>
            <a:pPr algn="r"/>
            <a:r>
              <a:rPr lang="en-US" sz="51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BHAWNA KHATTAR</a:t>
            </a:r>
          </a:p>
          <a:p>
            <a:pPr algn="r"/>
            <a:r>
              <a:rPr lang="en-US" sz="51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ROLL NO:-PG/14/016  </a:t>
            </a:r>
            <a:r>
              <a:rPr lang="en-US" sz="4400" dirty="0" smtClean="0"/>
              <a:t>  </a:t>
            </a:r>
          </a:p>
          <a:p>
            <a:pPr algn="r"/>
            <a:r>
              <a:rPr lang="en-US" sz="3900" b="1" dirty="0" smtClean="0">
                <a:latin typeface="Times New Roman" pitchFamily="18" charset="0"/>
                <a:cs typeface="Times New Roman" pitchFamily="18" charset="0"/>
              </a:rPr>
              <a:t>                             </a:t>
            </a:r>
          </a:p>
          <a:p>
            <a:pPr algn="r"/>
            <a:endParaRPr lang="en-US" dirty="0"/>
          </a:p>
        </p:txBody>
      </p:sp>
      <p:pic>
        <p:nvPicPr>
          <p:cNvPr id="2052" name="Picture 4" descr="C:\Program Files (x86)\Microsoft Office\MEDIA\CAGCAT10\j0281904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96200" y="0"/>
            <a:ext cx="1447800" cy="1066799"/>
          </a:xfrm>
          <a:prstGeom prst="rect">
            <a:avLst/>
          </a:prstGeom>
          <a:noFill/>
        </p:spPr>
      </p:pic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381001"/>
            <a:ext cx="7391400" cy="1066799"/>
          </a:xfrm>
        </p:spPr>
        <p:txBody>
          <a:bodyPr/>
          <a:lstStyle/>
          <a:p>
            <a:r>
              <a:rPr lang="en-US" dirty="0" smtClean="0"/>
              <a:t>MESSIAH OF THE POOR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1905000"/>
            <a:ext cx="7924800" cy="4953000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Our 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aim has always been to bring world-class medical care within the reach of common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</a:t>
            </a:r>
          </a:p>
          <a:p>
            <a:pPr algn="l"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Free of cost consultation</a:t>
            </a:r>
          </a:p>
          <a:p>
            <a:pPr algn="l"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Free of cost operation(except medications)</a:t>
            </a:r>
          </a:p>
          <a:p>
            <a:pPr algn="l"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Free of cost delivery</a:t>
            </a:r>
          </a:p>
          <a:p>
            <a:pPr algn="l"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Free admissions and bed</a:t>
            </a:r>
          </a:p>
          <a:p>
            <a:pPr algn="l"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Registration cost is Rs 5</a:t>
            </a:r>
          </a:p>
          <a:p>
            <a:pPr algn="l"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Free of cost treatment for BPL Card holders.</a:t>
            </a:r>
          </a:p>
          <a:p>
            <a:pPr algn="l"/>
            <a:r>
              <a:rPr lang="en-US" dirty="0" smtClean="0"/>
              <a:t>           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TERMS AND CONDITIONS APPLIED 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2" name="Picture 2" descr="C:\Program Files (x86)\Microsoft Office\MEDIA\CAGCAT10\j0216724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0"/>
            <a:ext cx="1219200" cy="1447800"/>
          </a:xfrm>
          <a:prstGeom prst="rect">
            <a:avLst/>
          </a:prstGeom>
          <a:noFill/>
        </p:spPr>
      </p:pic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981200"/>
            <a:ext cx="7696200" cy="2514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Lucida Calligraphy" pitchFamily="66" charset="0"/>
              </a:rPr>
              <a:t>AFTER VISITING VARIOUS DEPARTMENTS WARDS AND DOING GAP ANALYSIS FOR 15 DAYS………</a:t>
            </a:r>
            <a:endParaRPr lang="en-US" dirty="0">
              <a:latin typeface="Lucida Calligraphy" pitchFamily="66" charset="0"/>
            </a:endParaRPr>
          </a:p>
        </p:txBody>
      </p:sp>
      <p:pic>
        <p:nvPicPr>
          <p:cNvPr id="2051" name="Picture 3" descr="C:\Program Files (x86)\Microsoft Office\MEDIA\CAGCAT10\j0234131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48600" y="0"/>
            <a:ext cx="1295400" cy="1148888"/>
          </a:xfrm>
          <a:prstGeom prst="rect">
            <a:avLst/>
          </a:prstGeom>
          <a:noFill/>
        </p:spPr>
      </p:pic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8153400" cy="6858000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>
                <a:latin typeface="Lucida Calligraphy" pitchFamily="66" charset="0"/>
              </a:rPr>
              <a:t>       </a:t>
            </a:r>
            <a:br>
              <a:rPr lang="en-US" sz="3200" dirty="0" smtClean="0">
                <a:latin typeface="Lucida Calligraphy" pitchFamily="66" charset="0"/>
              </a:rPr>
            </a:br>
            <a:r>
              <a:rPr lang="en-US" sz="3200" dirty="0" smtClean="0">
                <a:latin typeface="Lucida Calligraphy" pitchFamily="66" charset="0"/>
              </a:rPr>
              <a:t>I FOUND…………………..</a:t>
            </a:r>
            <a:br>
              <a:rPr lang="en-US" sz="3200" dirty="0" smtClean="0">
                <a:latin typeface="Lucida Calligraphy" pitchFamily="66" charset="0"/>
              </a:rPr>
            </a:br>
            <a:r>
              <a:rPr lang="en-US" sz="3200" dirty="0" smtClean="0">
                <a:latin typeface="Lucida Calligraphy" pitchFamily="66" charset="0"/>
              </a:rPr>
              <a:t/>
            </a:r>
            <a:br>
              <a:rPr lang="en-US" sz="3200" dirty="0" smtClean="0">
                <a:latin typeface="Lucida Calligraphy" pitchFamily="66" charset="0"/>
              </a:rPr>
            </a:br>
            <a:r>
              <a:rPr lang="en-US" sz="3200" dirty="0">
                <a:latin typeface="Lucida Calligraphy" pitchFamily="66" charset="0"/>
              </a:rPr>
              <a:t/>
            </a:r>
            <a:br>
              <a:rPr lang="en-US" sz="3200" dirty="0">
                <a:latin typeface="Lucida Calligraphy" pitchFamily="66" charset="0"/>
              </a:rPr>
            </a:br>
            <a:r>
              <a:rPr lang="en-US" sz="3200" dirty="0" smtClean="0">
                <a:latin typeface="Lucida Calligraphy" pitchFamily="66" charset="0"/>
              </a:rPr>
              <a:t/>
            </a:r>
            <a:br>
              <a:rPr lang="en-US" sz="3200" dirty="0" smtClean="0">
                <a:latin typeface="Lucida Calligraphy" pitchFamily="66" charset="0"/>
              </a:rPr>
            </a:br>
            <a:r>
              <a:rPr lang="en-US" sz="3200" dirty="0">
                <a:latin typeface="Lucida Calligraphy" pitchFamily="66" charset="0"/>
              </a:rPr>
              <a:t/>
            </a:r>
            <a:br>
              <a:rPr lang="en-US" sz="3200" dirty="0">
                <a:latin typeface="Lucida Calligraphy" pitchFamily="66" charset="0"/>
              </a:rPr>
            </a:br>
            <a:r>
              <a:rPr lang="en-US" sz="3200" dirty="0" smtClean="0">
                <a:latin typeface="Lucida Calligraphy" pitchFamily="66" charset="0"/>
              </a:rPr>
              <a:t/>
            </a:r>
            <a:br>
              <a:rPr lang="en-US" sz="3200" dirty="0" smtClean="0">
                <a:latin typeface="Lucida Calligraphy" pitchFamily="66" charset="0"/>
              </a:rPr>
            </a:br>
            <a:r>
              <a:rPr lang="en-US" sz="3200" dirty="0">
                <a:latin typeface="Lucida Calligraphy" pitchFamily="66" charset="0"/>
              </a:rPr>
              <a:t/>
            </a:r>
            <a:br>
              <a:rPr lang="en-US" sz="3200" dirty="0">
                <a:latin typeface="Lucida Calligraphy" pitchFamily="66" charset="0"/>
              </a:rPr>
            </a:br>
            <a:r>
              <a:rPr lang="en-US" sz="3200" dirty="0" smtClean="0">
                <a:latin typeface="Lucida Calligraphy" pitchFamily="66" charset="0"/>
              </a:rPr>
              <a:t/>
            </a:r>
            <a:br>
              <a:rPr lang="en-US" sz="3200" dirty="0" smtClean="0">
                <a:latin typeface="Lucida Calligraphy" pitchFamily="66" charset="0"/>
              </a:rPr>
            </a:br>
            <a:r>
              <a:rPr lang="en-US" sz="2400" dirty="0" smtClean="0">
                <a:latin typeface="Lucida Calligraphy" pitchFamily="66" charset="0"/>
              </a:rPr>
              <a:t>Increased number of hospital acquired infections.</a:t>
            </a:r>
            <a:br>
              <a:rPr lang="en-US" sz="2400" dirty="0" smtClean="0">
                <a:latin typeface="Lucida Calligraphy" pitchFamily="66" charset="0"/>
              </a:rPr>
            </a:br>
            <a:r>
              <a:rPr lang="en-US" sz="2400" dirty="0" smtClean="0">
                <a:latin typeface="Lucida Calligraphy" pitchFamily="66" charset="0"/>
              </a:rPr>
              <a:t>Inappropriate dosage calculation by nurses in pediatrics department.</a:t>
            </a:r>
            <a:br>
              <a:rPr lang="en-US" sz="2400" dirty="0" smtClean="0">
                <a:latin typeface="Lucida Calligraphy" pitchFamily="66" charset="0"/>
              </a:rPr>
            </a:br>
            <a:r>
              <a:rPr lang="en-US" sz="2400" dirty="0" smtClean="0">
                <a:latin typeface="Lucida Calligraphy" pitchFamily="66" charset="0"/>
              </a:rPr>
              <a:t>Improper nursing notes(</a:t>
            </a:r>
            <a:r>
              <a:rPr lang="en-US" sz="2400" dirty="0" err="1" smtClean="0">
                <a:latin typeface="Lucida Calligraphy" pitchFamily="66" charset="0"/>
              </a:rPr>
              <a:t>e.g</a:t>
            </a:r>
            <a:r>
              <a:rPr lang="en-US" sz="2400" dirty="0" smtClean="0">
                <a:latin typeface="Lucida Calligraphy" pitchFamily="66" charset="0"/>
              </a:rPr>
              <a:t> tab to be injected) </a:t>
            </a:r>
            <a:br>
              <a:rPr lang="en-US" sz="2400" dirty="0" smtClean="0">
                <a:latin typeface="Lucida Calligraphy" pitchFamily="66" charset="0"/>
              </a:rPr>
            </a:br>
            <a:r>
              <a:rPr lang="en-US" sz="2400" dirty="0" smtClean="0">
                <a:latin typeface="Lucida Calligraphy" pitchFamily="66" charset="0"/>
              </a:rPr>
              <a:t>Needles not been destroyed just after the administration.</a:t>
            </a:r>
            <a:r>
              <a:rPr lang="en-US" sz="3200" dirty="0" smtClean="0">
                <a:latin typeface="Lucida Calligraphy" pitchFamily="66" charset="0"/>
              </a:rPr>
              <a:t/>
            </a:r>
            <a:br>
              <a:rPr lang="en-US" sz="3200" dirty="0" smtClean="0">
                <a:latin typeface="Lucida Calligraphy" pitchFamily="66" charset="0"/>
              </a:rPr>
            </a:br>
            <a:endParaRPr lang="en-US" sz="3200" dirty="0">
              <a:latin typeface="Lucida Calligraphy" pitchFamily="66" charset="0"/>
            </a:endParaRPr>
          </a:p>
        </p:txBody>
      </p:sp>
      <p:pic>
        <p:nvPicPr>
          <p:cNvPr id="3074" name="Picture 2" descr="C:\Program Files (x86)\Microsoft Office\MEDIA\CAGCAT10\j0305257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1295400"/>
            <a:ext cx="1676400" cy="18288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Topic for the dissertation</a:t>
            </a:r>
            <a:endParaRPr lang="en-US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895600"/>
            <a:ext cx="8153400" cy="2438399"/>
          </a:xfrm>
        </p:spPr>
        <p:txBody>
          <a:bodyPr>
            <a:normAutofit fontScale="85000" lnSpcReduction="10000"/>
          </a:bodyPr>
          <a:lstStyle/>
          <a:p>
            <a:pPr algn="ctr">
              <a:lnSpc>
                <a:spcPct val="150000"/>
              </a:lnSpc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“ STUDY TO ASSESS KNOWLEDGE AND SKILLS OF THE STAFF NURSES IN ROHILKHAND MEDICAL COLLEGE AND HOSPITAL,BAREILLY”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9" name="Picture 3" descr="C:\Program Files (x86)\Microsoft Office\MEDIA\CAGCAT10\j0195812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28178" y="381000"/>
            <a:ext cx="1315822" cy="1143000"/>
          </a:xfrm>
          <a:prstGeom prst="rect">
            <a:avLst/>
          </a:prstGeom>
          <a:noFill/>
        </p:spPr>
      </p:pic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380999"/>
            <a:ext cx="7467600" cy="914401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INTRODUCTION 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1752600"/>
            <a:ext cx="8153400" cy="4800600"/>
          </a:xfrm>
        </p:spPr>
        <p:txBody>
          <a:bodyPr>
            <a:normAutofit/>
          </a:bodyPr>
          <a:lstStyle/>
          <a:p>
            <a:pPr marL="370332" indent="-342900" algn="l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contribution of nurses to the health and wellbeing of any community, society or nation is almost incalculable.</a:t>
            </a:r>
          </a:p>
          <a:p>
            <a:pPr marL="370332" indent="-342900"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Care provided by qualified nurses has the capacity to save lives, prevent complications, prevent suffering, promote wellbeing, and save money while incompetent staff can bring serious consequences.</a:t>
            </a:r>
          </a:p>
          <a:p>
            <a:pPr marL="370332" indent="-342900"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Competent nurses are most important in providing quality care to patients.</a:t>
            </a:r>
          </a:p>
          <a:p>
            <a:pPr marL="484632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/>
              </a:solidFill>
            </a:endParaRPr>
          </a:p>
        </p:txBody>
      </p:sp>
      <p:pic>
        <p:nvPicPr>
          <p:cNvPr id="14339" name="Picture 3" descr="C:\Program Files (x86)\Microsoft Office\MEDIA\CAGCAT10\j0293236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48600" y="1"/>
            <a:ext cx="1295400" cy="990600"/>
          </a:xfrm>
          <a:prstGeom prst="rect">
            <a:avLst/>
          </a:prstGeom>
          <a:noFill/>
        </p:spPr>
      </p:pic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097280"/>
          </a:xfrm>
        </p:spPr>
        <p:txBody>
          <a:bodyPr>
            <a:normAutofit/>
          </a:bodyPr>
          <a:lstStyle/>
          <a:p>
            <a:r>
              <a:rPr lang="en-US" b="1" dirty="0" smtClean="0">
                <a:effectLst/>
                <a:latin typeface="Times New Roman" pitchFamily="18" charset="0"/>
                <a:cs typeface="Times New Roman" pitchFamily="18" charset="0"/>
              </a:rPr>
              <a:t>           PARAMETERS</a:t>
            </a:r>
            <a:endParaRPr lang="en-US" b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Diagram 2"/>
          <p:cNvGraphicFramePr/>
          <p:nvPr/>
        </p:nvGraphicFramePr>
        <p:xfrm>
          <a:off x="990600" y="1600200"/>
          <a:ext cx="81534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cover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598</TotalTime>
  <Words>819</Words>
  <Application>Microsoft Office PowerPoint</Application>
  <PresentationFormat>On-screen Show (4:3)</PresentationFormat>
  <Paragraphs>125</Paragraphs>
  <Slides>32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Solstice</vt:lpstr>
      <vt:lpstr>Slide 1</vt:lpstr>
      <vt:lpstr>     BRIEF ABOUT THE ORGANISATION</vt:lpstr>
      <vt:lpstr>  SPECIALITIES</vt:lpstr>
      <vt:lpstr>MESSIAH OF THE POOR</vt:lpstr>
      <vt:lpstr>AFTER VISITING VARIOUS DEPARTMENTS WARDS AND DOING GAP ANALYSIS FOR 15 DAYS………</vt:lpstr>
      <vt:lpstr>        I FOUND…………………..        Increased number of hospital acquired infections. Inappropriate dosage calculation by nurses in pediatrics department. Improper nursing notes(e.g tab to be injected)  Needles not been destroyed just after the administration. </vt:lpstr>
      <vt:lpstr>Topic for the dissertation</vt:lpstr>
      <vt:lpstr>INTRODUCTION </vt:lpstr>
      <vt:lpstr>           PARAMETERS</vt:lpstr>
      <vt:lpstr>         OBJECTIVE OF THE STUDY   </vt:lpstr>
      <vt:lpstr>     SPECIFIC OBJECTIVES</vt:lpstr>
      <vt:lpstr>          Study Methodology</vt:lpstr>
      <vt:lpstr>            METHODS OF DATA COLLECTION  </vt:lpstr>
      <vt:lpstr>        DATA ANALYSIS</vt:lpstr>
      <vt:lpstr>      STUDY FINDINGS</vt:lpstr>
      <vt:lpstr>           FINDINGS</vt:lpstr>
      <vt:lpstr>Slide 17</vt:lpstr>
      <vt:lpstr>Slide 18</vt:lpstr>
      <vt:lpstr>Slide 19</vt:lpstr>
      <vt:lpstr>Slide 20</vt:lpstr>
      <vt:lpstr>Slide 21</vt:lpstr>
      <vt:lpstr>AVERAGE MARKS OF DIFFERENT DEPARTMENTS</vt:lpstr>
      <vt:lpstr>Slide 23</vt:lpstr>
      <vt:lpstr>Slide 24</vt:lpstr>
      <vt:lpstr>DISCUSSION:-</vt:lpstr>
      <vt:lpstr>Findings depict than the knowledge and skills decrease with time as staff with more experience have scored less .   Designation has strong impact on the knowledge base and skills as the mean score was highest for the ward incharges followed by nurses and floor incharges .   </vt:lpstr>
      <vt:lpstr>          WEAK AREAS</vt:lpstr>
      <vt:lpstr>           STRONG AREAS</vt:lpstr>
      <vt:lpstr>RECOMMENDATIONS</vt:lpstr>
      <vt:lpstr>          CONCLUSION</vt:lpstr>
      <vt:lpstr>Slide 31</vt:lpstr>
      <vt:lpstr>         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test</dc:creator>
  <cp:lastModifiedBy>test</cp:lastModifiedBy>
  <cp:revision>63</cp:revision>
  <dcterms:created xsi:type="dcterms:W3CDTF">2016-05-17T18:56:49Z</dcterms:created>
  <dcterms:modified xsi:type="dcterms:W3CDTF">2016-05-27T05:50:15Z</dcterms:modified>
</cp:coreProperties>
</file>