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2" r:id="rId9"/>
    <p:sldId id="270" r:id="rId10"/>
    <p:sldId id="271" r:id="rId11"/>
    <p:sldId id="272" r:id="rId12"/>
    <p:sldId id="273" r:id="rId13"/>
    <p:sldId id="264"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Dell265\Desktop\DISSARTATION%20DATA.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Dell265\Desktop\DISSARTATION%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Sheet6!$A$3</c:f>
              <c:strCache>
                <c:ptCount val="1"/>
                <c:pt idx="0">
                  <c:v>Are you giving cereal based semi solid food to eat (%)</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multiLvlStrRef>
              <c:f>Sheet6!$B$1:$C$2</c:f>
              <c:multiLvlStrCache>
                <c:ptCount val="2"/>
                <c:lvl>
                  <c:pt idx="0">
                    <c:v>35</c:v>
                  </c:pt>
                  <c:pt idx="1">
                    <c:v>12</c:v>
                  </c:pt>
                </c:lvl>
                <c:lvl>
                  <c:pt idx="0">
                    <c:v>yes </c:v>
                  </c:pt>
                  <c:pt idx="1">
                    <c:v>no </c:v>
                  </c:pt>
                </c:lvl>
              </c:multiLvlStrCache>
            </c:multiLvlStrRef>
          </c:cat>
          <c:val>
            <c:numRef>
              <c:f>Sheet6!$B$3:$C$3</c:f>
              <c:numCache>
                <c:formatCode>General</c:formatCode>
                <c:ptCount val="2"/>
                <c:pt idx="0">
                  <c:v>74.459999999999994</c:v>
                </c:pt>
                <c:pt idx="1">
                  <c:v>25.53</c:v>
                </c:pt>
              </c:numCache>
            </c:numRef>
          </c:val>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42907873615133479"/>
          <c:y val="0.90186597207666674"/>
          <c:w val="0.17676004573388046"/>
          <c:h val="4.7484378593499563E-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0553687387751358E-2"/>
          <c:y val="0.27470327860509519"/>
          <c:w val="0.88941347331583553"/>
          <c:h val="0.35333461366109725"/>
        </c:manualLayout>
      </c:layout>
      <c:bar3DChart>
        <c:barDir val="col"/>
        <c:grouping val="clustered"/>
        <c:varyColors val="0"/>
        <c:ser>
          <c:idx val="0"/>
          <c:order val="0"/>
          <c:tx>
            <c:strRef>
              <c:f>Sheet1!$A$3</c:f>
              <c:strCache>
                <c:ptCount val="1"/>
                <c:pt idx="0">
                  <c:v>Food consuption pattren amonge children 6-12 month (%)</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Sheet1!$B$1:$I$2</c:f>
              <c:strCache>
                <c:ptCount val="8"/>
                <c:pt idx="0">
                  <c:v>rice/ roti/khichari</c:v>
                </c:pt>
                <c:pt idx="1">
                  <c:v>daal</c:v>
                </c:pt>
                <c:pt idx="2">
                  <c:v>milk product </c:v>
                </c:pt>
                <c:pt idx="3">
                  <c:v>egg</c:v>
                </c:pt>
                <c:pt idx="4">
                  <c:v>fish</c:v>
                </c:pt>
                <c:pt idx="5">
                  <c:v>biscuit </c:v>
                </c:pt>
                <c:pt idx="6">
                  <c:v>fruits </c:v>
                </c:pt>
                <c:pt idx="7">
                  <c:v>green vegetable </c:v>
                </c:pt>
              </c:strCache>
            </c:strRef>
          </c:cat>
          <c:val>
            <c:numRef>
              <c:f>Sheet1!$B$3:$I$3</c:f>
              <c:numCache>
                <c:formatCode>General</c:formatCode>
                <c:ptCount val="8"/>
                <c:pt idx="0" formatCode="#\ ??/??">
                  <c:v>74</c:v>
                </c:pt>
                <c:pt idx="1">
                  <c:v>60</c:v>
                </c:pt>
                <c:pt idx="2">
                  <c:v>53</c:v>
                </c:pt>
                <c:pt idx="3">
                  <c:v>25</c:v>
                </c:pt>
                <c:pt idx="4">
                  <c:v>19</c:v>
                </c:pt>
                <c:pt idx="5">
                  <c:v>21</c:v>
                </c:pt>
                <c:pt idx="6">
                  <c:v>10</c:v>
                </c:pt>
                <c:pt idx="7">
                  <c:v>31</c:v>
                </c:pt>
              </c:numCache>
            </c:numRef>
          </c:val>
        </c:ser>
        <c:dLbls>
          <c:showLegendKey val="0"/>
          <c:showVal val="0"/>
          <c:showCatName val="0"/>
          <c:showSerName val="0"/>
          <c:showPercent val="0"/>
          <c:showBubbleSize val="0"/>
        </c:dLbls>
        <c:gapWidth val="65"/>
        <c:shape val="box"/>
        <c:axId val="171101784"/>
        <c:axId val="170521288"/>
        <c:axId val="0"/>
      </c:bar3DChart>
      <c:catAx>
        <c:axId val="171101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70521288"/>
        <c:crosses val="autoZero"/>
        <c:auto val="1"/>
        <c:lblAlgn val="ctr"/>
        <c:lblOffset val="100"/>
        <c:noMultiLvlLbl val="0"/>
      </c:catAx>
      <c:valAx>
        <c:axId val="170521288"/>
        <c:scaling>
          <c:orientation val="minMax"/>
        </c:scaling>
        <c:delete val="0"/>
        <c:axPos val="l"/>
        <c:majorGridlines>
          <c:spPr>
            <a:ln w="9525" cap="flat" cmpd="sng" algn="ctr">
              <a:solidFill>
                <a:schemeClr val="dk1">
                  <a:lumMod val="15000"/>
                  <a:lumOff val="85000"/>
                </a:schemeClr>
              </a:solidFill>
              <a:round/>
            </a:ln>
            <a:effectLst/>
          </c:spPr>
        </c:majorGridlines>
        <c:numFmt formatCode="#\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7110178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1745546806649169"/>
          <c:y val="1.423487544483985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Sheet9!$A$3</c:f>
              <c:strCache>
                <c:ptCount val="1"/>
                <c:pt idx="0">
                  <c:v>Did u add oil/ghee to the meal before feeding in last 24 hours (%)</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Sheet9!$B$1:$C$2</c:f>
              <c:multiLvlStrCache>
                <c:ptCount val="2"/>
                <c:lvl>
                  <c:pt idx="0">
                    <c:v>28</c:v>
                  </c:pt>
                  <c:pt idx="1">
                    <c:v>19</c:v>
                  </c:pt>
                </c:lvl>
                <c:lvl>
                  <c:pt idx="0">
                    <c:v>Yes</c:v>
                  </c:pt>
                  <c:pt idx="1">
                    <c:v>No </c:v>
                  </c:pt>
                </c:lvl>
              </c:multiLvlStrCache>
            </c:multiLvlStrRef>
          </c:cat>
          <c:val>
            <c:numRef>
              <c:f>Sheet9!$B$3:$C$3</c:f>
              <c:numCache>
                <c:formatCode>General</c:formatCode>
                <c:ptCount val="2"/>
                <c:pt idx="0">
                  <c:v>59.57</c:v>
                </c:pt>
                <c:pt idx="1">
                  <c:v>40.42</c:v>
                </c:pt>
              </c:numCache>
            </c:numRef>
          </c:val>
        </c:ser>
        <c:dLbls>
          <c:showLegendKey val="0"/>
          <c:showVal val="0"/>
          <c:showCatName val="0"/>
          <c:showSerName val="0"/>
          <c:showPercent val="0"/>
          <c:showBubbleSize val="0"/>
        </c:dLbls>
        <c:gapWidth val="150"/>
        <c:shape val="box"/>
        <c:axId val="170475056"/>
        <c:axId val="170585472"/>
        <c:axId val="0"/>
      </c:bar3DChart>
      <c:catAx>
        <c:axId val="1704750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585472"/>
        <c:crosses val="autoZero"/>
        <c:auto val="1"/>
        <c:lblAlgn val="ctr"/>
        <c:lblOffset val="100"/>
        <c:noMultiLvlLbl val="0"/>
      </c:catAx>
      <c:valAx>
        <c:axId val="170585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04750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Sheet11!$A$3</c:f>
              <c:strCache>
                <c:ptCount val="1"/>
                <c:pt idx="0">
                  <c:v>what did u use for hand washing (%)</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dLbl>
            <c:dLbl>
              <c:idx val="1"/>
              <c:layout/>
              <c:tx>
                <c:rich>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r>
                      <a:rPr lang="en-US"/>
                      <a:t>water and soap , 10.63</a:t>
                    </a:r>
                  </a:p>
                </c:rich>
              </c:tx>
              <c:spPr>
                <a:noFill/>
                <a:ln>
                  <a:noFill/>
                </a:ln>
                <a:effectLst/>
              </c:spPr>
              <c:dLblPos val="outEnd"/>
              <c:showLegendKey val="0"/>
              <c:showVal val="1"/>
              <c:showCatName val="1"/>
              <c:showSerName val="0"/>
              <c:showPercent val="0"/>
              <c:showBubbleSize val="0"/>
              <c:extLst>
                <c:ext xmlns:c15="http://schemas.microsoft.com/office/drawing/2012/chart" uri="{CE6537A1-D6FC-4f65-9D91-7224C49458BB}">
                  <c15:layout/>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outEnd"/>
              <c:showLegendKey val="0"/>
              <c:showVal val="1"/>
              <c:showCatName val="1"/>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en-US"/>
                </a:p>
              </c:txPr>
              <c:dLblPos val="outEnd"/>
              <c:showLegendKey val="0"/>
              <c:showVal val="1"/>
              <c:showCatName val="1"/>
              <c:showSerName val="0"/>
              <c:showPercent val="0"/>
              <c:showBubbleSize val="0"/>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Sheet11!$B$1:$F$2</c:f>
              <c:strCache>
                <c:ptCount val="5"/>
                <c:pt idx="0">
                  <c:v>water only </c:v>
                </c:pt>
                <c:pt idx="1">
                  <c:v>water and shope </c:v>
                </c:pt>
                <c:pt idx="2">
                  <c:v>water and detergent </c:v>
                </c:pt>
                <c:pt idx="3">
                  <c:v>Ash</c:v>
                </c:pt>
                <c:pt idx="4">
                  <c:v>soil</c:v>
                </c:pt>
              </c:strCache>
            </c:strRef>
          </c:cat>
          <c:val>
            <c:numRef>
              <c:f>Sheet11!$B$3:$F$3</c:f>
              <c:numCache>
                <c:formatCode>General</c:formatCode>
                <c:ptCount val="5"/>
                <c:pt idx="0">
                  <c:v>53.19</c:v>
                </c:pt>
                <c:pt idx="1">
                  <c:v>10.63</c:v>
                </c:pt>
                <c:pt idx="2">
                  <c:v>4.25</c:v>
                </c:pt>
                <c:pt idx="3">
                  <c:v>12.76</c:v>
                </c:pt>
                <c:pt idx="4">
                  <c:v>19.14</c:v>
                </c:pt>
              </c:numCache>
            </c:numRef>
          </c:val>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Sheet13!$A$3</c:f>
              <c:strCache>
                <c:ptCount val="1"/>
                <c:pt idx="0">
                  <c:v>Ever visited by any FLW after delivery (%)</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Sheet13!$B$1:$C$2</c:f>
              <c:strCache>
                <c:ptCount val="2"/>
                <c:pt idx="0">
                  <c:v>YES</c:v>
                </c:pt>
                <c:pt idx="1">
                  <c:v>NO</c:v>
                </c:pt>
              </c:strCache>
            </c:strRef>
          </c:cat>
          <c:val>
            <c:numRef>
              <c:f>Sheet13!$B$3:$C$3</c:f>
              <c:numCache>
                <c:formatCode>General</c:formatCode>
                <c:ptCount val="2"/>
                <c:pt idx="0">
                  <c:v>38.29</c:v>
                </c:pt>
                <c:pt idx="1">
                  <c:v>61.7</c:v>
                </c:pt>
              </c:numCache>
            </c:numRef>
          </c:val>
        </c:ser>
        <c:dLbls>
          <c:dLblPos val="ctr"/>
          <c:showLegendKey val="0"/>
          <c:showVal val="0"/>
          <c:showCatName val="1"/>
          <c:showSerName val="0"/>
          <c:showPercent val="0"/>
          <c:showBubbleSize val="0"/>
          <c:showLeaderLines val="1"/>
        </c:dLbls>
      </c:pie3D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Sheet14!$A$3</c:f>
              <c:strCache>
                <c:ptCount val="1"/>
                <c:pt idx="0">
                  <c:v>Did ASHA/AWW/ANM advice you upto what age you should continue breastfeeding (%)</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rgbClr val="A5B592">
                  <a:alpha val="30000"/>
                </a:srgbClr>
              </a:solidFill>
              <a:ln>
                <a:solidFill>
                  <a:sysClr val="window" lastClr="FFFFFF">
                    <a:alpha val="50000"/>
                  </a:sys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50000"/>
                        </a:schemeClr>
                      </a:solidFill>
                      <a:round/>
                    </a:ln>
                    <a:effectLst/>
                  </c:spPr>
                </c15:leaderLines>
              </c:ext>
            </c:extLst>
          </c:dLbls>
          <c:cat>
            <c:strRef>
              <c:f>Sheet14!$B$1:$D$2</c:f>
              <c:strCache>
                <c:ptCount val="3"/>
                <c:pt idx="0">
                  <c:v>UP TO AGE 24 MONTH</c:v>
                </c:pt>
                <c:pt idx="1">
                  <c:v>NOT ADVICED</c:v>
                </c:pt>
                <c:pt idx="2">
                  <c:v>DO NOT REMEMBER</c:v>
                </c:pt>
              </c:strCache>
            </c:strRef>
          </c:cat>
          <c:val>
            <c:numRef>
              <c:f>Sheet14!$B$3:$D$3</c:f>
              <c:numCache>
                <c:formatCode>General</c:formatCode>
                <c:ptCount val="3"/>
                <c:pt idx="0">
                  <c:v>40.42</c:v>
                </c:pt>
                <c:pt idx="1">
                  <c:v>46.8</c:v>
                </c:pt>
                <c:pt idx="2">
                  <c:v>12.76</c:v>
                </c:pt>
              </c:numCache>
            </c:numRef>
          </c:val>
        </c:ser>
        <c:dLbls>
          <c:showLegendKey val="0"/>
          <c:showVal val="1"/>
          <c:showCatName val="0"/>
          <c:showSerName val="0"/>
          <c:showPercent val="0"/>
          <c:showBubbleSize val="0"/>
        </c:dLbls>
        <c:gapWidth val="84"/>
        <c:gapDepth val="53"/>
        <c:shape val="box"/>
        <c:axId val="170738104"/>
        <c:axId val="171392224"/>
        <c:axId val="0"/>
      </c:bar3DChart>
      <c:catAx>
        <c:axId val="1707381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171392224"/>
        <c:crosses val="autoZero"/>
        <c:auto val="1"/>
        <c:lblAlgn val="ctr"/>
        <c:lblOffset val="100"/>
        <c:noMultiLvlLbl val="0"/>
      </c:catAx>
      <c:valAx>
        <c:axId val="171392224"/>
        <c:scaling>
          <c:orientation val="minMax"/>
        </c:scaling>
        <c:delete val="1"/>
        <c:axPos val="l"/>
        <c:numFmt formatCode="General" sourceLinked="1"/>
        <c:majorTickMark val="out"/>
        <c:minorTickMark val="none"/>
        <c:tickLblPos val="nextTo"/>
        <c:crossAx val="170738104"/>
        <c:crosses val="autoZero"/>
        <c:crossBetween val="between"/>
      </c:valAx>
      <c:spPr>
        <a:noFill/>
        <a:ln>
          <a:noFill/>
        </a:ln>
        <a:effectLst/>
      </c:spPr>
    </c:plotArea>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Sheet15!$A$3</c:f>
              <c:strCache>
                <c:ptCount val="1"/>
                <c:pt idx="0">
                  <c:v>DID ASHA/AWW/ANM GIVE ADVICE ON DIETARY DIVERSITY(%)</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Sheet15!$B$1:$C$2</c:f>
              <c:strCache>
                <c:ptCount val="2"/>
                <c:pt idx="0">
                  <c:v>YES</c:v>
                </c:pt>
                <c:pt idx="1">
                  <c:v>NO </c:v>
                </c:pt>
              </c:strCache>
            </c:strRef>
          </c:cat>
          <c:val>
            <c:numRef>
              <c:f>Sheet15!$B$3:$C$3</c:f>
              <c:numCache>
                <c:formatCode>General</c:formatCode>
                <c:ptCount val="2"/>
                <c:pt idx="0">
                  <c:v>41</c:v>
                </c:pt>
                <c:pt idx="1">
                  <c:v>59</c:v>
                </c:pt>
              </c:numCache>
            </c:numRef>
          </c:val>
        </c:ser>
        <c:dLbls>
          <c:dLblPos val="out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Sheet16!$A$3</c:f>
              <c:strCache>
                <c:ptCount val="1"/>
                <c:pt idx="0">
                  <c:v>DID ASHA /AWW/ANM EVER DEMONSTRATE YOU HOW TO PREPARE FOOD(%) </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Sheet16!$B$1:$C$2</c:f>
              <c:strCache>
                <c:ptCount val="2"/>
                <c:pt idx="0">
                  <c:v>YES </c:v>
                </c:pt>
                <c:pt idx="1">
                  <c:v>NO</c:v>
                </c:pt>
              </c:strCache>
            </c:strRef>
          </c:cat>
          <c:val>
            <c:numRef>
              <c:f>Sheet16!$B$3:$C$3</c:f>
              <c:numCache>
                <c:formatCode>General</c:formatCode>
                <c:ptCount val="2"/>
                <c:pt idx="0">
                  <c:v>26</c:v>
                </c:pt>
                <c:pt idx="1">
                  <c:v>84</c:v>
                </c:pt>
              </c:numCache>
            </c:numRef>
          </c:val>
        </c:ser>
        <c:dLbls>
          <c:dLblPos val="ctr"/>
          <c:showLegendKey val="0"/>
          <c:showVal val="0"/>
          <c:showCatName val="1"/>
          <c:showSerName val="0"/>
          <c:showPercent val="0"/>
          <c:showBubbleSize val="0"/>
          <c:showLeaderLines val="1"/>
        </c:dLbls>
      </c:pie3D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D23F3C-64EF-441C-AC10-C7F14C19F980}" type="datetimeFigureOut">
              <a:rPr lang="en-IN" smtClean="0"/>
              <a:t>19-05-2016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69431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23F3C-64EF-441C-AC10-C7F14C19F980}" type="datetimeFigureOut">
              <a:rPr lang="en-IN" smtClean="0"/>
              <a:t>19-05-2016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282009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23F3C-64EF-441C-AC10-C7F14C19F980}" type="datetimeFigureOut">
              <a:rPr lang="en-IN" smtClean="0"/>
              <a:t>19-05-2016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208108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D23F3C-64EF-441C-AC10-C7F14C19F980}" type="datetimeFigureOut">
              <a:rPr lang="en-IN" smtClean="0"/>
              <a:t>19-05-2016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420810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D23F3C-64EF-441C-AC10-C7F14C19F980}" type="datetimeFigureOut">
              <a:rPr lang="en-IN" smtClean="0"/>
              <a:t>19-05-2016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341907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D23F3C-64EF-441C-AC10-C7F14C19F980}" type="datetimeFigureOut">
              <a:rPr lang="en-IN" smtClean="0"/>
              <a:t>19-05-2016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1368820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D23F3C-64EF-441C-AC10-C7F14C19F980}" type="datetimeFigureOut">
              <a:rPr lang="en-IN" smtClean="0"/>
              <a:t>19-05-2016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3238995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D23F3C-64EF-441C-AC10-C7F14C19F980}" type="datetimeFigureOut">
              <a:rPr lang="en-IN" smtClean="0"/>
              <a:t>19-05-2016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3883948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23F3C-64EF-441C-AC10-C7F14C19F980}" type="datetimeFigureOut">
              <a:rPr lang="en-IN" smtClean="0"/>
              <a:t>19-05-2016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420590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23F3C-64EF-441C-AC10-C7F14C19F980}" type="datetimeFigureOut">
              <a:rPr lang="en-IN" smtClean="0"/>
              <a:t>19-05-2016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388352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23F3C-64EF-441C-AC10-C7F14C19F980}" type="datetimeFigureOut">
              <a:rPr lang="en-IN" smtClean="0"/>
              <a:t>19-05-2016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31803C-8CD0-4256-BBB8-2024DA09FF1C}" type="slidenum">
              <a:rPr lang="en-IN" smtClean="0"/>
              <a:t>‹#›</a:t>
            </a:fld>
            <a:endParaRPr lang="en-IN"/>
          </a:p>
        </p:txBody>
      </p:sp>
    </p:spTree>
    <p:extLst>
      <p:ext uri="{BB962C8B-B14F-4D97-AF65-F5344CB8AC3E}">
        <p14:creationId xmlns:p14="http://schemas.microsoft.com/office/powerpoint/2010/main" val="210586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23F3C-64EF-441C-AC10-C7F14C19F980}" type="datetimeFigureOut">
              <a:rPr lang="en-IN" smtClean="0"/>
              <a:t>19-05-2016</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1803C-8CD0-4256-BBB8-2024DA09FF1C}" type="slidenum">
              <a:rPr lang="en-IN" smtClean="0"/>
              <a:t>‹#›</a:t>
            </a:fld>
            <a:endParaRPr lang="en-IN"/>
          </a:p>
        </p:txBody>
      </p:sp>
    </p:spTree>
    <p:extLst>
      <p:ext uri="{BB962C8B-B14F-4D97-AF65-F5344CB8AC3E}">
        <p14:creationId xmlns:p14="http://schemas.microsoft.com/office/powerpoint/2010/main" val="205308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5459" y="2189408"/>
            <a:ext cx="10135673" cy="1384995"/>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COMPLEMENTARY FEEDING PRACTICES AMONG MOTHERS OF CHILDREN AGED SIX MONTHS TO ONE YEARS IN PATNA DISTRICT</a:t>
            </a:r>
            <a:endParaRPr lang="en-IN"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912180" y="5550794"/>
            <a:ext cx="3013657" cy="369332"/>
          </a:xfrm>
          <a:prstGeom prst="rect">
            <a:avLst/>
          </a:prstGeom>
          <a:noFill/>
        </p:spPr>
        <p:txBody>
          <a:bodyPr wrap="square" rtlCol="0">
            <a:spAutoFit/>
          </a:bodyPr>
          <a:lstStyle/>
          <a:p>
            <a:r>
              <a:rPr lang="en-IN" dirty="0" smtClean="0"/>
              <a:t>PRANAV KUMAR KAMAL </a:t>
            </a:r>
            <a:endParaRPr lang="en-IN" dirty="0"/>
          </a:p>
        </p:txBody>
      </p:sp>
    </p:spTree>
    <p:extLst>
      <p:ext uri="{BB962C8B-B14F-4D97-AF65-F5344CB8AC3E}">
        <p14:creationId xmlns:p14="http://schemas.microsoft.com/office/powerpoint/2010/main" val="3155937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538068917"/>
              </p:ext>
            </p:extLst>
          </p:nvPr>
        </p:nvGraphicFramePr>
        <p:xfrm>
          <a:off x="0" y="1"/>
          <a:ext cx="6091707" cy="31810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439437" y="399245"/>
            <a:ext cx="4906850" cy="1938992"/>
          </a:xfrm>
          <a:prstGeom prst="rect">
            <a:avLst/>
          </a:prstGeom>
          <a:noFill/>
        </p:spPr>
        <p:txBody>
          <a:bodyPr wrap="square" rtlCol="0">
            <a:spAutoFit/>
          </a:bodyPr>
          <a:lstStyle/>
          <a:p>
            <a:r>
              <a:rPr lang="en-IN" sz="2400">
                <a:latin typeface="Times New Roman" panose="02020603050405020304" pitchFamily="18" charset="0"/>
                <a:cs typeface="Times New Roman" panose="02020603050405020304" pitchFamily="18" charset="0"/>
              </a:rPr>
              <a:t>The above figures depicts that 59.57% i.e. (28 sample) had added oil/ghee to the meal before feed in last 24 hours than 40.42% i.e. (19 sample) did not added oil/ghee.</a:t>
            </a:r>
          </a:p>
        </p:txBody>
      </p:sp>
      <p:graphicFrame>
        <p:nvGraphicFramePr>
          <p:cNvPr id="9" name="Chart 8"/>
          <p:cNvGraphicFramePr/>
          <p:nvPr>
            <p:extLst>
              <p:ext uri="{D42A27DB-BD31-4B8C-83A1-F6EECF244321}">
                <p14:modId xmlns:p14="http://schemas.microsoft.com/office/powerpoint/2010/main" val="1857059414"/>
              </p:ext>
            </p:extLst>
          </p:nvPr>
        </p:nvGraphicFramePr>
        <p:xfrm>
          <a:off x="0" y="3284112"/>
          <a:ext cx="6117466" cy="3573887"/>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439437" y="3593206"/>
            <a:ext cx="5306095" cy="1938992"/>
          </a:xfrm>
          <a:prstGeom prst="rect">
            <a:avLst/>
          </a:prstGeom>
          <a:noFill/>
        </p:spPr>
        <p:txBody>
          <a:bodyPr wrap="square" rtlCol="0">
            <a:spAutoFit/>
          </a:bodyPr>
          <a:lstStyle/>
          <a:p>
            <a:r>
              <a:rPr lang="en-IN" sz="2400">
                <a:latin typeface="Times New Roman" panose="02020603050405020304" pitchFamily="18" charset="0"/>
                <a:cs typeface="Times New Roman" panose="02020603050405020304" pitchFamily="18" charset="0"/>
              </a:rPr>
              <a:t> The above pie diagram shows that 53.19% had used water, 19.14% used soil, 12.76% used ash, 10.63% used water and soap and 4.25% used water and detergent for hand washing.</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9167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696145953"/>
              </p:ext>
            </p:extLst>
          </p:nvPr>
        </p:nvGraphicFramePr>
        <p:xfrm>
          <a:off x="0" y="0"/>
          <a:ext cx="5859887" cy="31810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787166" y="540913"/>
            <a:ext cx="4262907" cy="2677656"/>
          </a:xfrm>
          <a:prstGeom prst="rect">
            <a:avLst/>
          </a:prstGeom>
          <a:noFill/>
        </p:spPr>
        <p:txBody>
          <a:bodyPr wrap="square" rtlCol="0">
            <a:spAutoFit/>
          </a:bodyPr>
          <a:lstStyle/>
          <a:p>
            <a:r>
              <a:rPr lang="en-IN" sz="2400">
                <a:latin typeface="Times New Roman" panose="02020603050405020304" pitchFamily="18" charset="0"/>
                <a:cs typeface="Times New Roman" panose="02020603050405020304" pitchFamily="18" charset="0"/>
              </a:rPr>
              <a:t>The above pie diagram shows that 62% of sample were not visited by any FLW after delivery while 38% of sample had a visit by a FLW after their delivery.</a:t>
            </a:r>
          </a:p>
          <a:p>
            <a:r>
              <a:rPr lang="en-IN" sz="2400">
                <a:latin typeface="Times New Roman" panose="02020603050405020304" pitchFamily="18" charset="0"/>
                <a:cs typeface="Times New Roman" panose="02020603050405020304" pitchFamily="18" charset="0"/>
              </a:rPr>
              <a:t> </a:t>
            </a:r>
          </a:p>
        </p:txBody>
      </p:sp>
      <p:graphicFrame>
        <p:nvGraphicFramePr>
          <p:cNvPr id="8" name="Chart 7"/>
          <p:cNvGraphicFramePr/>
          <p:nvPr>
            <p:extLst>
              <p:ext uri="{D42A27DB-BD31-4B8C-83A1-F6EECF244321}">
                <p14:modId xmlns:p14="http://schemas.microsoft.com/office/powerpoint/2010/main" val="1172440481"/>
              </p:ext>
            </p:extLst>
          </p:nvPr>
        </p:nvGraphicFramePr>
        <p:xfrm>
          <a:off x="0" y="3218569"/>
          <a:ext cx="5872767" cy="363943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181859" y="3593206"/>
            <a:ext cx="5344733" cy="1938992"/>
          </a:xfrm>
          <a:prstGeom prst="rect">
            <a:avLst/>
          </a:prstGeom>
          <a:noFill/>
        </p:spPr>
        <p:txBody>
          <a:bodyPr wrap="square" rtlCol="0">
            <a:spAutoFit/>
          </a:bodyPr>
          <a:lstStyle/>
          <a:p>
            <a:r>
              <a:rPr lang="en-IN" sz="2400">
                <a:latin typeface="Times New Roman" panose="02020603050405020304" pitchFamily="18" charset="0"/>
                <a:cs typeface="Times New Roman" panose="02020603050405020304" pitchFamily="18" charset="0"/>
              </a:rPr>
              <a:t>The above figure shows that 40.42 sample said up to 24 months , 46.8% said they never got advice while 12.76%  of sample do not remember.</a:t>
            </a:r>
          </a:p>
          <a:p>
            <a:r>
              <a:rPr lang="en-IN" sz="240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77281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925425803"/>
              </p:ext>
            </p:extLst>
          </p:nvPr>
        </p:nvGraphicFramePr>
        <p:xfrm>
          <a:off x="0" y="1"/>
          <a:ext cx="6864439" cy="3271234"/>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7547020" y="605307"/>
            <a:ext cx="3915177" cy="2215991"/>
          </a:xfrm>
          <a:prstGeom prst="rect">
            <a:avLst/>
          </a:prstGeom>
          <a:noFill/>
        </p:spPr>
        <p:txBody>
          <a:bodyPr wrap="square" rtlCol="0">
            <a:spAutoFit/>
          </a:bodyPr>
          <a:lstStyle/>
          <a:p>
            <a:r>
              <a:rPr lang="en-IN" sz="2400" dirty="0" smtClean="0">
                <a:latin typeface="Times New Roman" panose="02020603050405020304" pitchFamily="18" charset="0"/>
                <a:cs typeface="Times New Roman" panose="02020603050405020304" pitchFamily="18" charset="0"/>
              </a:rPr>
              <a:t>59</a:t>
            </a:r>
            <a:r>
              <a:rPr lang="en-IN" sz="2400" dirty="0">
                <a:latin typeface="Times New Roman" panose="02020603050405020304" pitchFamily="18" charset="0"/>
                <a:cs typeface="Times New Roman" panose="02020603050405020304" pitchFamily="18" charset="0"/>
              </a:rPr>
              <a:t>% said that ASHA/AWW/ANM never gave advice on dietary diversity while 41% said they had given advice</a:t>
            </a:r>
            <a:r>
              <a:rPr lang="en-IN" dirty="0"/>
              <a:t>.</a:t>
            </a:r>
          </a:p>
          <a:p>
            <a:endParaRPr lang="en-IN" dirty="0">
              <a:latin typeface="Times New Roman" panose="02020603050405020304" pitchFamily="18" charset="0"/>
              <a:cs typeface="Times New Roman" panose="02020603050405020304" pitchFamily="18" charset="0"/>
            </a:endParaRPr>
          </a:p>
        </p:txBody>
      </p:sp>
      <p:graphicFrame>
        <p:nvGraphicFramePr>
          <p:cNvPr id="8" name="Chart 7"/>
          <p:cNvGraphicFramePr/>
          <p:nvPr>
            <p:extLst>
              <p:ext uri="{D42A27DB-BD31-4B8C-83A1-F6EECF244321}">
                <p14:modId xmlns:p14="http://schemas.microsoft.com/office/powerpoint/2010/main" val="1318636393"/>
              </p:ext>
            </p:extLst>
          </p:nvPr>
        </p:nvGraphicFramePr>
        <p:xfrm>
          <a:off x="0" y="3309870"/>
          <a:ext cx="6864439" cy="354813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7443989" y="3747752"/>
            <a:ext cx="4018208" cy="1938992"/>
          </a:xfrm>
          <a:prstGeom prst="rect">
            <a:avLst/>
          </a:prstGeom>
          <a:noFill/>
        </p:spPr>
        <p:txBody>
          <a:bodyPr wrap="square" rtlCol="0">
            <a:spAutoFit/>
          </a:bodyPr>
          <a:lstStyle/>
          <a:p>
            <a:r>
              <a:rPr lang="en-IN" sz="2400" dirty="0" smtClean="0"/>
              <a:t>76</a:t>
            </a:r>
            <a:r>
              <a:rPr lang="en-IN" sz="2400" dirty="0"/>
              <a:t>% said that the ASHA/AWW/ANM never ever demonstrated how to prepare food while 24% said yes they had demonstrated.</a:t>
            </a:r>
          </a:p>
        </p:txBody>
      </p:sp>
    </p:spTree>
    <p:extLst>
      <p:ext uri="{BB962C8B-B14F-4D97-AF65-F5344CB8AC3E}">
        <p14:creationId xmlns:p14="http://schemas.microsoft.com/office/powerpoint/2010/main" val="413340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0493" y="0"/>
            <a:ext cx="10515600" cy="1325563"/>
          </a:xfrm>
        </p:spPr>
        <p:txBody>
          <a:bodyPr>
            <a:normAutofit/>
          </a:bodyPr>
          <a:lstStyle/>
          <a:p>
            <a:r>
              <a:rPr lang="en-IN" sz="2400" b="1" u="sng" dirty="0" smtClean="0">
                <a:latin typeface="Times New Roman" panose="02020603050405020304" pitchFamily="18" charset="0"/>
                <a:cs typeface="Times New Roman" panose="02020603050405020304" pitchFamily="18" charset="0"/>
              </a:rPr>
              <a:t>STUDY FINDING</a:t>
            </a:r>
            <a:endParaRPr lang="en-IN" sz="2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0927" y="1761231"/>
            <a:ext cx="10515600" cy="4351338"/>
          </a:xfrm>
        </p:spPr>
        <p:txBody>
          <a:bodyPr>
            <a:noAutofit/>
          </a:bodyPr>
          <a:lstStyle/>
          <a:p>
            <a:pPr>
              <a:lnSpc>
                <a:spcPct val="17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Lack of knowledge regarding importance of complimentary feeding or no regular home visit by FLW.</a:t>
            </a:r>
          </a:p>
          <a:p>
            <a:pPr>
              <a:lnSpc>
                <a:spcPct val="17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Dietary </a:t>
            </a:r>
            <a:r>
              <a:rPr lang="en-IN" sz="2400" dirty="0">
                <a:latin typeface="Times New Roman" panose="02020603050405020304" pitchFamily="18" charset="0"/>
                <a:cs typeface="Times New Roman" panose="02020603050405020304" pitchFamily="18" charset="0"/>
              </a:rPr>
              <a:t>diversity of food was found to be in limited and regular diet is rice /roti/</a:t>
            </a:r>
            <a:r>
              <a:rPr lang="en-IN" sz="2400" dirty="0" err="1">
                <a:latin typeface="Times New Roman" panose="02020603050405020304" pitchFamily="18" charset="0"/>
                <a:cs typeface="Times New Roman" panose="02020603050405020304" pitchFamily="18" charset="0"/>
              </a:rPr>
              <a:t>khichari</a:t>
            </a:r>
            <a:r>
              <a:rPr lang="en-IN" sz="2400" dirty="0">
                <a:latin typeface="Times New Roman" panose="02020603050405020304" pitchFamily="18" charset="0"/>
                <a:cs typeface="Times New Roman" panose="02020603050405020304" pitchFamily="18" charset="0"/>
              </a:rPr>
              <a:t>/</a:t>
            </a:r>
            <a:r>
              <a:rPr lang="en-IN" sz="2400" dirty="0" err="1">
                <a:latin typeface="Times New Roman" panose="02020603050405020304" pitchFamily="18" charset="0"/>
                <a:cs typeface="Times New Roman" panose="02020603050405020304" pitchFamily="18" charset="0"/>
              </a:rPr>
              <a:t>daal</a:t>
            </a:r>
            <a:r>
              <a:rPr lang="en-IN" sz="2400" dirty="0">
                <a:latin typeface="Times New Roman" panose="02020603050405020304" pitchFamily="18" charset="0"/>
                <a:cs typeface="Times New Roman" panose="02020603050405020304" pitchFamily="18" charset="0"/>
              </a:rPr>
              <a:t> also be inadequate.</a:t>
            </a:r>
          </a:p>
          <a:p>
            <a:pPr>
              <a:lnSpc>
                <a:spcPct val="17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Lack of awareness regarding   hand sanitation.</a:t>
            </a:r>
          </a:p>
          <a:p>
            <a:pPr>
              <a:lnSpc>
                <a:spcPct val="17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Home </a:t>
            </a:r>
            <a:r>
              <a:rPr lang="en-IN" sz="2400" dirty="0">
                <a:latin typeface="Times New Roman" panose="02020603050405020304" pitchFamily="18" charset="0"/>
                <a:cs typeface="Times New Roman" panose="02020603050405020304" pitchFamily="18" charset="0"/>
              </a:rPr>
              <a:t>visit by FLW is also </a:t>
            </a:r>
            <a:r>
              <a:rPr lang="en-IN" sz="2400" dirty="0" smtClean="0">
                <a:latin typeface="Times New Roman" panose="02020603050405020304" pitchFamily="18" charset="0"/>
                <a:cs typeface="Times New Roman" panose="02020603050405020304" pitchFamily="18" charset="0"/>
              </a:rPr>
              <a:t>less. </a:t>
            </a:r>
          </a:p>
          <a:p>
            <a:pPr>
              <a:lnSpc>
                <a:spcPct val="170000"/>
              </a:lnSpc>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Food preparation </a:t>
            </a:r>
            <a:r>
              <a:rPr lang="en-IN" sz="2400" dirty="0" smtClean="0">
                <a:latin typeface="Times New Roman" panose="02020603050405020304" pitchFamily="18" charset="0"/>
                <a:cs typeface="Times New Roman" panose="02020603050405020304" pitchFamily="18" charset="0"/>
              </a:rPr>
              <a:t>demonstration.</a:t>
            </a:r>
          </a:p>
          <a:p>
            <a:pPr marL="0" indent="0">
              <a:lnSpc>
                <a:spcPct val="170000"/>
              </a:lnSpc>
              <a:buNone/>
            </a:pPr>
            <a:r>
              <a:rPr lang="en-IN" sz="2400" dirty="0" smtClean="0">
                <a:latin typeface="Times New Roman" panose="02020603050405020304" pitchFamily="18" charset="0"/>
                <a:cs typeface="Times New Roman" panose="02020603050405020304" pitchFamily="18" charset="0"/>
              </a:rPr>
              <a:t>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14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366" y="1416676"/>
            <a:ext cx="10393251" cy="5083443"/>
          </a:xfrm>
          <a:prstGeom prst="rect">
            <a:avLst/>
          </a:prstGeom>
        </p:spPr>
        <p:txBody>
          <a:bodyPr wrap="square">
            <a:spAutoFit/>
          </a:bodyPr>
          <a:lstStyle/>
          <a:p>
            <a:pPr marL="285750" indent="-285750" algn="just">
              <a:spcAft>
                <a:spcPts val="0"/>
              </a:spcAft>
              <a:buFont typeface="Wingdings" panose="05000000000000000000" pitchFamily="2" charset="2"/>
              <a:buChar char="Ø"/>
            </a:pPr>
            <a:r>
              <a:rPr lang="en-I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One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 one counselling’ and ‘group counselling’, works for exclusive breastfeeding and have potential to increase exclusive breastfeeding at 1 and 6 month significantly, </a:t>
            </a:r>
            <a:endParaRPr lang="en-I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Aft>
                <a:spcPts val="0"/>
              </a:spcAft>
              <a:buFont typeface="Wingdings" panose="05000000000000000000" pitchFamily="2" charset="2"/>
              <a:buChar char="Ø"/>
            </a:pP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I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omplementary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feeding can be enhanced through education programmes, and counselling; however, food supplements are required for food insecure populations.</a:t>
            </a:r>
            <a:endParaRPr lang="en-I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spcAft>
                <a:spcPts val="0"/>
              </a:spcAft>
              <a:buFont typeface="Wingdings" panose="05000000000000000000" pitchFamily="2" charset="2"/>
              <a:buChar char="Ø"/>
            </a:pP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FLW to promote healthy lifestyle and practices which can be  targeted on the occasion of VHSND and home visit, necessarily supplemented by regular monitoring and follow-up .</a:t>
            </a:r>
            <a:endParaRPr lang="en-I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spcAft>
                <a:spcPts val="1000"/>
              </a:spcAft>
              <a:buFont typeface="Wingdings" panose="05000000000000000000" pitchFamily="2" charset="2"/>
              <a:buChar char="Ø"/>
            </a:pPr>
            <a:r>
              <a:rPr lang="en-IN" sz="2400" dirty="0" smtClean="0">
                <a:latin typeface="Times New Roman" panose="02020603050405020304" pitchFamily="18" charset="0"/>
                <a:ea typeface="Times New Roman" panose="02020603050405020304" pitchFamily="18" charset="0"/>
                <a:cs typeface="Times New Roman" panose="02020603050405020304" pitchFamily="18" charset="0"/>
              </a:rPr>
              <a:t>An </a:t>
            </a:r>
            <a:r>
              <a:rPr lang="en-IN" sz="2400" dirty="0">
                <a:latin typeface="Times New Roman" panose="02020603050405020304" pitchFamily="18" charset="0"/>
                <a:ea typeface="Times New Roman" panose="02020603050405020304" pitchFamily="18" charset="0"/>
                <a:cs typeface="Times New Roman" panose="02020603050405020304" pitchFamily="18" charset="0"/>
              </a:rPr>
              <a:t>in-depth assessment of </a:t>
            </a:r>
            <a:r>
              <a:rPr lang="en-IN" sz="2400" dirty="0" smtClean="0">
                <a:latin typeface="Times New Roman" panose="02020603050405020304" pitchFamily="18" charset="0"/>
                <a:ea typeface="Times New Roman" panose="02020603050405020304" pitchFamily="18" charset="0"/>
                <a:cs typeface="Times New Roman" panose="02020603050405020304" pitchFamily="18" charset="0"/>
              </a:rPr>
              <a:t>the system and major </a:t>
            </a:r>
            <a:r>
              <a:rPr lang="en-IN" sz="2400" dirty="0">
                <a:latin typeface="Times New Roman" panose="02020603050405020304" pitchFamily="18" charset="0"/>
                <a:ea typeface="Times New Roman" panose="02020603050405020304" pitchFamily="18" charset="0"/>
                <a:cs typeface="Times New Roman" panose="02020603050405020304" pitchFamily="18" charset="0"/>
              </a:rPr>
              <a:t>barriers, using various channels and resources to support behaviour change</a:t>
            </a:r>
            <a:r>
              <a:rPr lang="en-IN" sz="1600" dirty="0">
                <a:latin typeface="Times New Roman" panose="02020603050405020304" pitchFamily="18" charset="0"/>
                <a:ea typeface="Calibri" panose="020F0502020204030204" pitchFamily="34" charset="0"/>
                <a:cs typeface="Times New Roman" panose="02020603050405020304" pitchFamily="18" charset="0"/>
              </a:rPr>
              <a:t>.</a:t>
            </a:r>
            <a:endParaRPr lang="en-IN" sz="16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spcAft>
                <a:spcPts val="1000"/>
              </a:spcAft>
              <a:buFont typeface="Wingdings" panose="05000000000000000000" pitchFamily="2" charset="2"/>
              <a:buChar char="Ø"/>
            </a:pP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private sector can also play an important role in improving access to and utilization </a:t>
            </a:r>
            <a:r>
              <a:rPr lang="en-IN" sz="2400" dirty="0">
                <a:latin typeface="Times New Roman" panose="02020603050405020304" pitchFamily="18" charset="0"/>
                <a:ea typeface="Calibri" panose="020F0502020204030204" pitchFamily="34" charset="0"/>
                <a:cs typeface="Times New Roman" panose="02020603050405020304" pitchFamily="18" charset="0"/>
              </a:rPr>
              <a:t>of safe and adequate complementary foods</a:t>
            </a:r>
            <a:r>
              <a:rPr lang="en-IN" sz="2800" dirty="0">
                <a:latin typeface="Times New Roman" panose="02020603050405020304" pitchFamily="18" charset="0"/>
                <a:ea typeface="Calibri" panose="020F0502020204030204" pitchFamily="34" charset="0"/>
                <a:cs typeface="Times New Roman" panose="02020603050405020304" pitchFamily="18" charset="0"/>
              </a:rPr>
              <a:t>.</a:t>
            </a:r>
            <a:endParaRPr lang="en-IN"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TextBox 4"/>
          <p:cNvSpPr txBox="1"/>
          <p:nvPr/>
        </p:nvSpPr>
        <p:spPr>
          <a:xfrm>
            <a:off x="3812146" y="257577"/>
            <a:ext cx="4056846" cy="461665"/>
          </a:xfrm>
          <a:prstGeom prst="rect">
            <a:avLst/>
          </a:prstGeom>
          <a:noFill/>
        </p:spPr>
        <p:txBody>
          <a:bodyPr wrap="square" rtlCol="0">
            <a:spAutoFit/>
          </a:bodyPr>
          <a:lstStyle/>
          <a:p>
            <a:r>
              <a:rPr lang="en-IN" sz="2400" b="1" u="sng" dirty="0" smtClean="0">
                <a:latin typeface="Times New Roman" panose="02020603050405020304" pitchFamily="18" charset="0"/>
                <a:cs typeface="Times New Roman" panose="02020603050405020304" pitchFamily="18" charset="0"/>
              </a:rPr>
              <a:t>RECOMMENDATION</a:t>
            </a:r>
            <a:endParaRPr lang="en-IN" sz="2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699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8034" y="708338"/>
            <a:ext cx="10109915" cy="5601533"/>
          </a:xfrm>
          <a:prstGeom prst="rect">
            <a:avLst/>
          </a:prstGeom>
          <a:noFill/>
        </p:spPr>
        <p:txBody>
          <a:bodyPr wrap="square" rtlCol="0">
            <a:spAutoFit/>
          </a:bodyPr>
          <a:lstStyle/>
          <a:p>
            <a:r>
              <a:rPr lang="en-IN" dirty="0" smtClean="0"/>
              <a:t>                                                                        </a:t>
            </a:r>
            <a:r>
              <a:rPr lang="en-IN" sz="2400" b="1" u="sng" dirty="0" smtClean="0">
                <a:latin typeface="Times New Roman" panose="02020603050405020304" pitchFamily="18" charset="0"/>
                <a:cs typeface="Times New Roman" panose="02020603050405020304" pitchFamily="18" charset="0"/>
              </a:rPr>
              <a:t>CARE BIHAR </a:t>
            </a:r>
          </a:p>
          <a:p>
            <a:endParaRPr lang="en-IN" sz="2400" b="1" u="sng" dirty="0" smtClean="0">
              <a:latin typeface="Times New Roman" panose="02020603050405020304" pitchFamily="18" charset="0"/>
              <a:cs typeface="Times New Roman" panose="02020603050405020304" pitchFamily="18" charset="0"/>
            </a:endParaRPr>
          </a:p>
          <a:p>
            <a:endParaRPr lang="en-IN" sz="2000" b="1" dirty="0" smtClean="0">
              <a:latin typeface="Times New Roman" panose="02020603050405020304" pitchFamily="18" charset="0"/>
              <a:cs typeface="Times New Roman" panose="02020603050405020304" pitchFamily="18" charset="0"/>
            </a:endParaRPr>
          </a:p>
          <a:p>
            <a:r>
              <a:rPr lang="en-IN" sz="2000" b="1" i="1" u="sng" dirty="0">
                <a:latin typeface="Times New Roman" panose="02020603050405020304" pitchFamily="18" charset="0"/>
                <a:cs typeface="Times New Roman" panose="02020603050405020304" pitchFamily="18" charset="0"/>
              </a:rPr>
              <a:t>NUTRITIONAL TECHNICAL SUPPORT UNIT </a:t>
            </a:r>
            <a:endParaRPr lang="en-IN" sz="2000" b="1" i="1" u="sng" dirty="0" smtClean="0">
              <a:latin typeface="Times New Roman" panose="02020603050405020304" pitchFamily="18" charset="0"/>
              <a:cs typeface="Times New Roman" panose="02020603050405020304" pitchFamily="18" charset="0"/>
            </a:endParaRPr>
          </a:p>
          <a:p>
            <a:endParaRPr lang="en-IN" i="1" u="sng" dirty="0"/>
          </a:p>
          <a:p>
            <a:pPr marL="285750" indent="-28575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provide </a:t>
            </a:r>
            <a:r>
              <a:rPr lang="en-IN" sz="2400" dirty="0">
                <a:latin typeface="Times New Roman" panose="02020603050405020304" pitchFamily="18" charset="0"/>
                <a:cs typeface="Times New Roman" panose="02020603050405020304" pitchFamily="18" charset="0"/>
              </a:rPr>
              <a:t>long term support to the Bihar state government’s Integrated Child Development Services (ICDS) </a:t>
            </a:r>
            <a:r>
              <a:rPr lang="en-IN" sz="2400" dirty="0" smtClean="0">
                <a:latin typeface="Times New Roman" panose="02020603050405020304" pitchFamily="18" charset="0"/>
                <a:cs typeface="Times New Roman" panose="02020603050405020304" pitchFamily="18" charset="0"/>
              </a:rPr>
              <a:t>scheme.</a:t>
            </a:r>
          </a:p>
          <a:p>
            <a:endParaRPr lang="en-IN"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CARE </a:t>
            </a:r>
            <a:r>
              <a:rPr lang="en-IN" sz="2400" dirty="0">
                <a:latin typeface="Times New Roman" panose="02020603050405020304" pitchFamily="18" charset="0"/>
                <a:cs typeface="Times New Roman" panose="02020603050405020304" pitchFamily="18" charset="0"/>
              </a:rPr>
              <a:t>India is facilitating training and capacity building of government functionaries, </a:t>
            </a:r>
            <a:endParaRPr lang="en-IN"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promoting </a:t>
            </a:r>
            <a:r>
              <a:rPr lang="en-IN" sz="2400" dirty="0">
                <a:latin typeface="Times New Roman" panose="02020603050405020304" pitchFamily="18" charset="0"/>
                <a:cs typeface="Times New Roman" panose="02020603050405020304" pitchFamily="18" charset="0"/>
              </a:rPr>
              <a:t>safe drinking water, </a:t>
            </a:r>
            <a:endParaRPr lang="en-IN" sz="24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hygiene </a:t>
            </a:r>
            <a:r>
              <a:rPr lang="en-IN" sz="2400" dirty="0">
                <a:latin typeface="Times New Roman" panose="02020603050405020304" pitchFamily="18" charset="0"/>
                <a:cs typeface="Times New Roman" panose="02020603050405020304" pitchFamily="18" charset="0"/>
              </a:rPr>
              <a:t>and sanitation at the household and community levels</a:t>
            </a:r>
            <a:r>
              <a:rPr lang="en-IN" sz="2400"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promoting wheat fortification carrying BCC </a:t>
            </a:r>
            <a:r>
              <a:rPr lang="en-IN" sz="2400" dirty="0" smtClean="0">
                <a:latin typeface="Times New Roman" panose="02020603050405020304" pitchFamily="18" charset="0"/>
                <a:cs typeface="Times New Roman" panose="02020603050405020304" pitchFamily="18" charset="0"/>
              </a:rPr>
              <a:t>intervention.</a:t>
            </a:r>
          </a:p>
          <a:p>
            <a:pPr marL="285750" indent="-28575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M</a:t>
            </a:r>
            <a:r>
              <a:rPr lang="en-IN" sz="2400" dirty="0" smtClean="0">
                <a:latin typeface="Times New Roman" panose="02020603050405020304" pitchFamily="18" charset="0"/>
                <a:cs typeface="Times New Roman" panose="02020603050405020304" pitchFamily="18" charset="0"/>
              </a:rPr>
              <a:t>onthly </a:t>
            </a:r>
            <a:r>
              <a:rPr lang="en-IN" sz="2400" dirty="0">
                <a:latin typeface="Times New Roman" panose="02020603050405020304" pitchFamily="18" charset="0"/>
                <a:cs typeface="Times New Roman" panose="02020603050405020304" pitchFamily="18" charset="0"/>
              </a:rPr>
              <a:t>convergence </a:t>
            </a:r>
            <a:r>
              <a:rPr lang="en-IN" sz="2400" dirty="0" smtClean="0">
                <a:latin typeface="Times New Roman" panose="02020603050405020304" pitchFamily="18" charset="0"/>
                <a:cs typeface="Times New Roman" panose="02020603050405020304" pitchFamily="18" charset="0"/>
              </a:rPr>
              <a:t>meetings</a:t>
            </a:r>
            <a:endParaRPr lang="en-IN" sz="2400" dirty="0">
              <a:latin typeface="Times New Roman" panose="02020603050405020304" pitchFamily="18" charset="0"/>
              <a:cs typeface="Times New Roman" panose="02020603050405020304" pitchFamily="18" charset="0"/>
            </a:endParaRPr>
          </a:p>
          <a:p>
            <a:r>
              <a:rPr lang="en-IN" dirty="0"/>
              <a:t> </a:t>
            </a:r>
          </a:p>
          <a:p>
            <a:pPr marL="285750" indent="-285750">
              <a:buFont typeface="Wingdings" panose="05000000000000000000" pitchFamily="2" charset="2"/>
              <a:buChar char="Ø"/>
            </a:pPr>
            <a:endParaRPr lang="en-IN" dirty="0"/>
          </a:p>
        </p:txBody>
      </p:sp>
    </p:spTree>
    <p:extLst>
      <p:ext uri="{BB962C8B-B14F-4D97-AF65-F5344CB8AC3E}">
        <p14:creationId xmlns:p14="http://schemas.microsoft.com/office/powerpoint/2010/main" val="390728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71977" y="463639"/>
            <a:ext cx="10419009" cy="4708981"/>
          </a:xfrm>
          <a:prstGeom prst="rect">
            <a:avLst/>
          </a:prstGeom>
          <a:noFill/>
        </p:spPr>
        <p:txBody>
          <a:bodyPr wrap="square" rtlCol="0">
            <a:spAutoFit/>
          </a:bodyPr>
          <a:lstStyle/>
          <a:p>
            <a:r>
              <a:rPr lang="en-IN" sz="2800" dirty="0" smtClean="0">
                <a:latin typeface="Times New Roman" panose="02020603050405020304" pitchFamily="18" charset="0"/>
                <a:cs typeface="Times New Roman" panose="02020603050405020304" pitchFamily="18" charset="0"/>
              </a:rPr>
              <a:t>                                  </a:t>
            </a:r>
            <a:r>
              <a:rPr lang="en-IN" sz="2400" b="1" u="sng" dirty="0" smtClean="0">
                <a:latin typeface="Times New Roman" panose="02020603050405020304" pitchFamily="18" charset="0"/>
                <a:cs typeface="Times New Roman" panose="02020603050405020304" pitchFamily="18" charset="0"/>
              </a:rPr>
              <a:t>KEY LEARNING  </a:t>
            </a:r>
            <a:endParaRPr lang="en-IN" sz="2800" b="1" u="sng" dirty="0" smtClean="0">
              <a:latin typeface="Times New Roman" panose="02020603050405020304" pitchFamily="18" charset="0"/>
              <a:cs typeface="Times New Roman" panose="02020603050405020304" pitchFamily="18" charset="0"/>
            </a:endParaRPr>
          </a:p>
          <a:p>
            <a:endParaRPr lang="en-IN" sz="2800" dirty="0">
              <a:latin typeface="Times New Roman" panose="02020603050405020304" pitchFamily="18" charset="0"/>
              <a:cs typeface="Times New Roman" panose="02020603050405020304" pitchFamily="18" charset="0"/>
            </a:endParaRPr>
          </a:p>
          <a:p>
            <a:endParaRPr lang="en-IN" sz="28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Work profiles of government officials, i.e. DPOs, CDPOs and LSs and </a:t>
            </a:r>
            <a:r>
              <a:rPr lang="en-IN" sz="2400" dirty="0" err="1" smtClean="0">
                <a:latin typeface="Times New Roman" panose="02020603050405020304" pitchFamily="18" charset="0"/>
                <a:cs typeface="Times New Roman" panose="02020603050405020304" pitchFamily="18" charset="0"/>
              </a:rPr>
              <a:t>uddipika</a:t>
            </a:r>
            <a:endParaRPr lang="en-IN" sz="2400" dirty="0" smtClean="0">
              <a:latin typeface="Times New Roman" panose="02020603050405020304" pitchFamily="18" charset="0"/>
              <a:cs typeface="Times New Roman" panose="02020603050405020304" pitchFamily="18" charset="0"/>
            </a:endParaRPr>
          </a:p>
          <a:p>
            <a:r>
              <a:rPr lang="en-IN" sz="2400" dirty="0" smtClean="0">
                <a:latin typeface="Times New Roman" panose="02020603050405020304" pitchFamily="18" charset="0"/>
                <a:cs typeface="Times New Roman" panose="02020603050405020304" pitchFamily="18" charset="0"/>
              </a:rPr>
              <a:t> </a:t>
            </a:r>
          </a:p>
          <a:p>
            <a:pPr marL="342900" lvl="0" indent="-34290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Attend meeting like ANM Tuesday meetings, HSC meetings, Sector meetings. </a:t>
            </a:r>
            <a:endParaRPr lang="en-IN" sz="2400" dirty="0" smtClean="0">
              <a:latin typeface="Times New Roman" panose="02020603050405020304" pitchFamily="18" charset="0"/>
              <a:cs typeface="Times New Roman" panose="02020603050405020304" pitchFamily="18" charset="0"/>
            </a:endParaRPr>
          </a:p>
          <a:p>
            <a:pPr lvl="0"/>
            <a:r>
              <a:rPr lang="en-IN" sz="2400" dirty="0" smtClean="0">
                <a:latin typeface="Times New Roman" panose="02020603050405020304" pitchFamily="18" charset="0"/>
                <a:cs typeface="Times New Roman" panose="02020603050405020304" pitchFamily="18" charset="0"/>
              </a:rPr>
              <a:t>                                   </a:t>
            </a:r>
            <a:endParaRPr lang="en-IN"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Observation </a:t>
            </a:r>
            <a:r>
              <a:rPr lang="en-IN" sz="2400" dirty="0">
                <a:latin typeface="Times New Roman" panose="02020603050405020304" pitchFamily="18" charset="0"/>
                <a:cs typeface="Times New Roman" panose="02020603050405020304" pitchFamily="18" charset="0"/>
              </a:rPr>
              <a:t>of </a:t>
            </a:r>
            <a:r>
              <a:rPr lang="en-IN" sz="2400" dirty="0" smtClean="0">
                <a:latin typeface="Times New Roman" panose="02020603050405020304" pitchFamily="18" charset="0"/>
                <a:cs typeface="Times New Roman" panose="02020603050405020304" pitchFamily="18" charset="0"/>
              </a:rPr>
              <a:t>VHSND</a:t>
            </a:r>
          </a:p>
          <a:p>
            <a:endParaRPr lang="en-IN" sz="24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There is a severe shortage of home visits by the FLWs</a:t>
            </a:r>
            <a:r>
              <a:rPr lang="en-IN" sz="2400" dirty="0" smtClean="0">
                <a:latin typeface="Times New Roman" panose="02020603050405020304" pitchFamily="18" charset="0"/>
                <a:cs typeface="Times New Roman" panose="02020603050405020304" pitchFamily="18" charset="0"/>
              </a:rPr>
              <a:t>.</a:t>
            </a:r>
          </a:p>
          <a:p>
            <a:pPr lvl="0"/>
            <a:endParaRPr lang="en-IN"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How cast system affect the functioning the AWC.       </a:t>
            </a:r>
          </a:p>
        </p:txBody>
      </p:sp>
    </p:spTree>
    <p:extLst>
      <p:ext uri="{BB962C8B-B14F-4D97-AF65-F5344CB8AC3E}">
        <p14:creationId xmlns:p14="http://schemas.microsoft.com/office/powerpoint/2010/main" val="1293628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t>                                </a:t>
            </a:r>
            <a:r>
              <a:rPr lang="en-IN" sz="2400" b="1" u="sng" dirty="0" smtClean="0">
                <a:latin typeface="Times New Roman" panose="02020603050405020304" pitchFamily="18" charset="0"/>
                <a:cs typeface="Times New Roman" panose="02020603050405020304" pitchFamily="18" charset="0"/>
              </a:rPr>
              <a:t>INTRODUCTION</a:t>
            </a:r>
            <a:endParaRPr lang="en-IN" sz="2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WHO </a:t>
            </a:r>
            <a:r>
              <a:rPr lang="en-IN" sz="2400" dirty="0">
                <a:latin typeface="Times New Roman" panose="02020603050405020304" pitchFamily="18" charset="0"/>
                <a:cs typeface="Times New Roman" panose="02020603050405020304" pitchFamily="18" charset="0"/>
              </a:rPr>
              <a:t>recommends exclusive breast-feeding (BF) for the first six month of age, addition of complementary feeds (CF) at six months with continued bf till two years which if followed appropriately can decrease infant mortality by 19 percent and prevent malnutrition especially in developing countries like </a:t>
            </a:r>
            <a:r>
              <a:rPr lang="en-IN" sz="2400" dirty="0" smtClean="0">
                <a:latin typeface="Times New Roman" panose="02020603050405020304" pitchFamily="18" charset="0"/>
                <a:cs typeface="Times New Roman" panose="02020603050405020304" pitchFamily="18" charset="0"/>
              </a:rPr>
              <a:t>ours</a:t>
            </a:r>
          </a:p>
          <a:p>
            <a:pPr>
              <a:lnSpc>
                <a:spcPct val="150000"/>
              </a:lnSpc>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Complementary </a:t>
            </a:r>
            <a:r>
              <a:rPr lang="en-IN" sz="2400" dirty="0" smtClean="0">
                <a:latin typeface="Times New Roman" panose="02020603050405020304" pitchFamily="18" charset="0"/>
                <a:cs typeface="Times New Roman" panose="02020603050405020304" pitchFamily="18" charset="0"/>
              </a:rPr>
              <a:t>feed Bridge </a:t>
            </a:r>
            <a:r>
              <a:rPr lang="en-IN" sz="2400" dirty="0">
                <a:latin typeface="Times New Roman" panose="02020603050405020304" pitchFamily="18" charset="0"/>
                <a:cs typeface="Times New Roman" panose="02020603050405020304" pitchFamily="18" charset="0"/>
              </a:rPr>
              <a:t>the energy, vitamin A and iron gaps which arise in breastfed infants at 6 month of age</a:t>
            </a:r>
            <a:r>
              <a:rPr lang="en-IN" sz="2400" dirty="0" smtClean="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C</a:t>
            </a:r>
            <a:r>
              <a:rPr lang="en-IN" sz="2400" dirty="0" smtClean="0">
                <a:latin typeface="Times New Roman" panose="02020603050405020304" pitchFamily="18" charset="0"/>
                <a:cs typeface="Times New Roman" panose="02020603050405020304" pitchFamily="18" charset="0"/>
              </a:rPr>
              <a:t>omplementary </a:t>
            </a:r>
            <a:r>
              <a:rPr lang="en-IN" sz="2400" dirty="0">
                <a:latin typeface="Times New Roman" panose="02020603050405020304" pitchFamily="18" charset="0"/>
                <a:cs typeface="Times New Roman" panose="02020603050405020304" pitchFamily="18" charset="0"/>
              </a:rPr>
              <a:t>foods before 6 months in addition to breast-feeding in order to support optimal growth and development.</a:t>
            </a:r>
          </a:p>
          <a:p>
            <a:pPr marL="0" indent="0">
              <a:lnSpc>
                <a:spcPct val="150000"/>
              </a:lnSpc>
              <a:buNone/>
            </a:pPr>
            <a:endParaRPr lang="en-IN" sz="24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89212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876" y="365125"/>
            <a:ext cx="7193924" cy="1325563"/>
          </a:xfrm>
        </p:spPr>
        <p:txBody>
          <a:bodyPr>
            <a:normAutofit/>
          </a:bodyPr>
          <a:lstStyle/>
          <a:p>
            <a:r>
              <a:rPr lang="en-IN" sz="2400" b="1" u="sng" dirty="0" smtClean="0">
                <a:latin typeface="Times New Roman" panose="02020603050405020304" pitchFamily="18" charset="0"/>
                <a:cs typeface="Times New Roman" panose="02020603050405020304" pitchFamily="18" charset="0"/>
              </a:rPr>
              <a:t>RATIONALE</a:t>
            </a:r>
            <a:endParaRPr lang="en-IN" sz="2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a:t> </a:t>
            </a:r>
            <a:r>
              <a:rPr lang="en-IN" sz="2400" dirty="0">
                <a:latin typeface="Times New Roman" panose="02020603050405020304" pitchFamily="18" charset="0"/>
                <a:cs typeface="Times New Roman" panose="02020603050405020304" pitchFamily="18" charset="0"/>
              </a:rPr>
              <a:t>Introduction of complementary feeding is critical for meeting the protein, energy &amp; micronutrient needs of the children from the age of 6 </a:t>
            </a:r>
            <a:r>
              <a:rPr lang="en-IN" sz="2400" dirty="0" smtClean="0">
                <a:latin typeface="Times New Roman" panose="02020603050405020304" pitchFamily="18" charset="0"/>
                <a:cs typeface="Times New Roman" panose="02020603050405020304" pitchFamily="18" charset="0"/>
              </a:rPr>
              <a:t>months.</a:t>
            </a:r>
          </a:p>
          <a:p>
            <a:pPr marL="0" indent="0">
              <a:buNone/>
            </a:pPr>
            <a:endParaRPr lang="en-I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Optimal infant feeding contributes to improved </a:t>
            </a:r>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outcomes &amp; better active learning capacity in young children</a:t>
            </a:r>
            <a:r>
              <a:rPr lang="en-IN" sz="2400" dirty="0" smtClean="0">
                <a:latin typeface="Times New Roman" panose="02020603050405020304" pitchFamily="18" charset="0"/>
                <a:cs typeface="Times New Roman" panose="02020603050405020304" pitchFamily="18" charset="0"/>
              </a:rPr>
              <a:t>.</a:t>
            </a:r>
          </a:p>
          <a:p>
            <a:pPr marL="0" indent="0">
              <a:buNone/>
            </a:pPr>
            <a:endParaRPr lang="en-I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Proper nutrition of children leading to adequate growth and good health is the essential foundation of human development</a:t>
            </a:r>
            <a:r>
              <a:rPr lang="en-IN" dirty="0"/>
              <a:t>.</a:t>
            </a:r>
          </a:p>
        </p:txBody>
      </p:sp>
    </p:spTree>
    <p:extLst>
      <p:ext uri="{BB962C8B-B14F-4D97-AF65-F5344CB8AC3E}">
        <p14:creationId xmlns:p14="http://schemas.microsoft.com/office/powerpoint/2010/main" val="3824806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dirty="0" smtClean="0">
                <a:latin typeface="Times New Roman" panose="02020603050405020304" pitchFamily="18" charset="0"/>
                <a:cs typeface="Times New Roman" panose="02020603050405020304" pitchFamily="18" charset="0"/>
              </a:rPr>
              <a:t>PROBLEM STATEMENT </a:t>
            </a:r>
            <a:endParaRPr lang="en-IN"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worldwide 10.9 million children under five years of age die every year </a:t>
            </a:r>
            <a:r>
              <a:rPr lang="en-IN" sz="2400" dirty="0" smtClean="0">
                <a:latin typeface="Times New Roman" panose="02020603050405020304" pitchFamily="18" charset="0"/>
                <a:cs typeface="Times New Roman" panose="02020603050405020304" pitchFamily="18" charset="0"/>
              </a:rPr>
              <a:t>.</a:t>
            </a:r>
          </a:p>
          <a:p>
            <a:pPr marL="0" indent="0">
              <a:buNone/>
            </a:pPr>
            <a:endParaRPr lang="en-I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2.42 million deaths occur in India </a:t>
            </a:r>
            <a:r>
              <a:rPr lang="en-IN" sz="2400" dirty="0" smtClean="0">
                <a:latin typeface="Times New Roman" panose="02020603050405020304" pitchFamily="18" charset="0"/>
                <a:cs typeface="Times New Roman" panose="02020603050405020304" pitchFamily="18" charset="0"/>
              </a:rPr>
              <a:t>.</a:t>
            </a:r>
          </a:p>
          <a:p>
            <a:pPr marL="0" indent="0">
              <a:buNone/>
            </a:pPr>
            <a:endParaRPr lang="en-I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The global strategy of infant and young child feeding recognizes that </a:t>
            </a:r>
            <a:r>
              <a:rPr lang="en-IN" sz="2400" baseline="30000" dirty="0">
                <a:latin typeface="Times New Roman" panose="02020603050405020304" pitchFamily="18" charset="0"/>
                <a:cs typeface="Times New Roman" panose="02020603050405020304" pitchFamily="18" charset="0"/>
              </a:rPr>
              <a:t>2</a:t>
            </a:r>
            <a:r>
              <a:rPr lang="en-IN" sz="2400" dirty="0">
                <a:latin typeface="Times New Roman" panose="02020603050405020304" pitchFamily="18" charset="0"/>
                <a:cs typeface="Times New Roman" panose="02020603050405020304" pitchFamily="18" charset="0"/>
              </a:rPr>
              <a:t>/</a:t>
            </a:r>
            <a:r>
              <a:rPr lang="en-IN" sz="2400" baseline="-25000" dirty="0">
                <a:latin typeface="Times New Roman" panose="02020603050405020304" pitchFamily="18" charset="0"/>
                <a:cs typeface="Times New Roman" panose="02020603050405020304" pitchFamily="18" charset="0"/>
              </a:rPr>
              <a:t>3</a:t>
            </a:r>
            <a:r>
              <a:rPr lang="en-IN" sz="2400" dirty="0">
                <a:latin typeface="Times New Roman" panose="02020603050405020304" pitchFamily="18" charset="0"/>
                <a:cs typeface="Times New Roman" panose="02020603050405020304" pitchFamily="18" charset="0"/>
              </a:rPr>
              <a:t> of these deaths occur during the 1</a:t>
            </a:r>
            <a:r>
              <a:rPr lang="en-IN" sz="2400" baseline="30000" dirty="0">
                <a:latin typeface="Times New Roman" panose="02020603050405020304" pitchFamily="18" charset="0"/>
                <a:cs typeface="Times New Roman" panose="02020603050405020304" pitchFamily="18" charset="0"/>
              </a:rPr>
              <a:t>st</a:t>
            </a:r>
            <a:r>
              <a:rPr lang="en-IN" sz="2400" dirty="0">
                <a:latin typeface="Times New Roman" panose="02020603050405020304" pitchFamily="18" charset="0"/>
                <a:cs typeface="Times New Roman" panose="02020603050405020304" pitchFamily="18" charset="0"/>
              </a:rPr>
              <a:t> year &amp; is related to inappropriate infant feeding practice</a:t>
            </a:r>
            <a:r>
              <a:rPr lang="en-IN" sz="2400" dirty="0" smtClean="0">
                <a:latin typeface="Times New Roman" panose="02020603050405020304" pitchFamily="18" charset="0"/>
                <a:cs typeface="Times New Roman" panose="02020603050405020304" pitchFamily="18" charset="0"/>
              </a:rPr>
              <a:t>.</a:t>
            </a:r>
          </a:p>
          <a:p>
            <a:pPr marL="0" indent="0">
              <a:buNone/>
            </a:pPr>
            <a:endParaRPr lang="en-IN"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 Lack of awareness &amp; knowledge about complementary feeding – amount, frequency, type of food </a:t>
            </a:r>
            <a:r>
              <a:rPr lang="en-IN" sz="2400" dirty="0" err="1">
                <a:latin typeface="Times New Roman" panose="02020603050405020304" pitchFamily="18" charset="0"/>
                <a:cs typeface="Times New Roman" panose="02020603050405020304" pitchFamily="18" charset="0"/>
              </a:rPr>
              <a:t>etc</a:t>
            </a:r>
            <a:r>
              <a:rPr lang="en-IN" sz="2400" dirty="0">
                <a:latin typeface="Times New Roman" panose="02020603050405020304" pitchFamily="18" charset="0"/>
                <a:cs typeface="Times New Roman" panose="02020603050405020304" pitchFamily="18" charset="0"/>
              </a:rPr>
              <a:t> contributes significantly to poor nutritional status among </a:t>
            </a:r>
            <a:r>
              <a:rPr lang="en-IN" sz="2400" dirty="0" smtClean="0">
                <a:latin typeface="Times New Roman" panose="02020603050405020304" pitchFamily="18" charset="0"/>
                <a:cs typeface="Times New Roman" panose="02020603050405020304" pitchFamily="18" charset="0"/>
              </a:rPr>
              <a:t>children</a:t>
            </a:r>
            <a:r>
              <a:rPr lang="en-IN" dirty="0" smtClean="0"/>
              <a:t>.</a:t>
            </a:r>
            <a:endParaRPr lang="en-IN" dirty="0"/>
          </a:p>
        </p:txBody>
      </p:sp>
    </p:spTree>
    <p:extLst>
      <p:ext uri="{BB962C8B-B14F-4D97-AF65-F5344CB8AC3E}">
        <p14:creationId xmlns:p14="http://schemas.microsoft.com/office/powerpoint/2010/main" val="1006550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39403"/>
            <a:ext cx="10515600" cy="4837560"/>
          </a:xfrm>
        </p:spPr>
        <p:txBody>
          <a:bodyPr/>
          <a:lstStyle/>
          <a:p>
            <a:pPr marL="0" indent="0">
              <a:buNone/>
            </a:pPr>
            <a:r>
              <a:rPr lang="en-IN" dirty="0" smtClean="0"/>
              <a:t>                                     </a:t>
            </a:r>
            <a:r>
              <a:rPr lang="en-IN" b="1" u="sng" dirty="0"/>
              <a:t>GENERAL </a:t>
            </a:r>
            <a:r>
              <a:rPr lang="en-IN" b="1" u="sng" dirty="0" smtClean="0"/>
              <a:t>OBJECTIVE</a:t>
            </a:r>
          </a:p>
          <a:p>
            <a:pPr marL="0" indent="0">
              <a:buNone/>
            </a:pPr>
            <a:endParaRPr lang="en-IN" dirty="0"/>
          </a:p>
          <a:p>
            <a:pPr>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To access complementary feeding practices in    mother having   child   age   group 6 -12 month district Patna</a:t>
            </a:r>
            <a:r>
              <a:rPr lang="en-IN" dirty="0" smtClean="0"/>
              <a:t>.</a:t>
            </a:r>
          </a:p>
          <a:p>
            <a:pPr marL="0" indent="0">
              <a:buNone/>
            </a:pPr>
            <a:endParaRPr lang="en-IN" dirty="0"/>
          </a:p>
          <a:p>
            <a:pPr marL="0" indent="0">
              <a:buNone/>
            </a:pPr>
            <a:r>
              <a:rPr lang="en-IN" dirty="0"/>
              <a:t>                                       </a:t>
            </a:r>
            <a:r>
              <a:rPr lang="en-IN" b="1" u="sng" dirty="0"/>
              <a:t>SPECIFIC OBJECTIVE</a:t>
            </a:r>
            <a:endParaRPr lang="en-IN" dirty="0"/>
          </a:p>
          <a:p>
            <a:pPr lvl="0">
              <a:buFont typeface="Wingdings" panose="05000000000000000000" pitchFamily="2" charset="2"/>
              <a:buChar char="Ø"/>
            </a:pPr>
            <a:r>
              <a:rPr lang="en-IN" dirty="0" smtClean="0"/>
              <a:t> </a:t>
            </a:r>
            <a:r>
              <a:rPr lang="en-IN" sz="2400" dirty="0" smtClean="0">
                <a:latin typeface="Times New Roman" panose="02020603050405020304" pitchFamily="18" charset="0"/>
                <a:cs typeface="Times New Roman" panose="02020603050405020304" pitchFamily="18" charset="0"/>
              </a:rPr>
              <a:t>To determine  the distribution of various feed over a random day.</a:t>
            </a:r>
            <a:endParaRPr lang="en-IN"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IN" sz="2400" dirty="0" smtClean="0">
                <a:latin typeface="Times New Roman" panose="02020603050405020304" pitchFamily="18" charset="0"/>
                <a:cs typeface="Times New Roman" panose="02020603050405020304" pitchFamily="18" charset="0"/>
              </a:rPr>
              <a:t> To access complimentary feeding patterns.</a:t>
            </a:r>
            <a:endParaRPr lang="en-IN"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en-IN" sz="2400" dirty="0">
                <a:latin typeface="Times New Roman" panose="02020603050405020304" pitchFamily="18" charset="0"/>
                <a:cs typeface="Times New Roman" panose="02020603050405020304" pitchFamily="18" charset="0"/>
              </a:rPr>
              <a:t>To access </a:t>
            </a:r>
            <a:r>
              <a:rPr lang="en-IN" sz="2400" dirty="0" smtClean="0">
                <a:latin typeface="Times New Roman" panose="02020603050405020304" pitchFamily="18" charset="0"/>
                <a:cs typeface="Times New Roman" panose="02020603050405020304" pitchFamily="18" charset="0"/>
              </a:rPr>
              <a:t>FLW interactions </a:t>
            </a:r>
            <a:r>
              <a:rPr lang="en-IN" sz="2400" dirty="0">
                <a:latin typeface="Times New Roman" panose="02020603050405020304" pitchFamily="18" charset="0"/>
                <a:cs typeface="Times New Roman" panose="02020603050405020304" pitchFamily="18" charset="0"/>
              </a:rPr>
              <a:t>to give advice on dietary diversity </a:t>
            </a:r>
            <a:r>
              <a:rPr lang="en-IN" sz="2400" dirty="0" smtClean="0">
                <a:latin typeface="Times New Roman" panose="02020603050405020304" pitchFamily="18" charset="0"/>
                <a:cs typeface="Times New Roman" panose="02020603050405020304" pitchFamily="18" charset="0"/>
              </a:rPr>
              <a:t>during her </a:t>
            </a:r>
            <a:r>
              <a:rPr lang="en-IN" sz="2400" dirty="0">
                <a:latin typeface="Times New Roman" panose="02020603050405020304" pitchFamily="18" charset="0"/>
                <a:cs typeface="Times New Roman" panose="02020603050405020304" pitchFamily="18" charset="0"/>
              </a:rPr>
              <a:t>home </a:t>
            </a:r>
            <a:r>
              <a:rPr lang="en-IN" sz="2400" dirty="0" smtClean="0">
                <a:latin typeface="Times New Roman" panose="02020603050405020304" pitchFamily="18" charset="0"/>
                <a:cs typeface="Times New Roman" panose="02020603050405020304" pitchFamily="18" charset="0"/>
              </a:rPr>
              <a:t>visits.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7136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6996" y="365125"/>
            <a:ext cx="7206803" cy="603867"/>
          </a:xfrm>
        </p:spPr>
        <p:txBody>
          <a:bodyPr>
            <a:normAutofit/>
          </a:bodyPr>
          <a:lstStyle/>
          <a:p>
            <a:r>
              <a:rPr lang="en-IN" sz="2400" b="1" u="sng" dirty="0" smtClean="0">
                <a:latin typeface="Times New Roman" panose="02020603050405020304" pitchFamily="18" charset="0"/>
                <a:cs typeface="Times New Roman" panose="02020603050405020304" pitchFamily="18" charset="0"/>
              </a:rPr>
              <a:t>METHODOLOGY</a:t>
            </a:r>
            <a:endParaRPr lang="en-IN" sz="24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1318" y="862884"/>
            <a:ext cx="10862481" cy="5782615"/>
          </a:xfrm>
        </p:spPr>
        <p:txBody>
          <a:bodyPr>
            <a:normAutofit lnSpcReduction="10000"/>
          </a:bodyPr>
          <a:lstStyle/>
          <a:p>
            <a:pPr>
              <a:buFont typeface="Wingdings" panose="05000000000000000000" pitchFamily="2" charset="2"/>
              <a:buChar char="Ø"/>
            </a:pPr>
            <a:r>
              <a:rPr lang="en-IN" sz="2400" b="1" i="1" u="sng" dirty="0">
                <a:latin typeface="Times New Roman" panose="02020603050405020304" pitchFamily="18" charset="0"/>
                <a:cs typeface="Times New Roman" panose="02020603050405020304" pitchFamily="18" charset="0"/>
              </a:rPr>
              <a:t>Study design</a:t>
            </a:r>
            <a:r>
              <a:rPr lang="en-IN" sz="2400" u="sng"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D</a:t>
            </a:r>
            <a:r>
              <a:rPr lang="en-IN" sz="2400" dirty="0" smtClean="0">
                <a:latin typeface="Times New Roman" panose="02020603050405020304" pitchFamily="18" charset="0"/>
                <a:cs typeface="Times New Roman" panose="02020603050405020304" pitchFamily="18" charset="0"/>
              </a:rPr>
              <a:t>escriptive </a:t>
            </a:r>
            <a:r>
              <a:rPr lang="en-IN" sz="2400" dirty="0">
                <a:latin typeface="Times New Roman" panose="02020603050405020304" pitchFamily="18" charset="0"/>
                <a:cs typeface="Times New Roman" panose="02020603050405020304" pitchFamily="18" charset="0"/>
              </a:rPr>
              <a:t>cross-sectional study </a:t>
            </a:r>
          </a:p>
          <a:p>
            <a:pPr>
              <a:buFont typeface="Wingdings" panose="05000000000000000000" pitchFamily="2" charset="2"/>
              <a:buChar char="Ø"/>
            </a:pPr>
            <a:r>
              <a:rPr lang="en-IN" sz="2400" b="1" i="1" u="sng" dirty="0">
                <a:latin typeface="Times New Roman" panose="02020603050405020304" pitchFamily="18" charset="0"/>
                <a:cs typeface="Times New Roman" panose="02020603050405020304" pitchFamily="18" charset="0"/>
              </a:rPr>
              <a:t>Study area</a:t>
            </a:r>
            <a:r>
              <a:rPr lang="en-IN" sz="2400" u="sng" dirty="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 Sanda </a:t>
            </a:r>
            <a:r>
              <a:rPr lang="en-IN" sz="2400" dirty="0">
                <a:latin typeface="Times New Roman" panose="02020603050405020304" pitchFamily="18" charset="0"/>
                <a:cs typeface="Times New Roman" panose="02020603050405020304" pitchFamily="18" charset="0"/>
              </a:rPr>
              <a:t>village Dhanarua block district Patna.</a:t>
            </a:r>
          </a:p>
          <a:p>
            <a:pPr>
              <a:buFont typeface="Wingdings" panose="05000000000000000000" pitchFamily="2" charset="2"/>
              <a:buChar char="Ø"/>
            </a:pPr>
            <a:r>
              <a:rPr lang="en-IN" sz="2000" b="1" i="1" u="sng" dirty="0">
                <a:latin typeface="Times New Roman" panose="02020603050405020304" pitchFamily="18" charset="0"/>
                <a:cs typeface="Times New Roman" panose="02020603050405020304" pitchFamily="18" charset="0"/>
              </a:rPr>
              <a:t>STUDY POPULATION </a:t>
            </a:r>
            <a:r>
              <a:rPr lang="en-IN" sz="2400" i="1" dirty="0" smtClean="0"/>
              <a:t>- </a:t>
            </a:r>
            <a:r>
              <a:rPr lang="en-IN" sz="2400" dirty="0" smtClean="0"/>
              <a:t>Mothers </a:t>
            </a:r>
            <a:r>
              <a:rPr lang="en-IN" sz="2400" dirty="0"/>
              <a:t>of age group 6-12 month </a:t>
            </a:r>
            <a:r>
              <a:rPr lang="en-IN" sz="2400" dirty="0" smtClean="0"/>
              <a:t>child</a:t>
            </a:r>
          </a:p>
          <a:p>
            <a:pPr>
              <a:buFont typeface="Wingdings" panose="05000000000000000000" pitchFamily="2" charset="2"/>
              <a:buChar char="Ø"/>
            </a:pPr>
            <a:r>
              <a:rPr lang="en-IN" sz="2000" b="1" i="1" u="sng" dirty="0">
                <a:latin typeface="Times New Roman" panose="02020603050405020304" pitchFamily="18" charset="0"/>
                <a:cs typeface="Times New Roman" panose="02020603050405020304" pitchFamily="18" charset="0"/>
              </a:rPr>
              <a:t>SAMPLE </a:t>
            </a:r>
            <a:r>
              <a:rPr lang="en-IN" sz="2000" b="1" i="1" u="sng" dirty="0" smtClean="0">
                <a:latin typeface="Times New Roman" panose="02020603050405020304" pitchFamily="18" charset="0"/>
                <a:cs typeface="Times New Roman" panose="02020603050405020304" pitchFamily="18" charset="0"/>
              </a:rPr>
              <a:t>SIZE- </a:t>
            </a:r>
            <a:r>
              <a:rPr lang="en-IN" sz="2400" dirty="0" smtClean="0"/>
              <a:t>The </a:t>
            </a:r>
            <a:r>
              <a:rPr lang="en-IN" sz="2400" dirty="0"/>
              <a:t>total population of Sanda village is </a:t>
            </a:r>
            <a:r>
              <a:rPr lang="en-IN" sz="2400" dirty="0" smtClean="0"/>
              <a:t>,3125                                                </a:t>
            </a:r>
            <a:endParaRPr lang="en-IN" sz="2400" dirty="0"/>
          </a:p>
          <a:p>
            <a:pPr>
              <a:buFont typeface="Wingdings" panose="05000000000000000000" pitchFamily="2" charset="2"/>
              <a:buChar char="Ø"/>
            </a:pPr>
            <a:r>
              <a:rPr lang="en-IN" sz="2400" dirty="0" smtClean="0"/>
              <a:t> </a:t>
            </a:r>
            <a:r>
              <a:rPr lang="en-IN" sz="2000" b="1" i="1" u="sng" dirty="0" smtClean="0">
                <a:latin typeface="Times New Roman" panose="02020603050405020304" pitchFamily="18" charset="0"/>
                <a:cs typeface="Times New Roman" panose="02020603050405020304" pitchFamily="18" charset="0"/>
              </a:rPr>
              <a:t>CALCULATED SAMPLE SIZE </a:t>
            </a:r>
            <a:r>
              <a:rPr lang="en-IN" sz="2400" dirty="0" smtClean="0"/>
              <a:t>=  45 </a:t>
            </a:r>
            <a:r>
              <a:rPr lang="en-IN" sz="2400" dirty="0"/>
              <a:t>(at 95% Confidence level and 10% Margin of Error) </a:t>
            </a:r>
          </a:p>
          <a:p>
            <a:pPr>
              <a:buFont typeface="Wingdings" panose="05000000000000000000" pitchFamily="2" charset="2"/>
              <a:buChar char="Ø"/>
            </a:pPr>
            <a:r>
              <a:rPr lang="en-IN" sz="2400" dirty="0"/>
              <a:t>Considering the required sample size, the number of </a:t>
            </a:r>
            <a:r>
              <a:rPr lang="en-IN" sz="2400" dirty="0" smtClean="0"/>
              <a:t>samples collected</a:t>
            </a:r>
            <a:r>
              <a:rPr lang="en-IN" sz="2400" dirty="0"/>
              <a:t> </a:t>
            </a:r>
            <a:r>
              <a:rPr lang="en-IN" sz="2400" dirty="0" smtClean="0"/>
              <a:t>was 47.</a:t>
            </a:r>
            <a:endParaRPr lang="en-IN" sz="2400" dirty="0"/>
          </a:p>
          <a:p>
            <a:pPr>
              <a:buFont typeface="Wingdings" panose="05000000000000000000" pitchFamily="2" charset="2"/>
              <a:buChar char="Ø"/>
            </a:pPr>
            <a:r>
              <a:rPr lang="en-IN" sz="2000" b="1" i="1" u="sng" dirty="0" smtClean="0">
                <a:latin typeface="Times New Roman" panose="02020603050405020304" pitchFamily="18" charset="0"/>
                <a:cs typeface="Times New Roman" panose="02020603050405020304" pitchFamily="18" charset="0"/>
              </a:rPr>
              <a:t>SAMPLING </a:t>
            </a:r>
            <a:r>
              <a:rPr lang="en-IN" sz="2000" b="1" i="1" u="sng" dirty="0">
                <a:latin typeface="Times New Roman" panose="02020603050405020304" pitchFamily="18" charset="0"/>
                <a:cs typeface="Times New Roman" panose="02020603050405020304" pitchFamily="18" charset="0"/>
              </a:rPr>
              <a:t>TECHNIQUE-</a:t>
            </a:r>
            <a:r>
              <a:rPr lang="en-IN" sz="2000" b="1" dirty="0">
                <a:latin typeface="Times New Roman" panose="02020603050405020304" pitchFamily="18" charset="0"/>
                <a:cs typeface="Times New Roman" panose="02020603050405020304" pitchFamily="18" charset="0"/>
              </a:rPr>
              <a:t>     </a:t>
            </a:r>
            <a:r>
              <a:rPr lang="en-IN" sz="2400" dirty="0"/>
              <a:t>Convenience </a:t>
            </a:r>
            <a:r>
              <a:rPr lang="en-IN" sz="2400" dirty="0" smtClean="0"/>
              <a:t>sampling</a:t>
            </a:r>
          </a:p>
          <a:p>
            <a:pPr>
              <a:buFont typeface="Wingdings" panose="05000000000000000000" pitchFamily="2" charset="2"/>
              <a:buChar char="Ø"/>
            </a:pPr>
            <a:r>
              <a:rPr lang="en-IN" sz="2000" b="1" i="1" u="sng" dirty="0">
                <a:latin typeface="Times New Roman" panose="02020603050405020304" pitchFamily="18" charset="0"/>
                <a:cs typeface="Times New Roman" panose="02020603050405020304" pitchFamily="18" charset="0"/>
              </a:rPr>
              <a:t>DATA COLLECTION TOOLS AND </a:t>
            </a:r>
            <a:r>
              <a:rPr lang="en-IN" sz="2000" b="1" i="1" u="sng" dirty="0" smtClean="0">
                <a:latin typeface="Times New Roman" panose="02020603050405020304" pitchFamily="18" charset="0"/>
                <a:cs typeface="Times New Roman" panose="02020603050405020304" pitchFamily="18" charset="0"/>
              </a:rPr>
              <a:t>TECHNIQUES</a:t>
            </a:r>
            <a:r>
              <a:rPr lang="en-IN" sz="2400" b="1" i="1" u="sng" dirty="0"/>
              <a:t> </a:t>
            </a:r>
            <a:r>
              <a:rPr lang="en-IN" sz="2400" b="1" dirty="0" smtClean="0"/>
              <a:t> </a:t>
            </a:r>
            <a:endParaRPr lang="en-IN" sz="2400" b="1" dirty="0"/>
          </a:p>
          <a:p>
            <a:pPr marL="0" indent="0">
              <a:buNone/>
            </a:pPr>
            <a:r>
              <a:rPr lang="en-IN" sz="2400" dirty="0">
                <a:latin typeface="Times New Roman" panose="02020603050405020304" pitchFamily="18" charset="0"/>
                <a:cs typeface="Times New Roman" panose="02020603050405020304" pitchFamily="18" charset="0"/>
              </a:rPr>
              <a:t>survey-based, using the ‘breast feeding and complimentary feeding practices’ section of a standard pre-tested questionnaire, called “LQAS+”</a:t>
            </a:r>
          </a:p>
          <a:p>
            <a:pPr>
              <a:buFont typeface="Wingdings" panose="05000000000000000000" pitchFamily="2" charset="2"/>
              <a:buChar char="Ø"/>
            </a:pPr>
            <a:r>
              <a:rPr lang="en-IN" sz="2000" b="1" i="1" u="sng" dirty="0">
                <a:latin typeface="Times New Roman" panose="02020603050405020304" pitchFamily="18" charset="0"/>
                <a:cs typeface="Times New Roman" panose="02020603050405020304" pitchFamily="18" charset="0"/>
              </a:rPr>
              <a:t>DATA COLLECTION</a:t>
            </a:r>
            <a:r>
              <a:rPr lang="en-IN" sz="2400" dirty="0">
                <a:latin typeface="Times New Roman" panose="02020603050405020304" pitchFamily="18" charset="0"/>
                <a:cs typeface="Times New Roman" panose="02020603050405020304" pitchFamily="18" charset="0"/>
              </a:rPr>
              <a:t>:- One to one  personal interview  </a:t>
            </a:r>
          </a:p>
          <a:p>
            <a:pPr>
              <a:buFont typeface="Wingdings" panose="05000000000000000000" pitchFamily="2" charset="2"/>
              <a:buChar char="Ø"/>
            </a:pPr>
            <a:r>
              <a:rPr lang="en-IN" sz="2000" b="1" i="1" u="sng" dirty="0">
                <a:latin typeface="Times New Roman" panose="02020603050405020304" pitchFamily="18" charset="0"/>
                <a:cs typeface="Times New Roman" panose="02020603050405020304" pitchFamily="18" charset="0"/>
              </a:rPr>
              <a:t>DATA ANALYSIS</a:t>
            </a:r>
            <a:endParaRPr lang="en-IN" sz="2000" b="1" dirty="0">
              <a:latin typeface="Times New Roman" panose="02020603050405020304" pitchFamily="18" charset="0"/>
              <a:cs typeface="Times New Roman" panose="02020603050405020304" pitchFamily="18" charset="0"/>
            </a:endParaRPr>
          </a:p>
          <a:p>
            <a:pPr marL="0" indent="0">
              <a:buNone/>
            </a:pPr>
            <a:r>
              <a:rPr lang="en-IN" sz="2400" dirty="0">
                <a:latin typeface="Times New Roman" panose="02020603050405020304" pitchFamily="18" charset="0"/>
                <a:cs typeface="Times New Roman" panose="02020603050405020304" pitchFamily="18" charset="0"/>
              </a:rPr>
              <a:t> Microsoft Office Excel software. Frequency tables, Bar Charts and Pie Graphs will be used to represent the findings of this study</a:t>
            </a:r>
          </a:p>
          <a:p>
            <a:pPr>
              <a:buFont typeface="Wingdings" panose="05000000000000000000" pitchFamily="2" charset="2"/>
              <a:buChar char="Ø"/>
            </a:pPr>
            <a:endParaRPr lang="en-IN" sz="2400" dirty="0" smtClean="0"/>
          </a:p>
          <a:p>
            <a:pPr>
              <a:buFont typeface="Wingdings" panose="05000000000000000000" pitchFamily="2" charset="2"/>
              <a:buChar char="Ø"/>
            </a:pPr>
            <a:endParaRPr lang="en-IN" sz="2400" dirty="0" smtClean="0"/>
          </a:p>
          <a:p>
            <a:pPr>
              <a:buFont typeface="Wingdings" panose="05000000000000000000" pitchFamily="2" charset="2"/>
              <a:buChar char="§"/>
            </a:pPr>
            <a:endParaRPr lang="en-IN" sz="2400" dirty="0"/>
          </a:p>
          <a:p>
            <a:pPr marL="0" indent="0">
              <a:buNone/>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538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3427421102"/>
              </p:ext>
            </p:extLst>
          </p:nvPr>
        </p:nvGraphicFramePr>
        <p:xfrm>
          <a:off x="154746" y="1"/>
          <a:ext cx="6327942" cy="330275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919415" y="504967"/>
            <a:ext cx="4763069" cy="1569660"/>
          </a:xfrm>
          <a:prstGeom prst="rect">
            <a:avLst/>
          </a:prstGeom>
          <a:noFill/>
        </p:spPr>
        <p:txBody>
          <a:bodyPr wrap="square" rtlCol="0">
            <a:spAutoFit/>
          </a:bodyPr>
          <a:lstStyle/>
          <a:p>
            <a:r>
              <a:rPr lang="en-IN" sz="2400" dirty="0">
                <a:latin typeface="Times New Roman" panose="02020603050405020304" pitchFamily="18" charset="0"/>
                <a:cs typeface="Times New Roman" panose="02020603050405020304" pitchFamily="18" charset="0"/>
              </a:rPr>
              <a:t>The above pie chart displays that 74.46% gave cereals based semi solid food to eat while 25.53% did not give it</a:t>
            </a:r>
          </a:p>
        </p:txBody>
      </p:sp>
      <p:graphicFrame>
        <p:nvGraphicFramePr>
          <p:cNvPr id="8" name="Chart 7"/>
          <p:cNvGraphicFramePr/>
          <p:nvPr>
            <p:extLst>
              <p:ext uri="{D42A27DB-BD31-4B8C-83A1-F6EECF244321}">
                <p14:modId xmlns:p14="http://schemas.microsoft.com/office/powerpoint/2010/main" val="4105638570"/>
              </p:ext>
            </p:extLst>
          </p:nvPr>
        </p:nvGraphicFramePr>
        <p:xfrm>
          <a:off x="122830" y="3384644"/>
          <a:ext cx="6418647" cy="3261814"/>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919415" y="3528811"/>
            <a:ext cx="4671571" cy="3046988"/>
          </a:xfrm>
          <a:prstGeom prst="rect">
            <a:avLst/>
          </a:prstGeom>
          <a:noFill/>
        </p:spPr>
        <p:txBody>
          <a:bodyPr wrap="square" rtlCol="0">
            <a:spAutoFit/>
          </a:bodyPr>
          <a:lstStyle/>
          <a:p>
            <a:r>
              <a:rPr lang="en-IN" sz="2400" dirty="0">
                <a:latin typeface="Times New Roman" panose="02020603050405020304" pitchFamily="18" charset="0"/>
                <a:cs typeface="Times New Roman" panose="02020603050405020304" pitchFamily="18" charset="0"/>
              </a:rPr>
              <a:t>The above bar diagram shows that children were given </a:t>
            </a:r>
            <a:r>
              <a:rPr lang="en-IN" sz="2400" dirty="0" err="1">
                <a:latin typeface="Times New Roman" panose="02020603050405020304" pitchFamily="18" charset="0"/>
                <a:cs typeface="Times New Roman" panose="02020603050405020304" pitchFamily="18" charset="0"/>
              </a:rPr>
              <a:t>Daal</a:t>
            </a:r>
            <a:r>
              <a:rPr lang="en-IN" sz="2400" dirty="0">
                <a:latin typeface="Times New Roman" panose="02020603050405020304" pitchFamily="18" charset="0"/>
                <a:cs typeface="Times New Roman" panose="02020603050405020304" pitchFamily="18" charset="0"/>
              </a:rPr>
              <a:t> for consumption (60%) while 70% for rice/roti/</a:t>
            </a:r>
            <a:r>
              <a:rPr lang="en-IN" sz="2400" dirty="0" err="1">
                <a:latin typeface="Times New Roman" panose="02020603050405020304" pitchFamily="18" charset="0"/>
                <a:cs typeface="Times New Roman" panose="02020603050405020304" pitchFamily="18" charset="0"/>
              </a:rPr>
              <a:t>khichari</a:t>
            </a:r>
            <a:r>
              <a:rPr lang="en-IN" sz="2400" dirty="0">
                <a:latin typeface="Times New Roman" panose="02020603050405020304" pitchFamily="18" charset="0"/>
                <a:cs typeface="Times New Roman" panose="02020603050405020304" pitchFamily="18" charset="0"/>
              </a:rPr>
              <a:t>, then milk product (60%), green vegetable (40%), egg and biscuit (30%), fish (20%) and fruits (10%)</a:t>
            </a:r>
          </a:p>
          <a:p>
            <a:r>
              <a:rPr lang="en-IN"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950923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1092</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                                INTRODUCTION</vt:lpstr>
      <vt:lpstr>RATIONALE</vt:lpstr>
      <vt:lpstr>PROBLEM STATEMENT </vt:lpstr>
      <vt:lpstr>PowerPoint Presentation</vt:lpstr>
      <vt:lpstr>METHODOLOGY</vt:lpstr>
      <vt:lpstr>PowerPoint Presentation</vt:lpstr>
      <vt:lpstr>PowerPoint Presentation</vt:lpstr>
      <vt:lpstr>PowerPoint Presentation</vt:lpstr>
      <vt:lpstr>PowerPoint Presentation</vt:lpstr>
      <vt:lpstr>STUDY FINDING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Dell265</dc:creator>
  <cp:lastModifiedBy>Dell265</cp:lastModifiedBy>
  <cp:revision>25</cp:revision>
  <dcterms:created xsi:type="dcterms:W3CDTF">2016-05-17T17:28:43Z</dcterms:created>
  <dcterms:modified xsi:type="dcterms:W3CDTF">2016-05-19T09:55:17Z</dcterms:modified>
</cp:coreProperties>
</file>