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74" r:id="rId9"/>
    <p:sldId id="267" r:id="rId10"/>
    <p:sldId id="269" r:id="rId11"/>
    <p:sldId id="271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50" autoAdjust="0"/>
  </p:normalViewPr>
  <p:slideViewPr>
    <p:cSldViewPr>
      <p:cViewPr varScale="1">
        <p:scale>
          <a:sx n="48" d="100"/>
          <a:sy n="4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la\Downloads\PRATEE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 sz="1200"/>
            </a:pPr>
            <a:r>
              <a:rPr lang="en-IN" sz="1200" dirty="0"/>
              <a:t>CONSULTED DOCTOR FOR PAIN IN PAST 1YEAR</a:t>
            </a:r>
          </a:p>
        </c:rich>
      </c:tx>
      <c:layout>
        <c:manualLayout>
          <c:xMode val="edge"/>
          <c:yMode val="edge"/>
          <c:x val="0.19444033387592838"/>
          <c:y val="2.6276557535571211E-2"/>
        </c:manualLayout>
      </c:layout>
      <c:overlay val="1"/>
    </c:title>
    <c:plotArea>
      <c:layout>
        <c:manualLayout>
          <c:layoutTarget val="inner"/>
          <c:xMode val="edge"/>
          <c:yMode val="edge"/>
          <c:x val="0.16823840769903819"/>
          <c:y val="0.13936351706036745"/>
          <c:w val="0.80120603674540691"/>
          <c:h val="0.71026210265383494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ctr"/>
            <c:showVal val="1"/>
          </c:dLbls>
          <c:cat>
            <c:strRef>
              <c:f>Sheet1!$A$17:$A$20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  <c:pt idx="3">
                  <c:v>NR</c:v>
                </c:pt>
              </c:strCache>
            </c:strRef>
          </c:cat>
          <c:val>
            <c:numRef>
              <c:f>Sheet1!$B$17:$B$20</c:f>
              <c:numCache>
                <c:formatCode>0%</c:formatCode>
                <c:ptCount val="4"/>
                <c:pt idx="0">
                  <c:v>0.2</c:v>
                </c:pt>
                <c:pt idx="1">
                  <c:v>0.60000000000000064</c:v>
                </c:pt>
                <c:pt idx="2">
                  <c:v>6.0000000000000074E-2</c:v>
                </c:pt>
                <c:pt idx="3">
                  <c:v>0.14000000000000001</c:v>
                </c:pt>
              </c:numCache>
            </c:numRef>
          </c:val>
        </c:ser>
        <c:dLbls>
          <c:showVal val="1"/>
        </c:dLbls>
        <c:axId val="33779712"/>
        <c:axId val="34076160"/>
      </c:barChart>
      <c:catAx>
        <c:axId val="33779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4076160"/>
        <c:crosses val="autoZero"/>
        <c:auto val="1"/>
        <c:lblAlgn val="ctr"/>
        <c:lblOffset val="100"/>
      </c:catAx>
      <c:valAx>
        <c:axId val="34076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000" b="1" i="0" baseline="0" dirty="0" smtClean="0"/>
                  <a:t>Percentage</a:t>
                </a:r>
                <a:r>
                  <a:rPr lang="en-US" sz="1100" b="1" i="0" baseline="0" dirty="0" smtClean="0"/>
                  <a:t> No. of Employees</a:t>
                </a:r>
                <a:endParaRPr lang="en-US" sz="1100" b="1" i="0" baseline="0" dirty="0"/>
              </a:p>
            </c:rich>
          </c:tx>
          <c:layout/>
        </c:title>
        <c:numFmt formatCode="0%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3779712"/>
        <c:crosses val="autoZero"/>
        <c:crossBetween val="between"/>
      </c:valAx>
    </c:plotArea>
    <c:plotVisOnly val="1"/>
  </c:chart>
  <c:spPr>
    <a:ln>
      <a:solidFill>
        <a:schemeClr val="tx1">
          <a:lumMod val="50000"/>
          <a:lumOff val="50000"/>
        </a:schemeClr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PREVALENCE OF </a:t>
            </a:r>
            <a:r>
              <a:rPr lang="en-US" sz="1200" dirty="0" smtClean="0"/>
              <a:t>NECK</a:t>
            </a:r>
            <a:r>
              <a:rPr lang="en-US" sz="1400" dirty="0" smtClean="0"/>
              <a:t> PAIN</a:t>
            </a:r>
            <a:endParaRPr lang="en-US" sz="1400" dirty="0"/>
          </a:p>
        </c:rich>
      </c:tx>
      <c:layout>
        <c:manualLayout>
          <c:xMode val="edge"/>
          <c:yMode val="edge"/>
          <c:x val="0.23790311094834077"/>
          <c:y val="2.3461313332274747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0.83</c:v>
                </c:pt>
                <c:pt idx="1">
                  <c:v>0.17</c:v>
                </c:pt>
              </c:numCache>
            </c:numRef>
          </c:val>
        </c:ser>
        <c:axId val="77841536"/>
        <c:axId val="77843456"/>
      </c:barChart>
      <c:catAx>
        <c:axId val="77841536"/>
        <c:scaling>
          <c:orientation val="minMax"/>
        </c:scaling>
        <c:axPos val="b"/>
        <c:tickLblPos val="nextTo"/>
        <c:crossAx val="77843456"/>
        <c:crosses val="autoZero"/>
        <c:auto val="1"/>
        <c:lblAlgn val="ctr"/>
        <c:lblOffset val="100"/>
      </c:catAx>
      <c:valAx>
        <c:axId val="778434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Percentage No.</a:t>
                </a:r>
                <a:r>
                  <a:rPr lang="en-US" baseline="0" dirty="0"/>
                  <a:t> of Employees</a:t>
                </a:r>
                <a:endParaRPr lang="en-US" dirty="0"/>
              </a:p>
            </c:rich>
          </c:tx>
          <c:layout/>
        </c:title>
        <c:numFmt formatCode="0%" sourceLinked="1"/>
        <c:tickLblPos val="nextTo"/>
        <c:crossAx val="77841536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sz="1100"/>
            </a:pPr>
            <a:r>
              <a:rPr lang="en-US" sz="1100" cap="all" baseline="0" dirty="0" err="1" smtClean="0"/>
              <a:t>OccuRrence</a:t>
            </a:r>
            <a:r>
              <a:rPr lang="en-US" sz="1100" cap="all" baseline="0" dirty="0" smtClean="0"/>
              <a:t> </a:t>
            </a:r>
            <a:r>
              <a:rPr lang="en-US" sz="1100" cap="all" baseline="0" dirty="0"/>
              <a:t>of Pain in last 12 months</a:t>
            </a:r>
          </a:p>
        </c:rich>
      </c:tx>
      <c:layout>
        <c:manualLayout>
          <c:xMode val="edge"/>
          <c:yMode val="edge"/>
          <c:x val="0.32425634295713035"/>
          <c:y val="5.1864902563336167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Sheet1!$A$5:$A$9</c:f>
              <c:strCache>
                <c:ptCount val="5"/>
                <c:pt idx="0">
                  <c:v>0-7 DAYS</c:v>
                </c:pt>
                <c:pt idx="1">
                  <c:v>8-30 DAYS</c:v>
                </c:pt>
                <c:pt idx="2">
                  <c:v>&gt;30 DAYS,NOT EVERYDAY</c:v>
                </c:pt>
                <c:pt idx="3">
                  <c:v>EVERYDAY</c:v>
                </c:pt>
                <c:pt idx="4">
                  <c:v>NA</c:v>
                </c:pt>
              </c:strCache>
            </c:strRef>
          </c:cat>
          <c:val>
            <c:numRef>
              <c:f>Sheet1!$B$5:$B$9</c:f>
              <c:numCache>
                <c:formatCode>0%</c:formatCode>
                <c:ptCount val="5"/>
                <c:pt idx="0">
                  <c:v>0.32</c:v>
                </c:pt>
                <c:pt idx="1">
                  <c:v>0.17</c:v>
                </c:pt>
                <c:pt idx="2">
                  <c:v>0.22</c:v>
                </c:pt>
                <c:pt idx="3">
                  <c:v>0.03</c:v>
                </c:pt>
                <c:pt idx="4">
                  <c:v>0.16</c:v>
                </c:pt>
              </c:numCache>
            </c:numRef>
          </c:val>
        </c:ser>
        <c:axId val="83467648"/>
        <c:axId val="83507072"/>
      </c:barChart>
      <c:catAx>
        <c:axId val="83467648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3507072"/>
        <c:crosses val="autoZero"/>
        <c:auto val="1"/>
        <c:lblAlgn val="ctr"/>
        <c:lblOffset val="100"/>
      </c:catAx>
      <c:valAx>
        <c:axId val="835070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Percentage No. of</a:t>
                </a:r>
                <a:r>
                  <a:rPr lang="en-US" baseline="0" dirty="0"/>
                  <a:t> Employees</a:t>
                </a:r>
                <a:endParaRPr lang="en-US" dirty="0"/>
              </a:p>
            </c:rich>
          </c:tx>
          <c:layout/>
        </c:title>
        <c:numFmt formatCode="0%" sourceLinked="1"/>
        <c:tickLblPos val="nextTo"/>
        <c:crossAx val="83467648"/>
        <c:crosses val="autoZero"/>
        <c:crossBetween val="between"/>
      </c:valAx>
    </c:plotArea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AVERAGE WORKING HOURS PER WEEK</a:t>
            </a:r>
            <a:endParaRPr lang="en-US" sz="1200" dirty="0"/>
          </a:p>
        </c:rich>
      </c:tx>
      <c:layout>
        <c:manualLayout>
          <c:xMode val="edge"/>
          <c:yMode val="edge"/>
          <c:x val="0.19910374575271114"/>
          <c:y val="2.8069978973301841E-2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Sheet1!$G$2:$G$5</c:f>
              <c:strCache>
                <c:ptCount val="4"/>
                <c:pt idx="0">
                  <c:v>40 - 50 hours</c:v>
                </c:pt>
                <c:pt idx="1">
                  <c:v>50-60 hours</c:v>
                </c:pt>
                <c:pt idx="2">
                  <c:v>60-70 hours</c:v>
                </c:pt>
                <c:pt idx="3">
                  <c:v>More than 70</c:v>
                </c:pt>
              </c:strCache>
            </c:strRef>
          </c:cat>
          <c:val>
            <c:numRef>
              <c:f>Sheet1!$H$2:$H$5</c:f>
              <c:numCache>
                <c:formatCode>0%</c:formatCode>
                <c:ptCount val="4"/>
                <c:pt idx="0">
                  <c:v>0.12</c:v>
                </c:pt>
                <c:pt idx="1">
                  <c:v>0.35</c:v>
                </c:pt>
                <c:pt idx="2">
                  <c:v>0.44</c:v>
                </c:pt>
                <c:pt idx="3">
                  <c:v>0.09</c:v>
                </c:pt>
              </c:numCache>
            </c:numRef>
          </c:val>
        </c:ser>
        <c:dLbls>
          <c:showVal val="1"/>
        </c:dLbls>
        <c:axId val="83892480"/>
        <c:axId val="84015744"/>
      </c:barChart>
      <c:catAx>
        <c:axId val="83892480"/>
        <c:scaling>
          <c:orientation val="minMax"/>
        </c:scaling>
        <c:axPos val="b"/>
        <c:tickLblPos val="nextTo"/>
        <c:crossAx val="84015744"/>
        <c:crosses val="autoZero"/>
        <c:auto val="1"/>
        <c:lblAlgn val="ctr"/>
        <c:lblOffset val="100"/>
      </c:catAx>
      <c:valAx>
        <c:axId val="840157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b="1" i="0" baseline="0" dirty="0" smtClean="0"/>
                  <a:t>Percentage No. of Employees</a:t>
                </a:r>
                <a:endParaRPr lang="en-US" sz="1000" b="1" i="0" baseline="0" dirty="0"/>
              </a:p>
            </c:rich>
          </c:tx>
          <c:layout/>
        </c:title>
        <c:numFmt formatCode="0%" sourceLinked="1"/>
        <c:tickLblPos val="nextTo"/>
        <c:crossAx val="83892480"/>
        <c:crosses val="autoZero"/>
        <c:crossBetween val="between"/>
      </c:valAx>
    </c:plotArea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Reduction</a:t>
            </a:r>
            <a:r>
              <a:rPr lang="en-US" sz="1200" baseline="0"/>
              <a:t> in</a:t>
            </a:r>
            <a:r>
              <a:rPr lang="en-US" sz="1200"/>
              <a:t> daily activities due to neck pain</a:t>
            </a:r>
          </a:p>
        </c:rich>
      </c:tx>
      <c:layout>
        <c:manualLayout>
          <c:xMode val="edge"/>
          <c:yMode val="edge"/>
          <c:x val="0.25223147978595695"/>
          <c:y val="2.3148018419405756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dLblPos val="ctr"/>
              <c:showVal val="1"/>
            </c:dLbl>
            <c:dLbl>
              <c:idx val="1"/>
              <c:layout>
                <c:manualLayout>
                  <c:x val="1.010089341462755E-16"/>
                  <c:y val="0.17586906401653254"/>
                </c:manualLayout>
              </c:layout>
              <c:showVal val="1"/>
            </c:dLbl>
            <c:showVal val="1"/>
          </c:dLbls>
          <c:cat>
            <c:strRef>
              <c:f>Sheet1!$G$7:$G$8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Sheet1!$H$7:$H$8</c:f>
              <c:numCache>
                <c:formatCode>0%</c:formatCode>
                <c:ptCount val="2"/>
                <c:pt idx="0">
                  <c:v>0.64</c:v>
                </c:pt>
                <c:pt idx="1">
                  <c:v>0.26</c:v>
                </c:pt>
              </c:numCache>
            </c:numRef>
          </c:val>
        </c:ser>
        <c:axId val="34638464"/>
        <c:axId val="35534336"/>
      </c:barChart>
      <c:catAx>
        <c:axId val="34638464"/>
        <c:scaling>
          <c:orientation val="minMax"/>
        </c:scaling>
        <c:axPos val="b"/>
        <c:tickLblPos val="nextTo"/>
        <c:crossAx val="35534336"/>
        <c:crosses val="autoZero"/>
        <c:auto val="1"/>
        <c:lblAlgn val="ctr"/>
        <c:lblOffset val="100"/>
      </c:catAx>
      <c:valAx>
        <c:axId val="355343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b="1" i="0" baseline="0" dirty="0" smtClean="0"/>
                  <a:t>Percentage No. of Employees</a:t>
                </a:r>
                <a:endParaRPr lang="en-US" sz="1000" b="1" i="0" baseline="0" dirty="0"/>
              </a:p>
            </c:rich>
          </c:tx>
          <c:layout/>
        </c:title>
        <c:numFmt formatCode="0%" sourceLinked="1"/>
        <c:tickLblPos val="nextTo"/>
        <c:crossAx val="34638464"/>
        <c:crosses val="autoZero"/>
        <c:crossBetween val="between"/>
      </c:valAx>
    </c:plotArea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sz="1200"/>
            </a:pPr>
            <a:r>
              <a:rPr lang="en-US" sz="1200" baseline="0"/>
              <a:t>INTERRUPTION OF ROUTINE WORK (IN DAYS) </a:t>
            </a:r>
            <a:endParaRPr lang="en-US" sz="1200"/>
          </a:p>
        </c:rich>
      </c:tx>
      <c:layout>
        <c:manualLayout>
          <c:xMode val="edge"/>
          <c:yMode val="edge"/>
          <c:x val="0.33493744531933572"/>
          <c:y val="3.2807178172496003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Sheet1!$G$10:$G$13</c:f>
              <c:strCache>
                <c:ptCount val="4"/>
                <c:pt idx="0">
                  <c:v>0 days</c:v>
                </c:pt>
                <c:pt idx="1">
                  <c:v>1-7 days</c:v>
                </c:pt>
                <c:pt idx="2">
                  <c:v>8- 30 days</c:v>
                </c:pt>
                <c:pt idx="3">
                  <c:v>&gt; 30 days</c:v>
                </c:pt>
              </c:strCache>
            </c:strRef>
          </c:cat>
          <c:val>
            <c:numRef>
              <c:f>Sheet1!$H$10:$H$13</c:f>
              <c:numCache>
                <c:formatCode>0%</c:formatCode>
                <c:ptCount val="4"/>
                <c:pt idx="0">
                  <c:v>0.17</c:v>
                </c:pt>
                <c:pt idx="1">
                  <c:v>0.45</c:v>
                </c:pt>
                <c:pt idx="2">
                  <c:v>0.26</c:v>
                </c:pt>
                <c:pt idx="3">
                  <c:v>0.12</c:v>
                </c:pt>
              </c:numCache>
            </c:numRef>
          </c:val>
        </c:ser>
        <c:axId val="54708096"/>
        <c:axId val="57082240"/>
      </c:barChart>
      <c:catAx>
        <c:axId val="54708096"/>
        <c:scaling>
          <c:orientation val="minMax"/>
        </c:scaling>
        <c:axPos val="b"/>
        <c:tickLblPos val="nextTo"/>
        <c:crossAx val="57082240"/>
        <c:crosses val="autoZero"/>
        <c:auto val="1"/>
        <c:lblAlgn val="ctr"/>
        <c:lblOffset val="100"/>
      </c:catAx>
      <c:valAx>
        <c:axId val="570822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b="1" i="0" baseline="0"/>
                  <a:t>Percentage No. of Employees</a:t>
                </a:r>
              </a:p>
            </c:rich>
          </c:tx>
          <c:layout/>
        </c:title>
        <c:numFmt formatCode="0%" sourceLinked="1"/>
        <c:tickLblPos val="nextTo"/>
        <c:crossAx val="54708096"/>
        <c:crosses val="autoZero"/>
        <c:crossBetween val="between"/>
      </c:valAx>
    </c:plotArea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tx>
        <c:rich>
          <a:bodyPr/>
          <a:lstStyle/>
          <a:p>
            <a:pPr>
              <a:defRPr lang="en-IN" sz="1200"/>
            </a:pPr>
            <a:r>
              <a:rPr lang="en-IN" sz="1200" dirty="0" smtClean="0"/>
              <a:t>ASSOCIATION </a:t>
            </a:r>
            <a:r>
              <a:rPr lang="en-IN" sz="1200" dirty="0"/>
              <a:t>BETWEEN YEARS OF </a:t>
            </a:r>
            <a:r>
              <a:rPr lang="en-IN" sz="1200" dirty="0" smtClean="0"/>
              <a:t>OCCUPATION</a:t>
            </a:r>
            <a:r>
              <a:rPr lang="en-IN" sz="1200" baseline="0" dirty="0" smtClean="0"/>
              <a:t> </a:t>
            </a:r>
            <a:r>
              <a:rPr lang="en-IN" sz="1200" dirty="0" smtClean="0"/>
              <a:t>AND </a:t>
            </a:r>
            <a:r>
              <a:rPr lang="en-IN" sz="1200" dirty="0"/>
              <a:t>NECK PAIN</a:t>
            </a:r>
            <a:r>
              <a:rPr lang="en-IN" sz="1200" baseline="0" dirty="0"/>
              <a:t> </a:t>
            </a:r>
            <a:endParaRPr lang="en-IN" sz="1200" dirty="0"/>
          </a:p>
        </c:rich>
      </c:tx>
      <c:layout>
        <c:manualLayout>
          <c:xMode val="edge"/>
          <c:yMode val="edge"/>
          <c:x val="0.155097112860893"/>
          <c:y val="1.851851851851855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323840769903798"/>
          <c:y val="0.19954870224555263"/>
          <c:w val="0.76970734908136451"/>
          <c:h val="0.60378062117235343"/>
        </c:manualLayout>
      </c:layout>
      <c:barChart>
        <c:barDir val="col"/>
        <c:grouping val="clustered"/>
        <c:ser>
          <c:idx val="0"/>
          <c:order val="0"/>
          <c:tx>
            <c:strRef>
              <c:f>Sheet1!$B$35</c:f>
              <c:strCache>
                <c:ptCount val="1"/>
                <c:pt idx="0">
                  <c:v>YES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ctr"/>
            <c:showVal val="1"/>
          </c:dLbls>
          <c:cat>
            <c:strRef>
              <c:f>Sheet1!$A$36:$A$39</c:f>
              <c:strCache>
                <c:ptCount val="4"/>
                <c:pt idx="0">
                  <c:v>0-1 YR</c:v>
                </c:pt>
                <c:pt idx="1">
                  <c:v>1-3 YRS</c:v>
                </c:pt>
                <c:pt idx="2">
                  <c:v>3-6 YRS</c:v>
                </c:pt>
                <c:pt idx="3">
                  <c:v>&gt;6 YRS</c:v>
                </c:pt>
              </c:strCache>
            </c:strRef>
          </c:cat>
          <c:val>
            <c:numRef>
              <c:f>Sheet1!$B$36:$B$39</c:f>
              <c:numCache>
                <c:formatCode>0%</c:formatCode>
                <c:ptCount val="4"/>
                <c:pt idx="0">
                  <c:v>0.25</c:v>
                </c:pt>
                <c:pt idx="1">
                  <c:v>0.22</c:v>
                </c:pt>
                <c:pt idx="2">
                  <c:v>0.3</c:v>
                </c:pt>
                <c:pt idx="3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Sheet1!$C$35</c:f>
              <c:strCache>
                <c:ptCount val="1"/>
                <c:pt idx="0">
                  <c:v>NO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ctr"/>
            <c:showVal val="1"/>
          </c:dLbls>
          <c:cat>
            <c:strRef>
              <c:f>Sheet1!$A$36:$A$39</c:f>
              <c:strCache>
                <c:ptCount val="4"/>
                <c:pt idx="0">
                  <c:v>0-1 YR</c:v>
                </c:pt>
                <c:pt idx="1">
                  <c:v>1-3 YRS</c:v>
                </c:pt>
                <c:pt idx="2">
                  <c:v>3-6 YRS</c:v>
                </c:pt>
                <c:pt idx="3">
                  <c:v>&gt;6 YRS</c:v>
                </c:pt>
              </c:strCache>
            </c:strRef>
          </c:cat>
          <c:val>
            <c:numRef>
              <c:f>Sheet1!$C$36:$C$39</c:f>
              <c:numCache>
                <c:formatCode>0%</c:formatCode>
                <c:ptCount val="4"/>
                <c:pt idx="0">
                  <c:v>0.06</c:v>
                </c:pt>
                <c:pt idx="1">
                  <c:v>0.02</c:v>
                </c:pt>
                <c:pt idx="2">
                  <c:v>7.0000000000000007E-2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axId val="84468864"/>
        <c:axId val="84470400"/>
      </c:barChart>
      <c:catAx>
        <c:axId val="844688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84470400"/>
        <c:crosses val="autoZero"/>
        <c:auto val="1"/>
        <c:lblAlgn val="ctr"/>
        <c:lblOffset val="100"/>
      </c:catAx>
      <c:valAx>
        <c:axId val="844704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 sz="1000"/>
                </a:pPr>
                <a:r>
                  <a:rPr lang="en-US" sz="1000" b="1" i="0" baseline="0"/>
                  <a:t>Percentage No. of Employees</a:t>
                </a:r>
              </a:p>
            </c:rich>
          </c:tx>
          <c:layout>
            <c:manualLayout>
              <c:xMode val="edge"/>
              <c:yMode val="edge"/>
              <c:x val="1.0541557305336841E-2"/>
              <c:y val="0.21806722076407123"/>
            </c:manualLayout>
          </c:layout>
        </c:title>
        <c:numFmt formatCode="0%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844688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spPr>
    <a:ln>
      <a:solidFill>
        <a:schemeClr val="tx1">
          <a:lumMod val="50000"/>
          <a:lumOff val="50000"/>
        </a:schemeClr>
      </a:solidFill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477D7-35D1-4557-8648-288B63282EF4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004D5-19DC-42B9-8122-36A3A4F440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04D5-19DC-42B9-8122-36A3A4F4403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169914-F318-4FB0-B5FB-247BA58BA8DC}" type="datetimeFigureOut">
              <a:rPr lang="en-US" smtClean="0"/>
              <a:pPr/>
              <a:t>5/19/2016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AD58B8-CF88-4B65-966C-7C868EFB99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85861"/>
            <a:ext cx="8458200" cy="1571635"/>
          </a:xfrm>
        </p:spPr>
        <p:txBody>
          <a:bodyPr/>
          <a:lstStyle/>
          <a:p>
            <a:pPr algn="ctr"/>
            <a:r>
              <a:rPr lang="en-US" dirty="0" smtClean="0"/>
              <a:t>PREVALENCE OF NECK PAIN AMONG KM TEAM EMPLOYEES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4286256"/>
            <a:ext cx="8001056" cy="20717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ORGANIZATION- ZS ASSOCIATES, GURGAON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TRACK- KNOWLEDGE MANAGEMENT (KM)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PRESENTED BY-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PRATEEK YADAV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PG/14/048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CONCLUSION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</a:t>
            </a:r>
            <a:r>
              <a:rPr lang="en-US" sz="2000" dirty="0" smtClean="0"/>
              <a:t>Nec</a:t>
            </a:r>
            <a:r>
              <a:rPr lang="en-US" sz="2000" dirty="0" smtClean="0"/>
              <a:t>k pain is a very common problem in ZS Associates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 smtClean="0"/>
              <a:t>this study among </a:t>
            </a:r>
            <a:r>
              <a:rPr lang="en-US" sz="2000" dirty="0" smtClean="0"/>
              <a:t>KM team employees </a:t>
            </a:r>
            <a:r>
              <a:rPr lang="en-US" sz="2000" dirty="0" smtClean="0"/>
              <a:t>working </a:t>
            </a:r>
            <a:r>
              <a:rPr lang="en-US" sz="2000" dirty="0" smtClean="0"/>
              <a:t>on computers, </a:t>
            </a:r>
            <a:r>
              <a:rPr lang="en-US" sz="2000" dirty="0" smtClean="0"/>
              <a:t>prevalence of self reported </a:t>
            </a:r>
            <a:r>
              <a:rPr lang="en-US" sz="2000" dirty="0" smtClean="0"/>
              <a:t> neck </a:t>
            </a:r>
            <a:r>
              <a:rPr lang="en-US" sz="2000" dirty="0" smtClean="0"/>
              <a:t>pain was found to be </a:t>
            </a:r>
            <a:r>
              <a:rPr lang="en-US" sz="2000" dirty="0" smtClean="0"/>
              <a:t>83%. </a:t>
            </a:r>
          </a:p>
          <a:p>
            <a:endParaRPr lang="en-US" sz="2000" dirty="0" smtClean="0"/>
          </a:p>
          <a:p>
            <a:r>
              <a:rPr lang="en-US" sz="2000" dirty="0" smtClean="0"/>
              <a:t>Neck pain causes hindrances in the normal routine work of an individual and effects his/her overall productivity.</a:t>
            </a:r>
          </a:p>
          <a:p>
            <a:endParaRPr lang="en-US" sz="2000" dirty="0" smtClean="0"/>
          </a:p>
          <a:p>
            <a:r>
              <a:rPr lang="en-US" sz="2000" dirty="0" smtClean="0"/>
              <a:t>Individuals and Management should take  proactive approach to prevent the development of work related musculoskeletal disorders.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REFERENCES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dirty="0" smtClean="0"/>
              <a:t>1. Cote, P., Cassidy, J. D., &amp; Carroll, L. (1998). The Saskatchewan health and back pain survey. The prevalence of neck pain and related disability in Saskatchewan adults. Spine, 23, 1689–1698. 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2. </a:t>
            </a:r>
            <a:r>
              <a:rPr lang="en-IN" dirty="0" err="1" smtClean="0"/>
              <a:t>Makela</a:t>
            </a:r>
            <a:r>
              <a:rPr lang="en-IN" dirty="0" smtClean="0"/>
              <a:t>, M., et al, Prevalence, determinants, and consequences of chronic neck pain in Finland. Am J </a:t>
            </a:r>
            <a:r>
              <a:rPr lang="en-IN" dirty="0" err="1" smtClean="0"/>
              <a:t>Epidemiol</a:t>
            </a:r>
            <a:r>
              <a:rPr lang="en-IN" dirty="0" smtClean="0"/>
              <a:t>, 1991. 1341356-67.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3.  Dr S A Shah  NHL Journal of Medical Sciences/ Jan 2015/ </a:t>
            </a:r>
            <a:r>
              <a:rPr lang="en-IN" dirty="0" err="1" smtClean="0"/>
              <a:t>Vol</a:t>
            </a:r>
            <a:r>
              <a:rPr lang="en-IN" dirty="0" smtClean="0"/>
              <a:t> 4/ issue 1, accessed from http://www.nhlmmc.edu.in/document/nhljms%20Volume.4%20Issue.1/5-11.pdf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4. Keith T P et al. Prevalence and occupational associations of neck pain in the British population. Scand J Work Environ Health 2001. Volume 27, no 1.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5.  </a:t>
            </a:r>
            <a:r>
              <a:rPr lang="en-IN" dirty="0" err="1" smtClean="0"/>
              <a:t>Cagnie</a:t>
            </a:r>
            <a:r>
              <a:rPr lang="en-IN" dirty="0" smtClean="0"/>
              <a:t>, L </a:t>
            </a:r>
            <a:r>
              <a:rPr lang="en-IN" dirty="0" err="1" smtClean="0"/>
              <a:t>Danneels</a:t>
            </a:r>
            <a:r>
              <a:rPr lang="en-IN" dirty="0" smtClean="0"/>
              <a:t>, D V </a:t>
            </a:r>
            <a:r>
              <a:rPr lang="en-IN" dirty="0" err="1" smtClean="0"/>
              <a:t>Tiggelen</a:t>
            </a:r>
            <a:r>
              <a:rPr lang="en-IN" dirty="0" smtClean="0"/>
              <a:t>, V D Loose, D </a:t>
            </a:r>
            <a:r>
              <a:rPr lang="en-IN" dirty="0" err="1" smtClean="0"/>
              <a:t>Cambier</a:t>
            </a:r>
            <a:r>
              <a:rPr lang="en-IN" dirty="0" smtClean="0"/>
              <a:t>. Individual and work related risk factors for neck pain among office workers: a cross sectional study. </a:t>
            </a:r>
            <a:r>
              <a:rPr lang="en-IN" dirty="0" err="1" smtClean="0"/>
              <a:t>Eur</a:t>
            </a:r>
            <a:r>
              <a:rPr lang="en-IN" dirty="0" smtClean="0"/>
              <a:t> Spine Journal 2007.Volume 16:679–686.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6. </a:t>
            </a:r>
            <a:r>
              <a:rPr lang="en-IN" dirty="0" err="1" smtClean="0"/>
              <a:t>Juul-Kristensen</a:t>
            </a:r>
            <a:r>
              <a:rPr lang="en-IN" dirty="0" smtClean="0"/>
              <a:t> B, </a:t>
            </a:r>
            <a:r>
              <a:rPr lang="en-IN" dirty="0" err="1" smtClean="0"/>
              <a:t>Søgaard</a:t>
            </a:r>
            <a:r>
              <a:rPr lang="en-IN" dirty="0" smtClean="0"/>
              <a:t> K, </a:t>
            </a:r>
            <a:r>
              <a:rPr lang="en-IN" dirty="0" err="1" smtClean="0"/>
              <a:t>Strøyer</a:t>
            </a:r>
            <a:r>
              <a:rPr lang="en-IN" dirty="0" smtClean="0"/>
              <a:t> J, Jensen C. Computer users’ risk factors for developing shoulder, elbow and back symptoms. Scand J Work Environ Health 2004;30;5):390–398.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THANK YOU 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INTRODUCTION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Work-related musculoskeletal disorders (WRMSD) are common among office workers especially  in IT industry 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Working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Improper posture for long hours, puts an excessive amount of stress and strain on neck muscles, as well as cervical spine leading to acute and chronic neck pain.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Globally, one-year prevalence of neck pain among IT industry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reported between 32% to 45.8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% in the year 2013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AIM &amp; OBJECTIVES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AIM-</a:t>
            </a:r>
          </a:p>
          <a:p>
            <a:pPr>
              <a:buNone/>
            </a:pPr>
            <a:endParaRPr lang="en-IN" sz="2000" b="1" dirty="0" smtClean="0"/>
          </a:p>
          <a:p>
            <a:r>
              <a:rPr lang="en-IN" sz="2000" dirty="0" smtClean="0"/>
              <a:t>To study the prevalence of neck pain in employees of Knowledge Management Team of ZS </a:t>
            </a:r>
            <a:r>
              <a:rPr lang="en-IN" sz="2000" dirty="0" smtClean="0"/>
              <a:t>Associates</a:t>
            </a:r>
            <a:endParaRPr lang="en-US" sz="2000" dirty="0" smtClean="0"/>
          </a:p>
          <a:p>
            <a:pPr>
              <a:buNone/>
            </a:pPr>
            <a:endParaRPr lang="en-IN" sz="2000" dirty="0" smtClean="0"/>
          </a:p>
          <a:p>
            <a:r>
              <a:rPr lang="en-IN" sz="2000" b="1" dirty="0" smtClean="0"/>
              <a:t>OBJECTIVES-</a:t>
            </a:r>
          </a:p>
          <a:p>
            <a:pPr>
              <a:buNone/>
            </a:pPr>
            <a:endParaRPr lang="en-IN" sz="2000" dirty="0" smtClean="0"/>
          </a:p>
          <a:p>
            <a:pPr>
              <a:buFont typeface="Wingdings" pitchFamily="2" charset="2"/>
              <a:buChar char="Ø"/>
            </a:pPr>
            <a:r>
              <a:rPr lang="en-IN" sz="2000" dirty="0" smtClean="0"/>
              <a:t>To </a:t>
            </a:r>
            <a:r>
              <a:rPr lang="en-IN" sz="2000" dirty="0" smtClean="0"/>
              <a:t>determine  </a:t>
            </a:r>
            <a:r>
              <a:rPr lang="en-IN" sz="2000" dirty="0" smtClean="0"/>
              <a:t>self  reported point prevalence and period prevalence(past 12 months) of </a:t>
            </a:r>
            <a:r>
              <a:rPr lang="en-IN" sz="2000" dirty="0" smtClean="0"/>
              <a:t>neck </a:t>
            </a:r>
            <a:r>
              <a:rPr lang="en-IN" sz="2000" dirty="0" smtClean="0"/>
              <a:t>pain in KM team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/>
              <a:t>To determine  whether neck pain caused any hindrance  in normal routine work</a:t>
            </a:r>
            <a:endParaRPr lang="en-IN" sz="2000" dirty="0" smtClean="0"/>
          </a:p>
          <a:p>
            <a:pPr>
              <a:buFont typeface="Wingdings" pitchFamily="2" charset="2"/>
              <a:buChar char="Ø"/>
            </a:pPr>
            <a:r>
              <a:rPr lang="en-IN" sz="2000" dirty="0" smtClean="0"/>
              <a:t>To </a:t>
            </a:r>
            <a:r>
              <a:rPr lang="en-IN" sz="2000" dirty="0" smtClean="0"/>
              <a:t>assess any </a:t>
            </a:r>
            <a:r>
              <a:rPr lang="en-IN" sz="2000" dirty="0" smtClean="0"/>
              <a:t>association between </a:t>
            </a:r>
            <a:r>
              <a:rPr lang="en-IN" sz="2000" dirty="0" smtClean="0"/>
              <a:t>years of working and prevalence of neck pain.</a:t>
            </a:r>
            <a:endParaRPr lang="en-US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METHODOLOGY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 lvl="0"/>
            <a:r>
              <a:rPr lang="en-US" sz="2000" b="1" dirty="0" smtClean="0"/>
              <a:t>Study Design</a:t>
            </a:r>
            <a:r>
              <a:rPr lang="en-US" sz="2000" dirty="0" smtClean="0"/>
              <a:t>-  Descriptive  Cross  Sectional  Study</a:t>
            </a:r>
            <a:endParaRPr lang="en-IN" sz="2000" dirty="0" smtClean="0"/>
          </a:p>
          <a:p>
            <a:pPr lvl="0"/>
            <a:r>
              <a:rPr lang="en-US" sz="2000" b="1" dirty="0" smtClean="0"/>
              <a:t>Study  Population</a:t>
            </a:r>
            <a:r>
              <a:rPr lang="en-US" sz="2000" dirty="0" smtClean="0"/>
              <a:t>-</a:t>
            </a:r>
            <a:r>
              <a:rPr lang="en-IN" sz="2000" dirty="0" smtClean="0"/>
              <a:t>Employees of ZS Associates</a:t>
            </a:r>
          </a:p>
          <a:p>
            <a:pPr lvl="0"/>
            <a:r>
              <a:rPr lang="en-US" sz="2000" b="1" dirty="0" smtClean="0"/>
              <a:t>Study  Area- </a:t>
            </a:r>
            <a:r>
              <a:rPr lang="en-IN" sz="2000" dirty="0" smtClean="0"/>
              <a:t>ZS Associates New Delhi Office </a:t>
            </a:r>
          </a:p>
          <a:p>
            <a:pPr lvl="0"/>
            <a:r>
              <a:rPr lang="en-US" sz="2000" b="1" dirty="0" smtClean="0"/>
              <a:t>Sampling  Method-  </a:t>
            </a:r>
            <a:r>
              <a:rPr lang="en-US" sz="2000" dirty="0" smtClean="0"/>
              <a:t>Random Sampling</a:t>
            </a:r>
            <a:endParaRPr lang="en-IN" sz="2000" dirty="0" smtClean="0"/>
          </a:p>
          <a:p>
            <a:pPr lvl="0"/>
            <a:r>
              <a:rPr lang="en-US" sz="2000" b="1" dirty="0" smtClean="0"/>
              <a:t>Sample  Population</a:t>
            </a:r>
            <a:r>
              <a:rPr lang="en-US" sz="2000" dirty="0" smtClean="0"/>
              <a:t>-</a:t>
            </a:r>
            <a:r>
              <a:rPr lang="en-IN" sz="2000" dirty="0" smtClean="0"/>
              <a:t> Knowledge Management Team of ZS Associates</a:t>
            </a:r>
          </a:p>
          <a:p>
            <a:pPr lvl="0"/>
            <a:r>
              <a:rPr lang="en-US" sz="2000" b="1" dirty="0" smtClean="0"/>
              <a:t>Sample  Size – </a:t>
            </a:r>
            <a:r>
              <a:rPr lang="en-US" sz="2000" dirty="0" smtClean="0"/>
              <a:t>64 respondents ( out of 120)</a:t>
            </a:r>
            <a:endParaRPr lang="en-IN" sz="2000" dirty="0" smtClean="0"/>
          </a:p>
          <a:p>
            <a:r>
              <a:rPr lang="en-US" sz="2000" b="1" dirty="0" smtClean="0"/>
              <a:t>Data  Collection  Tool- </a:t>
            </a:r>
            <a:r>
              <a:rPr lang="en-IN" sz="2000" dirty="0" smtClean="0"/>
              <a:t>Standardised Nordic questionnaire (for the analysis of musculoskeletal symptoms in neck); sent through mail</a:t>
            </a:r>
          </a:p>
          <a:p>
            <a:r>
              <a:rPr lang="en-US" sz="2000" b="1" dirty="0" smtClean="0"/>
              <a:t>Study Time  </a:t>
            </a:r>
            <a:r>
              <a:rPr lang="en-US" sz="2000" b="1" dirty="0" smtClean="0"/>
              <a:t>Period</a:t>
            </a:r>
            <a:r>
              <a:rPr lang="en-US" sz="2000" dirty="0" smtClean="0"/>
              <a:t>-</a:t>
            </a:r>
            <a:r>
              <a:rPr lang="en-IN" sz="2000" dirty="0" smtClean="0"/>
              <a:t> March –April 2016</a:t>
            </a:r>
            <a:endParaRPr lang="en-US" sz="2000" dirty="0" smtClean="0"/>
          </a:p>
          <a:p>
            <a:r>
              <a:rPr lang="en-US" sz="2000" b="1" dirty="0" smtClean="0"/>
              <a:t>Variables</a:t>
            </a:r>
            <a:r>
              <a:rPr lang="en-US" sz="2000" dirty="0" smtClean="0"/>
              <a:t>- </a:t>
            </a:r>
            <a:r>
              <a:rPr lang="en-IN" sz="2000" dirty="0" smtClean="0"/>
              <a:t>Presence of pain, Neck Accident, Change of job, Years of work in IT industry, Duration of pain in last 12 months, Presence of pain in last 7 days, Visit to doctor for pain.</a:t>
            </a:r>
            <a:endParaRPr lang="en-US" sz="2000" dirty="0" smtClean="0"/>
          </a:p>
          <a:p>
            <a:pPr lvl="0"/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RESULTS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GENERAL OBSERVATIONS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Out of the total employees  who responded, many employees had experienced neck pain at some time or the </a:t>
            </a:r>
            <a:r>
              <a:rPr lang="en-US" sz="2000" dirty="0" smtClean="0"/>
              <a:t>other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Hectic Work culture, Long  work hours with decreased  physical activity </a:t>
            </a:r>
            <a:r>
              <a:rPr lang="en-US" sz="2000" dirty="0" smtClean="0"/>
              <a:t>were the common complaints by employees</a:t>
            </a:r>
          </a:p>
          <a:p>
            <a:endParaRPr lang="en-US" sz="2000" dirty="0" smtClean="0"/>
          </a:p>
          <a:p>
            <a:r>
              <a:rPr lang="en-US" sz="2000" dirty="0" smtClean="0"/>
              <a:t>Though facilities like Gym, Indoor sports are provided to the employees by the company, very few take advantage  of the same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/>
        </p:nvGraphicFramePr>
        <p:xfrm>
          <a:off x="285720" y="3714752"/>
          <a:ext cx="4000528" cy="27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285720" y="714356"/>
          <a:ext cx="3931920" cy="256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643438" y="714356"/>
          <a:ext cx="3931920" cy="256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4643438" y="3714752"/>
          <a:ext cx="393192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285720" y="785793"/>
          <a:ext cx="3931920" cy="256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785794"/>
          <a:ext cx="4286280" cy="256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85720" y="3714752"/>
          <a:ext cx="44291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000628" y="3896875"/>
            <a:ext cx="3786214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1400" dirty="0" smtClean="0"/>
              <a:t> Out </a:t>
            </a:r>
            <a:r>
              <a:rPr lang="en-IN" sz="1400" dirty="0" smtClean="0"/>
              <a:t>of 31% of </a:t>
            </a:r>
            <a:r>
              <a:rPr lang="en-IN" sz="1400" dirty="0" smtClean="0"/>
              <a:t>Employees </a:t>
            </a:r>
            <a:r>
              <a:rPr lang="en-IN" sz="1400" dirty="0" smtClean="0"/>
              <a:t>with 0-1 year years of work; 25% reported presence of pain {80</a:t>
            </a:r>
            <a:r>
              <a:rPr lang="en-IN" sz="1400" dirty="0" smtClean="0"/>
              <a:t>%}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IN" sz="1400" dirty="0" smtClean="0"/>
              <a:t>Out of </a:t>
            </a:r>
            <a:r>
              <a:rPr lang="en-IN" sz="1400" dirty="0" smtClean="0"/>
              <a:t>24% of employees with 1-3 years of work; 22% reported pain {91</a:t>
            </a:r>
            <a:r>
              <a:rPr lang="en-IN" sz="1400" dirty="0" smtClean="0"/>
              <a:t>%}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IN" sz="1400" dirty="0" smtClean="0"/>
              <a:t>Out </a:t>
            </a:r>
            <a:r>
              <a:rPr lang="en-IN" sz="1400" dirty="0" smtClean="0"/>
              <a:t>of 37% employees with 3-6 years of work; 30% reported pain {81</a:t>
            </a:r>
            <a:r>
              <a:rPr lang="en-IN" sz="1400" dirty="0" smtClean="0"/>
              <a:t>%}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IN" sz="1400" dirty="0" smtClean="0"/>
              <a:t>Out </a:t>
            </a:r>
            <a:r>
              <a:rPr lang="en-IN" sz="1400" dirty="0" smtClean="0"/>
              <a:t>of 8% of employees with more than 6 years of work; all reported pain {100%}</a:t>
            </a:r>
            <a:endParaRPr lang="en-US" sz="1400" dirty="0" smtClean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LIMITATIONS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r>
              <a:rPr lang="en-IN" sz="2000" dirty="0" smtClean="0"/>
              <a:t>Sample </a:t>
            </a:r>
            <a:r>
              <a:rPr lang="en-IN" sz="2000" dirty="0" smtClean="0"/>
              <a:t>chosen only from KM </a:t>
            </a:r>
            <a:r>
              <a:rPr lang="en-IN" sz="2000" dirty="0" smtClean="0"/>
              <a:t>team</a:t>
            </a:r>
          </a:p>
          <a:p>
            <a:endParaRPr lang="en-IN" sz="2000" dirty="0" smtClean="0"/>
          </a:p>
          <a:p>
            <a:r>
              <a:rPr lang="en-IN" sz="2000" dirty="0" smtClean="0"/>
              <a:t>Sample not divided uniformly among years of work experience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IN" sz="2000" dirty="0" smtClean="0"/>
              <a:t>Sample </a:t>
            </a:r>
            <a:r>
              <a:rPr lang="en-IN" sz="2000" dirty="0" smtClean="0"/>
              <a:t>size is </a:t>
            </a:r>
            <a:r>
              <a:rPr lang="en-IN" sz="2000" dirty="0" smtClean="0"/>
              <a:t>small because of less responses received</a:t>
            </a:r>
          </a:p>
          <a:p>
            <a:pPr>
              <a:buNone/>
            </a:pPr>
            <a:r>
              <a:rPr lang="en-IN" sz="2000" dirty="0" smtClean="0"/>
              <a:t>	</a:t>
            </a:r>
            <a:endParaRPr lang="en-US" sz="2000" dirty="0" smtClean="0"/>
          </a:p>
          <a:p>
            <a:r>
              <a:rPr lang="en-IN" sz="2000" dirty="0" smtClean="0"/>
              <a:t>Some Data was missing </a:t>
            </a:r>
            <a:r>
              <a:rPr lang="en-IN" sz="2000" dirty="0" smtClean="0"/>
              <a:t>as respondents didn’t reply to all the questions asked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4294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RECOMMENDATIONS</a:t>
            </a:r>
            <a:endParaRPr lang="en-IN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12224"/>
            <a:ext cx="8229600" cy="4502858"/>
          </a:xfrm>
        </p:spPr>
        <p:txBody>
          <a:bodyPr>
            <a:normAutofit/>
          </a:bodyPr>
          <a:lstStyle/>
          <a:p>
            <a:pPr lvl="0"/>
            <a:r>
              <a:rPr lang="en-IN" sz="2000" dirty="0" smtClean="0"/>
              <a:t>Postural corrections while working on </a:t>
            </a:r>
            <a:r>
              <a:rPr lang="en-IN" sz="2000" dirty="0" smtClean="0"/>
              <a:t>computers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IN" sz="2000" dirty="0" smtClean="0"/>
              <a:t>Ergonomically modifying work </a:t>
            </a:r>
            <a:r>
              <a:rPr lang="en-IN" sz="2000" dirty="0" smtClean="0"/>
              <a:t>place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IN" sz="2000" dirty="0" smtClean="0"/>
              <a:t>Taking breaks in between during working </a:t>
            </a:r>
            <a:r>
              <a:rPr lang="en-IN" sz="2000" dirty="0" smtClean="0"/>
              <a:t>hours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IN" sz="2000" dirty="0" smtClean="0"/>
              <a:t>Regular exercises for muscle </a:t>
            </a:r>
            <a:r>
              <a:rPr lang="en-IN" sz="2000" dirty="0" smtClean="0"/>
              <a:t>relaxation</a:t>
            </a:r>
          </a:p>
          <a:p>
            <a:pPr lvl="0">
              <a:buNone/>
            </a:pPr>
            <a:endParaRPr lang="en-IN" sz="2000" dirty="0" smtClean="0"/>
          </a:p>
          <a:p>
            <a:pPr lvl="0"/>
            <a:r>
              <a:rPr lang="en-IN" sz="2000" dirty="0" smtClean="0"/>
              <a:t>More proactive steps from management- Physiotherapy sessions, Ergonomic workshops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2368</TotalTime>
  <Words>847</Words>
  <Application>Microsoft Office PowerPoint</Application>
  <PresentationFormat>On-screen Show (4:3)</PresentationFormat>
  <Paragraphs>101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PREVALENCE OF NECK PAIN AMONG KM TEAM EMPLOYEES</vt:lpstr>
      <vt:lpstr>INTRODUCTION</vt:lpstr>
      <vt:lpstr>AIM &amp; OBJECTIVES</vt:lpstr>
      <vt:lpstr>METHODOLOGY</vt:lpstr>
      <vt:lpstr>RESULTS</vt:lpstr>
      <vt:lpstr>Slide 6</vt:lpstr>
      <vt:lpstr>Slide 7</vt:lpstr>
      <vt:lpstr>LIMITATIONS</vt:lpstr>
      <vt:lpstr>RECOMMENDATIONS</vt:lpstr>
      <vt:lpstr>CONCLUSION</vt:lpstr>
      <vt:lpstr>REFERENCES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IN EMERGENCY ROOM</dc:title>
  <dc:creator>lenovo</dc:creator>
  <cp:lastModifiedBy>lala</cp:lastModifiedBy>
  <cp:revision>92</cp:revision>
  <dcterms:created xsi:type="dcterms:W3CDTF">2016-05-17T01:51:27Z</dcterms:created>
  <dcterms:modified xsi:type="dcterms:W3CDTF">2016-05-20T02:30:55Z</dcterms:modified>
</cp:coreProperties>
</file>