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charts/chart3.xml" ContentType="application/vnd.openxmlformats-officedocument.drawingml.chart+xml"/>
  <Override PartName="/ppt/charts/chart4.xml" ContentType="application/vnd.openxmlformats-officedocument.drawingml.chart+xml"/>
  <Default Extension="xlsx" ContentType="application/vnd.openxmlformats-officedocument.spreadsheetml.sheet"/>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rawings/drawing1.xml" ContentType="application/vnd.openxmlformats-officedocument.drawingml.chartshap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3" r:id="rId2"/>
    <p:sldId id="287" r:id="rId3"/>
    <p:sldId id="264" r:id="rId4"/>
    <p:sldId id="265" r:id="rId5"/>
    <p:sldId id="270" r:id="rId6"/>
    <p:sldId id="272" r:id="rId7"/>
    <p:sldId id="271" r:id="rId8"/>
    <p:sldId id="273" r:id="rId9"/>
    <p:sldId id="274" r:id="rId10"/>
    <p:sldId id="279" r:id="rId11"/>
    <p:sldId id="278" r:id="rId12"/>
    <p:sldId id="277" r:id="rId13"/>
    <p:sldId id="276" r:id="rId14"/>
    <p:sldId id="280" r:id="rId15"/>
    <p:sldId id="257" r:id="rId16"/>
    <p:sldId id="266" r:id="rId17"/>
    <p:sldId id="281" r:id="rId18"/>
    <p:sldId id="283" r:id="rId19"/>
    <p:sldId id="282" r:id="rId20"/>
    <p:sldId id="267" r:id="rId21"/>
    <p:sldId id="269" r:id="rId22"/>
    <p:sldId id="285" r:id="rId23"/>
    <p:sldId id="286"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napToGrid="0">
      <p:cViewPr varScale="1">
        <p:scale>
          <a:sx n="68" d="100"/>
          <a:sy n="68" d="100"/>
        </p:scale>
        <p:origin x="-798" y="-96"/>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Acer\Documents\DISCHARGE%20GRAPHS.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Acer\Documents\DISCHARGE%20GRAPHS.xlsx" TargetMode="External"/></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Acer\Documents\DISCHARGE%20GRAPHS.xlsx" TargetMode="External"/></Relationships>
</file>

<file path=ppt/charts/_rels/chart4.xml.rels><?xml version="1.0" encoding="UTF-8" standalone="yes"?>
<Relationships xmlns="http://schemas.openxmlformats.org/package/2006/relationships"><Relationship Id="rId2" Type="http://schemas.openxmlformats.org/officeDocument/2006/relationships/package" Target="../embeddings/Microsoft_Office_Excel_2007_Workbook1.xlsx"/><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style val="43"/>
  <c:chart>
    <c:title>
      <c:tx>
        <c:rich>
          <a:bodyPr/>
          <a:lstStyle/>
          <a:p>
            <a:pPr>
              <a:defRPr/>
            </a:pPr>
            <a:r>
              <a:rPr lang="en-US"/>
              <a:t>CASH PATIENTS</a:t>
            </a:r>
          </a:p>
        </c:rich>
      </c:tx>
      <c:layout/>
    </c:title>
    <c:plotArea>
      <c:layout/>
      <c:barChart>
        <c:barDir val="col"/>
        <c:grouping val="clustered"/>
        <c:ser>
          <c:idx val="0"/>
          <c:order val="0"/>
          <c:tx>
            <c:strRef>
              <c:f>Sheet3!$B$1</c:f>
              <c:strCache>
                <c:ptCount val="1"/>
              </c:strCache>
            </c:strRef>
          </c:tx>
          <c:dLbls>
            <c:txPr>
              <a:bodyPr/>
              <a:lstStyle/>
              <a:p>
                <a:pPr>
                  <a:defRPr sz="1020" b="1" i="0" baseline="0">
                    <a:latin typeface="Arial" pitchFamily="34" charset="0"/>
                  </a:defRPr>
                </a:pPr>
                <a:endParaRPr lang="en-US"/>
              </a:p>
            </c:txPr>
            <c:dLblPos val="outEnd"/>
            <c:showVal val="1"/>
          </c:dLbls>
          <c:cat>
            <c:strRef>
              <c:f>Sheet3!$A$2:$A$5</c:f>
              <c:strCache>
                <c:ptCount val="4"/>
                <c:pt idx="0">
                  <c:v>TIME TAKEN FROM INTIMATION TO BILLING</c:v>
                </c:pt>
                <c:pt idx="1">
                  <c:v>TIME TAKEN FROM  BILLING TO CLEARANCE</c:v>
                </c:pt>
                <c:pt idx="2">
                  <c:v>TIME TAKEN FOR DISCHARGE AFTER CLEARANCE</c:v>
                </c:pt>
                <c:pt idx="3">
                  <c:v>TOTAL TIME TAKEN</c:v>
                </c:pt>
              </c:strCache>
            </c:strRef>
          </c:cat>
          <c:val>
            <c:numRef>
              <c:f>Sheet3!$B$2:$B$5</c:f>
              <c:numCache>
                <c:formatCode>h:mm:ss</c:formatCode>
                <c:ptCount val="4"/>
                <c:pt idx="0">
                  <c:v>2.1805555555555672E-2</c:v>
                </c:pt>
                <c:pt idx="1">
                  <c:v>4.6817129629629646E-2</c:v>
                </c:pt>
                <c:pt idx="2">
                  <c:v>2.0127314814814858E-2</c:v>
                </c:pt>
                <c:pt idx="3">
                  <c:v>8.8750000000000537E-2</c:v>
                </c:pt>
              </c:numCache>
            </c:numRef>
          </c:val>
        </c:ser>
        <c:dLbls>
          <c:showVal val="1"/>
        </c:dLbls>
        <c:axId val="54679424"/>
        <c:axId val="54680960"/>
      </c:barChart>
      <c:catAx>
        <c:axId val="54679424"/>
        <c:scaling>
          <c:orientation val="minMax"/>
        </c:scaling>
        <c:axPos val="b"/>
        <c:tickLblPos val="nextTo"/>
        <c:crossAx val="54680960"/>
        <c:crosses val="autoZero"/>
        <c:auto val="1"/>
        <c:lblAlgn val="ctr"/>
        <c:lblOffset val="100"/>
      </c:catAx>
      <c:valAx>
        <c:axId val="54680960"/>
        <c:scaling>
          <c:orientation val="minMax"/>
        </c:scaling>
        <c:axPos val="l"/>
        <c:numFmt formatCode="h:mm:ss" sourceLinked="1"/>
        <c:tickLblPos val="nextTo"/>
        <c:txPr>
          <a:bodyPr/>
          <a:lstStyle/>
          <a:p>
            <a:pPr>
              <a:defRPr sz="1020" b="1" i="0" baseline="0">
                <a:latin typeface="Arial" pitchFamily="34" charset="0"/>
              </a:defRPr>
            </a:pPr>
            <a:endParaRPr lang="en-US"/>
          </a:p>
        </c:txPr>
        <c:crossAx val="54679424"/>
        <c:crosses val="autoZero"/>
        <c:crossBetween val="between"/>
      </c:valAx>
      <c:spPr>
        <a:noFill/>
      </c:spPr>
    </c:plotArea>
    <c:legend>
      <c:legendPos val="l"/>
      <c:layout/>
    </c:legend>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style val="45"/>
  <c:chart>
    <c:title>
      <c:tx>
        <c:rich>
          <a:bodyPr/>
          <a:lstStyle/>
          <a:p>
            <a:pPr>
              <a:defRPr/>
            </a:pPr>
            <a:r>
              <a:rPr lang="en-US"/>
              <a:t>TPA PATIENTS</a:t>
            </a:r>
          </a:p>
        </c:rich>
      </c:tx>
      <c:layout/>
    </c:title>
    <c:plotArea>
      <c:layout/>
      <c:barChart>
        <c:barDir val="col"/>
        <c:grouping val="clustered"/>
        <c:ser>
          <c:idx val="0"/>
          <c:order val="0"/>
          <c:tx>
            <c:strRef>
              <c:f>Sheet4!$B$1</c:f>
              <c:strCache>
                <c:ptCount val="1"/>
              </c:strCache>
            </c:strRef>
          </c:tx>
          <c:dLbls>
            <c:txPr>
              <a:bodyPr/>
              <a:lstStyle/>
              <a:p>
                <a:pPr>
                  <a:defRPr sz="1020" b="1" i="0" baseline="0">
                    <a:latin typeface="Arial" pitchFamily="34" charset="0"/>
                  </a:defRPr>
                </a:pPr>
                <a:endParaRPr lang="en-US"/>
              </a:p>
            </c:txPr>
            <c:dLblPos val="outEnd"/>
            <c:showVal val="1"/>
          </c:dLbls>
          <c:cat>
            <c:strRef>
              <c:f>Sheet4!$A$2:$A$5</c:f>
              <c:strCache>
                <c:ptCount val="4"/>
                <c:pt idx="0">
                  <c:v>TIME TAKEN FROM INTIMATION TO BILLING</c:v>
                </c:pt>
                <c:pt idx="1">
                  <c:v>TIME TAKEN FROM  BILLING TO CLEARANCE</c:v>
                </c:pt>
                <c:pt idx="2">
                  <c:v>TIME TAKEN FOR DISCHARGE AFTER CLEARANCE</c:v>
                </c:pt>
                <c:pt idx="3">
                  <c:v>TOTAL TIME TAKEN</c:v>
                </c:pt>
              </c:strCache>
            </c:strRef>
          </c:cat>
          <c:val>
            <c:numRef>
              <c:f>Sheet4!$B$2:$B$5</c:f>
              <c:numCache>
                <c:formatCode>h:mm:ss</c:formatCode>
                <c:ptCount val="4"/>
                <c:pt idx="0">
                  <c:v>3.0416666666666672E-2</c:v>
                </c:pt>
                <c:pt idx="1">
                  <c:v>0.13618055555555517</c:v>
                </c:pt>
                <c:pt idx="2">
                  <c:v>2.0798611111111108E-2</c:v>
                </c:pt>
                <c:pt idx="3">
                  <c:v>0.18739583333333401</c:v>
                </c:pt>
              </c:numCache>
            </c:numRef>
          </c:val>
        </c:ser>
        <c:dLbls>
          <c:showVal val="1"/>
        </c:dLbls>
        <c:axId val="54714368"/>
        <c:axId val="54715904"/>
      </c:barChart>
      <c:catAx>
        <c:axId val="54714368"/>
        <c:scaling>
          <c:orientation val="minMax"/>
        </c:scaling>
        <c:axPos val="b"/>
        <c:tickLblPos val="nextTo"/>
        <c:crossAx val="54715904"/>
        <c:crosses val="autoZero"/>
        <c:auto val="1"/>
        <c:lblAlgn val="ctr"/>
        <c:lblOffset val="100"/>
      </c:catAx>
      <c:valAx>
        <c:axId val="54715904"/>
        <c:scaling>
          <c:orientation val="minMax"/>
        </c:scaling>
        <c:axPos val="l"/>
        <c:numFmt formatCode="h:mm:ss" sourceLinked="1"/>
        <c:tickLblPos val="nextTo"/>
        <c:txPr>
          <a:bodyPr/>
          <a:lstStyle/>
          <a:p>
            <a:pPr>
              <a:defRPr sz="1030" b="1" i="0" baseline="0">
                <a:latin typeface="Arial" pitchFamily="34" charset="0"/>
              </a:defRPr>
            </a:pPr>
            <a:endParaRPr lang="en-US"/>
          </a:p>
        </c:txPr>
        <c:crossAx val="54714368"/>
        <c:crosses val="autoZero"/>
        <c:crossBetween val="between"/>
      </c:valAx>
      <c:spPr>
        <a:noFill/>
      </c:spPr>
    </c:plotArea>
    <c:legend>
      <c:legendPos val="l"/>
      <c:layout>
        <c:manualLayout>
          <c:xMode val="edge"/>
          <c:yMode val="edge"/>
          <c:x val="3.333333333333334E-2"/>
          <c:y val="0.23023071190175287"/>
          <c:w val="2.1403637045369569E-2"/>
          <c:h val="0.43243997278118018"/>
        </c:manualLayout>
      </c:layout>
    </c:legend>
    <c:plotVisOnly val="1"/>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style val="44"/>
  <c:chart>
    <c:title>
      <c:tx>
        <c:rich>
          <a:bodyPr/>
          <a:lstStyle/>
          <a:p>
            <a:pPr>
              <a:defRPr/>
            </a:pPr>
            <a:r>
              <a:rPr lang="en-US" sz="1200"/>
              <a:t>PLANNED DISCHARGES BEFORE 11 AM</a:t>
            </a:r>
          </a:p>
        </c:rich>
      </c:tx>
      <c:layout>
        <c:manualLayout>
          <c:xMode val="edge"/>
          <c:yMode val="edge"/>
          <c:x val="0.34488035367603531"/>
          <c:y val="2.6743067408774499E-2"/>
        </c:manualLayout>
      </c:layout>
    </c:title>
    <c:plotArea>
      <c:layout>
        <c:manualLayout>
          <c:layoutTarget val="inner"/>
          <c:xMode val="edge"/>
          <c:yMode val="edge"/>
          <c:x val="9.008520457065082E-2"/>
          <c:y val="2.3314299328625668E-2"/>
          <c:w val="0.8842469734192947"/>
          <c:h val="0.82203105324367665"/>
        </c:manualLayout>
      </c:layout>
      <c:barChart>
        <c:barDir val="col"/>
        <c:grouping val="clustered"/>
        <c:ser>
          <c:idx val="0"/>
          <c:order val="0"/>
          <c:dLbls>
            <c:txPr>
              <a:bodyPr/>
              <a:lstStyle/>
              <a:p>
                <a:pPr>
                  <a:defRPr sz="1030" b="1" i="0" baseline="0">
                    <a:latin typeface="Arial" pitchFamily="34" charset="0"/>
                  </a:defRPr>
                </a:pPr>
                <a:endParaRPr lang="en-US"/>
              </a:p>
            </c:txPr>
            <c:dLblPos val="inBase"/>
            <c:showVal val="1"/>
          </c:dLbls>
          <c:cat>
            <c:strRef>
              <c:f>Sheet5!$A$3:$A$5</c:f>
              <c:strCache>
                <c:ptCount val="3"/>
                <c:pt idx="0">
                  <c:v>ECHS </c:v>
                </c:pt>
                <c:pt idx="1">
                  <c:v>CASH</c:v>
                </c:pt>
                <c:pt idx="2">
                  <c:v>TPA</c:v>
                </c:pt>
              </c:strCache>
            </c:strRef>
          </c:cat>
          <c:val>
            <c:numRef>
              <c:f>Sheet5!$B$3:$B$5</c:f>
              <c:numCache>
                <c:formatCode>0%</c:formatCode>
                <c:ptCount val="3"/>
                <c:pt idx="0">
                  <c:v>0.85000000000000064</c:v>
                </c:pt>
                <c:pt idx="1">
                  <c:v>0.65000000000000235</c:v>
                </c:pt>
                <c:pt idx="2">
                  <c:v>0.2</c:v>
                </c:pt>
              </c:numCache>
            </c:numRef>
          </c:val>
        </c:ser>
        <c:dLbls>
          <c:showVal val="1"/>
        </c:dLbls>
        <c:axId val="56458624"/>
        <c:axId val="56472704"/>
      </c:barChart>
      <c:catAx>
        <c:axId val="56458624"/>
        <c:scaling>
          <c:orientation val="minMax"/>
        </c:scaling>
        <c:axPos val="b"/>
        <c:tickLblPos val="nextTo"/>
        <c:crossAx val="56472704"/>
        <c:crosses val="autoZero"/>
        <c:auto val="1"/>
        <c:lblAlgn val="ctr"/>
        <c:lblOffset val="100"/>
      </c:catAx>
      <c:valAx>
        <c:axId val="56472704"/>
        <c:scaling>
          <c:orientation val="minMax"/>
        </c:scaling>
        <c:axPos val="l"/>
        <c:numFmt formatCode="0%" sourceLinked="1"/>
        <c:tickLblPos val="nextTo"/>
        <c:txPr>
          <a:bodyPr/>
          <a:lstStyle/>
          <a:p>
            <a:pPr>
              <a:defRPr sz="1030" b="1" i="0" baseline="0">
                <a:latin typeface="Arial" pitchFamily="34" charset="0"/>
              </a:defRPr>
            </a:pPr>
            <a:endParaRPr lang="en-US"/>
          </a:p>
        </c:txPr>
        <c:crossAx val="56458624"/>
        <c:crosses val="autoZero"/>
        <c:crossBetween val="between"/>
      </c:valAx>
      <c:spPr>
        <a:noFill/>
      </c:spPr>
    </c:plotArea>
    <c:plotVisOnly val="1"/>
  </c:chart>
  <c:externalData r:id="rId1"/>
  <c:userShapes r:id="rId2"/>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600"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r>
              <a:rPr lang="en-US" u="sng"/>
              <a:t>QUESTIONNAIRE ANALYSIS</a:t>
            </a:r>
          </a:p>
        </c:rich>
      </c:tx>
      <c:layout/>
      <c:spPr>
        <a:noFill/>
        <a:ln>
          <a:noFill/>
        </a:ln>
        <a:effectLst/>
      </c:spPr>
    </c:title>
    <c:view3D>
      <c:rotX val="30"/>
      <c:depthPercent val="100"/>
      <c:perspective val="30"/>
    </c:view3D>
    <c:floor>
      <c:spPr>
        <a:noFill/>
        <a:ln>
          <a:noFill/>
        </a:ln>
        <a:effectLst/>
        <a:sp3d/>
      </c:spPr>
    </c:floor>
    <c:sideWall>
      <c:spPr>
        <a:noFill/>
        <a:ln>
          <a:noFill/>
        </a:ln>
        <a:effectLst/>
        <a:sp3d/>
      </c:spPr>
    </c:sideWall>
    <c:backWall>
      <c:spPr>
        <a:noFill/>
        <a:ln>
          <a:noFill/>
        </a:ln>
        <a:effectLst/>
        <a:sp3d/>
      </c:spPr>
    </c:backWall>
    <c:plotArea>
      <c:layout>
        <c:manualLayout>
          <c:layoutTarget val="inner"/>
          <c:xMode val="edge"/>
          <c:yMode val="edge"/>
          <c:x val="0.22822932792800119"/>
          <c:y val="0.1468152274837512"/>
          <c:w val="0.74674222617724662"/>
          <c:h val="0.74919220055710511"/>
        </c:manualLayout>
      </c:layout>
      <c:pie3DChart>
        <c:varyColors val="1"/>
        <c:ser>
          <c:idx val="0"/>
          <c:order val="0"/>
          <c:tx>
            <c:strRef>
              <c:f>Sheet2!$C$3</c:f>
              <c:strCache>
                <c:ptCount val="1"/>
              </c:strCache>
            </c:strRef>
          </c:tx>
          <c:dPt>
            <c:idx val="0"/>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1"/>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2"/>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3"/>
            <c:spPr>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Lbls>
            <c:dLbl>
              <c:idx val="1"/>
              <c:layout/>
              <c:tx>
                <c:rich>
                  <a:bodyPr rot="0" spcFirstLastPara="1" vertOverflow="ellipsis" vert="horz" wrap="square" lIns="38100" tIns="19050" rIns="38100" bIns="19050" anchor="ctr" anchorCtr="1">
                    <a:noAutofit/>
                  </a:bodyPr>
                  <a:lstStyle/>
                  <a:p>
                    <a:pPr>
                      <a:defRPr sz="1200" b="0" i="0" u="none" strike="noStrike" kern="1200" cap="all" baseline="0">
                        <a:solidFill>
                          <a:sysClr val="windowText" lastClr="000000"/>
                        </a:solidFill>
                        <a:latin typeface="Arial" panose="020B0604020202020204" pitchFamily="34" charset="0"/>
                        <a:ea typeface="+mn-ea"/>
                        <a:cs typeface="+mn-cs"/>
                      </a:defRPr>
                    </a:pPr>
                    <a:r>
                      <a:rPr lang="en-US" sz="1200" baseline="0" dirty="0" smtClean="0">
                        <a:solidFill>
                          <a:sysClr val="windowText" lastClr="000000"/>
                        </a:solidFill>
                      </a:rPr>
                      <a:t>30%</a:t>
                    </a:r>
                    <a:endParaRPr lang="en-US" sz="1200" baseline="0" dirty="0">
                      <a:solidFill>
                        <a:sysClr val="windowText" lastClr="000000"/>
                      </a:solidFill>
                    </a:endParaRPr>
                  </a:p>
                  <a:p>
                    <a:pPr>
                      <a:defRPr sz="1200" b="0" i="0" u="none" strike="noStrike" kern="1200" cap="all" baseline="0">
                        <a:solidFill>
                          <a:sysClr val="windowText" lastClr="000000"/>
                        </a:solidFill>
                        <a:latin typeface="Arial" panose="020B0604020202020204" pitchFamily="34" charset="0"/>
                        <a:ea typeface="+mn-ea"/>
                        <a:cs typeface="+mn-cs"/>
                      </a:defRPr>
                    </a:pPr>
                    <a:r>
                      <a:rPr lang="en-US" sz="1200" baseline="0" dirty="0">
                        <a:solidFill>
                          <a:sysClr val="windowText" lastClr="000000"/>
                        </a:solidFill>
                      </a:rPr>
                      <a:t>0 - 3</a:t>
                    </a:r>
                  </a:p>
                  <a:p>
                    <a:pPr>
                      <a:defRPr sz="1200" b="0" i="0" u="none" strike="noStrike" kern="1200" cap="all" baseline="0">
                        <a:solidFill>
                          <a:sysClr val="windowText" lastClr="000000"/>
                        </a:solidFill>
                        <a:latin typeface="Arial" panose="020B0604020202020204" pitchFamily="34" charset="0"/>
                        <a:ea typeface="+mn-ea"/>
                        <a:cs typeface="+mn-cs"/>
                      </a:defRPr>
                    </a:pPr>
                    <a:endParaRPr lang="en-US" sz="1200" dirty="0">
                      <a:solidFill>
                        <a:sysClr val="windowText" lastClr="000000"/>
                      </a:solidFill>
                    </a:endParaRPr>
                  </a:p>
                </c:rich>
              </c:tx>
              <c:spPr>
                <a:noFill/>
                <a:ln>
                  <a:noFill/>
                </a:ln>
                <a:effectLst/>
              </c:spPr>
              <c:dLblPos val="ctr"/>
              <c:showVal val="1"/>
              <c:extLst>
                <c:ext xmlns:c15="http://schemas.microsoft.com/office/drawing/2012/chart" uri="{CE6537A1-D6FC-4f65-9D91-7224C49458BB}">
                  <c15:layout>
                    <c:manualLayout>
                      <c:w val="0.10898735651582753"/>
                      <c:h val="0.13144922238754653"/>
                    </c:manualLayout>
                  </c15:layout>
                  <c15:dlblFieldTable/>
                  <c15:showDataLabelsRange val="0"/>
                </c:ext>
              </c:extLst>
            </c:dLbl>
            <c:dLbl>
              <c:idx val="2"/>
              <c:layout>
                <c:manualLayout>
                  <c:x val="9.5880009657580353E-2"/>
                  <c:y val="-0.35136469872545023"/>
                </c:manualLayout>
              </c:layout>
              <c:tx>
                <c:rich>
                  <a:bodyPr rot="0" spcFirstLastPara="1" vertOverflow="ellipsis" vert="horz" wrap="square" lIns="38100" tIns="19050" rIns="38100" bIns="19050" anchor="ctr" anchorCtr="1">
                    <a:noAutofit/>
                  </a:bodyPr>
                  <a:lstStyle/>
                  <a:p>
                    <a:pPr>
                      <a:defRPr sz="1200" b="0" i="0" u="none" strike="noStrike" kern="1200" cap="all" baseline="0">
                        <a:solidFill>
                          <a:sysClr val="windowText" lastClr="000000"/>
                        </a:solidFill>
                        <a:latin typeface="Arial" panose="020B0604020202020204" pitchFamily="34" charset="0"/>
                        <a:ea typeface="+mn-ea"/>
                        <a:cs typeface="+mn-cs"/>
                      </a:defRPr>
                    </a:pPr>
                    <a:r>
                      <a:rPr lang="en-US" sz="1200" dirty="0" smtClean="0">
                        <a:solidFill>
                          <a:sysClr val="windowText" lastClr="000000"/>
                        </a:solidFill>
                      </a:rPr>
                      <a:t>45%</a:t>
                    </a:r>
                    <a:endParaRPr lang="en-US" sz="1200" dirty="0">
                      <a:solidFill>
                        <a:sysClr val="windowText" lastClr="000000"/>
                      </a:solidFill>
                    </a:endParaRPr>
                  </a:p>
                  <a:p>
                    <a:pPr>
                      <a:defRPr sz="1200" b="0" i="0" u="none" strike="noStrike" kern="1200" cap="all" baseline="0">
                        <a:solidFill>
                          <a:sysClr val="windowText" lastClr="000000"/>
                        </a:solidFill>
                        <a:latin typeface="Arial" panose="020B0604020202020204" pitchFamily="34" charset="0"/>
                        <a:ea typeface="+mn-ea"/>
                        <a:cs typeface="+mn-cs"/>
                      </a:defRPr>
                    </a:pPr>
                    <a:r>
                      <a:rPr lang="en-US" sz="1200" dirty="0">
                        <a:solidFill>
                          <a:sysClr val="windowText" lastClr="000000"/>
                        </a:solidFill>
                      </a:rPr>
                      <a:t>4 - 6</a:t>
                    </a:r>
                  </a:p>
                </c:rich>
              </c:tx>
              <c:spPr>
                <a:noFill/>
                <a:ln>
                  <a:noFill/>
                </a:ln>
                <a:effectLst/>
              </c:spPr>
              <c:dLblPos val="bestFit"/>
              <c:showVal val="1"/>
              <c:extLst>
                <c:ext xmlns:c15="http://schemas.microsoft.com/office/drawing/2012/chart" uri="{CE6537A1-D6FC-4f65-9D91-7224C49458BB}">
                  <c15:layout>
                    <c:manualLayout>
                      <c:w val="8.4836614046889525E-2"/>
                      <c:h val="0.10156252046028581"/>
                    </c:manualLayout>
                  </c15:layout>
                  <c15:dlblFieldTable/>
                  <c15:showDataLabelsRange val="0"/>
                </c:ext>
              </c:extLst>
            </c:dLbl>
            <c:dLbl>
              <c:idx val="3"/>
              <c:layout/>
              <c:tx>
                <c:rich>
                  <a:bodyPr/>
                  <a:lstStyle/>
                  <a:p>
                    <a:pPr>
                      <a:defRPr sz="1200">
                        <a:latin typeface="Arial" pitchFamily="34" charset="0"/>
                        <a:cs typeface="Arial" pitchFamily="34" charset="0"/>
                      </a:defRPr>
                    </a:pPr>
                    <a:r>
                      <a:rPr lang="en-US" sz="1200" dirty="0" smtClean="0">
                        <a:latin typeface="Arial" pitchFamily="34" charset="0"/>
                        <a:cs typeface="Arial" pitchFamily="34" charset="0"/>
                      </a:rPr>
                      <a:t>25%</a:t>
                    </a:r>
                    <a:endParaRPr lang="en-US" sz="1200" dirty="0">
                      <a:latin typeface="Arial" pitchFamily="34" charset="0"/>
                      <a:cs typeface="Arial" pitchFamily="34" charset="0"/>
                    </a:endParaRPr>
                  </a:p>
                  <a:p>
                    <a:pPr>
                      <a:defRPr sz="1200">
                        <a:latin typeface="Arial" pitchFamily="34" charset="0"/>
                        <a:cs typeface="Arial" pitchFamily="34" charset="0"/>
                      </a:defRPr>
                    </a:pPr>
                    <a:r>
                      <a:rPr lang="en-US" sz="1200" dirty="0">
                        <a:latin typeface="Arial" pitchFamily="34" charset="0"/>
                        <a:cs typeface="Arial" pitchFamily="34" charset="0"/>
                      </a:rPr>
                      <a:t>7</a:t>
                    </a:r>
                    <a:r>
                      <a:rPr lang="en-US" sz="1200" baseline="0" dirty="0">
                        <a:latin typeface="Arial" pitchFamily="34" charset="0"/>
                        <a:cs typeface="Arial" pitchFamily="34" charset="0"/>
                      </a:rPr>
                      <a:t> - 10</a:t>
                    </a:r>
                  </a:p>
                </c:rich>
              </c:tx>
              <c:spPr/>
              <c:dLblPos val="ctr"/>
              <c:showVal val="1"/>
              <c:extLst>
                <c:ext xmlns:c15="http://schemas.microsoft.com/office/drawing/2012/chart" uri="{CE6537A1-D6FC-4f65-9D91-7224C49458BB}">
                  <c15:layout/>
                  <c15:dlblFieldTable/>
                  <c15:showDataLabelsRange val="0"/>
                </c:ext>
              </c:extLst>
            </c:dLbl>
            <c:delete val="1"/>
            <c:extLst>
              <c:ext xmlns:c15="http://schemas.microsoft.com/office/drawing/2012/chart" uri="{CE6537A1-D6FC-4f65-9D91-7224C49458BB}"/>
            </c:extLst>
          </c:dLbls>
          <c:cat>
            <c:strRef>
              <c:f>Sheet2!$B$4:$B$7</c:f>
              <c:strCache>
                <c:ptCount val="4"/>
                <c:pt idx="0">
                  <c:v>COMPLIANCE LEVEL </c:v>
                </c:pt>
                <c:pt idx="1">
                  <c:v>POOR</c:v>
                </c:pt>
                <c:pt idx="2">
                  <c:v>AVERAGE</c:v>
                </c:pt>
                <c:pt idx="3">
                  <c:v>EXCELLENT</c:v>
                </c:pt>
              </c:strCache>
            </c:strRef>
          </c:cat>
          <c:val>
            <c:numRef>
              <c:f>Sheet2!$C$4:$C$7</c:f>
              <c:numCache>
                <c:formatCode>0%</c:formatCode>
                <c:ptCount val="4"/>
                <c:pt idx="0" formatCode="General">
                  <c:v>0</c:v>
                </c:pt>
                <c:pt idx="1">
                  <c:v>0.30000000000000032</c:v>
                </c:pt>
                <c:pt idx="2">
                  <c:v>0.45</c:v>
                </c:pt>
                <c:pt idx="3">
                  <c:v>0.25</c:v>
                </c:pt>
              </c:numCache>
            </c:numRef>
          </c:val>
        </c:ser>
        <c:ser>
          <c:idx val="1"/>
          <c:order val="1"/>
          <c:tx>
            <c:strRef>
              <c:f>Sheet2!$D$3</c:f>
              <c:strCache>
                <c:ptCount val="1"/>
              </c:strCache>
            </c:strRef>
          </c:tx>
          <c:dPt>
            <c:idx val="0"/>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1"/>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2"/>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3"/>
            <c:spPr>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lumMod val="85000"/>
                      </a:schemeClr>
                    </a:solidFill>
                    <a:latin typeface="+mn-lt"/>
                    <a:ea typeface="+mn-ea"/>
                    <a:cs typeface="+mn-cs"/>
                  </a:defRPr>
                </a:pPr>
                <a:endParaRPr lang="en-US"/>
              </a:p>
            </c:txPr>
            <c:dLblPos val="ctr"/>
            <c:showVal val="1"/>
            <c:showLeaderLines val="1"/>
            <c:leaderLines>
              <c:spPr>
                <a:ln w="9525">
                  <a:solidFill>
                    <a:schemeClr val="lt1">
                      <a:lumMod val="95000"/>
                      <a:alpha val="54000"/>
                    </a:schemeClr>
                  </a:solidFill>
                </a:ln>
                <a:effectLst/>
              </c:spPr>
            </c:leaderLines>
            <c:extLst>
              <c:ext xmlns:c15="http://schemas.microsoft.com/office/drawing/2012/chart" uri="{CE6537A1-D6FC-4f65-9D91-7224C49458BB}"/>
            </c:extLst>
          </c:dLbls>
          <c:cat>
            <c:strRef>
              <c:f>Sheet2!$B$4:$B$7</c:f>
              <c:strCache>
                <c:ptCount val="4"/>
                <c:pt idx="0">
                  <c:v>COMPLIANCE LEVEL </c:v>
                </c:pt>
                <c:pt idx="1">
                  <c:v>POOR</c:v>
                </c:pt>
                <c:pt idx="2">
                  <c:v>AVERAGE</c:v>
                </c:pt>
                <c:pt idx="3">
                  <c:v>EXCELLENT</c:v>
                </c:pt>
              </c:strCache>
            </c:strRef>
          </c:cat>
          <c:val>
            <c:numRef>
              <c:f>Sheet2!$D$4:$D$7</c:f>
              <c:numCache>
                <c:formatCode>General</c:formatCode>
                <c:ptCount val="4"/>
                <c:pt idx="0">
                  <c:v>0</c:v>
                </c:pt>
                <c:pt idx="1">
                  <c:v>0</c:v>
                </c:pt>
                <c:pt idx="2" formatCode="@">
                  <c:v>0</c:v>
                </c:pt>
                <c:pt idx="3" formatCode="@">
                  <c:v>0</c:v>
                </c:pt>
              </c:numCache>
            </c:numRef>
          </c:val>
        </c:ser>
        <c:dLbls>
          <c:showVal val="1"/>
        </c:dLbls>
      </c:pie3DChart>
      <c:spPr>
        <a:noFill/>
        <a:ln>
          <a:noFill/>
        </a:ln>
        <a:effectLst/>
      </c:spPr>
    </c:plotArea>
    <c:legend>
      <c:legendPos val="l"/>
      <c:layout>
        <c:manualLayout>
          <c:xMode val="edge"/>
          <c:yMode val="edge"/>
          <c:x val="8.625265167477858E-3"/>
          <c:y val="0.30088657808992159"/>
          <c:w val="0.19767330642295872"/>
          <c:h val="0.42086737769005023"/>
        </c:manualLayout>
      </c:layout>
      <c:spPr>
        <a:noFill/>
        <a:ln>
          <a:noFill/>
        </a:ln>
        <a:effectLst/>
      </c:spPr>
      <c:txPr>
        <a:bodyPr rot="0" spcFirstLastPara="1" vertOverflow="ellipsis" vert="horz" wrap="square" anchor="ctr" anchorCtr="1"/>
        <a:lstStyle/>
        <a:p>
          <a:pPr>
            <a:defRPr sz="1280" b="0" i="0" u="none" strike="noStrike" kern="1200" cap="all" baseline="0">
              <a:solidFill>
                <a:schemeClr val="lt1">
                  <a:lumMod val="85000"/>
                </a:schemeClr>
              </a:solidFill>
              <a:latin typeface="+mn-lt"/>
              <a:ea typeface="+mn-ea"/>
              <a:cs typeface="+mn-cs"/>
            </a:defRPr>
          </a:pPr>
          <a:endParaRPr lang="en-US"/>
        </a:p>
      </c:txPr>
    </c:legend>
    <c:plotVisOnly val="1"/>
    <c:dispBlanksAs val="zero"/>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a:pPr>
      <a:endParaRPr lang="en-US"/>
    </a:p>
  </c:txPr>
  <c:externalData r:id="rId2"/>
</c:chartSpace>
</file>

<file path=ppt/drawings/_rels/vmlDrawing1.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emf"/></Relationships>
</file>

<file path=ppt/drawings/drawing1.xml><?xml version="1.0" encoding="utf-8"?>
<c:userShapes xmlns:c="http://schemas.openxmlformats.org/drawingml/2006/chart">
  <cdr:relSizeAnchor xmlns:cdr="http://schemas.openxmlformats.org/drawingml/2006/chartDrawing">
    <cdr:from>
      <cdr:x>0.35833</cdr:x>
      <cdr:y>0.92767</cdr:y>
    </cdr:from>
    <cdr:to>
      <cdr:x>0.67708</cdr:x>
      <cdr:y>0.97281</cdr:y>
    </cdr:to>
    <cdr:sp macro="" textlink="">
      <cdr:nvSpPr>
        <cdr:cNvPr id="3" name="TextBox 2"/>
        <cdr:cNvSpPr txBox="1"/>
      </cdr:nvSpPr>
      <cdr:spPr>
        <a:xfrm xmlns:a="http://schemas.openxmlformats.org/drawingml/2006/main">
          <a:off x="1638300" y="2924738"/>
          <a:ext cx="1457325" cy="142313"/>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r>
            <a:rPr lang="en-US" sz="1100" b="1">
              <a:solidFill>
                <a:schemeClr val="bg1"/>
              </a:solidFill>
            </a:rPr>
            <a:t>MODE</a:t>
          </a:r>
          <a:r>
            <a:rPr lang="en-US" sz="1100" b="1" baseline="0">
              <a:solidFill>
                <a:schemeClr val="bg1"/>
              </a:solidFill>
            </a:rPr>
            <a:t> OF PAYMENT</a:t>
          </a:r>
          <a:endParaRPr lang="en-US" sz="1100" b="1">
            <a:solidFill>
              <a:schemeClr val="bg1"/>
            </a:solidFill>
          </a:endParaRPr>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711200" y="1371600"/>
            <a:ext cx="10468864"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840F76D0-7C7D-4EEB-B093-AFDE0DC414C7}" type="datetimeFigureOut">
              <a:rPr lang="en-US" smtClean="0"/>
              <a:pPr/>
              <a:t>5/24/2016</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6BABCFC5-C792-4E7A-B9A6-B601217F8C0A}"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40F76D0-7C7D-4EEB-B093-AFDE0DC414C7}" type="datetimeFigureOut">
              <a:rPr lang="en-US" smtClean="0"/>
              <a:pPr/>
              <a:t>5/24/2016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ABCFC5-C792-4E7A-B9A6-B601217F8C0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914401"/>
            <a:ext cx="27432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914401"/>
            <a:ext cx="80264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40F76D0-7C7D-4EEB-B093-AFDE0DC414C7}" type="datetimeFigureOut">
              <a:rPr lang="en-US" smtClean="0"/>
              <a:pPr/>
              <a:t>5/24/2016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ABCFC5-C792-4E7A-B9A6-B601217F8C0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40F76D0-7C7D-4EEB-B093-AFDE0DC414C7}" type="datetimeFigureOut">
              <a:rPr lang="en-US" smtClean="0"/>
              <a:pPr/>
              <a:t>5/24/2016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ABCFC5-C792-4E7A-B9A6-B601217F8C0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07136" y="1316736"/>
            <a:ext cx="103632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07136" y="2704664"/>
            <a:ext cx="103632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40F76D0-7C7D-4EEB-B093-AFDE0DC414C7}" type="datetimeFigureOut">
              <a:rPr lang="en-US" smtClean="0"/>
              <a:pPr/>
              <a:t>5/24/2016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ABCFC5-C792-4E7A-B9A6-B601217F8C0A}"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40F76D0-7C7D-4EEB-B093-AFDE0DC414C7}" type="datetimeFigureOut">
              <a:rPr lang="en-US" smtClean="0"/>
              <a:pPr/>
              <a:t>5/24/2016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ABCFC5-C792-4E7A-B9A6-B601217F8C0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840F76D0-7C7D-4EEB-B093-AFDE0DC414C7}" type="datetimeFigureOut">
              <a:rPr lang="en-US" smtClean="0"/>
              <a:pPr/>
              <a:t>5/24/2016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BABCFC5-C792-4E7A-B9A6-B601217F8C0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10744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40F76D0-7C7D-4EEB-B093-AFDE0DC414C7}" type="datetimeFigureOut">
              <a:rPr lang="en-US" smtClean="0"/>
              <a:pPr/>
              <a:t>5/24/2016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BABCFC5-C792-4E7A-B9A6-B601217F8C0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0F76D0-7C7D-4EEB-B093-AFDE0DC414C7}" type="datetimeFigureOut">
              <a:rPr lang="en-US" smtClean="0"/>
              <a:pPr/>
              <a:t>5/24/2016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BABCFC5-C792-4E7A-B9A6-B601217F8C0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514352"/>
            <a:ext cx="36576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40F76D0-7C7D-4EEB-B093-AFDE0DC414C7}" type="datetimeFigureOut">
              <a:rPr lang="en-US" smtClean="0"/>
              <a:pPr/>
              <a:t>5/24/2016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ABCFC5-C792-4E7A-B9A6-B601217F8C0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812800" y="1176997"/>
            <a:ext cx="2950464"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812800" y="2828785"/>
            <a:ext cx="29464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40F76D0-7C7D-4EEB-B093-AFDE0DC414C7}" type="datetimeFigureOut">
              <a:rPr lang="en-US" smtClean="0"/>
              <a:pPr/>
              <a:t>5/24/2016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69600" y="6356351"/>
            <a:ext cx="812800" cy="365125"/>
          </a:xfrm>
        </p:spPr>
        <p:txBody>
          <a:bodyPr/>
          <a:lstStyle/>
          <a:p>
            <a:fld id="{6BABCFC5-C792-4E7A-B9A6-B601217F8C0A}" type="slidenum">
              <a:rPr lang="en-US" smtClean="0"/>
              <a:pPr/>
              <a:t>‹#›</a:t>
            </a:fld>
            <a:endParaRPr lang="en-US"/>
          </a:p>
        </p:txBody>
      </p:sp>
      <p:sp>
        <p:nvSpPr>
          <p:cNvPr id="3" name="Picture Placeholder 2"/>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5842000" y="-7143"/>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609600" y="704088"/>
            <a:ext cx="109728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609600" y="1935480"/>
            <a:ext cx="109728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40F76D0-7C7D-4EEB-B093-AFDE0DC414C7}" type="datetimeFigureOut">
              <a:rPr lang="en-US" smtClean="0"/>
              <a:pPr/>
              <a:t>5/24/2016</a:t>
            </a:fld>
            <a:endParaRPr lang="en-US"/>
          </a:p>
        </p:txBody>
      </p:sp>
      <p:sp>
        <p:nvSpPr>
          <p:cNvPr id="22" name="Footer Placeholder 21"/>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10566400" y="6356351"/>
            <a:ext cx="1016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6BABCFC5-C792-4E7A-B9A6-B601217F8C0A}" type="slidenum">
              <a:rPr lang="en-US" smtClean="0"/>
              <a:pPr/>
              <a:t>‹#›</a:t>
            </a:fld>
            <a:endParaRPr lang="en-US"/>
          </a:p>
        </p:txBody>
      </p:sp>
      <p:grpSp>
        <p:nvGrpSpPr>
          <p:cNvPr id="2" name="Group 1"/>
          <p:cNvGrpSpPr/>
          <p:nvPr/>
        </p:nvGrpSpPr>
        <p:grpSpPr>
          <a:xfrm>
            <a:off x="-25356" y="202408"/>
            <a:ext cx="12240731"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hyperlink" Target="questionnaire.docx" TargetMode="Externa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3" Type="http://schemas.openxmlformats.org/officeDocument/2006/relationships/oleObject" Target="???" TargetMode="External"/><Relationship Id="rId2" Type="http://schemas.openxmlformats.org/officeDocument/2006/relationships/slideLayout" Target="../slideLayouts/slideLayout7.xml"/><Relationship Id="rId1" Type="http://schemas.openxmlformats.org/officeDocument/2006/relationships/vmlDrawing" Target="../drawings/vmlDrawing1.vml"/></Relationships>
</file>

<file path=ppt/slides/_rels/slide21.xml.rels><?xml version="1.0" encoding="UTF-8" standalone="yes"?>
<Relationships xmlns="http://schemas.openxmlformats.org/package/2006/relationships"><Relationship Id="rId3" Type="http://schemas.openxmlformats.org/officeDocument/2006/relationships/oleObject" Target="???" TargetMode="External"/><Relationship Id="rId2" Type="http://schemas.openxmlformats.org/officeDocument/2006/relationships/slideLayout" Target="../slideLayouts/slideLayout7.xml"/><Relationship Id="rId1" Type="http://schemas.openxmlformats.org/officeDocument/2006/relationships/vmlDrawing" Target="../drawings/vmlDrawing2.vml"/></Relationships>
</file>

<file path=ppt/slides/_rels/slide22.xml.rels><?xml version="1.0" encoding="UTF-8" standalone="yes"?>
<Relationships xmlns="http://schemas.openxmlformats.org/package/2006/relationships"><Relationship Id="rId3" Type="http://schemas.openxmlformats.org/officeDocument/2006/relationships/hyperlink" Target="http://www.fiercehealthcare.com/story/study-hospital-discharge-processes-still-need-work/2013-08-21" TargetMode="External"/><Relationship Id="rId7" Type="http://schemas.openxmlformats.org/officeDocument/2006/relationships/hyperlink" Target="http://bmb.oxfordjournals.org/content/95/1/33.full" TargetMode="External"/><Relationship Id="rId2" Type="http://schemas.openxmlformats.org/officeDocument/2006/relationships/hyperlink" Target="http://www.ihi.org/resources/Pages/Changes/ScheduletheDischarge.aspx" TargetMode="External"/><Relationship Id="rId1" Type="http://schemas.openxmlformats.org/officeDocument/2006/relationships/slideLayout" Target="../slideLayouts/slideLayout2.xml"/><Relationship Id="rId6" Type="http://schemas.openxmlformats.org/officeDocument/2006/relationships/hyperlink" Target="http://www.ncbi.nlm.nih.gov/entrez/query.fcgi?cmd=Retrieve&amp;db=PubMed&amp;dopt=Abstract&amp;list_uids=16189980" TargetMode="External"/><Relationship Id="rId5" Type="http://schemas.openxmlformats.org/officeDocument/2006/relationships/hyperlink" Target="http://www.ncbi.nlm.nih.gov/pmc/articles/PMC2655791/" TargetMode="External"/><Relationship Id="rId4" Type="http://schemas.openxmlformats.org/officeDocument/2006/relationships/hyperlink" Target="http://www.uptodate.com/contents/hospital-discharge-and-readmission"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AutoShape 2" descr="Image result for fortis escorts hospital , amritsar"/>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4580" name="AutoShape 4" descr="Image result for fortis escorts hospital , amritsar"/>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24582" name="Picture 6" descr="http://cdn.fortishealthcare.com/0.84477200_1457957195_amritsar-fortis.jpg"/>
          <p:cNvPicPr>
            <a:picLocks noChangeAspect="1" noChangeArrowheads="1"/>
          </p:cNvPicPr>
          <p:nvPr/>
        </p:nvPicPr>
        <p:blipFill>
          <a:blip r:embed="rId2"/>
          <a:srcRect/>
          <a:stretch>
            <a:fillRect/>
          </a:stretch>
        </p:blipFill>
        <p:spPr bwMode="auto">
          <a:xfrm>
            <a:off x="0" y="1"/>
            <a:ext cx="12192000" cy="4135902"/>
          </a:xfrm>
          <a:prstGeom prst="rect">
            <a:avLst/>
          </a:prstGeom>
          <a:noFill/>
        </p:spPr>
      </p:pic>
      <p:sp>
        <p:nvSpPr>
          <p:cNvPr id="5" name="TextBox 4"/>
          <p:cNvSpPr txBox="1"/>
          <p:nvPr/>
        </p:nvSpPr>
        <p:spPr>
          <a:xfrm>
            <a:off x="8426547" y="5176910"/>
            <a:ext cx="3516923" cy="1200329"/>
          </a:xfrm>
          <a:prstGeom prst="rect">
            <a:avLst/>
          </a:prstGeom>
          <a:noFill/>
        </p:spPr>
        <p:txBody>
          <a:bodyPr wrap="square" rtlCol="0">
            <a:spAutoFit/>
          </a:bodyPr>
          <a:lstStyle/>
          <a:p>
            <a:pPr algn="r"/>
            <a:r>
              <a:rPr lang="en-US" dirty="0" smtClean="0"/>
              <a:t>PREPARED  BY  -</a:t>
            </a:r>
          </a:p>
          <a:p>
            <a:pPr algn="r"/>
            <a:r>
              <a:rPr lang="en-US" dirty="0" smtClean="0"/>
              <a:t>DR . ANSHI TYAGI</a:t>
            </a:r>
          </a:p>
          <a:p>
            <a:pPr algn="r"/>
            <a:r>
              <a:rPr lang="en-US" dirty="0" smtClean="0"/>
              <a:t>PGDHM </a:t>
            </a:r>
            <a:r>
              <a:rPr lang="en-US" dirty="0" smtClean="0">
                <a:latin typeface="Arial" pitchFamily="34" charset="0"/>
                <a:cs typeface="Arial" pitchFamily="34" charset="0"/>
              </a:rPr>
              <a:t>2014-16</a:t>
            </a:r>
          </a:p>
          <a:p>
            <a:pPr algn="r"/>
            <a:r>
              <a:rPr lang="en-US" dirty="0" smtClean="0"/>
              <a:t>ROLL NO – </a:t>
            </a:r>
            <a:r>
              <a:rPr lang="en-US" dirty="0" smtClean="0">
                <a:latin typeface="Arial" pitchFamily="34" charset="0"/>
                <a:cs typeface="Arial" pitchFamily="34" charset="0"/>
              </a:rPr>
              <a:t>PG/14/10</a:t>
            </a:r>
            <a:endParaRPr lang="en-US" dirty="0">
              <a:latin typeface="Arial" pitchFamily="34" charset="0"/>
              <a:cs typeface="Arial" pitchFamily="34" charset="0"/>
            </a:endParaRPr>
          </a:p>
        </p:txBody>
      </p:sp>
      <p:sp>
        <p:nvSpPr>
          <p:cNvPr id="6" name="TextBox 5"/>
          <p:cNvSpPr txBox="1"/>
          <p:nvPr/>
        </p:nvSpPr>
        <p:spPr>
          <a:xfrm>
            <a:off x="675249" y="4487594"/>
            <a:ext cx="7891712" cy="369332"/>
          </a:xfrm>
          <a:prstGeom prst="rect">
            <a:avLst/>
          </a:prstGeom>
          <a:noFill/>
        </p:spPr>
        <p:txBody>
          <a:bodyPr wrap="none" rtlCol="0">
            <a:spAutoFit/>
          </a:bodyPr>
          <a:lstStyle/>
          <a:p>
            <a:r>
              <a:rPr lang="en-US" dirty="0" smtClean="0"/>
              <a:t>DISSERTATION  PROJECT  AT  FORTIS  ESCORTS  HOSPITAL  ,  AMRITSAR</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nvGraphicFramePr>
        <p:xfrm>
          <a:off x="1195753" y="745588"/>
          <a:ext cx="9551963" cy="4951827"/>
        </p:xfrm>
        <a:graphic>
          <a:graphicData uri="http://schemas.openxmlformats.org/drawingml/2006/chart">
            <c:chart xmlns:c="http://schemas.openxmlformats.org/drawingml/2006/chart" xmlns:r="http://schemas.openxmlformats.org/officeDocument/2006/relationships" r:id="rId2"/>
          </a:graphicData>
        </a:graphic>
      </p:graphicFrame>
      <p:sp>
        <p:nvSpPr>
          <p:cNvPr id="28673" name="Rectangle 1"/>
          <p:cNvSpPr>
            <a:spLocks noChangeArrowheads="1"/>
          </p:cNvSpPr>
          <p:nvPr/>
        </p:nvSpPr>
        <p:spPr bwMode="auto">
          <a:xfrm>
            <a:off x="0" y="0"/>
            <a:ext cx="319318"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3467100" algn="l"/>
              </a:tabLst>
            </a:pPr>
            <a:r>
              <a:rPr kumimoji="0" lang="en-US"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8674" name="Rectangle 2"/>
          <p:cNvSpPr>
            <a:spLocks noChangeArrowheads="1"/>
          </p:cNvSpPr>
          <p:nvPr/>
        </p:nvSpPr>
        <p:spPr bwMode="auto">
          <a:xfrm>
            <a:off x="0" y="0"/>
            <a:ext cx="319318"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3467100" algn="l"/>
              </a:tabLst>
            </a:pPr>
            <a:r>
              <a:rPr kumimoji="0" lang="en-US"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1" name="TextBox 10"/>
          <p:cNvSpPr txBox="1"/>
          <p:nvPr/>
        </p:nvSpPr>
        <p:spPr>
          <a:xfrm>
            <a:off x="1308296" y="5936566"/>
            <a:ext cx="9619738" cy="369332"/>
          </a:xfrm>
          <a:prstGeom prst="rect">
            <a:avLst/>
          </a:prstGeom>
          <a:noFill/>
        </p:spPr>
        <p:txBody>
          <a:bodyPr wrap="square" rtlCol="0">
            <a:spAutoFit/>
          </a:bodyPr>
          <a:lstStyle/>
          <a:p>
            <a:r>
              <a:rPr lang="en-US" b="1" dirty="0" smtClean="0">
                <a:latin typeface="Times New Roman" pitchFamily="18" charset="0"/>
                <a:ea typeface="Calibri" pitchFamily="34" charset="0"/>
                <a:cs typeface="Times New Roman" pitchFamily="18" charset="0"/>
              </a:rPr>
              <a:t>Figure  3 :  Showing  total  time  taken  in length  of  discharge  process  for  TPA  patients</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nvGraphicFramePr>
        <p:xfrm>
          <a:off x="1336432" y="886264"/>
          <a:ext cx="8947052" cy="4825219"/>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1294228" y="5880295"/>
            <a:ext cx="10727111" cy="369332"/>
          </a:xfrm>
          <a:prstGeom prst="rect">
            <a:avLst/>
          </a:prstGeom>
          <a:noFill/>
        </p:spPr>
        <p:txBody>
          <a:bodyPr wrap="square" rtlCol="0">
            <a:spAutoFit/>
          </a:bodyPr>
          <a:lstStyle/>
          <a:p>
            <a:pPr lvl="0" fontAlgn="base">
              <a:spcBef>
                <a:spcPct val="0"/>
              </a:spcBef>
              <a:spcAft>
                <a:spcPct val="0"/>
              </a:spcAft>
              <a:tabLst>
                <a:tab pos="3467100" algn="l"/>
              </a:tabLst>
            </a:pPr>
            <a:r>
              <a:rPr lang="en-US" b="1" dirty="0" smtClean="0">
                <a:latin typeface="Times New Roman" pitchFamily="18" charset="0"/>
                <a:ea typeface="Calibri" pitchFamily="34" charset="0"/>
                <a:cs typeface="Times New Roman" pitchFamily="18" charset="0"/>
              </a:rPr>
              <a:t>Figure  4  : Showing  %  discharges  according  to  mode  of  payment  of  patients  leaving  before  11am</a:t>
            </a:r>
            <a:endParaRPr lang="en-US" sz="14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a:hlinkClick r:id="rId2"/>
          </p:cNvPr>
          <p:cNvGraphicFramePr/>
          <p:nvPr/>
        </p:nvGraphicFramePr>
        <p:xfrm>
          <a:off x="1814732" y="956603"/>
          <a:ext cx="8440615" cy="4270400"/>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1378857" y="5442858"/>
            <a:ext cx="9695543" cy="923330"/>
          </a:xfrm>
          <a:prstGeom prst="rect">
            <a:avLst/>
          </a:prstGeom>
          <a:noFill/>
        </p:spPr>
        <p:txBody>
          <a:bodyPr wrap="square" rtlCol="0">
            <a:spAutoFit/>
          </a:bodyPr>
          <a:lstStyle/>
          <a:p>
            <a:r>
              <a:rPr lang="en-US" b="1" dirty="0" smtClean="0"/>
              <a:t>Figure  5:  pie  chart  depicting  compliance  level of  the  staff  for  discharge  process  through  questionnaire  analysis</a:t>
            </a:r>
            <a:endParaRPr lang="en-US" dirty="0" smtClean="0"/>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5"/>
          <p:cNvGraphicFramePr>
            <a:graphicFrameLocks/>
          </p:cNvGraphicFramePr>
          <p:nvPr>
            <p:extLst>
              <p:ext uri="{D42A27DB-BD31-4B8C-83A1-F6EECF244321}">
                <p14:modId xmlns:p14="http://schemas.microsoft.com/office/powerpoint/2010/main" xmlns="" val="1420995465"/>
              </p:ext>
            </p:extLst>
          </p:nvPr>
        </p:nvGraphicFramePr>
        <p:xfrm>
          <a:off x="1026941" y="1044526"/>
          <a:ext cx="10508567" cy="4273063"/>
        </p:xfrm>
        <a:graphic>
          <a:graphicData uri="http://schemas.openxmlformats.org/drawingml/2006/table">
            <a:tbl>
              <a:tblPr firstRow="1" bandRow="1">
                <a:tableStyleId>{5C22544A-7EE6-4342-B048-85BDC9FD1C3A}</a:tableStyleId>
              </a:tblPr>
              <a:tblGrid>
                <a:gridCol w="2877745"/>
                <a:gridCol w="4247576"/>
                <a:gridCol w="3383246"/>
              </a:tblGrid>
              <a:tr h="1353604">
                <a:tc>
                  <a:txBody>
                    <a:bodyPr/>
                    <a:lstStyle/>
                    <a:p>
                      <a:pPr algn="ctr"/>
                      <a:endParaRPr lang="en-US" sz="2400" dirty="0" smtClean="0"/>
                    </a:p>
                    <a:p>
                      <a:pPr algn="ctr"/>
                      <a:r>
                        <a:rPr lang="en-US" sz="2400" dirty="0" smtClean="0"/>
                        <a:t>COMPLIANCE  LEVEL</a:t>
                      </a:r>
                      <a:endParaRPr lang="en-US" sz="2400" dirty="0"/>
                    </a:p>
                  </a:txBody>
                  <a:tcPr/>
                </a:tc>
                <a:tc>
                  <a:txBody>
                    <a:bodyPr/>
                    <a:lstStyle/>
                    <a:p>
                      <a:endParaRPr lang="en-US" sz="2400" dirty="0" smtClean="0"/>
                    </a:p>
                    <a:p>
                      <a:pPr algn="ctr"/>
                      <a:r>
                        <a:rPr lang="en-US" sz="2400" dirty="0" smtClean="0"/>
                        <a:t>SCORING  CRITERIA</a:t>
                      </a:r>
                      <a:endParaRPr lang="en-US" sz="2400" dirty="0"/>
                    </a:p>
                  </a:txBody>
                  <a:tcPr/>
                </a:tc>
                <a:tc>
                  <a:txBody>
                    <a:bodyPr/>
                    <a:lstStyle/>
                    <a:p>
                      <a:endParaRPr lang="en-US" sz="2400" dirty="0" smtClean="0"/>
                    </a:p>
                    <a:p>
                      <a:pPr algn="ctr"/>
                      <a:r>
                        <a:rPr lang="en-US" sz="2400" dirty="0" smtClean="0"/>
                        <a:t>COMPLIANCE  %</a:t>
                      </a:r>
                      <a:endParaRPr lang="en-US" sz="2400" dirty="0"/>
                    </a:p>
                  </a:txBody>
                  <a:tcPr/>
                </a:tc>
              </a:tr>
              <a:tr h="973153">
                <a:tc>
                  <a:txBody>
                    <a:bodyPr/>
                    <a:lstStyle/>
                    <a:p>
                      <a:endParaRPr lang="en-US" sz="2000" dirty="0" smtClean="0"/>
                    </a:p>
                    <a:p>
                      <a:pPr algn="ctr"/>
                      <a:r>
                        <a:rPr lang="en-US" sz="2000" dirty="0" smtClean="0"/>
                        <a:t>POOR</a:t>
                      </a:r>
                    </a:p>
                  </a:txBody>
                  <a:tcPr/>
                </a:tc>
                <a:tc>
                  <a:txBody>
                    <a:bodyPr/>
                    <a:lstStyle/>
                    <a:p>
                      <a:pPr algn="ctr"/>
                      <a:endParaRPr lang="en-US" sz="2000" dirty="0" smtClean="0"/>
                    </a:p>
                    <a:p>
                      <a:pPr algn="ctr"/>
                      <a:r>
                        <a:rPr lang="en-US" sz="2000" dirty="0" smtClean="0"/>
                        <a:t>0 – 3</a:t>
                      </a:r>
                      <a:endParaRPr lang="en-US" sz="2000" dirty="0"/>
                    </a:p>
                  </a:txBody>
                  <a:tcPr/>
                </a:tc>
                <a:tc>
                  <a:txBody>
                    <a:bodyPr/>
                    <a:lstStyle/>
                    <a:p>
                      <a:endParaRPr lang="en-US" sz="2000" dirty="0" smtClean="0"/>
                    </a:p>
                    <a:p>
                      <a:pPr algn="ctr"/>
                      <a:r>
                        <a:rPr lang="en-US" sz="2000" dirty="0" smtClean="0"/>
                        <a:t>30%</a:t>
                      </a:r>
                      <a:endParaRPr lang="en-US" sz="2000" dirty="0"/>
                    </a:p>
                  </a:txBody>
                  <a:tcPr/>
                </a:tc>
              </a:tr>
              <a:tr h="973153">
                <a:tc>
                  <a:txBody>
                    <a:bodyPr/>
                    <a:lstStyle/>
                    <a:p>
                      <a:endParaRPr lang="en-US" sz="2000" dirty="0" smtClean="0"/>
                    </a:p>
                    <a:p>
                      <a:pPr algn="ctr"/>
                      <a:r>
                        <a:rPr lang="en-US" sz="2000" dirty="0" smtClean="0"/>
                        <a:t>AVERAGE</a:t>
                      </a:r>
                      <a:endParaRPr lang="en-US" sz="2000" dirty="0"/>
                    </a:p>
                  </a:txBody>
                  <a:tcPr/>
                </a:tc>
                <a:tc>
                  <a:txBody>
                    <a:bodyPr/>
                    <a:lstStyle/>
                    <a:p>
                      <a:pPr algn="ctr"/>
                      <a:endParaRPr lang="en-US" sz="2000" dirty="0" smtClean="0"/>
                    </a:p>
                    <a:p>
                      <a:pPr algn="ctr"/>
                      <a:r>
                        <a:rPr lang="en-US" sz="2000" dirty="0" smtClean="0"/>
                        <a:t>4</a:t>
                      </a:r>
                      <a:r>
                        <a:rPr lang="en-US" sz="2000" baseline="0" dirty="0" smtClean="0"/>
                        <a:t> – 6</a:t>
                      </a:r>
                      <a:endParaRPr lang="en-US" sz="2000" dirty="0"/>
                    </a:p>
                  </a:txBody>
                  <a:tcPr/>
                </a:tc>
                <a:tc>
                  <a:txBody>
                    <a:bodyPr/>
                    <a:lstStyle/>
                    <a:p>
                      <a:endParaRPr lang="en-US" sz="2000" dirty="0" smtClean="0"/>
                    </a:p>
                    <a:p>
                      <a:pPr algn="ctr"/>
                      <a:r>
                        <a:rPr lang="en-US" sz="2000" dirty="0" smtClean="0"/>
                        <a:t>45%</a:t>
                      </a:r>
                    </a:p>
                  </a:txBody>
                  <a:tcPr/>
                </a:tc>
              </a:tr>
              <a:tr h="973153">
                <a:tc>
                  <a:txBody>
                    <a:bodyPr/>
                    <a:lstStyle/>
                    <a:p>
                      <a:pPr algn="ctr"/>
                      <a:endParaRPr lang="en-US" sz="2000" dirty="0" smtClean="0"/>
                    </a:p>
                    <a:p>
                      <a:pPr algn="ctr"/>
                      <a:r>
                        <a:rPr lang="en-US" sz="2000" dirty="0" smtClean="0"/>
                        <a:t>EXCELLENT</a:t>
                      </a:r>
                      <a:endParaRPr lang="en-US" sz="2000" dirty="0"/>
                    </a:p>
                  </a:txBody>
                  <a:tcPr/>
                </a:tc>
                <a:tc>
                  <a:txBody>
                    <a:bodyPr/>
                    <a:lstStyle/>
                    <a:p>
                      <a:pPr algn="ctr"/>
                      <a:endParaRPr lang="en-US" sz="2000" dirty="0" smtClean="0"/>
                    </a:p>
                    <a:p>
                      <a:pPr algn="ctr"/>
                      <a:r>
                        <a:rPr lang="en-US" sz="2000" dirty="0" smtClean="0"/>
                        <a:t>7 - 10</a:t>
                      </a:r>
                      <a:endParaRPr lang="en-US" sz="2000" dirty="0"/>
                    </a:p>
                  </a:txBody>
                  <a:tcPr/>
                </a:tc>
                <a:tc>
                  <a:txBody>
                    <a:bodyPr/>
                    <a:lstStyle/>
                    <a:p>
                      <a:pPr algn="ctr"/>
                      <a:endParaRPr lang="en-US" sz="2000" dirty="0" smtClean="0"/>
                    </a:p>
                    <a:p>
                      <a:pPr algn="ctr"/>
                      <a:r>
                        <a:rPr lang="en-US" sz="2000" dirty="0" smtClean="0"/>
                        <a:t>25%</a:t>
                      </a:r>
                      <a:endParaRPr lang="en-US" sz="2000" dirty="0"/>
                    </a:p>
                  </a:txBody>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600" y="704088"/>
            <a:ext cx="10972800" cy="1574878"/>
          </a:xfrm>
        </p:spPr>
        <p:txBody>
          <a:bodyPr>
            <a:normAutofit/>
          </a:bodyPr>
          <a:lstStyle/>
          <a:p>
            <a:pPr algn="ctr"/>
            <a:r>
              <a:rPr lang="en-US" sz="2800" b="1" u="sng" dirty="0" smtClean="0">
                <a:solidFill>
                  <a:schemeClr val="accent1"/>
                </a:solidFill>
                <a:latin typeface="Arial Black" pitchFamily="34" charset="0"/>
              </a:rPr>
              <a:t>REASONS  FOR  DELAY  -</a:t>
            </a:r>
            <a:r>
              <a:rPr lang="en-US" sz="2800" dirty="0" smtClean="0">
                <a:solidFill>
                  <a:schemeClr val="accent1"/>
                </a:solidFill>
                <a:latin typeface="Arial Black" pitchFamily="34" charset="0"/>
              </a:rPr>
              <a:t/>
            </a:r>
            <a:br>
              <a:rPr lang="en-US" sz="2800" dirty="0" smtClean="0">
                <a:solidFill>
                  <a:schemeClr val="accent1"/>
                </a:solidFill>
                <a:latin typeface="Arial Black" pitchFamily="34" charset="0"/>
              </a:rPr>
            </a:br>
            <a:endParaRPr lang="en-US" sz="2800" dirty="0">
              <a:solidFill>
                <a:schemeClr val="accent1"/>
              </a:solidFill>
              <a:latin typeface="Arial Black" pitchFamily="34" charset="0"/>
            </a:endParaRPr>
          </a:p>
        </p:txBody>
      </p:sp>
      <p:sp>
        <p:nvSpPr>
          <p:cNvPr id="4" name="Content Placeholder 3"/>
          <p:cNvSpPr>
            <a:spLocks noGrp="1"/>
          </p:cNvSpPr>
          <p:nvPr>
            <p:ph idx="1"/>
          </p:nvPr>
        </p:nvSpPr>
        <p:spPr>
          <a:xfrm>
            <a:off x="647114" y="2166424"/>
            <a:ext cx="10935286" cy="4158175"/>
          </a:xfrm>
        </p:spPr>
        <p:txBody>
          <a:bodyPr/>
          <a:lstStyle/>
          <a:p>
            <a:r>
              <a:rPr lang="en-US" dirty="0" smtClean="0"/>
              <a:t>In  order  to  find   out  the   root  causes  for  the  delay  in  planned  discharges  ,  a  Root  Cause  Analysis  (RCA)  was  done  to  know  the  primary  &amp; root  cause  prevailing  behind  the  delay  in  discharge.</a:t>
            </a:r>
          </a:p>
          <a:p>
            <a:r>
              <a:rPr lang="en-US" dirty="0" smtClean="0"/>
              <a:t>Fish  bone  diagram (cause  effect  diagram  )   is  used  to  know  the  root  causes  of  delay  in  discharge  process  of  Cash  &amp; TPA  patients.</a:t>
            </a:r>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90" name="Picture 6" descr="C:\Users\Acer\Desktop\Fishbone.jpg"/>
          <p:cNvPicPr>
            <a:picLocks noChangeAspect="1" noChangeArrowheads="1"/>
          </p:cNvPicPr>
          <p:nvPr/>
        </p:nvPicPr>
        <p:blipFill>
          <a:blip r:embed="rId2"/>
          <a:srcRect/>
          <a:stretch>
            <a:fillRect/>
          </a:stretch>
        </p:blipFill>
        <p:spPr bwMode="auto">
          <a:xfrm>
            <a:off x="262597" y="188"/>
            <a:ext cx="11929403" cy="6857812"/>
          </a:xfrm>
          <a:prstGeom prst="rect">
            <a:avLst/>
          </a:prstGeom>
          <a:noFill/>
        </p:spPr>
      </p:pic>
    </p:spTree>
    <p:extLst>
      <p:ext uri="{BB962C8B-B14F-4D97-AF65-F5344CB8AC3E}">
        <p14:creationId xmlns:p14="http://schemas.microsoft.com/office/powerpoint/2010/main" xmlns="" val="401741863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7"/>
            <a:ext cx="10972800" cy="1209119"/>
          </a:xfrm>
        </p:spPr>
        <p:txBody>
          <a:bodyPr>
            <a:normAutofit/>
          </a:bodyPr>
          <a:lstStyle/>
          <a:p>
            <a:pPr algn="ctr"/>
            <a:r>
              <a:rPr lang="en-US" sz="2800" b="1" u="sng" dirty="0" smtClean="0">
                <a:solidFill>
                  <a:srgbClr val="0070C0"/>
                </a:solidFill>
                <a:latin typeface="Arial Black" pitchFamily="34" charset="0"/>
              </a:rPr>
              <a:t>CHALLENGES  FACED</a:t>
            </a:r>
            <a:r>
              <a:rPr lang="en-US" sz="2800" dirty="0" smtClean="0">
                <a:solidFill>
                  <a:srgbClr val="0070C0"/>
                </a:solidFill>
                <a:latin typeface="Arial Black" pitchFamily="34" charset="0"/>
              </a:rPr>
              <a:t/>
            </a:r>
            <a:br>
              <a:rPr lang="en-US" sz="2800" dirty="0" smtClean="0">
                <a:solidFill>
                  <a:srgbClr val="0070C0"/>
                </a:solidFill>
                <a:latin typeface="Arial Black" pitchFamily="34" charset="0"/>
              </a:rPr>
            </a:br>
            <a:endParaRPr lang="en-US" sz="2800" dirty="0">
              <a:solidFill>
                <a:srgbClr val="0070C0"/>
              </a:solidFill>
              <a:latin typeface="Arial Black" pitchFamily="34" charset="0"/>
            </a:endParaRPr>
          </a:p>
        </p:txBody>
      </p:sp>
      <p:sp>
        <p:nvSpPr>
          <p:cNvPr id="3" name="Content Placeholder 2"/>
          <p:cNvSpPr>
            <a:spLocks noGrp="1"/>
          </p:cNvSpPr>
          <p:nvPr>
            <p:ph idx="1"/>
          </p:nvPr>
        </p:nvSpPr>
        <p:spPr/>
        <p:txBody>
          <a:bodyPr/>
          <a:lstStyle/>
          <a:p>
            <a:pPr lvl="0"/>
            <a:r>
              <a:rPr lang="en-IN" dirty="0" smtClean="0"/>
              <a:t>In  changing  the  attitude  of  doctors  regarding  discharge  process .</a:t>
            </a:r>
            <a:endParaRPr lang="en-US" dirty="0" smtClean="0"/>
          </a:p>
          <a:p>
            <a:pPr lvl="0"/>
            <a:r>
              <a:rPr lang="en-IN" dirty="0" smtClean="0"/>
              <a:t>Lack  of  accountability  in  the  staff</a:t>
            </a:r>
            <a:endParaRPr lang="en-US" dirty="0" smtClean="0"/>
          </a:p>
          <a:p>
            <a:pPr lvl="0"/>
            <a:r>
              <a:rPr lang="en-IN" dirty="0" smtClean="0"/>
              <a:t>Many  stakeholders  are  involved  in  the  process  so  lot  of  efforts  have  to  be  put  to  maintain  the  network.</a:t>
            </a:r>
            <a:endParaRPr lang="en-US" dirty="0" smtClean="0"/>
          </a:p>
          <a:p>
            <a:pPr>
              <a:buNone/>
            </a:pPr>
            <a:endParaRPr lang="en-US" dirty="0" smtClean="0"/>
          </a:p>
          <a:p>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704088"/>
            <a:ext cx="11038449" cy="1166915"/>
          </a:xfrm>
        </p:spPr>
        <p:txBody>
          <a:bodyPr>
            <a:normAutofit/>
          </a:bodyPr>
          <a:lstStyle/>
          <a:p>
            <a:pPr algn="ctr"/>
            <a:r>
              <a:rPr lang="en-US" sz="2800" b="1" u="sng" dirty="0" smtClean="0">
                <a:solidFill>
                  <a:srgbClr val="0070C0"/>
                </a:solidFill>
                <a:latin typeface="Arial Black" pitchFamily="34" charset="0"/>
              </a:rPr>
              <a:t>CONCLUSION</a:t>
            </a:r>
            <a:r>
              <a:rPr lang="en-US" sz="2800" dirty="0" smtClean="0">
                <a:solidFill>
                  <a:srgbClr val="0070C0"/>
                </a:solidFill>
                <a:latin typeface="Arial Black" pitchFamily="34" charset="0"/>
              </a:rPr>
              <a:t/>
            </a:r>
            <a:br>
              <a:rPr lang="en-US" sz="2800" dirty="0" smtClean="0">
                <a:solidFill>
                  <a:srgbClr val="0070C0"/>
                </a:solidFill>
                <a:latin typeface="Arial Black" pitchFamily="34" charset="0"/>
              </a:rPr>
            </a:br>
            <a:endParaRPr lang="en-US" sz="2800" dirty="0">
              <a:solidFill>
                <a:srgbClr val="0070C0"/>
              </a:solidFill>
              <a:latin typeface="Arial Black" pitchFamily="34" charset="0"/>
            </a:endParaRPr>
          </a:p>
        </p:txBody>
      </p:sp>
      <p:sp>
        <p:nvSpPr>
          <p:cNvPr id="3" name="Content Placeholder 2"/>
          <p:cNvSpPr>
            <a:spLocks noGrp="1"/>
          </p:cNvSpPr>
          <p:nvPr>
            <p:ph idx="1"/>
          </p:nvPr>
        </p:nvSpPr>
        <p:spPr/>
        <p:txBody>
          <a:bodyPr>
            <a:normAutofit lnSpcReduction="10000"/>
          </a:bodyPr>
          <a:lstStyle/>
          <a:p>
            <a:r>
              <a:rPr lang="en-US" dirty="0" smtClean="0"/>
              <a:t>After  completing  this  project  ,  I  will  conclude  that  discharge  process  is  a  very  important  process  as  any  delay  in  it  will  directly  lead  to  patient  dissatisfaction  &amp;  affect  the  rapport  of  the  hospital. Planned   discharges  should  be  on  time  &amp;  our  planning  should  be  above  85 %.</a:t>
            </a:r>
          </a:p>
          <a:p>
            <a:r>
              <a:rPr lang="en-US" dirty="0" smtClean="0"/>
              <a:t>Discharge  process  is  started  when  the  patient   is  stable  and  is  in  a  condition to  get  discharged.  This  process  is  also  time  consuming  as  it  includes  many processes  in  itself.  TPA  patients  has  to  go  through  a  long  process  as  they have  to  wait  for  the  approval  of  the  insurance  company.</a:t>
            </a:r>
          </a:p>
          <a:p>
            <a:r>
              <a:rPr lang="en-US" dirty="0" smtClean="0"/>
              <a:t>Through  some  changes  in  the  organization  these  issues   can  be  sorted  out.</a:t>
            </a:r>
          </a:p>
          <a:p>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7"/>
            <a:ext cx="10972800" cy="955901"/>
          </a:xfrm>
        </p:spPr>
        <p:txBody>
          <a:bodyPr>
            <a:normAutofit/>
          </a:bodyPr>
          <a:lstStyle/>
          <a:p>
            <a:pPr algn="ctr"/>
            <a:r>
              <a:rPr lang="en-US" sz="2800" b="1" u="sng" dirty="0" smtClean="0">
                <a:solidFill>
                  <a:srgbClr val="0070C0"/>
                </a:solidFill>
                <a:latin typeface="Arial Black" pitchFamily="34" charset="0"/>
              </a:rPr>
              <a:t>RECOMMENDATIONS</a:t>
            </a:r>
            <a:r>
              <a:rPr lang="en-US" sz="2800" dirty="0" smtClean="0">
                <a:solidFill>
                  <a:srgbClr val="0070C0"/>
                </a:solidFill>
                <a:latin typeface="Arial Black" pitchFamily="34" charset="0"/>
              </a:rPr>
              <a:t/>
            </a:r>
            <a:br>
              <a:rPr lang="en-US" sz="2800" dirty="0" smtClean="0">
                <a:solidFill>
                  <a:srgbClr val="0070C0"/>
                </a:solidFill>
                <a:latin typeface="Arial Black" pitchFamily="34" charset="0"/>
              </a:rPr>
            </a:br>
            <a:endParaRPr lang="en-US" sz="2800" dirty="0">
              <a:solidFill>
                <a:srgbClr val="0070C0"/>
              </a:solidFill>
              <a:latin typeface="Arial Black" pitchFamily="34" charset="0"/>
            </a:endParaRPr>
          </a:p>
        </p:txBody>
      </p:sp>
      <p:sp>
        <p:nvSpPr>
          <p:cNvPr id="3" name="Content Placeholder 2"/>
          <p:cNvSpPr>
            <a:spLocks noGrp="1"/>
          </p:cNvSpPr>
          <p:nvPr>
            <p:ph idx="1"/>
          </p:nvPr>
        </p:nvSpPr>
        <p:spPr>
          <a:xfrm>
            <a:off x="562708" y="1336431"/>
            <a:ext cx="11019692" cy="4988169"/>
          </a:xfrm>
        </p:spPr>
        <p:txBody>
          <a:bodyPr/>
          <a:lstStyle/>
          <a:p>
            <a:pPr lvl="0">
              <a:buNone/>
            </a:pPr>
            <a:r>
              <a:rPr lang="en-IN" dirty="0" smtClean="0"/>
              <a:t>FOR  CASH  PATIENTS</a:t>
            </a:r>
            <a:endParaRPr lang="en-US" dirty="0" smtClean="0"/>
          </a:p>
          <a:p>
            <a:pPr lvl="0"/>
            <a:r>
              <a:rPr lang="en-IN" dirty="0" smtClean="0"/>
              <a:t>Patients  should  be  properly  </a:t>
            </a:r>
            <a:r>
              <a:rPr lang="en-IN" dirty="0" smtClean="0"/>
              <a:t>counselled at  </a:t>
            </a:r>
            <a:r>
              <a:rPr lang="en-IN" dirty="0" smtClean="0"/>
              <a:t>the  time  of  admission  regarding  financial  clearance  by  10:30  am.</a:t>
            </a:r>
            <a:endParaRPr lang="en-US" dirty="0" smtClean="0"/>
          </a:p>
          <a:p>
            <a:pPr lvl="0"/>
            <a:r>
              <a:rPr lang="en-IN" dirty="0" smtClean="0"/>
              <a:t>Patients  paying  cash  after  10: 30  am  should  be  charged  with  half  day  room  rent. </a:t>
            </a:r>
            <a:endParaRPr lang="en-US" dirty="0" smtClean="0"/>
          </a:p>
          <a:p>
            <a:pPr lvl="0"/>
            <a:r>
              <a:rPr lang="en-IN" dirty="0" smtClean="0"/>
              <a:t>Request  for  discount  should  be  made   through  doctor   one  day  prior</a:t>
            </a:r>
            <a:endParaRPr lang="en-US" dirty="0" smtClean="0"/>
          </a:p>
          <a:p>
            <a:pPr lvl="0"/>
            <a:r>
              <a:rPr lang="en-IN" dirty="0" smtClean="0"/>
              <a:t>Bill  should  be  ready  for  discharge  patients  by  8:30  am.</a:t>
            </a:r>
            <a:endParaRPr lang="en-US" dirty="0" smtClean="0"/>
          </a:p>
          <a:p>
            <a:pPr lvl="0"/>
            <a:r>
              <a:rPr lang="en-IN" dirty="0" smtClean="0"/>
              <a:t>Investigation  Reports  should  be  made  and  signed  by  consultant  one  day  prior  to  discharge  or  on  priority  basis  if  the  same  day  discharge.</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704088"/>
            <a:ext cx="11122855" cy="576072"/>
          </a:xfrm>
        </p:spPr>
        <p:txBody>
          <a:bodyPr>
            <a:normAutofit fontScale="90000"/>
          </a:bodyPr>
          <a:lstStyle/>
          <a:p>
            <a:endParaRPr lang="en-US" dirty="0"/>
          </a:p>
        </p:txBody>
      </p:sp>
      <p:sp>
        <p:nvSpPr>
          <p:cNvPr id="3" name="Content Placeholder 2"/>
          <p:cNvSpPr>
            <a:spLocks noGrp="1"/>
          </p:cNvSpPr>
          <p:nvPr>
            <p:ph idx="1"/>
          </p:nvPr>
        </p:nvSpPr>
        <p:spPr/>
        <p:txBody>
          <a:bodyPr>
            <a:normAutofit fontScale="85000" lnSpcReduction="10000"/>
          </a:bodyPr>
          <a:lstStyle/>
          <a:p>
            <a:pPr lvl="0"/>
            <a:r>
              <a:rPr lang="en-IN" dirty="0" smtClean="0"/>
              <a:t>For  Cross  references  doctor  should  take  round  on  time  to  avoid  any  delay  in  discharge</a:t>
            </a:r>
            <a:endParaRPr lang="en-US" dirty="0" smtClean="0"/>
          </a:p>
          <a:p>
            <a:r>
              <a:rPr lang="en-US" dirty="0" smtClean="0"/>
              <a:t> </a:t>
            </a:r>
          </a:p>
          <a:p>
            <a:pPr lvl="0"/>
            <a:r>
              <a:rPr lang="en-IN" dirty="0" smtClean="0"/>
              <a:t>FOR  TPA PATIENTS</a:t>
            </a:r>
            <a:endParaRPr lang="en-US" dirty="0" smtClean="0"/>
          </a:p>
          <a:p>
            <a:pPr lvl="0"/>
            <a:r>
              <a:rPr lang="en-IN" dirty="0" smtClean="0"/>
              <a:t>Bill  of  patient  &amp;  discharge  summaries  should  be  ready  by  8:00am</a:t>
            </a:r>
            <a:endParaRPr lang="en-US" dirty="0" smtClean="0"/>
          </a:p>
          <a:p>
            <a:pPr lvl="0"/>
            <a:r>
              <a:rPr lang="en-IN" dirty="0" smtClean="0"/>
              <a:t>Reports  and  summaries   of  the  patients  should  be  faxed  to  the  TPA  before  9:am.</a:t>
            </a:r>
            <a:endParaRPr lang="en-US" dirty="0" smtClean="0"/>
          </a:p>
          <a:p>
            <a:pPr lvl="0"/>
            <a:r>
              <a:rPr lang="en-IN" dirty="0" smtClean="0"/>
              <a:t>Daily  a  mail  should  be  put  on  every  nursing  station  for  TPA  patients  planned  discharges  to  avoid  any  confusion  for  the  discharge nurse   regarding  mode  of  payment.</a:t>
            </a:r>
            <a:endParaRPr lang="en-US" dirty="0" smtClean="0"/>
          </a:p>
          <a:p>
            <a:pPr lvl="0"/>
            <a:r>
              <a:rPr lang="en-IN" dirty="0" smtClean="0"/>
              <a:t>Patients  should  be  informed  prior  to  discharge  regarding  clearance  after  final  approval  to  avoid  any  further  delay.</a:t>
            </a:r>
            <a:endParaRPr lang="en-US" dirty="0" smtClean="0"/>
          </a:p>
          <a:p>
            <a:pPr lvl="0"/>
            <a:r>
              <a:rPr lang="en-IN" dirty="0" smtClean="0"/>
              <a:t>Ideally  we  can  define TAT  for  TPA  .</a:t>
            </a:r>
            <a:endParaRPr lang="en-US" dirty="0" smtClean="0"/>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914400"/>
            <a:ext cx="11074400" cy="1463040"/>
          </a:xfrm>
        </p:spPr>
        <p:txBody>
          <a:bodyPr>
            <a:normAutofit fontScale="90000"/>
          </a:bodyPr>
          <a:lstStyle/>
          <a:p>
            <a:pPr algn="ctr"/>
            <a:r>
              <a:rPr lang="en-US" sz="4400" b="1" dirty="0" smtClean="0"/>
              <a:t/>
            </a:r>
            <a:br>
              <a:rPr lang="en-US" sz="4400" b="1" dirty="0" smtClean="0"/>
            </a:br>
            <a:r>
              <a:rPr lang="en-US" sz="4400" dirty="0" smtClean="0"/>
              <a:t/>
            </a:r>
            <a:br>
              <a:rPr lang="en-US" sz="4400" dirty="0" smtClean="0"/>
            </a:br>
            <a:r>
              <a:rPr lang="en-US" sz="4400" dirty="0" smtClean="0"/>
              <a:t>“ </a:t>
            </a:r>
            <a:r>
              <a:rPr lang="en-US" sz="4400" u="sng" dirty="0" smtClean="0">
                <a:latin typeface="Algerian" pitchFamily="82" charset="0"/>
              </a:rPr>
              <a:t>TO  IDENTIFY  REASONS  FOR  DELAY  IN  PLANNED  DISCHARGES  OF  PATIENTS  </a:t>
            </a:r>
            <a:r>
              <a:rPr lang="en-US" sz="4400" dirty="0" smtClean="0"/>
              <a:t>“</a:t>
            </a:r>
            <a:endParaRPr lang="en-US" sz="4400" dirty="0"/>
          </a:p>
        </p:txBody>
      </p:sp>
      <p:pic>
        <p:nvPicPr>
          <p:cNvPr id="3" name="Picture 2" descr="DISCHARGE.jpg"/>
          <p:cNvPicPr>
            <a:picLocks noChangeAspect="1"/>
          </p:cNvPicPr>
          <p:nvPr/>
        </p:nvPicPr>
        <p:blipFill>
          <a:blip r:embed="rId2"/>
          <a:stretch>
            <a:fillRect/>
          </a:stretch>
        </p:blipFill>
        <p:spPr>
          <a:xfrm>
            <a:off x="6611815" y="2497015"/>
            <a:ext cx="5317588" cy="4030394"/>
          </a:xfrm>
          <a:prstGeom prst="rect">
            <a:avLst/>
          </a:prstGeom>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2" name="Object 131"/>
          <p:cNvGraphicFramePr>
            <a:graphicFrameLocks noChangeAspect="1"/>
          </p:cNvGraphicFramePr>
          <p:nvPr>
            <p:extLst>
              <p:ext uri="{D42A27DB-BD31-4B8C-83A1-F6EECF244321}">
                <p14:modId xmlns:p14="http://schemas.microsoft.com/office/powerpoint/2010/main" xmlns="" val="816350921"/>
              </p:ext>
            </p:extLst>
          </p:nvPr>
        </p:nvGraphicFramePr>
        <p:xfrm>
          <a:off x="1756362" y="647114"/>
          <a:ext cx="8434316" cy="6210886"/>
        </p:xfrm>
        <a:graphic>
          <a:graphicData uri="http://schemas.openxmlformats.org/presentationml/2006/ole">
            <p:oleObj spid="_x0000_s18434" name="Document" r:id="rId3" imgW="5946064" imgH="8188984" progId="Word.Document.12">
              <p:link updateAutomatic="1"/>
            </p:oleObj>
          </a:graphicData>
        </a:graphic>
      </p:graphicFrame>
    </p:spTree>
    <p:extLst>
      <p:ext uri="{BB962C8B-B14F-4D97-AF65-F5344CB8AC3E}">
        <p14:creationId xmlns:p14="http://schemas.microsoft.com/office/powerpoint/2010/main" xmlns="" val="331267450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Object 6"/>
          <p:cNvGraphicFramePr>
            <a:graphicFrameLocks noChangeAspect="1"/>
          </p:cNvGraphicFramePr>
          <p:nvPr/>
        </p:nvGraphicFramePr>
        <p:xfrm>
          <a:off x="791570" y="423082"/>
          <a:ext cx="9676263" cy="6182434"/>
        </p:xfrm>
        <a:graphic>
          <a:graphicData uri="http://schemas.openxmlformats.org/presentationml/2006/ole">
            <p:oleObj spid="_x0000_s19458" name="Document" r:id="rId3" imgW="5946064" imgH="7547035" progId="Word.Document.12">
              <p:link updateAutomatic="1"/>
            </p:oleObj>
          </a:graphicData>
        </a:graphic>
      </p:graphicFrame>
    </p:spTree>
    <p:extLst>
      <p:ext uri="{BB962C8B-B14F-4D97-AF65-F5344CB8AC3E}">
        <p14:creationId xmlns:p14="http://schemas.microsoft.com/office/powerpoint/2010/main" xmlns="" val="315714009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9"/>
            <a:ext cx="10972800" cy="1026238"/>
          </a:xfrm>
        </p:spPr>
        <p:txBody>
          <a:bodyPr>
            <a:normAutofit/>
          </a:bodyPr>
          <a:lstStyle/>
          <a:p>
            <a:pPr algn="ctr"/>
            <a:r>
              <a:rPr lang="en-US" sz="2800" b="1" u="sng" dirty="0" smtClean="0">
                <a:solidFill>
                  <a:srgbClr val="0070C0"/>
                </a:solidFill>
                <a:latin typeface="Arial Black" pitchFamily="34" charset="0"/>
              </a:rPr>
              <a:t>REFERENCES  :</a:t>
            </a:r>
            <a:r>
              <a:rPr lang="en-US" sz="2800" dirty="0" smtClean="0">
                <a:solidFill>
                  <a:srgbClr val="0070C0"/>
                </a:solidFill>
                <a:latin typeface="Arial Black" pitchFamily="34" charset="0"/>
              </a:rPr>
              <a:t/>
            </a:r>
            <a:br>
              <a:rPr lang="en-US" sz="2800" dirty="0" smtClean="0">
                <a:solidFill>
                  <a:srgbClr val="0070C0"/>
                </a:solidFill>
                <a:latin typeface="Arial Black" pitchFamily="34" charset="0"/>
              </a:rPr>
            </a:br>
            <a:endParaRPr lang="en-US" sz="2800" dirty="0">
              <a:solidFill>
                <a:srgbClr val="0070C0"/>
              </a:solidFill>
              <a:latin typeface="Arial Black" pitchFamily="34" charset="0"/>
            </a:endParaRPr>
          </a:p>
        </p:txBody>
      </p:sp>
      <p:sp>
        <p:nvSpPr>
          <p:cNvPr id="3" name="Content Placeholder 2"/>
          <p:cNvSpPr>
            <a:spLocks noGrp="1"/>
          </p:cNvSpPr>
          <p:nvPr>
            <p:ph idx="1"/>
          </p:nvPr>
        </p:nvSpPr>
        <p:spPr>
          <a:xfrm>
            <a:off x="872198" y="1716258"/>
            <a:ext cx="10710202" cy="4608342"/>
          </a:xfrm>
        </p:spPr>
        <p:txBody>
          <a:bodyPr>
            <a:normAutofit fontScale="85000" lnSpcReduction="10000"/>
          </a:bodyPr>
          <a:lstStyle/>
          <a:p>
            <a:pPr lvl="0"/>
            <a:r>
              <a:rPr lang="en-IN" b="1" u="sng" dirty="0" smtClean="0">
                <a:hlinkClick r:id="rId2"/>
              </a:rPr>
              <a:t>http://www.ihi.org/resources/Pages/Changes/ScheduletheDischarge.aspx</a:t>
            </a:r>
            <a:endParaRPr lang="en-US" dirty="0" smtClean="0"/>
          </a:p>
          <a:p>
            <a:pPr lvl="0"/>
            <a:r>
              <a:rPr lang="en-IN" b="1" u="sng" dirty="0" smtClean="0">
                <a:hlinkClick r:id="rId3"/>
              </a:rPr>
              <a:t>http://www.fiercehealthcare.com/story/study-hospital-discharge-processes-still-need-work/2013-08-21</a:t>
            </a:r>
            <a:endParaRPr lang="en-US" dirty="0" smtClean="0"/>
          </a:p>
          <a:p>
            <a:pPr lvl="0"/>
            <a:r>
              <a:rPr lang="en-IN" b="1" u="sng" dirty="0" smtClean="0">
                <a:hlinkClick r:id="rId4"/>
              </a:rPr>
              <a:t>http://www.uptodate.com/contents/hospital-discharge-and-readmission</a:t>
            </a:r>
            <a:endParaRPr lang="en-US" dirty="0" smtClean="0"/>
          </a:p>
          <a:p>
            <a:pPr lvl="0"/>
            <a:r>
              <a:rPr lang="en-IN" b="1" u="sng" dirty="0" smtClean="0">
                <a:hlinkClick r:id="rId5"/>
              </a:rPr>
              <a:t>http://www.ncbi.nlm.nih.gov/pmc/articles/PMC2655791/</a:t>
            </a:r>
            <a:endParaRPr lang="en-US" dirty="0" smtClean="0"/>
          </a:p>
          <a:p>
            <a:r>
              <a:rPr lang="en-IN" dirty="0" smtClean="0"/>
              <a:t> </a:t>
            </a:r>
            <a:endParaRPr lang="en-US" dirty="0" smtClean="0"/>
          </a:p>
          <a:p>
            <a:pPr lvl="0"/>
            <a:r>
              <a:rPr lang="en-IN" dirty="0" smtClean="0"/>
              <a:t>\</a:t>
            </a:r>
            <a:r>
              <a:rPr lang="en-IN" dirty="0" err="1" smtClean="0"/>
              <a:t>Hendrich</a:t>
            </a:r>
            <a:r>
              <a:rPr lang="en-IN" dirty="0" smtClean="0"/>
              <a:t> AL, Lee N: Intra-Unit Patient Transports: Time, Motion, and Cost Impact on Hospital Efficiency. </a:t>
            </a:r>
            <a:r>
              <a:rPr lang="en-IN" dirty="0" err="1" smtClean="0"/>
              <a:t>Nurs</a:t>
            </a:r>
            <a:r>
              <a:rPr lang="en-IN" dirty="0" smtClean="0"/>
              <a:t> Econ. 2005, 23: 157-64.</a:t>
            </a:r>
            <a:r>
              <a:rPr lang="en-IN" b="1" u="sng" dirty="0" smtClean="0">
                <a:hlinkClick r:id="rId6"/>
              </a:rPr>
              <a:t>PubMed</a:t>
            </a:r>
            <a:endParaRPr lang="en-US" dirty="0" smtClean="0"/>
          </a:p>
          <a:p>
            <a:pPr lvl="0"/>
            <a:r>
              <a:rPr lang="en-IN" b="1" u="sng" dirty="0" smtClean="0">
                <a:hlinkClick r:id="rId7"/>
              </a:rPr>
              <a:t>http://bmb.oxfordjournals.org/content/95/1/33.full</a:t>
            </a:r>
            <a:endParaRPr lang="en-US" dirty="0" smtClean="0"/>
          </a:p>
          <a:p>
            <a:pPr lvl="0"/>
            <a:r>
              <a:rPr lang="en-IN" dirty="0" err="1" smtClean="0"/>
              <a:t>Strang</a:t>
            </a:r>
            <a:r>
              <a:rPr lang="en-IN" dirty="0" smtClean="0"/>
              <a:t> IW, </a:t>
            </a:r>
            <a:r>
              <a:rPr lang="en-IN" dirty="0" err="1" smtClean="0"/>
              <a:t>Boddy</a:t>
            </a:r>
            <a:r>
              <a:rPr lang="en-IN" dirty="0" smtClean="0"/>
              <a:t> FA, </a:t>
            </a:r>
            <a:r>
              <a:rPr lang="en-IN" dirty="0" err="1" smtClean="0"/>
              <a:t>Jennett</a:t>
            </a:r>
            <a:r>
              <a:rPr lang="en-IN" dirty="0" smtClean="0"/>
              <a:t> B: Patients in acute surgical wards: a survey in Glasgow. Br Med J. 1977, 1: 545-548. 10.1136/bmj.1.6060.545.</a:t>
            </a:r>
            <a:endParaRPr lang="en-US" dirty="0" smtClean="0"/>
          </a:p>
          <a:p>
            <a:pPr lvl="0"/>
            <a:r>
              <a:rPr lang="en-IN" dirty="0" smtClean="0"/>
              <a:t>Lim SC, </a:t>
            </a:r>
            <a:r>
              <a:rPr lang="en-IN" dirty="0" err="1" smtClean="0"/>
              <a:t>Doshi</a:t>
            </a:r>
            <a:r>
              <a:rPr lang="en-IN" dirty="0" smtClean="0"/>
              <a:t> V, </a:t>
            </a:r>
            <a:r>
              <a:rPr lang="en-IN" dirty="0" err="1" smtClean="0"/>
              <a:t>Castasus</a:t>
            </a:r>
            <a:r>
              <a:rPr lang="en-IN" dirty="0" smtClean="0"/>
              <a:t> B, Lim JK, </a:t>
            </a:r>
            <a:r>
              <a:rPr lang="en-IN" dirty="0" err="1" smtClean="0"/>
              <a:t>Mamun</a:t>
            </a:r>
            <a:r>
              <a:rPr lang="en-IN" dirty="0" smtClean="0"/>
              <a:t> K: Factors causing delay in discharge of elderly patients in an acute care hospital. Ann </a:t>
            </a:r>
            <a:r>
              <a:rPr lang="en-IN" dirty="0" err="1" smtClean="0"/>
              <a:t>Acad</a:t>
            </a:r>
            <a:r>
              <a:rPr lang="en-IN" dirty="0" smtClean="0"/>
              <a:t> Med Singapore. 2006, 35: 27-32.</a:t>
            </a:r>
            <a:endParaRPr lang="en-US" dirty="0" smtClean="0"/>
          </a:p>
          <a:p>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09600" y="704088"/>
            <a:ext cx="11074400" cy="3009783"/>
          </a:xfrm>
        </p:spPr>
        <p:txBody>
          <a:bodyPr>
            <a:normAutofit/>
          </a:bodyPr>
          <a:lstStyle/>
          <a:p>
            <a:pPr algn="ctr"/>
            <a:r>
              <a:rPr lang="en-US" sz="6000" dirty="0" smtClean="0">
                <a:solidFill>
                  <a:srgbClr val="0070C0"/>
                </a:solidFill>
              </a:rPr>
              <a:t>THANKYOU</a:t>
            </a:r>
            <a:endParaRPr lang="en-US" sz="6000" dirty="0">
              <a:solidFill>
                <a:srgbClr val="0070C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r>
              <a:rPr lang="en-US" sz="2400" b="1" u="sng" dirty="0" smtClean="0">
                <a:latin typeface="Arial" pitchFamily="34" charset="0"/>
                <a:cs typeface="Arial" pitchFamily="34" charset="0"/>
              </a:rPr>
              <a:t/>
            </a:r>
            <a:br>
              <a:rPr lang="en-US" sz="2400" b="1" u="sng" dirty="0" smtClean="0">
                <a:latin typeface="Arial" pitchFamily="34" charset="0"/>
                <a:cs typeface="Arial" pitchFamily="34" charset="0"/>
              </a:rPr>
            </a:br>
            <a:r>
              <a:rPr lang="en-US" sz="2400" b="1" u="sng" dirty="0" smtClean="0">
                <a:latin typeface="Arial" pitchFamily="34" charset="0"/>
                <a:cs typeface="Arial" pitchFamily="34" charset="0"/>
              </a:rPr>
              <a:t/>
            </a:r>
            <a:br>
              <a:rPr lang="en-US" sz="2400" b="1" u="sng" dirty="0" smtClean="0">
                <a:latin typeface="Arial" pitchFamily="34" charset="0"/>
                <a:cs typeface="Arial" pitchFamily="34" charset="0"/>
              </a:rPr>
            </a:br>
            <a:r>
              <a:rPr lang="en-US" sz="2400" b="1" u="sng" dirty="0" smtClean="0">
                <a:latin typeface="Arial" pitchFamily="34" charset="0"/>
                <a:cs typeface="Arial" pitchFamily="34" charset="0"/>
              </a:rPr>
              <a:t/>
            </a:r>
            <a:br>
              <a:rPr lang="en-US" sz="2400" b="1" u="sng" dirty="0" smtClean="0">
                <a:latin typeface="Arial" pitchFamily="34" charset="0"/>
                <a:cs typeface="Arial" pitchFamily="34" charset="0"/>
              </a:rPr>
            </a:br>
            <a:r>
              <a:rPr lang="en-US" sz="2400" b="1" u="sng" dirty="0" smtClean="0">
                <a:latin typeface="Arial" pitchFamily="34" charset="0"/>
                <a:cs typeface="Arial" pitchFamily="34" charset="0"/>
              </a:rPr>
              <a:t/>
            </a:r>
            <a:br>
              <a:rPr lang="en-US" sz="2400" b="1" u="sng" dirty="0" smtClean="0">
                <a:latin typeface="Arial" pitchFamily="34" charset="0"/>
                <a:cs typeface="Arial" pitchFamily="34" charset="0"/>
              </a:rPr>
            </a:br>
            <a:r>
              <a:rPr lang="en-US" sz="2400" b="1" u="sng" dirty="0" smtClean="0">
                <a:latin typeface="Arial" pitchFamily="34" charset="0"/>
                <a:cs typeface="Arial" pitchFamily="34" charset="0"/>
              </a:rPr>
              <a:t/>
            </a:r>
            <a:br>
              <a:rPr lang="en-US" sz="2400" b="1" u="sng" dirty="0" smtClean="0">
                <a:latin typeface="Arial" pitchFamily="34" charset="0"/>
                <a:cs typeface="Arial" pitchFamily="34" charset="0"/>
              </a:rPr>
            </a:br>
            <a:r>
              <a:rPr lang="en-US" sz="2400" b="1" u="sng" dirty="0" smtClean="0">
                <a:latin typeface="Arial" pitchFamily="34" charset="0"/>
                <a:cs typeface="Arial" pitchFamily="34" charset="0"/>
              </a:rPr>
              <a:t/>
            </a:r>
            <a:br>
              <a:rPr lang="en-US" sz="2400" b="1" u="sng" dirty="0" smtClean="0">
                <a:latin typeface="Arial" pitchFamily="34" charset="0"/>
                <a:cs typeface="Arial" pitchFamily="34" charset="0"/>
              </a:rPr>
            </a:br>
            <a:r>
              <a:rPr lang="en-US" sz="2400" b="1" u="sng" dirty="0" smtClean="0">
                <a:latin typeface="Arial" pitchFamily="34" charset="0"/>
                <a:cs typeface="Arial" pitchFamily="34" charset="0"/>
              </a:rPr>
              <a:t/>
            </a:r>
            <a:br>
              <a:rPr lang="en-US" sz="2400" b="1" u="sng" dirty="0" smtClean="0">
                <a:latin typeface="Arial" pitchFamily="34" charset="0"/>
                <a:cs typeface="Arial" pitchFamily="34" charset="0"/>
              </a:rPr>
            </a:br>
            <a:r>
              <a:rPr lang="en-US" sz="2400" b="1" u="sng" dirty="0" smtClean="0">
                <a:latin typeface="Arial" pitchFamily="34" charset="0"/>
                <a:cs typeface="Arial" pitchFamily="34" charset="0"/>
              </a:rPr>
              <a:t/>
            </a:r>
            <a:br>
              <a:rPr lang="en-US" sz="2400" b="1" u="sng" dirty="0" smtClean="0">
                <a:latin typeface="Arial" pitchFamily="34" charset="0"/>
                <a:cs typeface="Arial" pitchFamily="34" charset="0"/>
              </a:rPr>
            </a:br>
            <a:r>
              <a:rPr lang="en-US" sz="2400" b="1" u="sng" dirty="0" smtClean="0">
                <a:latin typeface="Arial" pitchFamily="34" charset="0"/>
                <a:cs typeface="Arial" pitchFamily="34" charset="0"/>
              </a:rPr>
              <a:t/>
            </a:r>
            <a:br>
              <a:rPr lang="en-US" sz="2400" b="1" u="sng" dirty="0" smtClean="0">
                <a:latin typeface="Arial" pitchFamily="34" charset="0"/>
                <a:cs typeface="Arial" pitchFamily="34" charset="0"/>
              </a:rPr>
            </a:br>
            <a:endParaRPr lang="en-US" sz="2400" dirty="0">
              <a:latin typeface="Arial" pitchFamily="34" charset="0"/>
              <a:cs typeface="Arial" pitchFamily="34" charset="0"/>
            </a:endParaRPr>
          </a:p>
        </p:txBody>
      </p:sp>
      <p:sp>
        <p:nvSpPr>
          <p:cNvPr id="7" name="Content Placeholder 6"/>
          <p:cNvSpPr>
            <a:spLocks noGrp="1"/>
          </p:cNvSpPr>
          <p:nvPr>
            <p:ph idx="1"/>
          </p:nvPr>
        </p:nvSpPr>
        <p:spPr>
          <a:xfrm>
            <a:off x="406400" y="217714"/>
            <a:ext cx="10947400" cy="5959249"/>
          </a:xfrm>
        </p:spPr>
        <p:txBody>
          <a:bodyPr/>
          <a:lstStyle/>
          <a:p>
            <a:pPr algn="ctr">
              <a:buNone/>
            </a:pPr>
            <a:endParaRPr lang="en-US" b="1" u="sng" dirty="0" smtClean="0"/>
          </a:p>
          <a:p>
            <a:pPr algn="ctr">
              <a:buNone/>
            </a:pPr>
            <a:r>
              <a:rPr lang="en-US" sz="2800" b="1" u="sng" dirty="0" smtClean="0">
                <a:solidFill>
                  <a:schemeClr val="tx2"/>
                </a:solidFill>
                <a:latin typeface="Arial Black" pitchFamily="34" charset="0"/>
              </a:rPr>
              <a:t>INTRODUCTION</a:t>
            </a:r>
          </a:p>
          <a:p>
            <a:pPr lvl="0">
              <a:buNone/>
            </a:pPr>
            <a:r>
              <a:rPr lang="en-US" dirty="0" smtClean="0"/>
              <a:t>  </a:t>
            </a:r>
            <a:r>
              <a:rPr lang="en-IN" dirty="0" smtClean="0"/>
              <a:t> Discharge  of  an  individual  refers  to  transfer  from  the  hospital  to  an alternative  setting  which  is  normally  homecare.  Planning  for  hospital  discharge  is  an  ongoing  process  that  should  start  prior to  admission  for  planned  admissions  and  as  soon  as  possible  for  all  other admissions.</a:t>
            </a:r>
            <a:endParaRPr lang="en-US" dirty="0" smtClean="0"/>
          </a:p>
          <a:p>
            <a:pPr>
              <a:buNone/>
            </a:pPr>
            <a:r>
              <a:rPr lang="en-US" u="sng" dirty="0" smtClean="0"/>
              <a:t>Discharge  management  is  essential  to  ensure</a:t>
            </a:r>
            <a:r>
              <a:rPr lang="en-US" dirty="0" smtClean="0"/>
              <a:t>:</a:t>
            </a:r>
            <a:r>
              <a:rPr lang="en-IN" dirty="0" smtClean="0"/>
              <a:t>Beds  are  available  for  emergency  admissions ,  Quality  of  patient  care , Beds  are  efficiently  used  for  elective  patients  to  minimize  waiting time.</a:t>
            </a:r>
          </a:p>
          <a:p>
            <a:pPr>
              <a:buNone/>
            </a:pPr>
            <a:r>
              <a:rPr lang="en-IN" dirty="0" smtClean="0"/>
              <a:t>Stakeholders  involved  in  the  process  are  :</a:t>
            </a:r>
          </a:p>
          <a:p>
            <a:pPr>
              <a:buNone/>
            </a:pPr>
            <a:r>
              <a:rPr lang="en-US" dirty="0" smtClean="0"/>
              <a:t>Doctors , Nurses , Pharmacist , billing , cashier , TPA cell etc.</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92369" y="759655"/>
            <a:ext cx="10963422" cy="1129636"/>
          </a:xfrm>
        </p:spPr>
        <p:txBody>
          <a:bodyPr>
            <a:normAutofit/>
          </a:bodyPr>
          <a:lstStyle/>
          <a:p>
            <a:pPr algn="ctr"/>
            <a:r>
              <a:rPr lang="en-IN" sz="2800" b="1" u="sng" dirty="0" smtClean="0">
                <a:latin typeface="Arial Black" pitchFamily="34" charset="0"/>
              </a:rPr>
              <a:t>PROBLEM  STATEMENT</a:t>
            </a:r>
            <a:r>
              <a:rPr lang="en-US" sz="2800" dirty="0" smtClean="0">
                <a:latin typeface="Arial Black" pitchFamily="34" charset="0"/>
              </a:rPr>
              <a:t/>
            </a:r>
            <a:br>
              <a:rPr lang="en-US" sz="2800" dirty="0" smtClean="0">
                <a:latin typeface="Arial Black" pitchFamily="34" charset="0"/>
              </a:rPr>
            </a:br>
            <a:endParaRPr lang="en-US" sz="2800" dirty="0">
              <a:latin typeface="Arial Black" pitchFamily="34" charset="0"/>
            </a:endParaRPr>
          </a:p>
        </p:txBody>
      </p:sp>
      <p:sp>
        <p:nvSpPr>
          <p:cNvPr id="5" name="Content Placeholder 4"/>
          <p:cNvSpPr>
            <a:spLocks noGrp="1"/>
          </p:cNvSpPr>
          <p:nvPr>
            <p:ph idx="1"/>
          </p:nvPr>
        </p:nvSpPr>
        <p:spPr/>
        <p:txBody>
          <a:bodyPr>
            <a:normAutofit lnSpcReduction="10000"/>
          </a:bodyPr>
          <a:lstStyle/>
          <a:p>
            <a:pPr>
              <a:buNone/>
            </a:pPr>
            <a:r>
              <a:rPr lang="en-IN" dirty="0" smtClean="0">
                <a:latin typeface="Arial" pitchFamily="34" charset="0"/>
                <a:cs typeface="Arial" pitchFamily="34" charset="0"/>
              </a:rPr>
              <a:t>   </a:t>
            </a:r>
            <a:r>
              <a:rPr lang="en-IN" dirty="0" smtClean="0">
                <a:cs typeface="Arial" pitchFamily="34" charset="0"/>
              </a:rPr>
              <a:t>Delay  in  discharging  patients  from  hospital  is a long-standing  and  common  problem Delayed discharges  have  an  impact  on  hospitals’  ability  to  cut  waiting  lists  and deliver  healthcare  effectively  and  efficiently.  In  acute  care  hospitals, prolonged  length  of  stay (LOS) not  only  increases  cost, but  is  also associated  with  increased  rates  of  complications LOS  is  being  used to  analyse  surgical  performance  as  part  of  efficiency  drives  and financial  pressures  have  emphasised  the  importance  of  expeditious hospital  discharge.  Identification  of  the  barriers  to  timely  discharge may  help  direct  efforts  towards  reducing  unnecessary  hospital  stay. Delay  in  discharge  leads  to  bed  unavailability  and  patient  dissatisfaction.</a:t>
            </a:r>
            <a:endParaRPr lang="en-US" dirty="0" smtClean="0">
              <a:cs typeface="Arial" pitchFamily="34" charset="0"/>
            </a:endParaRP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73722" y="1336431"/>
            <a:ext cx="10808677" cy="4988169"/>
          </a:xfrm>
        </p:spPr>
        <p:txBody>
          <a:bodyPr>
            <a:normAutofit lnSpcReduction="10000"/>
          </a:bodyPr>
          <a:lstStyle/>
          <a:p>
            <a:pPr>
              <a:buNone/>
            </a:pPr>
            <a:r>
              <a:rPr lang="en-US" dirty="0" smtClean="0"/>
              <a:t>   Delays  in  discharging  patients  can  impact  hospital  in  terms  of  spoiling  its  rapport  and  leading  to  patient  dissatisfaction  .The  discharge  process  is complex  and  involves   lot  of  stakeholders in  the  process  setting  specific  challenges  that  limit  </a:t>
            </a:r>
            <a:r>
              <a:rPr lang="en-US" dirty="0" err="1" smtClean="0"/>
              <a:t>generalizability</a:t>
            </a:r>
            <a:r>
              <a:rPr lang="en-US" dirty="0" smtClean="0"/>
              <a:t>  of solutions.</a:t>
            </a:r>
          </a:p>
          <a:p>
            <a:pPr>
              <a:buNone/>
            </a:pPr>
            <a:r>
              <a:rPr lang="en-US" dirty="0" smtClean="0"/>
              <a:t>   The  aim  of  this  study  was to  do  a  Root  cause  analysis  to  identify  reasons  for  delay  in  planned  discharges  of  patients  and   to  streamline  the  process  leading  to  improvement  .Primary  outcome  studied  was  discharge  time  (  physical  movement  of  patient  from  the  room  )  and  secondary  outcome  measured   was  length  of  discharge  process.  Data  collected  was  </a:t>
            </a:r>
            <a:r>
              <a:rPr lang="en-US" dirty="0" err="1" smtClean="0"/>
              <a:t>analysed</a:t>
            </a:r>
            <a:r>
              <a:rPr lang="en-US" dirty="0" smtClean="0"/>
              <a:t>  and  results  were  discussed  with  an  aim  of  improving  the  process  and  increasing  the  efficiency  of  the  hospital  .</a:t>
            </a:r>
            <a:endParaRPr lang="en-US" dirty="0"/>
          </a:p>
        </p:txBody>
      </p:sp>
      <p:sp>
        <p:nvSpPr>
          <p:cNvPr id="5" name="Title 1"/>
          <p:cNvSpPr>
            <a:spLocks noGrp="1"/>
          </p:cNvSpPr>
          <p:nvPr>
            <p:ph type="title"/>
          </p:nvPr>
        </p:nvSpPr>
        <p:spPr>
          <a:xfrm>
            <a:off x="703385" y="675248"/>
            <a:ext cx="10775852" cy="900333"/>
          </a:xfrm>
        </p:spPr>
        <p:txBody>
          <a:bodyPr>
            <a:normAutofit fontScale="90000"/>
          </a:bodyPr>
          <a:lstStyle/>
          <a:p>
            <a:pPr algn="ctr"/>
            <a:r>
              <a:rPr lang="en-US" b="1" u="sng" dirty="0" smtClean="0"/>
              <a:t/>
            </a:r>
            <a:br>
              <a:rPr lang="en-US" b="1" u="sng" dirty="0" smtClean="0"/>
            </a:br>
            <a:r>
              <a:rPr lang="en-US" b="1" u="sng" dirty="0" smtClean="0"/>
              <a:t/>
            </a:r>
            <a:br>
              <a:rPr lang="en-US" b="1" u="sng" dirty="0" smtClean="0"/>
            </a:br>
            <a:r>
              <a:rPr lang="en-US" b="1" u="sng" dirty="0" smtClean="0"/>
              <a:t/>
            </a:r>
            <a:br>
              <a:rPr lang="en-US" b="1" u="sng" dirty="0" smtClean="0"/>
            </a:br>
            <a:r>
              <a:rPr lang="en-US" b="1" u="sng" dirty="0" smtClean="0"/>
              <a:t/>
            </a:r>
            <a:br>
              <a:rPr lang="en-US" b="1" u="sng" dirty="0" smtClean="0"/>
            </a:br>
            <a:r>
              <a:rPr lang="en-US" b="1" u="sng" dirty="0" smtClean="0"/>
              <a:t/>
            </a:r>
            <a:br>
              <a:rPr lang="en-US" b="1" u="sng" dirty="0" smtClean="0"/>
            </a:br>
            <a:r>
              <a:rPr lang="en-US" b="1" u="sng" dirty="0" smtClean="0"/>
              <a:t/>
            </a:r>
            <a:br>
              <a:rPr lang="en-US" b="1" u="sng" dirty="0" smtClean="0"/>
            </a:br>
            <a:r>
              <a:rPr lang="en-US" b="1" u="sng" dirty="0" smtClean="0"/>
              <a:t/>
            </a:r>
            <a:br>
              <a:rPr lang="en-US" b="1" u="sng" dirty="0" smtClean="0"/>
            </a:br>
            <a:r>
              <a:rPr lang="en-US" b="1" u="sng" dirty="0" smtClean="0"/>
              <a:t/>
            </a:r>
            <a:br>
              <a:rPr lang="en-US" b="1" u="sng" dirty="0" smtClean="0"/>
            </a:br>
            <a:r>
              <a:rPr lang="en-US" b="1" u="sng" dirty="0" smtClean="0"/>
              <a:t/>
            </a:r>
            <a:br>
              <a:rPr lang="en-US" b="1" u="sng" dirty="0" smtClean="0"/>
            </a:br>
            <a:r>
              <a:rPr lang="en-US" b="1" u="sng" dirty="0" smtClean="0"/>
              <a:t/>
            </a:r>
            <a:br>
              <a:rPr lang="en-US" b="1" u="sng" dirty="0" smtClean="0"/>
            </a:br>
            <a:r>
              <a:rPr lang="en-US" b="1" u="sng" dirty="0" smtClean="0"/>
              <a:t/>
            </a:r>
            <a:br>
              <a:rPr lang="en-US" b="1" u="sng" dirty="0" smtClean="0"/>
            </a:br>
            <a:r>
              <a:rPr lang="en-US" b="1" u="sng" dirty="0" smtClean="0"/>
              <a:t/>
            </a:r>
            <a:br>
              <a:rPr lang="en-US" b="1" u="sng" dirty="0" smtClean="0"/>
            </a:br>
            <a:r>
              <a:rPr lang="en-US" b="1" u="sng" dirty="0" smtClean="0"/>
              <a:t/>
            </a:r>
            <a:br>
              <a:rPr lang="en-US" b="1" u="sng" dirty="0" smtClean="0"/>
            </a:br>
            <a:r>
              <a:rPr lang="en-US" b="1" u="sng" dirty="0" smtClean="0"/>
              <a:t/>
            </a:r>
            <a:br>
              <a:rPr lang="en-US" b="1" u="sng" dirty="0" smtClean="0"/>
            </a:br>
            <a:r>
              <a:rPr lang="en-US" b="1" u="sng" dirty="0" smtClean="0"/>
              <a:t/>
            </a:r>
            <a:br>
              <a:rPr lang="en-US" b="1" u="sng" dirty="0" smtClean="0"/>
            </a:br>
            <a:r>
              <a:rPr lang="en-US" b="1" u="sng" dirty="0" smtClean="0"/>
              <a:t/>
            </a:r>
            <a:br>
              <a:rPr lang="en-US" b="1" u="sng" dirty="0" smtClean="0"/>
            </a:br>
            <a:r>
              <a:rPr lang="en-US" b="1" u="sng" dirty="0" smtClean="0"/>
              <a:t/>
            </a:r>
            <a:br>
              <a:rPr lang="en-US" b="1" u="sng" dirty="0" smtClean="0"/>
            </a:br>
            <a:r>
              <a:rPr lang="en-US" sz="3100" b="1" u="sng" dirty="0" smtClean="0">
                <a:latin typeface="Arial Black" pitchFamily="34" charset="0"/>
              </a:rPr>
              <a:t>ABSTRACT</a:t>
            </a:r>
            <a:r>
              <a:rPr lang="en-US" sz="3100" dirty="0" smtClean="0">
                <a:latin typeface="Arial Black" pitchFamily="34" charset="0"/>
              </a:rPr>
              <a:t/>
            </a:r>
            <a:br>
              <a:rPr lang="en-US" sz="3100" dirty="0" smtClean="0">
                <a:latin typeface="Arial Black" pitchFamily="34" charset="0"/>
              </a:rPr>
            </a:br>
            <a:endParaRPr lang="en-US" sz="3100" dirty="0">
              <a:latin typeface="Arial Black"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600" y="704088"/>
            <a:ext cx="10972800" cy="787087"/>
          </a:xfrm>
        </p:spPr>
        <p:txBody>
          <a:bodyPr>
            <a:normAutofit/>
          </a:bodyPr>
          <a:lstStyle/>
          <a:p>
            <a:pPr algn="ctr"/>
            <a:r>
              <a:rPr lang="en-US" sz="2800" b="1" u="sng" dirty="0" smtClean="0">
                <a:latin typeface="Arial Black" pitchFamily="34" charset="0"/>
              </a:rPr>
              <a:t>OBJECTIVES : </a:t>
            </a:r>
            <a:endParaRPr lang="en-US" sz="2800" dirty="0">
              <a:latin typeface="Arial Black" pitchFamily="34" charset="0"/>
            </a:endParaRPr>
          </a:p>
        </p:txBody>
      </p:sp>
      <p:sp>
        <p:nvSpPr>
          <p:cNvPr id="4" name="Content Placeholder 3"/>
          <p:cNvSpPr>
            <a:spLocks noGrp="1"/>
          </p:cNvSpPr>
          <p:nvPr>
            <p:ph idx="1"/>
          </p:nvPr>
        </p:nvSpPr>
        <p:spPr/>
        <p:txBody>
          <a:bodyPr/>
          <a:lstStyle/>
          <a:p>
            <a:r>
              <a:rPr lang="en-US" b="1" u="sng" dirty="0" smtClean="0"/>
              <a:t>General objective</a:t>
            </a:r>
            <a:r>
              <a:rPr lang="en-US" b="1" dirty="0" smtClean="0"/>
              <a:t>: </a:t>
            </a:r>
            <a:r>
              <a:rPr lang="en-US" dirty="0" smtClean="0"/>
              <a:t>To  study  the  reasons  for  delay  in  planned  discharge  of  patients    and  to  give  recommendations  to  reduce  the  Turn Around  Time  in  Fortis   Escorts   hospital, Amritsar.</a:t>
            </a:r>
          </a:p>
          <a:p>
            <a:r>
              <a:rPr lang="en-US" b="1" u="sng" dirty="0" smtClean="0"/>
              <a:t>Specific objectives</a:t>
            </a:r>
            <a:r>
              <a:rPr lang="en-US" dirty="0" smtClean="0"/>
              <a:t>:</a:t>
            </a:r>
          </a:p>
          <a:p>
            <a:pPr lvl="0"/>
            <a:r>
              <a:rPr lang="en-IN" dirty="0" smtClean="0"/>
              <a:t>To  monitor  discharge  process  &amp;  identify  the  reasons  for  delay  in  discharge  of  the  patients.</a:t>
            </a:r>
            <a:endParaRPr lang="en-US" dirty="0" smtClean="0"/>
          </a:p>
          <a:p>
            <a:pPr lvl="0"/>
            <a:r>
              <a:rPr lang="en-IN" dirty="0" smtClean="0"/>
              <a:t>To  analyse  the  areas  associated  with  delay  in  discharge.</a:t>
            </a:r>
            <a:endParaRPr lang="en-US" dirty="0" smtClean="0"/>
          </a:p>
          <a:p>
            <a:pPr lvl="0"/>
            <a:r>
              <a:rPr lang="en-IN" dirty="0" smtClean="0"/>
              <a:t>To  ensure  that  the    desired  compliance  level  is  achieved for  IPD wards.</a:t>
            </a:r>
            <a:endParaRPr lang="en-US" dirty="0" smtClean="0"/>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IN" b="1" dirty="0" smtClean="0"/>
              <a:t>Study  Design :</a:t>
            </a:r>
            <a:r>
              <a:rPr lang="en-IN" dirty="0" smtClean="0"/>
              <a:t>  observational  and  Descriptive  study</a:t>
            </a:r>
            <a:endParaRPr lang="en-US" dirty="0" smtClean="0"/>
          </a:p>
          <a:p>
            <a:pPr lvl="0"/>
            <a:r>
              <a:rPr lang="en-IN" b="1" dirty="0" smtClean="0"/>
              <a:t>Study  Area :  </a:t>
            </a:r>
            <a:r>
              <a:rPr lang="en-IN" dirty="0" smtClean="0"/>
              <a:t>Fortis  Escorts  Hospital , Amritsar</a:t>
            </a:r>
            <a:endParaRPr lang="en-US" dirty="0" smtClean="0"/>
          </a:p>
          <a:p>
            <a:pPr lvl="0"/>
            <a:r>
              <a:rPr lang="en-IN" b="1" dirty="0" smtClean="0"/>
              <a:t>Study  population :  </a:t>
            </a:r>
            <a:r>
              <a:rPr lang="en-IN" dirty="0" smtClean="0"/>
              <a:t>Discharge  patients  of  3</a:t>
            </a:r>
            <a:r>
              <a:rPr lang="en-IN" baseline="30000" dirty="0" smtClean="0"/>
              <a:t>rd</a:t>
            </a:r>
            <a:r>
              <a:rPr lang="en-IN" dirty="0" smtClean="0"/>
              <a:t>, 4</a:t>
            </a:r>
            <a:r>
              <a:rPr lang="en-IN" baseline="30000" dirty="0" smtClean="0"/>
              <a:t>th </a:t>
            </a:r>
            <a:r>
              <a:rPr lang="en-IN" dirty="0" smtClean="0"/>
              <a:t>&amp;  5</a:t>
            </a:r>
            <a:r>
              <a:rPr lang="en-IN" baseline="30000" dirty="0" smtClean="0"/>
              <a:t>th</a:t>
            </a:r>
            <a:r>
              <a:rPr lang="en-IN" dirty="0" smtClean="0"/>
              <a:t> floor</a:t>
            </a:r>
            <a:endParaRPr lang="en-US" dirty="0" smtClean="0"/>
          </a:p>
          <a:p>
            <a:pPr lvl="0"/>
            <a:r>
              <a:rPr lang="en-IN" b="1" dirty="0" smtClean="0"/>
              <a:t>Study Method : </a:t>
            </a:r>
            <a:r>
              <a:rPr lang="en-IN" dirty="0" smtClean="0"/>
              <a:t> Prospective  time  motion  Study</a:t>
            </a:r>
            <a:endParaRPr lang="en-US" dirty="0" smtClean="0"/>
          </a:p>
          <a:p>
            <a:pPr lvl="0"/>
            <a:r>
              <a:rPr lang="en-IN" b="1" dirty="0" smtClean="0"/>
              <a:t>Sampling Method :</a:t>
            </a:r>
            <a:r>
              <a:rPr lang="en-IN" dirty="0" smtClean="0"/>
              <a:t> Simple  random  sampling  method</a:t>
            </a:r>
            <a:endParaRPr lang="en-US" dirty="0" smtClean="0"/>
          </a:p>
          <a:p>
            <a:pPr lvl="0"/>
            <a:r>
              <a:rPr lang="en-IN" b="1" dirty="0" smtClean="0"/>
              <a:t>Sample size : </a:t>
            </a:r>
            <a:r>
              <a:rPr lang="en-IN" dirty="0" smtClean="0"/>
              <a:t>500 patients</a:t>
            </a:r>
            <a:r>
              <a:rPr lang="en-IN" b="1" dirty="0" smtClean="0"/>
              <a:t> </a:t>
            </a:r>
            <a:endParaRPr lang="en-US" dirty="0" smtClean="0"/>
          </a:p>
          <a:p>
            <a:pPr lvl="0"/>
            <a:r>
              <a:rPr lang="en-IN" b="1" dirty="0" smtClean="0"/>
              <a:t>Data collection Tools :</a:t>
            </a:r>
            <a:r>
              <a:rPr lang="en-IN" dirty="0" smtClean="0"/>
              <a:t> Questionnaire  &amp;  HIS </a:t>
            </a:r>
            <a:endParaRPr lang="en-US" dirty="0" smtClean="0"/>
          </a:p>
          <a:p>
            <a:endParaRPr lang="en-US" dirty="0"/>
          </a:p>
        </p:txBody>
      </p:sp>
      <p:sp>
        <p:nvSpPr>
          <p:cNvPr id="5" name="Title 1"/>
          <p:cNvSpPr>
            <a:spLocks noGrp="1"/>
          </p:cNvSpPr>
          <p:nvPr>
            <p:ph type="title"/>
          </p:nvPr>
        </p:nvSpPr>
        <p:spPr>
          <a:xfrm>
            <a:off x="609600" y="704088"/>
            <a:ext cx="10972800" cy="1251322"/>
          </a:xfrm>
        </p:spPr>
        <p:txBody>
          <a:bodyPr>
            <a:normAutofit fontScale="90000"/>
          </a:bodyPr>
          <a:lstStyle/>
          <a:p>
            <a:pPr algn="ctr"/>
            <a:r>
              <a:rPr lang="en-US" b="1" u="sng" dirty="0" smtClean="0"/>
              <a:t/>
            </a:r>
            <a:br>
              <a:rPr lang="en-US" b="1" u="sng" dirty="0" smtClean="0"/>
            </a:br>
            <a:r>
              <a:rPr lang="en-US" b="1" u="sng" dirty="0" smtClean="0"/>
              <a:t/>
            </a:r>
            <a:br>
              <a:rPr lang="en-US" b="1" u="sng" dirty="0" smtClean="0"/>
            </a:br>
            <a:r>
              <a:rPr lang="en-US" sz="3100" b="1" u="sng" dirty="0" smtClean="0">
                <a:latin typeface="Arial Black" pitchFamily="34" charset="0"/>
                <a:cs typeface="Arial" pitchFamily="34" charset="0"/>
              </a:rPr>
              <a:t>METHODOLOGY</a:t>
            </a:r>
            <a:r>
              <a:rPr lang="en-US" sz="3100" dirty="0" smtClean="0">
                <a:latin typeface="+mn-lt"/>
              </a:rPr>
              <a:t/>
            </a:r>
            <a:br>
              <a:rPr lang="en-US" sz="3100" dirty="0" smtClean="0">
                <a:latin typeface="+mn-lt"/>
              </a:rPr>
            </a:br>
            <a:endParaRPr lang="en-US" sz="3100" dirty="0">
              <a:latin typeface="+mn-lt"/>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5193" y="479004"/>
            <a:ext cx="10972800" cy="984036"/>
          </a:xfrm>
        </p:spPr>
        <p:txBody>
          <a:bodyPr>
            <a:normAutofit fontScale="90000"/>
          </a:bodyPr>
          <a:lstStyle/>
          <a:p>
            <a:pPr algn="ctr"/>
            <a:r>
              <a:rPr lang="en-IN" sz="2800" b="1" u="sng" dirty="0" smtClean="0">
                <a:latin typeface="+mn-lt"/>
              </a:rPr>
              <a:t/>
            </a:r>
            <a:br>
              <a:rPr lang="en-IN" sz="2800" b="1" u="sng" dirty="0" smtClean="0">
                <a:latin typeface="+mn-lt"/>
              </a:rPr>
            </a:br>
            <a:r>
              <a:rPr lang="en-IN" sz="2800" b="1" u="sng" dirty="0" smtClean="0">
                <a:solidFill>
                  <a:schemeClr val="accent1"/>
                </a:solidFill>
                <a:latin typeface="Arial Black" pitchFamily="34" charset="0"/>
              </a:rPr>
              <a:t>RESULTS  &amp;  DISCUSSION</a:t>
            </a:r>
            <a:r>
              <a:rPr lang="en-US" sz="2800" dirty="0" smtClean="0">
                <a:solidFill>
                  <a:schemeClr val="accent1"/>
                </a:solidFill>
                <a:latin typeface="+mn-lt"/>
              </a:rPr>
              <a:t/>
            </a:r>
            <a:br>
              <a:rPr lang="en-US" sz="2800" dirty="0" smtClean="0">
                <a:solidFill>
                  <a:schemeClr val="accent1"/>
                </a:solidFill>
                <a:latin typeface="+mn-lt"/>
              </a:rPr>
            </a:br>
            <a:endParaRPr lang="en-US" sz="2800" dirty="0">
              <a:solidFill>
                <a:schemeClr val="accent1"/>
              </a:solidFill>
              <a:latin typeface="+mn-lt"/>
            </a:endParaRPr>
          </a:p>
        </p:txBody>
      </p:sp>
      <p:pic>
        <p:nvPicPr>
          <p:cNvPr id="34817" name="Picture 1"/>
          <p:cNvPicPr>
            <a:picLocks noGrp="1" noChangeAspect="1" noChangeArrowheads="1"/>
          </p:cNvPicPr>
          <p:nvPr>
            <p:ph idx="1"/>
          </p:nvPr>
        </p:nvPicPr>
        <p:blipFill>
          <a:blip r:embed="rId2"/>
          <a:srcRect/>
          <a:stretch>
            <a:fillRect/>
          </a:stretch>
        </p:blipFill>
        <p:spPr bwMode="auto">
          <a:xfrm>
            <a:off x="1463040" y="1333891"/>
            <a:ext cx="9242473" cy="4476067"/>
          </a:xfrm>
          <a:prstGeom prst="rect">
            <a:avLst/>
          </a:prstGeom>
          <a:noFill/>
          <a:ln w="9525">
            <a:noFill/>
            <a:miter lim="800000"/>
            <a:headEnd/>
            <a:tailEnd/>
          </a:ln>
          <a:effectLst/>
        </p:spPr>
      </p:pic>
      <p:sp>
        <p:nvSpPr>
          <p:cNvPr id="10" name="TextBox 9"/>
          <p:cNvSpPr txBox="1"/>
          <p:nvPr/>
        </p:nvSpPr>
        <p:spPr>
          <a:xfrm>
            <a:off x="1505243" y="5838092"/>
            <a:ext cx="9926259" cy="984885"/>
          </a:xfrm>
          <a:prstGeom prst="rect">
            <a:avLst/>
          </a:prstGeom>
          <a:noFill/>
        </p:spPr>
        <p:txBody>
          <a:bodyPr wrap="square" rtlCol="0">
            <a:spAutoFit/>
          </a:bodyPr>
          <a:lstStyle/>
          <a:p>
            <a:pPr lvl="0"/>
            <a:r>
              <a:rPr lang="en-US" b="1" dirty="0" smtClean="0">
                <a:latin typeface="Times New Roman" pitchFamily="18" charset="0"/>
                <a:ea typeface="Calibri" pitchFamily="34" charset="0"/>
                <a:cs typeface="Times New Roman" pitchFamily="18" charset="0"/>
              </a:rPr>
              <a:t>   </a:t>
            </a:r>
            <a:r>
              <a:rPr lang="en-US" sz="2000" b="1" dirty="0" smtClean="0">
                <a:latin typeface="Times New Roman" pitchFamily="18" charset="0"/>
                <a:ea typeface="Calibri" pitchFamily="34" charset="0"/>
                <a:cs typeface="Times New Roman" pitchFamily="18" charset="0"/>
              </a:rPr>
              <a:t>Figure 1 : Showing  total  time  taken  in  length  of  discharge  process for ECHS  patients</a:t>
            </a:r>
            <a:endParaRPr lang="en-US" sz="2000" dirty="0" smtClean="0">
              <a:latin typeface="Arial" pitchFamily="34" charset="0"/>
              <a:cs typeface="Arial" pitchFamily="34" charset="0"/>
            </a:endParaRPr>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p:cNvGraphicFramePr/>
          <p:nvPr/>
        </p:nvGraphicFramePr>
        <p:xfrm>
          <a:off x="1589649" y="787791"/>
          <a:ext cx="8623495" cy="5190977"/>
        </p:xfrm>
        <a:graphic>
          <a:graphicData uri="http://schemas.openxmlformats.org/drawingml/2006/chart">
            <c:chart xmlns:c="http://schemas.openxmlformats.org/drawingml/2006/chart" xmlns:r="http://schemas.openxmlformats.org/officeDocument/2006/relationships" r:id="rId2"/>
          </a:graphicData>
        </a:graphic>
      </p:graphicFrame>
      <p:sp>
        <p:nvSpPr>
          <p:cNvPr id="9" name="TextBox 8"/>
          <p:cNvSpPr txBox="1"/>
          <p:nvPr/>
        </p:nvSpPr>
        <p:spPr>
          <a:xfrm>
            <a:off x="2192215" y="6426591"/>
            <a:ext cx="184731" cy="369332"/>
          </a:xfrm>
          <a:prstGeom prst="rect">
            <a:avLst/>
          </a:prstGeom>
          <a:noFill/>
        </p:spPr>
        <p:txBody>
          <a:bodyPr wrap="none" rtlCol="0">
            <a:spAutoFit/>
          </a:bodyPr>
          <a:lstStyle/>
          <a:p>
            <a:endParaRPr lang="en-US" dirty="0"/>
          </a:p>
        </p:txBody>
      </p:sp>
      <p:sp>
        <p:nvSpPr>
          <p:cNvPr id="12" name="TextBox 11"/>
          <p:cNvSpPr txBox="1"/>
          <p:nvPr/>
        </p:nvSpPr>
        <p:spPr>
          <a:xfrm>
            <a:off x="1631852" y="6231988"/>
            <a:ext cx="9692640" cy="369332"/>
          </a:xfrm>
          <a:prstGeom prst="rect">
            <a:avLst/>
          </a:prstGeom>
          <a:noFill/>
        </p:spPr>
        <p:txBody>
          <a:bodyPr wrap="square" rtlCol="0">
            <a:spAutoFit/>
          </a:bodyPr>
          <a:lstStyle/>
          <a:p>
            <a:pPr lvl="0" fontAlgn="base">
              <a:spcBef>
                <a:spcPct val="0"/>
              </a:spcBef>
              <a:spcAft>
                <a:spcPct val="0"/>
              </a:spcAft>
              <a:tabLst>
                <a:tab pos="3467100" algn="l"/>
              </a:tabLst>
            </a:pPr>
            <a:r>
              <a:rPr lang="en-US" b="1" dirty="0" smtClean="0">
                <a:latin typeface="Times New Roman" pitchFamily="18" charset="0"/>
                <a:ea typeface="Calibri" pitchFamily="34" charset="0"/>
                <a:cs typeface="Times New Roman" pitchFamily="18" charset="0"/>
              </a:rPr>
              <a:t>Figure  2 :  Showing  total  time  taken  in length  of  discharge  process  for  CASH  patients</a:t>
            </a:r>
            <a:endParaRPr lang="en-US" sz="24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Flow</Template>
  <TotalTime>464</TotalTime>
  <Words>956</Words>
  <Application>Microsoft Office PowerPoint</Application>
  <PresentationFormat>Custom</PresentationFormat>
  <Paragraphs>112</Paragraphs>
  <Slides>23</Slides>
  <Notes>0</Notes>
  <HiddenSlides>0</HiddenSlides>
  <MMClips>0</MMClips>
  <ScaleCrop>false</ScaleCrop>
  <HeadingPairs>
    <vt:vector size="6" baseType="variant">
      <vt:variant>
        <vt:lpstr>Theme</vt:lpstr>
      </vt:variant>
      <vt:variant>
        <vt:i4>1</vt:i4>
      </vt:variant>
      <vt:variant>
        <vt:lpstr>Links</vt:lpstr>
      </vt:variant>
      <vt:variant>
        <vt:i4>2</vt:i4>
      </vt:variant>
      <vt:variant>
        <vt:lpstr>Slide Titles</vt:lpstr>
      </vt:variant>
      <vt:variant>
        <vt:i4>23</vt:i4>
      </vt:variant>
    </vt:vector>
  </HeadingPairs>
  <TitlesOfParts>
    <vt:vector size="26" baseType="lpstr">
      <vt:lpstr>Flow</vt:lpstr>
      <vt:lpstr>???</vt:lpstr>
      <vt:lpstr>???</vt:lpstr>
      <vt:lpstr>Slide 1</vt:lpstr>
      <vt:lpstr>  “ TO  IDENTIFY  REASONS  FOR  DELAY  IN  PLANNED  DISCHARGES  OF  PATIENTS  “</vt:lpstr>
      <vt:lpstr>         </vt:lpstr>
      <vt:lpstr>PROBLEM  STATEMENT </vt:lpstr>
      <vt:lpstr>                 ABSTRACT </vt:lpstr>
      <vt:lpstr>OBJECTIVES : </vt:lpstr>
      <vt:lpstr>  METHODOLOGY </vt:lpstr>
      <vt:lpstr> RESULTS  &amp;  DISCUSSION </vt:lpstr>
      <vt:lpstr>Slide 9</vt:lpstr>
      <vt:lpstr>Slide 10</vt:lpstr>
      <vt:lpstr>Slide 11</vt:lpstr>
      <vt:lpstr>Slide 12</vt:lpstr>
      <vt:lpstr>Slide 13</vt:lpstr>
      <vt:lpstr>REASONS  FOR  DELAY  - </vt:lpstr>
      <vt:lpstr>Slide 15</vt:lpstr>
      <vt:lpstr>CHALLENGES  FACED </vt:lpstr>
      <vt:lpstr>CONCLUSION </vt:lpstr>
      <vt:lpstr>RECOMMENDATIONS </vt:lpstr>
      <vt:lpstr>Slide 19</vt:lpstr>
      <vt:lpstr>Slide 20</vt:lpstr>
      <vt:lpstr>Slide 21</vt:lpstr>
      <vt:lpstr>REFERENCES  : </vt:lpstr>
      <vt:lpstr>THANKYOU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Anshi Tyagi</dc:creator>
  <cp:lastModifiedBy>Acer</cp:lastModifiedBy>
  <cp:revision>83</cp:revision>
  <dcterms:created xsi:type="dcterms:W3CDTF">2016-05-18T06:53:23Z</dcterms:created>
  <dcterms:modified xsi:type="dcterms:W3CDTF">2016-05-24T04:36:50Z</dcterms:modified>
</cp:coreProperties>
</file>