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58" r:id="rId9"/>
    <p:sldId id="260" r:id="rId10"/>
    <p:sldId id="265" r:id="rId11"/>
    <p:sldId id="266" r:id="rId12"/>
    <p:sldId id="267" r:id="rId13"/>
    <p:sldId id="268" r:id="rId14"/>
    <p:sldId id="270" r:id="rId15"/>
    <p:sldId id="274" r:id="rId16"/>
    <p:sldId id="269" r:id="rId17"/>
    <p:sldId id="280" r:id="rId18"/>
    <p:sldId id="271" r:id="rId19"/>
    <p:sldId id="273" r:id="rId20"/>
    <p:sldId id="272" r:id="rId21"/>
    <p:sldId id="281" r:id="rId22"/>
    <p:sldId id="275" r:id="rId23"/>
    <p:sldId id="276" r:id="rId24"/>
    <p:sldId id="277" r:id="rId25"/>
    <p:sldId id="278"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180B21F-9FCD-47D8-818B-82ECF8094E19}" type="datetimeFigureOut">
              <a:rPr lang="en-IN" smtClean="0"/>
              <a:t>18-05-2016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115796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80B21F-9FCD-47D8-818B-82ECF8094E19}" type="datetimeFigureOut">
              <a:rPr lang="en-IN" smtClean="0"/>
              <a:t>18-05-2016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2363563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80B21F-9FCD-47D8-818B-82ECF8094E19}" type="datetimeFigureOut">
              <a:rPr lang="en-IN" smtClean="0"/>
              <a:t>18-05-2016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56381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80B21F-9FCD-47D8-818B-82ECF8094E19}" type="datetimeFigureOut">
              <a:rPr lang="en-IN" smtClean="0"/>
              <a:t>18-05-2016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3475539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80B21F-9FCD-47D8-818B-82ECF8094E19}" type="datetimeFigureOut">
              <a:rPr lang="en-IN" smtClean="0"/>
              <a:t>18-05-2016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262594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180B21F-9FCD-47D8-818B-82ECF8094E19}" type="datetimeFigureOut">
              <a:rPr lang="en-IN" smtClean="0"/>
              <a:t>18-05-2016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475881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180B21F-9FCD-47D8-818B-82ECF8094E19}" type="datetimeFigureOut">
              <a:rPr lang="en-IN" smtClean="0"/>
              <a:t>18-05-2016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2793709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80B21F-9FCD-47D8-818B-82ECF8094E19}" type="datetimeFigureOut">
              <a:rPr lang="en-IN" smtClean="0"/>
              <a:t>18-05-2016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127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0B21F-9FCD-47D8-818B-82ECF8094E19}" type="datetimeFigureOut">
              <a:rPr lang="en-IN" smtClean="0"/>
              <a:t>18-05-2016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28702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0B21F-9FCD-47D8-818B-82ECF8094E19}" type="datetimeFigureOut">
              <a:rPr lang="en-IN" smtClean="0"/>
              <a:t>18-05-2016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3432614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0B21F-9FCD-47D8-818B-82ECF8094E19}" type="datetimeFigureOut">
              <a:rPr lang="en-IN" smtClean="0"/>
              <a:t>18-05-2016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0AA4AC-AFC2-464C-AAA5-F59549D54385}" type="slidenum">
              <a:rPr lang="en-IN" smtClean="0"/>
              <a:t>‹#›</a:t>
            </a:fld>
            <a:endParaRPr lang="en-IN"/>
          </a:p>
        </p:txBody>
      </p:sp>
    </p:spTree>
    <p:extLst>
      <p:ext uri="{BB962C8B-B14F-4D97-AF65-F5344CB8AC3E}">
        <p14:creationId xmlns:p14="http://schemas.microsoft.com/office/powerpoint/2010/main" val="4286132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80B21F-9FCD-47D8-818B-82ECF8094E19}" type="datetimeFigureOut">
              <a:rPr lang="en-IN" smtClean="0"/>
              <a:t>18-05-2016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AA4AC-AFC2-464C-AAA5-F59549D54385}" type="slidenum">
              <a:rPr lang="en-IN" smtClean="0"/>
              <a:t>‹#›</a:t>
            </a:fld>
            <a:endParaRPr lang="en-IN"/>
          </a:p>
        </p:txBody>
      </p:sp>
    </p:spTree>
    <p:extLst>
      <p:ext uri="{BB962C8B-B14F-4D97-AF65-F5344CB8AC3E}">
        <p14:creationId xmlns:p14="http://schemas.microsoft.com/office/powerpoint/2010/main" val="3736431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80728"/>
            <a:ext cx="9144000" cy="3888432"/>
          </a:xfrm>
          <a:solidFill>
            <a:srgbClr val="FF0000"/>
          </a:solidFill>
        </p:spPr>
        <p:txBody>
          <a:bodyPr>
            <a:noAutofit/>
          </a:bodyPr>
          <a:lstStyle/>
          <a:p>
            <a:r>
              <a:rPr lang="en-US" sz="2800" b="1" u="sng" dirty="0">
                <a:solidFill>
                  <a:srgbClr val="FFFF00"/>
                </a:solidFill>
                <a:latin typeface="Times New Roman" panose="02020603050405020304" pitchFamily="18" charset="0"/>
                <a:cs typeface="Times New Roman" panose="02020603050405020304" pitchFamily="18" charset="0"/>
              </a:rPr>
              <a:t>DISSERTATION </a:t>
            </a:r>
            <a:r>
              <a:rPr lang="en-IN" sz="2800" u="sng" dirty="0">
                <a:solidFill>
                  <a:srgbClr val="FFFF00"/>
                </a:solidFill>
                <a:latin typeface="Times New Roman" panose="02020603050405020304" pitchFamily="18" charset="0"/>
                <a:cs typeface="Times New Roman" panose="02020603050405020304" pitchFamily="18" charset="0"/>
              </a:rPr>
              <a:t/>
            </a:r>
            <a:br>
              <a:rPr lang="en-IN" sz="2800" u="sng" dirty="0">
                <a:solidFill>
                  <a:srgbClr val="FFFF00"/>
                </a:solidFill>
                <a:latin typeface="Times New Roman" panose="02020603050405020304" pitchFamily="18" charset="0"/>
                <a:cs typeface="Times New Roman" panose="02020603050405020304" pitchFamily="18" charset="0"/>
              </a:rPr>
            </a:br>
            <a:r>
              <a:rPr lang="en-US" sz="2800" b="1" u="sng" dirty="0">
                <a:solidFill>
                  <a:srgbClr val="FFFF00"/>
                </a:solidFill>
                <a:latin typeface="Times New Roman" panose="02020603050405020304" pitchFamily="18" charset="0"/>
                <a:cs typeface="Times New Roman" panose="02020603050405020304" pitchFamily="18" charset="0"/>
              </a:rPr>
              <a:t>ON</a:t>
            </a:r>
            <a:r>
              <a:rPr lang="en-IN" sz="2800" dirty="0">
                <a:solidFill>
                  <a:srgbClr val="FFFF00"/>
                </a:solidFill>
                <a:latin typeface="Times New Roman" panose="02020603050405020304" pitchFamily="18" charset="0"/>
                <a:cs typeface="Times New Roman" panose="02020603050405020304" pitchFamily="18" charset="0"/>
              </a:rPr>
              <a:t/>
            </a:r>
            <a:br>
              <a:rPr lang="en-IN" sz="2800" dirty="0">
                <a:solidFill>
                  <a:srgbClr val="FFFF00"/>
                </a:solidFill>
                <a:latin typeface="Times New Roman" panose="02020603050405020304" pitchFamily="18" charset="0"/>
                <a:cs typeface="Times New Roman" panose="02020603050405020304" pitchFamily="18" charset="0"/>
              </a:rPr>
            </a:br>
            <a:r>
              <a:rPr lang="en-US" sz="2800" b="1" dirty="0">
                <a:solidFill>
                  <a:srgbClr val="FFFF00"/>
                </a:solidFill>
                <a:latin typeface="Times New Roman" panose="02020603050405020304" pitchFamily="18" charset="0"/>
                <a:cs typeface="Times New Roman" panose="02020603050405020304" pitchFamily="18" charset="0"/>
              </a:rPr>
              <a:t> </a:t>
            </a:r>
            <a:r>
              <a:rPr lang="en-IN" sz="2800" dirty="0">
                <a:solidFill>
                  <a:srgbClr val="FFFF00"/>
                </a:solidFill>
                <a:latin typeface="Times New Roman" panose="02020603050405020304" pitchFamily="18" charset="0"/>
                <a:cs typeface="Times New Roman" panose="02020603050405020304" pitchFamily="18" charset="0"/>
              </a:rPr>
              <a:t/>
            </a:r>
            <a:br>
              <a:rPr lang="en-IN" sz="2800" dirty="0">
                <a:solidFill>
                  <a:srgbClr val="FFFF00"/>
                </a:solidFill>
                <a:latin typeface="Times New Roman" panose="02020603050405020304" pitchFamily="18" charset="0"/>
                <a:cs typeface="Times New Roman" panose="02020603050405020304" pitchFamily="18" charset="0"/>
              </a:rPr>
            </a:br>
            <a:r>
              <a:rPr lang="en-US" sz="2800" b="1" dirty="0">
                <a:solidFill>
                  <a:srgbClr val="FFFF00"/>
                </a:solidFill>
                <a:latin typeface="Times New Roman" panose="02020603050405020304" pitchFamily="18" charset="0"/>
                <a:cs typeface="Times New Roman" panose="02020603050405020304" pitchFamily="18" charset="0"/>
              </a:rPr>
              <a:t> “</a:t>
            </a:r>
            <a:r>
              <a:rPr lang="en-US" sz="2800" b="1" u="sng" dirty="0">
                <a:solidFill>
                  <a:srgbClr val="FFFF00"/>
                </a:solidFill>
                <a:latin typeface="Times New Roman" panose="02020603050405020304" pitchFamily="18" charset="0"/>
                <a:cs typeface="Times New Roman" panose="02020603050405020304" pitchFamily="18" charset="0"/>
              </a:rPr>
              <a:t>ASSESSMENT OF KNOWLEDGE, ATTITUDE AND PRACTICE OF  HEALTHCARE  WASTE MANAGEMENT AMONG HEALTH CARE PROFESSIONALS AT ARTEMIS HOSPITAL, DWARKA, NEW DELHI</a:t>
            </a:r>
            <a:r>
              <a:rPr lang="en-US" sz="2800" b="1" dirty="0">
                <a:solidFill>
                  <a:srgbClr val="FFFF00"/>
                </a:solidFill>
                <a:latin typeface="Times New Roman" panose="02020603050405020304" pitchFamily="18" charset="0"/>
                <a:cs typeface="Times New Roman" panose="02020603050405020304" pitchFamily="18" charset="0"/>
              </a:rPr>
              <a:t>”</a:t>
            </a:r>
            <a:r>
              <a:rPr lang="en-IN" sz="2800" dirty="0">
                <a:solidFill>
                  <a:srgbClr val="FFFF00"/>
                </a:solidFill>
                <a:latin typeface="Times New Roman" panose="02020603050405020304" pitchFamily="18" charset="0"/>
                <a:cs typeface="Times New Roman" panose="02020603050405020304" pitchFamily="18" charset="0"/>
              </a:rPr>
              <a:t/>
            </a:r>
            <a:br>
              <a:rPr lang="en-IN" sz="2800" dirty="0">
                <a:solidFill>
                  <a:srgbClr val="FFFF00"/>
                </a:solidFill>
                <a:latin typeface="Times New Roman" panose="02020603050405020304" pitchFamily="18" charset="0"/>
                <a:cs typeface="Times New Roman" panose="02020603050405020304" pitchFamily="18" charset="0"/>
              </a:rPr>
            </a:br>
            <a:endParaRPr lang="en-IN" sz="28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243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r>
              <a:rPr lang="en-US" sz="2000" b="1" dirty="0" smtClean="0">
                <a:solidFill>
                  <a:srgbClr val="FFFF00"/>
                </a:solidFill>
                <a:latin typeface="Times New Roman" panose="02020603050405020304" pitchFamily="18" charset="0"/>
                <a:cs typeface="Times New Roman" panose="02020603050405020304" pitchFamily="18" charset="0"/>
              </a:rPr>
              <a:t> </a:t>
            </a:r>
          </a:p>
          <a:p>
            <a:pPr marL="38100" marR="38100">
              <a:lnSpc>
                <a:spcPts val="1600"/>
              </a:lnSpc>
              <a:spcAft>
                <a:spcPts val="1000"/>
              </a:spcAft>
            </a:pPr>
            <a:r>
              <a:rPr lang="en-US" sz="4000" b="1" dirty="0" smtClean="0">
                <a:solidFill>
                  <a:srgbClr val="FFFF00"/>
                </a:solidFill>
                <a:latin typeface="Times New Roman" panose="02020603050405020304" pitchFamily="18" charset="0"/>
                <a:cs typeface="Times New Roman" panose="02020603050405020304" pitchFamily="18" charset="0"/>
              </a:rPr>
              <a:t>STATISTICS OF  DISSERTATION</a:t>
            </a:r>
            <a:endParaRPr lang="en-IN" sz="5400" b="1" dirty="0">
              <a:solidFill>
                <a:srgbClr val="FFFF00"/>
              </a:solidFill>
              <a:latin typeface="Times New Roman" panose="02020603050405020304" pitchFamily="18" charset="0"/>
              <a:ea typeface="Calibri"/>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97210734"/>
              </p:ext>
            </p:extLst>
          </p:nvPr>
        </p:nvGraphicFramePr>
        <p:xfrm>
          <a:off x="121359" y="620688"/>
          <a:ext cx="8856983" cy="2246903"/>
        </p:xfrm>
        <a:graphic>
          <a:graphicData uri="http://schemas.openxmlformats.org/drawingml/2006/table">
            <a:tbl>
              <a:tblPr>
                <a:tableStyleId>{5C22544A-7EE6-4342-B048-85BDC9FD1C3A}</a:tableStyleId>
              </a:tblPr>
              <a:tblGrid>
                <a:gridCol w="875035"/>
                <a:gridCol w="1271350"/>
                <a:gridCol w="1438322"/>
                <a:gridCol w="1354836"/>
                <a:gridCol w="1958720"/>
                <a:gridCol w="1958720"/>
              </a:tblGrid>
              <a:tr h="249838">
                <a:tc gridSpan="6">
                  <a:txBody>
                    <a:bodyPr/>
                    <a:lstStyle/>
                    <a:p>
                      <a:pPr marL="38100" marR="38100" algn="l">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Statistics</a:t>
                      </a:r>
                      <a:endParaRPr lang="en-IN" sz="24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646703">
                <a:tc gridSpan="2">
                  <a:txBody>
                    <a:bodyPr/>
                    <a:lstStyle/>
                    <a:p>
                      <a:pPr algn="l">
                        <a:lnSpc>
                          <a:spcPct val="115000"/>
                        </a:lnSpc>
                        <a:spcAft>
                          <a:spcPts val="1000"/>
                        </a:spcAft>
                      </a:pPr>
                      <a:r>
                        <a:rPr lang="en-US" sz="3200" dirty="0">
                          <a:effectLst/>
                          <a:latin typeface="Times New Roman" panose="02020603050405020304" pitchFamily="18" charset="0"/>
                          <a:cs typeface="Times New Roman" panose="02020603050405020304" pitchFamily="18" charset="0"/>
                        </a:rPr>
                        <a:t> </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Designation of Respondant</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Gender</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Experience of Respondant</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Education Qualification</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7833">
                <a:tc rowSpan="2">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N</a:t>
                      </a:r>
                      <a:endParaRPr lang="en-IN" sz="2800">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Valid</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52</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52</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52</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52</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7833">
                <a:tc vMerge="1">
                  <a:txBody>
                    <a:bodyPr/>
                    <a:lstStyle/>
                    <a:p>
                      <a:endParaRPr lang="en-IN"/>
                    </a:p>
                  </a:txBody>
                  <a:tcPr/>
                </a:tc>
                <a:tc>
                  <a:txBody>
                    <a:bodyPr/>
                    <a:lstStyle/>
                    <a:p>
                      <a:pPr marL="38100" marR="38100" algn="l">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Missing</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0</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0</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0</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0</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80284580"/>
              </p:ext>
            </p:extLst>
          </p:nvPr>
        </p:nvGraphicFramePr>
        <p:xfrm>
          <a:off x="107503" y="3107890"/>
          <a:ext cx="8856987" cy="3598672"/>
        </p:xfrm>
        <a:graphic>
          <a:graphicData uri="http://schemas.openxmlformats.org/drawingml/2006/table">
            <a:tbl>
              <a:tblPr>
                <a:tableStyleId>{5C22544A-7EE6-4342-B048-85BDC9FD1C3A}</a:tableStyleId>
              </a:tblPr>
              <a:tblGrid>
                <a:gridCol w="1220094"/>
                <a:gridCol w="1604200"/>
                <a:gridCol w="1560211"/>
                <a:gridCol w="1023306"/>
                <a:gridCol w="1724588"/>
                <a:gridCol w="1724588"/>
              </a:tblGrid>
              <a:tr h="523707">
                <a:tc gridSpan="6">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Designation </a:t>
                      </a:r>
                      <a:r>
                        <a:rPr lang="en-US" sz="2400" b="1" dirty="0">
                          <a:solidFill>
                            <a:srgbClr val="FF0000"/>
                          </a:solidFill>
                          <a:effectLst/>
                          <a:latin typeface="Times New Roman" panose="02020603050405020304" pitchFamily="18" charset="0"/>
                          <a:cs typeface="Times New Roman" panose="02020603050405020304" pitchFamily="18" charset="0"/>
                        </a:rPr>
                        <a:t>of </a:t>
                      </a:r>
                      <a:r>
                        <a:rPr lang="en-US" sz="2400" b="1" dirty="0" smtClean="0">
                          <a:solidFill>
                            <a:srgbClr val="FF0000"/>
                          </a:solidFill>
                          <a:effectLst/>
                          <a:latin typeface="Times New Roman" panose="02020603050405020304" pitchFamily="18" charset="0"/>
                          <a:cs typeface="Times New Roman" panose="02020603050405020304" pitchFamily="18" charset="0"/>
                        </a:rPr>
                        <a:t>Respondents</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615827">
                <a:tc gridSpan="2">
                  <a:txBody>
                    <a:bodyPr/>
                    <a:lstStyle/>
                    <a:p>
                      <a:pPr algn="l">
                        <a:lnSpc>
                          <a:spcPct val="115000"/>
                        </a:lnSpc>
                        <a:spcAft>
                          <a:spcPts val="1000"/>
                        </a:spcAft>
                      </a:pPr>
                      <a:r>
                        <a:rPr lang="en-US" sz="3600" dirty="0">
                          <a:solidFill>
                            <a:schemeClr val="tx1"/>
                          </a:solidFill>
                          <a:effectLst/>
                          <a:latin typeface="Times New Roman" panose="02020603050405020304" pitchFamily="18" charset="0"/>
                          <a:cs typeface="Times New Roman" panose="02020603050405020304" pitchFamily="18" charset="0"/>
                        </a:rPr>
                        <a:t> </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a:p>
                  </a:txBody>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Frequency</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Percent</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Valid Percent</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Cumulative Percent</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7315">
                <a:tc rowSpan="4">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000" dirty="0" smtClean="0">
                          <a:solidFill>
                            <a:schemeClr val="tx1"/>
                          </a:solidFill>
                          <a:effectLst/>
                          <a:latin typeface="Times New Roman" panose="02020603050405020304" pitchFamily="18" charset="0"/>
                          <a:cs typeface="Times New Roman" panose="02020603050405020304" pitchFamily="18" charset="0"/>
                        </a:rPr>
                        <a:t>Valid</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000" dirty="0" smtClean="0">
                          <a:solidFill>
                            <a:schemeClr val="tx1"/>
                          </a:solidFill>
                          <a:effectLst/>
                          <a:latin typeface="Times New Roman" panose="02020603050405020304" pitchFamily="18" charset="0"/>
                          <a:cs typeface="Times New Roman" panose="02020603050405020304" pitchFamily="18" charset="0"/>
                        </a:rPr>
                        <a:t>Waste </a:t>
                      </a:r>
                      <a:r>
                        <a:rPr lang="en-US" sz="2000" dirty="0">
                          <a:solidFill>
                            <a:schemeClr val="tx1"/>
                          </a:solidFill>
                          <a:effectLst/>
                          <a:latin typeface="Times New Roman" panose="02020603050405020304" pitchFamily="18" charset="0"/>
                          <a:cs typeface="Times New Roman" panose="02020603050405020304" pitchFamily="18" charset="0"/>
                        </a:rPr>
                        <a:t>Care  </a:t>
                      </a:r>
                      <a:r>
                        <a:rPr lang="en-US" sz="2000" dirty="0" smtClean="0">
                          <a:solidFill>
                            <a:schemeClr val="tx1"/>
                          </a:solidFill>
                          <a:effectLst/>
                          <a:latin typeface="Times New Roman" panose="02020603050405020304" pitchFamily="18" charset="0"/>
                          <a:cs typeface="Times New Roman" panose="02020603050405020304" pitchFamily="18" charset="0"/>
                        </a:rPr>
                        <a:t>Handlers</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10</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19.2</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19.2</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19.2</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7858">
                <a:tc vMerge="1">
                  <a:txBody>
                    <a:bodyPr/>
                    <a:lstStyle/>
                    <a:p>
                      <a:endParaRPr lang="en-IN"/>
                    </a:p>
                  </a:txBody>
                  <a:tcPr/>
                </a:tc>
                <a:tc>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000" dirty="0" smtClean="0">
                          <a:solidFill>
                            <a:schemeClr val="tx1"/>
                          </a:solidFill>
                          <a:effectLst/>
                          <a:latin typeface="Times New Roman" panose="02020603050405020304" pitchFamily="18" charset="0"/>
                          <a:cs typeface="Times New Roman" panose="02020603050405020304" pitchFamily="18" charset="0"/>
                        </a:rPr>
                        <a:t>Nursing Staff</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dirty="0">
                          <a:solidFill>
                            <a:schemeClr val="tx1"/>
                          </a:solidFill>
                          <a:effectLst/>
                          <a:latin typeface="Times New Roman" panose="02020603050405020304" pitchFamily="18" charset="0"/>
                          <a:cs typeface="Times New Roman" panose="02020603050405020304" pitchFamily="18" charset="0"/>
                        </a:rPr>
                        <a:t>35</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67.3</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67.3</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86.5</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7858">
                <a:tc vMerge="1">
                  <a:txBody>
                    <a:bodyPr/>
                    <a:lstStyle/>
                    <a:p>
                      <a:endParaRPr lang="en-IN"/>
                    </a:p>
                  </a:txBody>
                  <a:tcPr/>
                </a:tc>
                <a:tc>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000" dirty="0" smtClean="0">
                          <a:solidFill>
                            <a:schemeClr val="tx1"/>
                          </a:solidFill>
                          <a:effectLst/>
                          <a:latin typeface="Times New Roman" panose="02020603050405020304" pitchFamily="18" charset="0"/>
                          <a:cs typeface="Times New Roman" panose="02020603050405020304" pitchFamily="18" charset="0"/>
                        </a:rPr>
                        <a:t>Doctors</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dirty="0">
                          <a:solidFill>
                            <a:schemeClr val="tx1"/>
                          </a:solidFill>
                          <a:effectLst/>
                          <a:latin typeface="Times New Roman" panose="02020603050405020304" pitchFamily="18" charset="0"/>
                          <a:cs typeface="Times New Roman" panose="02020603050405020304" pitchFamily="18" charset="0"/>
                        </a:rPr>
                        <a:t>7</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13.5</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13.5</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100.0</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5827">
                <a:tc vMerge="1">
                  <a:txBody>
                    <a:bodyPr/>
                    <a:lstStyle/>
                    <a:p>
                      <a:endParaRPr lang="en-IN"/>
                    </a:p>
                  </a:txBody>
                  <a:tcPr/>
                </a:tc>
                <a:tc>
                  <a:txBody>
                    <a:bodyPr/>
                    <a:lstStyle/>
                    <a:p>
                      <a:pPr marL="38100" marR="38100" algn="l">
                        <a:lnSpc>
                          <a:spcPts val="1600"/>
                        </a:lnSpc>
                        <a:spcAft>
                          <a:spcPts val="1000"/>
                        </a:spcAft>
                      </a:pPr>
                      <a:endParaRPr lang="en-US" sz="2000" dirty="0" smtClean="0">
                        <a:solidFill>
                          <a:schemeClr val="tx1"/>
                        </a:solidFill>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000" dirty="0" smtClean="0">
                          <a:solidFill>
                            <a:schemeClr val="tx1"/>
                          </a:solidFill>
                          <a:effectLst/>
                          <a:latin typeface="Times New Roman" panose="02020603050405020304" pitchFamily="18" charset="0"/>
                          <a:cs typeface="Times New Roman" panose="02020603050405020304" pitchFamily="18" charset="0"/>
                        </a:rPr>
                        <a:t>Total</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dirty="0">
                          <a:solidFill>
                            <a:schemeClr val="tx1"/>
                          </a:solidFill>
                          <a:effectLst/>
                          <a:latin typeface="Times New Roman" panose="02020603050405020304" pitchFamily="18" charset="0"/>
                          <a:cs typeface="Times New Roman" panose="02020603050405020304" pitchFamily="18" charset="0"/>
                        </a:rPr>
                        <a:t>52</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100.0</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l">
                        <a:lnSpc>
                          <a:spcPts val="1600"/>
                        </a:lnSpc>
                        <a:spcAft>
                          <a:spcPts val="1000"/>
                        </a:spcAft>
                      </a:pPr>
                      <a:r>
                        <a:rPr lang="en-US" sz="2000">
                          <a:solidFill>
                            <a:schemeClr val="tx1"/>
                          </a:solidFill>
                          <a:effectLst/>
                          <a:latin typeface="Times New Roman" panose="02020603050405020304" pitchFamily="18" charset="0"/>
                          <a:cs typeface="Times New Roman" panose="02020603050405020304" pitchFamily="18" charset="0"/>
                        </a:rPr>
                        <a:t>100.0</a:t>
                      </a:r>
                      <a:endParaRPr lang="en-IN" sz="320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US" sz="3600" dirty="0">
                          <a:solidFill>
                            <a:schemeClr val="tx1"/>
                          </a:solidFill>
                          <a:effectLst/>
                          <a:latin typeface="Times New Roman" panose="02020603050405020304" pitchFamily="18" charset="0"/>
                          <a:cs typeface="Times New Roman" panose="02020603050405020304" pitchFamily="18" charset="0"/>
                        </a:rPr>
                        <a:t> </a:t>
                      </a:r>
                      <a:endParaRPr lang="en-IN" sz="3200" dirty="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148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r>
              <a:rPr lang="en-US" sz="2000" b="1" dirty="0" smtClean="0">
                <a:solidFill>
                  <a:srgbClr val="FFFF00"/>
                </a:solidFill>
                <a:latin typeface="Times New Roman" panose="02020603050405020304" pitchFamily="18" charset="0"/>
                <a:cs typeface="Times New Roman" panose="02020603050405020304" pitchFamily="18" charset="0"/>
              </a:rPr>
              <a:t> </a:t>
            </a:r>
          </a:p>
          <a:p>
            <a:pPr marL="38100" marR="38100">
              <a:lnSpc>
                <a:spcPts val="1600"/>
              </a:lnSpc>
              <a:spcAft>
                <a:spcPts val="1000"/>
              </a:spcAft>
            </a:pPr>
            <a:r>
              <a:rPr lang="en-US" sz="4000" b="1" dirty="0" smtClean="0">
                <a:solidFill>
                  <a:srgbClr val="FFFF00"/>
                </a:solidFill>
                <a:latin typeface="Times New Roman" panose="02020603050405020304" pitchFamily="18" charset="0"/>
                <a:cs typeface="Times New Roman" panose="02020603050405020304" pitchFamily="18" charset="0"/>
              </a:rPr>
              <a:t>PROFILE OF RESPONDENTS</a:t>
            </a:r>
            <a:endParaRPr lang="en-IN" sz="5400" b="1" dirty="0">
              <a:solidFill>
                <a:srgbClr val="FFFF00"/>
              </a:solidFill>
              <a:latin typeface="Times New Roman" panose="02020603050405020304" pitchFamily="18" charset="0"/>
              <a:ea typeface="Calibri"/>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03912083"/>
              </p:ext>
            </p:extLst>
          </p:nvPr>
        </p:nvGraphicFramePr>
        <p:xfrm>
          <a:off x="107504" y="548681"/>
          <a:ext cx="8820474" cy="6470991"/>
        </p:xfrm>
        <a:graphic>
          <a:graphicData uri="http://schemas.openxmlformats.org/drawingml/2006/table">
            <a:tbl>
              <a:tblPr>
                <a:tableStyleId>{5C22544A-7EE6-4342-B048-85BDC9FD1C3A}</a:tableStyleId>
              </a:tblPr>
              <a:tblGrid>
                <a:gridCol w="1470079"/>
                <a:gridCol w="1470079"/>
                <a:gridCol w="1470079"/>
                <a:gridCol w="1470079"/>
                <a:gridCol w="1470079"/>
                <a:gridCol w="1470079"/>
              </a:tblGrid>
              <a:tr h="378365">
                <a:tc gridSpan="6">
                  <a:txBody>
                    <a:bodyPr/>
                    <a:lstStyle/>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Gender</a:t>
                      </a:r>
                      <a:endParaRPr lang="en-IN" sz="32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64389">
                <a:tc gridSpan="2">
                  <a:txBody>
                    <a:bodyPr/>
                    <a:lstStyle/>
                    <a:p>
                      <a:pPr algn="l">
                        <a:lnSpc>
                          <a:spcPct val="115000"/>
                        </a:lnSpc>
                        <a:spcAft>
                          <a:spcPts val="1000"/>
                        </a:spcAft>
                      </a:pPr>
                      <a:r>
                        <a:rPr lang="en-US" sz="2800" dirty="0">
                          <a:effectLst/>
                          <a:latin typeface="Times New Roman" panose="02020603050405020304" pitchFamily="18" charset="0"/>
                          <a:cs typeface="Times New Roman" panose="02020603050405020304" pitchFamily="18" charset="0"/>
                        </a:rPr>
                        <a:t> </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h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Frequency</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Valid 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Cumulative 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r>
              <a:tr h="203673">
                <a:tc rowSpan="3">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Valid</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Male</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21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40.4</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40.4</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40.4</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203673">
                <a:tc vMerge="1">
                  <a:txBody>
                    <a:bodyPr/>
                    <a:lstStyle/>
                    <a:p>
                      <a:endParaRPr lang="en-IN"/>
                    </a:p>
                  </a:txBody>
                  <a:tcPr/>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Female</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31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59.6</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59.6</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464389">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Total</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52</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gn="l">
                        <a:lnSpc>
                          <a:spcPct val="115000"/>
                        </a:lnSpc>
                        <a:spcAft>
                          <a:spcPts val="1000"/>
                        </a:spcAft>
                      </a:pPr>
                      <a:r>
                        <a:rPr lang="en-US" sz="2800">
                          <a:effectLst/>
                          <a:latin typeface="Times New Roman" panose="02020603050405020304" pitchFamily="18" charset="0"/>
                          <a:cs typeface="Times New Roman" panose="02020603050405020304" pitchFamily="18" charset="0"/>
                        </a:rPr>
                        <a:t> </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556710">
                <a:tc gridSpan="6">
                  <a:txBody>
                    <a:bodyPr/>
                    <a:lstStyle/>
                    <a:p>
                      <a:pPr marL="38100" marR="38100" algn="l">
                        <a:lnSpc>
                          <a:spcPts val="1600"/>
                        </a:lnSpc>
                        <a:spcAft>
                          <a:spcPts val="1000"/>
                        </a:spcAft>
                      </a:pPr>
                      <a:endParaRPr lang="en-US" sz="16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Experience </a:t>
                      </a:r>
                      <a:r>
                        <a:rPr lang="en-US" sz="2400" b="1" dirty="0">
                          <a:solidFill>
                            <a:srgbClr val="FF0000"/>
                          </a:solidFill>
                          <a:effectLst/>
                          <a:latin typeface="Times New Roman" panose="02020603050405020304" pitchFamily="18" charset="0"/>
                          <a:cs typeface="Times New Roman" panose="02020603050405020304" pitchFamily="18" charset="0"/>
                        </a:rPr>
                        <a:t>of </a:t>
                      </a:r>
                      <a:r>
                        <a:rPr lang="en-US" sz="2400" b="1" dirty="0" smtClean="0">
                          <a:solidFill>
                            <a:srgbClr val="FF0000"/>
                          </a:solidFill>
                          <a:effectLst/>
                          <a:latin typeface="Times New Roman" panose="02020603050405020304" pitchFamily="18" charset="0"/>
                          <a:cs typeface="Times New Roman" panose="02020603050405020304" pitchFamily="18" charset="0"/>
                        </a:rPr>
                        <a:t>Respondents</a:t>
                      </a:r>
                      <a:endParaRPr lang="en-IN" sz="20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64389">
                <a:tc gridSpan="2">
                  <a:txBody>
                    <a:bodyPr/>
                    <a:lstStyle/>
                    <a:p>
                      <a:pPr algn="l">
                        <a:lnSpc>
                          <a:spcPct val="115000"/>
                        </a:lnSpc>
                        <a:spcAft>
                          <a:spcPts val="1000"/>
                        </a:spcAft>
                      </a:pPr>
                      <a:r>
                        <a:rPr lang="en-US" sz="2800" dirty="0">
                          <a:effectLst/>
                          <a:latin typeface="Times New Roman" panose="02020603050405020304" pitchFamily="18" charset="0"/>
                          <a:cs typeface="Times New Roman" panose="02020603050405020304" pitchFamily="18" charset="0"/>
                        </a:rPr>
                        <a:t> </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hMerge="1">
                  <a:txBody>
                    <a:bodyPr/>
                    <a:lstStyle/>
                    <a:p>
                      <a:endParaRPr lang="en-IN"/>
                    </a:p>
                  </a:txBody>
                  <a:tcPr/>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Frequency</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Percent</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Valid Percent</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Cumulative Percent</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r>
              <a:tr h="404583">
                <a:tc rowSpan="4">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Valid</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Less than 5 years</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30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57.7</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57.7</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57.7</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203673">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6-10 years</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18</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34.6</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34.6</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92.3</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404583">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More than 10 years</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4</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7.7</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7.7</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464389">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Total</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52</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gn="l">
                        <a:lnSpc>
                          <a:spcPct val="115000"/>
                        </a:lnSpc>
                        <a:spcAft>
                          <a:spcPts val="1000"/>
                        </a:spcAft>
                      </a:pPr>
                      <a:r>
                        <a:rPr lang="en-US" sz="2800">
                          <a:effectLst/>
                          <a:latin typeface="Times New Roman" panose="02020603050405020304" pitchFamily="18" charset="0"/>
                          <a:cs typeface="Times New Roman" panose="02020603050405020304" pitchFamily="18" charset="0"/>
                        </a:rPr>
                        <a:t> </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556710">
                <a:tc gridSpan="6">
                  <a:txBody>
                    <a:bodyPr/>
                    <a:lstStyle/>
                    <a:p>
                      <a:pPr marL="38100" marR="38100" algn="l">
                        <a:lnSpc>
                          <a:spcPts val="1600"/>
                        </a:lnSpc>
                        <a:spcAft>
                          <a:spcPts val="1000"/>
                        </a:spcAft>
                      </a:pPr>
                      <a:endParaRPr lang="en-US" sz="16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Education </a:t>
                      </a:r>
                      <a:r>
                        <a:rPr lang="en-US" sz="2400" b="1" dirty="0">
                          <a:solidFill>
                            <a:srgbClr val="FF0000"/>
                          </a:solidFill>
                          <a:effectLst/>
                          <a:latin typeface="Times New Roman" panose="02020603050405020304" pitchFamily="18" charset="0"/>
                          <a:cs typeface="Times New Roman" panose="02020603050405020304" pitchFamily="18" charset="0"/>
                        </a:rPr>
                        <a:t>Qualification</a:t>
                      </a:r>
                      <a:endParaRPr lang="en-IN" sz="32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464389">
                <a:tc gridSpan="2">
                  <a:txBody>
                    <a:bodyPr/>
                    <a:lstStyle/>
                    <a:p>
                      <a:pPr algn="l">
                        <a:lnSpc>
                          <a:spcPct val="115000"/>
                        </a:lnSpc>
                        <a:spcAft>
                          <a:spcPts val="1000"/>
                        </a:spcAft>
                      </a:pPr>
                      <a:r>
                        <a:rPr lang="en-US" sz="2800">
                          <a:effectLst/>
                          <a:latin typeface="Times New Roman" panose="02020603050405020304" pitchFamily="18" charset="0"/>
                          <a:cs typeface="Times New Roman" panose="02020603050405020304" pitchFamily="18" charset="0"/>
                        </a:rPr>
                        <a:t> </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h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Frequency</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Valid 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Cumulative Percent</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b"/>
                </a:tc>
              </a:tr>
              <a:tr h="203673">
                <a:tc rowSpan="4">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Valid</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Undergraduate</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13</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25.0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25.0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25.0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203673">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Graduate</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38</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73.1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73.1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98.1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203673">
                <a:tc vMerge="1">
                  <a:txBody>
                    <a:bodyPr/>
                    <a:lstStyle/>
                    <a:p>
                      <a:endParaRPr lang="en-IN"/>
                    </a:p>
                  </a:txBody>
                  <a:tcP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Post Graduate</a:t>
                      </a:r>
                      <a:endParaRPr lang="en-IN" sz="200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1.9</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1.9</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r>
              <a:tr h="464389">
                <a:tc vMerge="1">
                  <a:txBody>
                    <a:bodyPr/>
                    <a:lstStyle/>
                    <a:p>
                      <a:endParaRPr lang="en-IN"/>
                    </a:p>
                  </a:txBody>
                  <a:tcPr/>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Total</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52</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dirty="0">
                          <a:effectLst/>
                          <a:latin typeface="Times New Roman" panose="02020603050405020304" pitchFamily="18" charset="0"/>
                          <a:cs typeface="Times New Roman" panose="02020603050405020304" pitchFamily="18" charset="0"/>
                        </a:rPr>
                        <a:t>100.0</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600">
                          <a:effectLst/>
                          <a:latin typeface="Times New Roman" panose="02020603050405020304" pitchFamily="18" charset="0"/>
                          <a:cs typeface="Times New Roman" panose="02020603050405020304" pitchFamily="18" charset="0"/>
                        </a:rPr>
                        <a:t>100.0</a:t>
                      </a:r>
                      <a:endParaRPr lang="en-IN" sz="20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algn="l">
                        <a:lnSpc>
                          <a:spcPct val="115000"/>
                        </a:lnSpc>
                        <a:spcAft>
                          <a:spcPts val="1000"/>
                        </a:spcAft>
                      </a:pPr>
                      <a:r>
                        <a:rPr lang="en-US" sz="2800" dirty="0">
                          <a:effectLst/>
                          <a:latin typeface="Times New Roman" panose="02020603050405020304" pitchFamily="18" charset="0"/>
                          <a:cs typeface="Times New Roman" panose="02020603050405020304" pitchFamily="18" charset="0"/>
                        </a:rPr>
                        <a:t> </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465158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r>
              <a:rPr lang="en-US" sz="2000" b="1" dirty="0" smtClean="0">
                <a:solidFill>
                  <a:srgbClr val="FFFF00"/>
                </a:solidFill>
                <a:latin typeface="Times New Roman" panose="02020603050405020304" pitchFamily="18" charset="0"/>
                <a:cs typeface="Times New Roman" panose="02020603050405020304" pitchFamily="18" charset="0"/>
              </a:rPr>
              <a:t> </a:t>
            </a:r>
          </a:p>
          <a:p>
            <a:pPr marL="38100" marR="38100">
              <a:lnSpc>
                <a:spcPts val="1600"/>
              </a:lnSpc>
              <a:spcAft>
                <a:spcPts val="1000"/>
              </a:spcAft>
            </a:pPr>
            <a:r>
              <a:rPr lang="en-US" sz="4000" b="1" dirty="0" smtClean="0">
                <a:solidFill>
                  <a:srgbClr val="FFFF00"/>
                </a:solidFill>
                <a:latin typeface="Times New Roman" panose="02020603050405020304" pitchFamily="18" charset="0"/>
                <a:cs typeface="Times New Roman" panose="02020603050405020304" pitchFamily="18" charset="0"/>
              </a:rPr>
              <a:t>GROUPWISE PROFILE </a:t>
            </a:r>
            <a:endParaRPr lang="en-IN" sz="5400" b="1" dirty="0">
              <a:solidFill>
                <a:srgbClr val="FFFF00"/>
              </a:solidFill>
              <a:latin typeface="Times New Roman" panose="02020603050405020304" pitchFamily="18" charset="0"/>
              <a:ea typeface="Calibri"/>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7584408"/>
              </p:ext>
            </p:extLst>
          </p:nvPr>
        </p:nvGraphicFramePr>
        <p:xfrm>
          <a:off x="179511" y="579125"/>
          <a:ext cx="8481569" cy="2924077"/>
        </p:xfrm>
        <a:graphic>
          <a:graphicData uri="http://schemas.openxmlformats.org/drawingml/2006/table">
            <a:tbl>
              <a:tblPr>
                <a:tableStyleId>{5C22544A-7EE6-4342-B048-85BDC9FD1C3A}</a:tableStyleId>
              </a:tblPr>
              <a:tblGrid>
                <a:gridCol w="156770"/>
                <a:gridCol w="3112764"/>
                <a:gridCol w="2309701"/>
                <a:gridCol w="1455160"/>
                <a:gridCol w="1447174"/>
              </a:tblGrid>
              <a:tr h="382873">
                <a:tc gridSpan="5">
                  <a:txBody>
                    <a:bodyPr/>
                    <a:lstStyle/>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cs typeface="Times New Roman" panose="02020603050405020304" pitchFamily="18" charset="0"/>
                        </a:rPr>
                        <a:t>Education Qualification</a:t>
                      </a:r>
                      <a:endParaRPr lang="en-IN" sz="24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85648">
                <a:tc rowSpan="2" gridSpan="2">
                  <a:txBody>
                    <a:bodyPr/>
                    <a:lstStyle/>
                    <a:p>
                      <a:pPr marL="38100" marR="38100">
                        <a:lnSpc>
                          <a:spcPts val="1600"/>
                        </a:lnSpc>
                        <a:spcAft>
                          <a:spcPts val="1000"/>
                        </a:spcAft>
                      </a:pPr>
                      <a:r>
                        <a:rPr lang="en-US" sz="3200" dirty="0">
                          <a:effectLst/>
                          <a:latin typeface="Times New Roman" panose="02020603050405020304" pitchFamily="18" charset="0"/>
                          <a:cs typeface="Times New Roman" panose="02020603050405020304" pitchFamily="18" charset="0"/>
                        </a:rPr>
                        <a:t> </a:t>
                      </a:r>
                      <a:r>
                        <a:rPr lang="en-US" sz="2000" dirty="0" smtClean="0">
                          <a:effectLst/>
                          <a:latin typeface="Times New Roman" panose="02020603050405020304" pitchFamily="18" charset="0"/>
                          <a:cs typeface="Times New Roman" panose="02020603050405020304" pitchFamily="18" charset="0"/>
                        </a:rPr>
                        <a:t>Designation of Respondent</a:t>
                      </a:r>
                      <a:endParaRPr lang="en-IN" sz="2000" dirty="0">
                        <a:effectLst/>
                        <a:latin typeface="Times New Roman" panose="02020603050405020304" pitchFamily="18" charset="0"/>
                        <a:ea typeface="Calibri"/>
                        <a:cs typeface="Times New Roman" panose="02020603050405020304" pitchFamily="18" charset="0"/>
                      </a:endParaRPr>
                    </a:p>
                  </a:txBody>
                  <a:tcPr marL="0" marR="0" marT="0" marB="0" anchor="b"/>
                </a:tc>
                <a:tc rowSpan="2" hMerge="1">
                  <a:txBody>
                    <a:bodyPr/>
                    <a:lstStyle/>
                    <a:p>
                      <a:endParaRPr lang="en-IN"/>
                    </a:p>
                  </a:txBody>
                  <a:tcPr/>
                </a:tc>
                <a:tc gridSpan="3">
                  <a:txBody>
                    <a:bodyPr/>
                    <a:lstStyle/>
                    <a:p>
                      <a:pPr marL="38100" marR="38100" algn="ctr">
                        <a:lnSpc>
                          <a:spcPts val="1600"/>
                        </a:lnSpc>
                        <a:spcAft>
                          <a:spcPts val="1000"/>
                        </a:spcAft>
                      </a:pPr>
                      <a:r>
                        <a:rPr lang="en-US" sz="1800" dirty="0">
                          <a:effectLst/>
                          <a:latin typeface="Times New Roman" panose="02020603050405020304" pitchFamily="18" charset="0"/>
                          <a:cs typeface="Times New Roman" panose="02020603050405020304" pitchFamily="18" charset="0"/>
                        </a:rPr>
                        <a:t>Education Qualification</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b"/>
                </a:tc>
                <a:tc hMerge="1">
                  <a:txBody>
                    <a:bodyPr/>
                    <a:lstStyle/>
                    <a:p>
                      <a:endParaRPr lang="en-IN"/>
                    </a:p>
                  </a:txBody>
                  <a:tcPr/>
                </a:tc>
                <a:tc hMerge="1">
                  <a:txBody>
                    <a:bodyPr/>
                    <a:lstStyle/>
                    <a:p>
                      <a:endParaRPr lang="en-IN"/>
                    </a:p>
                  </a:txBody>
                  <a:tcPr/>
                </a:tc>
              </a:tr>
              <a:tr h="204404">
                <a:tc gridSpan="2" vMerge="1">
                  <a:txBody>
                    <a:bodyPr/>
                    <a:lstStyle/>
                    <a:p>
                      <a:endParaRPr lang="en-IN"/>
                    </a:p>
                  </a:txBody>
                  <a:tcPr/>
                </a:tc>
                <a:tc hMerge="1" vMerge="1">
                  <a:txBody>
                    <a:bodyPr/>
                    <a:lstStyle/>
                    <a:p>
                      <a:endParaRPr lang="en-IN"/>
                    </a:p>
                  </a:txBody>
                  <a:tcP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Undergraduate</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Graduate</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Post </a:t>
                      </a:r>
                      <a:r>
                        <a:rPr lang="en-US" sz="1800" dirty="0" smtClean="0">
                          <a:effectLst/>
                          <a:latin typeface="Times New Roman" panose="02020603050405020304" pitchFamily="18" charset="0"/>
                          <a:cs typeface="Times New Roman" panose="02020603050405020304" pitchFamily="18" charset="0"/>
                        </a:rPr>
                        <a:t>Graduate</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b"/>
                </a:tc>
              </a:tr>
              <a:tr h="483234">
                <a:tc rowSpan="3">
                  <a:txBody>
                    <a:bodyPr/>
                    <a:lstStyle/>
                    <a:p>
                      <a:pPr marL="38100" marR="38100">
                        <a:lnSpc>
                          <a:spcPts val="1600"/>
                        </a:lnSpc>
                        <a:spcAft>
                          <a:spcPts val="1000"/>
                        </a:spcAft>
                      </a:pP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gn="l">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Waste Care Handler</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10</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0</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0</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r>
              <a:tr h="483234">
                <a:tc vMerge="1">
                  <a:txBody>
                    <a:bodyPr/>
                    <a:lstStyle/>
                    <a:p>
                      <a:endParaRPr lang="en-IN"/>
                    </a:p>
                  </a:txBody>
                  <a:tcPr/>
                </a:tc>
                <a:tc>
                  <a:txBody>
                    <a:bodyPr/>
                    <a:lstStyle/>
                    <a:p>
                      <a:pPr marL="38100" marR="38100">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Nursing </a:t>
                      </a:r>
                      <a:r>
                        <a:rPr lang="en-US" sz="1800" dirty="0">
                          <a:effectLst/>
                          <a:latin typeface="Times New Roman" panose="02020603050405020304" pitchFamily="18" charset="0"/>
                          <a:cs typeface="Times New Roman" panose="02020603050405020304" pitchFamily="18" charset="0"/>
                        </a:rPr>
                        <a:t>Staff</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3</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31</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1</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tc>
              </a:tr>
              <a:tr h="483234">
                <a:tc vMerge="1">
                  <a:txBody>
                    <a:bodyPr/>
                    <a:lstStyle/>
                    <a:p>
                      <a:endParaRPr lang="en-IN"/>
                    </a:p>
                  </a:txBody>
                  <a:tcPr/>
                </a:tc>
                <a:tc>
                  <a:txBody>
                    <a:bodyPr/>
                    <a:lstStyle/>
                    <a:p>
                      <a:pPr marL="38100" marR="38100">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Doctor</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0</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7</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a:effectLst/>
                          <a:latin typeface="Times New Roman" panose="02020603050405020304" pitchFamily="18" charset="0"/>
                          <a:cs typeface="Times New Roman" panose="02020603050405020304" pitchFamily="18" charset="0"/>
                        </a:rPr>
                        <a:t>0</a:t>
                      </a:r>
                      <a:endParaRPr lang="en-IN" sz="2800">
                        <a:effectLst/>
                        <a:latin typeface="Times New Roman" panose="02020603050405020304" pitchFamily="18" charset="0"/>
                        <a:ea typeface="Calibri"/>
                        <a:cs typeface="Times New Roman" panose="02020603050405020304" pitchFamily="18" charset="0"/>
                      </a:endParaRPr>
                    </a:p>
                  </a:txBody>
                  <a:tcPr marL="0" marR="0" marT="0" marB="0" anchor="ctr"/>
                </a:tc>
              </a:tr>
              <a:tr h="483234">
                <a:tc gridSpan="2">
                  <a:txBody>
                    <a:bodyPr/>
                    <a:lstStyle/>
                    <a:p>
                      <a:pPr marL="38100" marR="38100">
                        <a:lnSpc>
                          <a:spcPts val="1600"/>
                        </a:lnSpc>
                        <a:spcAft>
                          <a:spcPts val="1000"/>
                        </a:spcAft>
                      </a:pPr>
                      <a:endParaRPr lang="en-US" sz="1800" dirty="0" smtClean="0">
                        <a:effectLst/>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sz="1800" dirty="0" smtClean="0">
                          <a:effectLst/>
                          <a:latin typeface="Times New Roman" panose="02020603050405020304" pitchFamily="18" charset="0"/>
                          <a:cs typeface="Times New Roman" panose="02020603050405020304" pitchFamily="18" charset="0"/>
                        </a:rPr>
                        <a:t>   Total</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tc>
                <a:tc hMerge="1">
                  <a:txBody>
                    <a:bodyPr/>
                    <a:lstStyle/>
                    <a:p>
                      <a:endParaRPr lang="en-IN"/>
                    </a:p>
                  </a:txBody>
                  <a:tcP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13</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38</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1800" dirty="0">
                          <a:effectLst/>
                          <a:latin typeface="Times New Roman" panose="02020603050405020304" pitchFamily="18" charset="0"/>
                          <a:cs typeface="Times New Roman" panose="02020603050405020304" pitchFamily="18" charset="0"/>
                        </a:rPr>
                        <a:t>1</a:t>
                      </a:r>
                      <a:endParaRPr lang="en-IN" sz="2800" dirty="0">
                        <a:effectLst/>
                        <a:latin typeface="Times New Roman" panose="02020603050405020304" pitchFamily="18" charset="0"/>
                        <a:ea typeface="Calibri"/>
                        <a:cs typeface="Times New Roman" panose="02020603050405020304" pitchFamily="18" charset="0"/>
                      </a:endParaRPr>
                    </a:p>
                  </a:txBody>
                  <a:tcPr marL="0" marR="0"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68080959"/>
              </p:ext>
            </p:extLst>
          </p:nvPr>
        </p:nvGraphicFramePr>
        <p:xfrm>
          <a:off x="179512" y="3645024"/>
          <a:ext cx="8481569" cy="2946400"/>
        </p:xfrm>
        <a:graphic>
          <a:graphicData uri="http://schemas.openxmlformats.org/drawingml/2006/table">
            <a:tbl>
              <a:tblPr>
                <a:tableStyleId>{5C22544A-7EE6-4342-B048-85BDC9FD1C3A}</a:tableStyleId>
              </a:tblPr>
              <a:tblGrid>
                <a:gridCol w="156770"/>
                <a:gridCol w="3112764"/>
                <a:gridCol w="2309701"/>
                <a:gridCol w="1455160"/>
                <a:gridCol w="1447174"/>
              </a:tblGrid>
              <a:tr h="64794">
                <a:tc gridSpan="5">
                  <a:txBody>
                    <a:bodyPr/>
                    <a:lstStyle/>
                    <a:p>
                      <a:pPr marL="38100" marR="38100" algn="l">
                        <a:lnSpc>
                          <a:spcPts val="1600"/>
                        </a:lnSpc>
                        <a:spcAft>
                          <a:spcPts val="1000"/>
                        </a:spcAft>
                      </a:pPr>
                      <a:r>
                        <a:rPr lang="en-US" sz="2400" b="1" dirty="0" smtClean="0">
                          <a:solidFill>
                            <a:srgbClr val="FF0000"/>
                          </a:solidFill>
                          <a:effectLst/>
                          <a:latin typeface="Times New Roman" panose="02020603050405020304" pitchFamily="18" charset="0"/>
                          <a:ea typeface="+mn-ea"/>
                          <a:cs typeface="Times New Roman" panose="02020603050405020304" pitchFamily="18" charset="0"/>
                        </a:rPr>
                        <a:t>Experience</a:t>
                      </a:r>
                      <a:r>
                        <a:rPr lang="en-US" sz="2400" b="1" baseline="0" dirty="0" smtClean="0">
                          <a:solidFill>
                            <a:srgbClr val="FF0000"/>
                          </a:solidFill>
                          <a:effectLst/>
                          <a:latin typeface="Times New Roman" panose="02020603050405020304" pitchFamily="18" charset="0"/>
                          <a:ea typeface="+mn-ea"/>
                          <a:cs typeface="Times New Roman" panose="02020603050405020304" pitchFamily="18" charset="0"/>
                        </a:rPr>
                        <a:t> of Respondents</a:t>
                      </a:r>
                      <a:endParaRPr lang="en-IN" sz="4800" b="1" dirty="0">
                        <a:solidFill>
                          <a:srgbClr val="FF0000"/>
                        </a:solidFill>
                        <a:effectLst/>
                        <a:latin typeface="Times New Roman" panose="02020603050405020304" pitchFamily="18" charset="0"/>
                        <a:ea typeface="Calibri"/>
                        <a:cs typeface="Times New Roman" panose="02020603050405020304" pitchFamily="18" charset="0"/>
                      </a:endParaRPr>
                    </a:p>
                  </a:txBody>
                  <a:tcPr marL="0" marR="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80008">
                <a:tc rowSpan="2" gridSpan="2">
                  <a:txBody>
                    <a:bodyPr/>
                    <a:lstStyle/>
                    <a:p>
                      <a:pPr marL="38100" marR="38100">
                        <a:lnSpc>
                          <a:spcPts val="1600"/>
                        </a:lnSpc>
                        <a:spcAft>
                          <a:spcPts val="1000"/>
                        </a:spcAft>
                      </a:pP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Designation of Respondent</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b"/>
                </a:tc>
                <a:tc rowSpan="2" hMerge="1">
                  <a:txBody>
                    <a:bodyPr/>
                    <a:lstStyle/>
                    <a:p>
                      <a:endParaRPr lang="en-IN"/>
                    </a:p>
                  </a:txBody>
                  <a:tcPr/>
                </a:tc>
                <a:tc gridSpan="3">
                  <a:txBody>
                    <a:bodyPr/>
                    <a:lstStyle/>
                    <a:p>
                      <a:pPr marL="38100" marR="38100" indent="0" algn="ctr" defTabSz="914400" rtl="0" eaLnBrk="1" fontAlgn="auto" latinLnBrk="0" hangingPunct="1">
                        <a:lnSpc>
                          <a:spcPts val="1600"/>
                        </a:lnSpc>
                        <a:spcBef>
                          <a:spcPts val="0"/>
                        </a:spcBef>
                        <a:spcAft>
                          <a:spcPts val="1000"/>
                        </a:spcAft>
                        <a:buClrTx/>
                        <a:buSzTx/>
                        <a:buFontTx/>
                        <a:buNone/>
                        <a:tabLst/>
                        <a:defRPr/>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Experience of Respondent</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b"/>
                </a:tc>
                <a:tc hMerge="1">
                  <a:txBody>
                    <a:bodyPr/>
                    <a:lstStyle/>
                    <a:p>
                      <a:endParaRPr lang="en-IN"/>
                    </a:p>
                  </a:txBody>
                  <a:tcPr/>
                </a:tc>
                <a:tc hMerge="1">
                  <a:txBody>
                    <a:bodyPr/>
                    <a:lstStyle/>
                    <a:p>
                      <a:endParaRPr lang="en-IN"/>
                    </a:p>
                  </a:txBody>
                  <a:tcPr/>
                </a:tc>
              </a:tr>
              <a:tr h="226806">
                <a:tc gridSpan="2" vMerge="1">
                  <a:txBody>
                    <a:bodyPr/>
                    <a:lstStyle/>
                    <a:p>
                      <a:endParaRPr lang="en-IN"/>
                    </a:p>
                  </a:txBody>
                  <a:tcPr/>
                </a:tc>
                <a:tc hMerge="1" vMerge="1">
                  <a:txBody>
                    <a:bodyPr/>
                    <a:lstStyle/>
                    <a:p>
                      <a:endParaRPr lang="en-IN"/>
                    </a:p>
                  </a:txBody>
                  <a:tcP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Less than5 years</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6-10 years</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b"/>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More than 10 years</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b"/>
                </a:tc>
              </a:tr>
              <a:tr h="468553">
                <a:tc rowSpan="3">
                  <a:txBody>
                    <a:bodyPr/>
                    <a:lstStyle/>
                    <a:p>
                      <a:pPr marL="38100" marR="38100">
                        <a:lnSpc>
                          <a:spcPts val="1600"/>
                        </a:lnSpc>
                        <a:spcAft>
                          <a:spcPts val="1000"/>
                        </a:spcAft>
                      </a:pP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tc>
                <a:tc>
                  <a:txBody>
                    <a:bodyPr/>
                    <a:lstStyle/>
                    <a:p>
                      <a:pPr marL="38100" marR="38100" algn="l">
                        <a:lnSpc>
                          <a:spcPts val="1600"/>
                        </a:lnSpc>
                        <a:spcAft>
                          <a:spcPts val="1000"/>
                        </a:spcAft>
                      </a:pPr>
                      <a:endParaRPr lang="en-US"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Waste Care Handler</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8</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2</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0</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r>
              <a:tr h="468553">
                <a:tc vMerge="1">
                  <a:txBody>
                    <a:bodyPr/>
                    <a:lstStyle/>
                    <a:p>
                      <a:endParaRPr lang="en-IN"/>
                    </a:p>
                  </a:txBody>
                  <a:tcPr/>
                </a:tc>
                <a:tc>
                  <a:txBody>
                    <a:bodyPr/>
                    <a:lstStyle/>
                    <a:p>
                      <a:pPr marL="38100" marR="38100">
                        <a:lnSpc>
                          <a:spcPts val="1600"/>
                        </a:lnSpc>
                        <a:spcAft>
                          <a:spcPts val="1000"/>
                        </a:spcAft>
                      </a:pPr>
                      <a:endParaRPr lang="en-US"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38100" marR="38100">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Nursing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Staff</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19</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16</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0</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r>
              <a:tr h="468553">
                <a:tc vMerge="1">
                  <a:txBody>
                    <a:bodyPr/>
                    <a:lstStyle/>
                    <a:p>
                      <a:endParaRPr lang="en-IN"/>
                    </a:p>
                  </a:txBody>
                  <a:tcPr/>
                </a:tc>
                <a:tc>
                  <a:txBody>
                    <a:bodyPr/>
                    <a:lstStyle/>
                    <a:p>
                      <a:pPr marL="38100" marR="38100">
                        <a:lnSpc>
                          <a:spcPts val="1600"/>
                        </a:lnSpc>
                        <a:spcAft>
                          <a:spcPts val="1000"/>
                        </a:spcAft>
                      </a:pPr>
                      <a:endParaRPr lang="en-US"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38100" marR="38100">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Doctor</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3</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0</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4</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r>
              <a:tr h="468553">
                <a:tc gridSpan="2">
                  <a:txBody>
                    <a:bodyPr/>
                    <a:lstStyle/>
                    <a:p>
                      <a:pPr marL="38100" marR="38100">
                        <a:lnSpc>
                          <a:spcPts val="1600"/>
                        </a:lnSpc>
                        <a:spcAft>
                          <a:spcPts val="1000"/>
                        </a:spcAft>
                      </a:pPr>
                      <a:endParaRPr lang="en-US" sz="20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38100" marR="38100">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   Total</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tc>
                <a:tc hMerge="1">
                  <a:txBody>
                    <a:bodyPr/>
                    <a:lstStyle/>
                    <a:p>
                      <a:endParaRPr lang="en-IN"/>
                    </a:p>
                  </a:txBody>
                  <a:tcP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30</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18</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marL="38100" marR="38100" algn="l">
                        <a:lnSpc>
                          <a:spcPts val="1600"/>
                        </a:lnSpc>
                        <a:spcAft>
                          <a:spcPts val="1000"/>
                        </a:spcAft>
                      </a:pPr>
                      <a:r>
                        <a:rPr lang="en-US" sz="2000" kern="1200" dirty="0" smtClean="0">
                          <a:solidFill>
                            <a:schemeClr val="dk1"/>
                          </a:solidFill>
                          <a:effectLst/>
                          <a:latin typeface="Times New Roman" panose="02020603050405020304" pitchFamily="18" charset="0"/>
                          <a:ea typeface="+mn-ea"/>
                          <a:cs typeface="Times New Roman" panose="02020603050405020304" pitchFamily="18" charset="0"/>
                        </a:rPr>
                        <a:t>4</a:t>
                      </a:r>
                      <a:endParaRPr lang="en-IN"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2103633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22044943"/>
              </p:ext>
            </p:extLst>
          </p:nvPr>
        </p:nvGraphicFramePr>
        <p:xfrm>
          <a:off x="72007" y="853265"/>
          <a:ext cx="8964489" cy="5665628"/>
        </p:xfrm>
        <a:graphic>
          <a:graphicData uri="http://schemas.openxmlformats.org/drawingml/2006/table">
            <a:tbl>
              <a:tblPr firstRow="1" firstCol="1" bandRow="1">
                <a:tableStyleId>{3C2FFA5D-87B4-456A-9821-1D502468CF0F}</a:tableStyleId>
              </a:tblPr>
              <a:tblGrid>
                <a:gridCol w="528961"/>
                <a:gridCol w="4588633"/>
                <a:gridCol w="1200104"/>
                <a:gridCol w="1553076"/>
                <a:gridCol w="1093715"/>
              </a:tblGrid>
              <a:tr h="313382">
                <a:tc rowSpan="2">
                  <a:txBody>
                    <a:bodyPr/>
                    <a:lstStyle/>
                    <a:p>
                      <a:pPr algn="l">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 </a:t>
                      </a:r>
                      <a:r>
                        <a:rPr lang="en-IN" sz="1600" b="1" dirty="0" err="1" smtClean="0">
                          <a:effectLst/>
                          <a:latin typeface="Times New Roman" panose="02020603050405020304" pitchFamily="18" charset="0"/>
                          <a:cs typeface="Times New Roman" panose="02020603050405020304" pitchFamily="18" charset="0"/>
                        </a:rPr>
                        <a:t>Ser</a:t>
                      </a:r>
                      <a:r>
                        <a:rPr lang="en-IN" sz="1600" b="1" dirty="0" smtClean="0">
                          <a:effectLst/>
                          <a:latin typeface="Times New Roman" panose="02020603050405020304" pitchFamily="18" charset="0"/>
                          <a:cs typeface="Times New Roman" panose="02020603050405020304" pitchFamily="18" charset="0"/>
                        </a:rPr>
                        <a:t> </a:t>
                      </a:r>
                      <a:r>
                        <a:rPr lang="en-IN" sz="1600" b="1" dirty="0">
                          <a:effectLst/>
                          <a:latin typeface="Times New Roman" panose="02020603050405020304" pitchFamily="18" charset="0"/>
                          <a:cs typeface="Times New Roman" panose="02020603050405020304" pitchFamily="18" charset="0"/>
                        </a:rPr>
                        <a:t>No	</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rowSpan="2">
                  <a:txBody>
                    <a:bodyPr/>
                    <a:lstStyle/>
                    <a:p>
                      <a:pPr algn="l">
                        <a:lnSpc>
                          <a:spcPct val="150000"/>
                        </a:lnSpc>
                        <a:spcAft>
                          <a:spcPts val="0"/>
                        </a:spcAft>
                      </a:pPr>
                      <a:endParaRPr lang="en-IN" sz="1600" b="1" u="sng" dirty="0" smtClean="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en-IN" sz="2000" b="1" u="sng" dirty="0" smtClean="0">
                          <a:effectLst/>
                          <a:latin typeface="Times New Roman" panose="02020603050405020304" pitchFamily="18" charset="0"/>
                          <a:cs typeface="Times New Roman" panose="02020603050405020304" pitchFamily="18" charset="0"/>
                        </a:rPr>
                        <a:t>QUESTIONS REGARDING KNOWLEDGE </a:t>
                      </a:r>
                      <a:r>
                        <a:rPr lang="en-IN" sz="1600" b="1" dirty="0">
                          <a:effectLst/>
                          <a:latin typeface="Times New Roman" panose="02020603050405020304" pitchFamily="18" charset="0"/>
                          <a:cs typeface="Times New Roman" panose="02020603050405020304" pitchFamily="18" charset="0"/>
                        </a:rPr>
                        <a:t> </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endParaRPr lang="en-IN" sz="1600" b="1">
                        <a:latin typeface="Times New Roman" panose="02020603050405020304" pitchFamily="18" charset="0"/>
                        <a:cs typeface="Times New Roman" panose="02020603050405020304" pitchFamily="18" charset="0"/>
                      </a:endParaRPr>
                    </a:p>
                  </a:txBody>
                  <a:tcPr marL="7166" marR="7166" marT="0" marB="0"/>
                </a:tc>
                <a:tc>
                  <a:txBody>
                    <a:bodyPr/>
                    <a:lstStyle/>
                    <a:p>
                      <a:pPr algn="l"/>
                      <a:endParaRPr lang="en-IN" sz="1600" b="1">
                        <a:latin typeface="Times New Roman" panose="02020603050405020304" pitchFamily="18" charset="0"/>
                        <a:cs typeface="Times New Roman" panose="02020603050405020304" pitchFamily="18" charset="0"/>
                      </a:endParaRPr>
                    </a:p>
                  </a:txBody>
                  <a:tcPr marL="9555" marR="9555" marT="4778" marB="4778"/>
                </a:tc>
                <a:tc>
                  <a:txBody>
                    <a:bodyPr/>
                    <a:lstStyle/>
                    <a:p>
                      <a:pPr algn="l"/>
                      <a:endParaRPr lang="en-IN" sz="1600" b="1">
                        <a:latin typeface="Times New Roman" panose="02020603050405020304" pitchFamily="18" charset="0"/>
                        <a:cs typeface="Times New Roman" panose="02020603050405020304" pitchFamily="18" charset="0"/>
                      </a:endParaRPr>
                    </a:p>
                  </a:txBody>
                  <a:tcPr marL="9555" marR="9555" marT="4778" marB="4778"/>
                </a:tc>
              </a:tr>
              <a:tr h="1054770">
                <a:tc vMerge="1">
                  <a:txBody>
                    <a:bodyPr/>
                    <a:lstStyle/>
                    <a:p>
                      <a:endParaRPr lang="en-IN"/>
                    </a:p>
                  </a:txBody>
                  <a:tcPr/>
                </a:tc>
                <a:tc vMerge="1">
                  <a:txBody>
                    <a:bodyPr/>
                    <a:lstStyle/>
                    <a:p>
                      <a:endParaRPr lang="en-IN"/>
                    </a:p>
                  </a:txBody>
                  <a:tcPr/>
                </a:tc>
                <a:tc>
                  <a:txBody>
                    <a:bodyPr/>
                    <a:lstStyle/>
                    <a:p>
                      <a:pPr algn="l">
                        <a:lnSpc>
                          <a:spcPct val="150000"/>
                        </a:lnSpc>
                        <a:spcAft>
                          <a:spcPts val="0"/>
                        </a:spcAft>
                      </a:pPr>
                      <a:r>
                        <a:rPr lang="en-US" sz="1600" b="1" dirty="0">
                          <a:effectLst/>
                          <a:latin typeface="Times New Roman" panose="02020603050405020304" pitchFamily="18" charset="0"/>
                          <a:cs typeface="Times New Roman" panose="02020603050405020304" pitchFamily="18" charset="0"/>
                        </a:rPr>
                        <a:t>Doctors </a:t>
                      </a:r>
                      <a:r>
                        <a:rPr lang="en-US" sz="1600" b="1" dirty="0" smtClean="0">
                          <a:effectLst/>
                          <a:latin typeface="Times New Roman" panose="02020603050405020304" pitchFamily="18" charset="0"/>
                          <a:cs typeface="Times New Roman" panose="02020603050405020304" pitchFamily="18" charset="0"/>
                        </a:rPr>
                        <a:t>(</a:t>
                      </a:r>
                      <a:r>
                        <a:rPr lang="en-US" sz="1600" b="1" dirty="0">
                          <a:effectLst/>
                          <a:latin typeface="Times New Roman" panose="02020603050405020304" pitchFamily="18" charset="0"/>
                          <a:cs typeface="Times New Roman" panose="02020603050405020304" pitchFamily="18" charset="0"/>
                        </a:rPr>
                        <a:t>n=7) </a:t>
                      </a:r>
                      <a:r>
                        <a:rPr lang="en-IN" sz="1600" b="1" dirty="0" smtClean="0">
                          <a:effectLst/>
                          <a:latin typeface="Times New Roman" panose="02020603050405020304" pitchFamily="18" charset="0"/>
                          <a:cs typeface="Times New Roman" panose="02020603050405020304" pitchFamily="18" charset="0"/>
                        </a:rPr>
                        <a:t>n</a:t>
                      </a:r>
                      <a:r>
                        <a:rPr lang="en-IN" sz="1600" b="1" dirty="0" smtClean="0">
                          <a:effectLst/>
                          <a:latin typeface="Times New Roman" panose="02020603050405020304" pitchFamily="18" charset="0"/>
                          <a:cs typeface="Times New Roman" panose="02020603050405020304" pitchFamily="18" charset="0"/>
                        </a:rPr>
                        <a:t>(%)</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dirty="0" smtClean="0">
                          <a:effectLst/>
                          <a:latin typeface="Times New Roman" panose="02020603050405020304" pitchFamily="18" charset="0"/>
                          <a:cs typeface="Times New Roman" panose="02020603050405020304" pitchFamily="18" charset="0"/>
                        </a:rPr>
                        <a:t>Nursing  Staff </a:t>
                      </a:r>
                      <a:r>
                        <a:rPr lang="en-IN" sz="1600" b="1" dirty="0" smtClean="0">
                          <a:effectLst/>
                          <a:latin typeface="Times New Roman" panose="02020603050405020304" pitchFamily="18" charset="0"/>
                          <a:cs typeface="Times New Roman" panose="02020603050405020304" pitchFamily="18" charset="0"/>
                        </a:rPr>
                        <a:t> (n=35) n(%) </a:t>
                      </a:r>
                      <a:endParaRPr lang="en-IN" sz="1600" b="1" dirty="0">
                        <a:latin typeface="Times New Roman" panose="02020603050405020304" pitchFamily="18" charset="0"/>
                        <a:cs typeface="Times New Roman" panose="02020603050405020304" pitchFamily="18" charset="0"/>
                      </a:endParaRPr>
                    </a:p>
                  </a:txBody>
                  <a:tcPr marL="7166" marR="7166" marT="0" marB="0"/>
                </a:tc>
                <a:tc>
                  <a:txBody>
                    <a:bodyPr/>
                    <a:lstStyle/>
                    <a:p>
                      <a:pPr algn="l">
                        <a:lnSpc>
                          <a:spcPct val="150000"/>
                        </a:lnSpc>
                        <a:spcAft>
                          <a:spcPts val="0"/>
                        </a:spcAft>
                      </a:pPr>
                      <a:r>
                        <a:rPr lang="en-IN" sz="1600" b="1" dirty="0" smtClean="0">
                          <a:effectLst/>
                          <a:latin typeface="Times New Roman" panose="02020603050405020304" pitchFamily="18" charset="0"/>
                          <a:cs typeface="Times New Roman" panose="02020603050405020304" pitchFamily="18" charset="0"/>
                        </a:rPr>
                        <a:t>WCHs</a:t>
                      </a:r>
                    </a:p>
                    <a:p>
                      <a:pPr algn="l">
                        <a:lnSpc>
                          <a:spcPct val="150000"/>
                        </a:lnSpc>
                        <a:spcAft>
                          <a:spcPts val="0"/>
                        </a:spcAft>
                      </a:pPr>
                      <a:r>
                        <a:rPr lang="en-IN" sz="1600" b="1" dirty="0" smtClean="0">
                          <a:effectLst/>
                          <a:latin typeface="Times New Roman" panose="02020603050405020304" pitchFamily="18" charset="0"/>
                          <a:cs typeface="Times New Roman" panose="02020603050405020304" pitchFamily="18" charset="0"/>
                        </a:rPr>
                        <a:t>(n=10) n(%)</a:t>
                      </a:r>
                      <a:endParaRPr lang="en-IN" sz="1600" b="1" dirty="0">
                        <a:latin typeface="Times New Roman" panose="02020603050405020304" pitchFamily="18" charset="0"/>
                        <a:cs typeface="Times New Roman" panose="02020603050405020304" pitchFamily="18" charset="0"/>
                      </a:endParaRPr>
                    </a:p>
                  </a:txBody>
                  <a:tcPr marL="9555" marR="9555" marT="4778" marB="4778"/>
                </a:tc>
              </a:tr>
              <a:tr h="567223">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1</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dirty="0">
                          <a:effectLst/>
                          <a:latin typeface="Times New Roman" panose="02020603050405020304" pitchFamily="18" charset="0"/>
                          <a:cs typeface="Times New Roman" panose="02020603050405020304" pitchFamily="18" charset="0"/>
                        </a:rPr>
                        <a:t>Health care waste management legislation in India</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5 (71.4)</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29 (82.9)</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7 (70.0)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742800">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2</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a:effectLst/>
                          <a:latin typeface="Times New Roman" panose="02020603050405020304" pitchFamily="18" charset="0"/>
                          <a:cs typeface="Times New Roman" panose="02020603050405020304" pitchFamily="18" charset="0"/>
                        </a:rPr>
                        <a:t>Which Ministry regulates the Waste Management Rules</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5 (71.4)</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30 (85.7)</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2 (20.0)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567223">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3</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a:effectLst/>
                          <a:latin typeface="Times New Roman" panose="02020603050405020304" pitchFamily="18" charset="0"/>
                          <a:cs typeface="Times New Roman" panose="02020603050405020304" pitchFamily="18" charset="0"/>
                        </a:rPr>
                        <a:t>Latest rules on Waste Management recently passed</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5 (71.4)</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31 (88.6)</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5 (50.0)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354889">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4</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dirty="0">
                          <a:effectLst/>
                          <a:latin typeface="Times New Roman" panose="02020603050405020304" pitchFamily="18" charset="0"/>
                          <a:cs typeface="Times New Roman" panose="02020603050405020304" pitchFamily="18" charset="0"/>
                        </a:rPr>
                        <a:t>Biomedical Waste </a:t>
                      </a:r>
                      <a:r>
                        <a:rPr lang="en-US" sz="1600" b="1" dirty="0" smtClean="0">
                          <a:effectLst/>
                          <a:latin typeface="Times New Roman" panose="02020603050405020304" pitchFamily="18" charset="0"/>
                          <a:cs typeface="Times New Roman" panose="02020603050405020304" pitchFamily="18" charset="0"/>
                        </a:rPr>
                        <a:t>storage max time</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4 (57.1)</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31 (88.6))</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7 (70.0)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638126">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5</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dirty="0">
                          <a:effectLst/>
                          <a:latin typeface="Times New Roman" panose="02020603050405020304" pitchFamily="18" charset="0"/>
                          <a:cs typeface="Times New Roman" panose="02020603050405020304" pitchFamily="18" charset="0"/>
                        </a:rPr>
                        <a:t>Who regulates for safe transport of Biomedical Waste</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5 (71.4)</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34 (97.1)</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10 (100.0)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496321">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6</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a:effectLst/>
                          <a:latin typeface="Times New Roman" panose="02020603050405020304" pitchFamily="18" charset="0"/>
                          <a:cs typeface="Times New Roman" panose="02020603050405020304" pitchFamily="18" charset="0"/>
                        </a:rPr>
                        <a:t>Correct identification of Bio-hazard symbol</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6 (85.7)</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35 (100.0)</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10 (100.0)</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r>
              <a:tr h="354889">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7</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a:effectLst/>
                          <a:latin typeface="Times New Roman" panose="02020603050405020304" pitchFamily="18" charset="0"/>
                          <a:cs typeface="Times New Roman" panose="02020603050405020304" pitchFamily="18" charset="0"/>
                        </a:rPr>
                        <a:t>Correct colour coding</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4 (57.1)</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33 (94.3)</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10 (100.0)</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r>
              <a:tr h="460869">
                <a:tc>
                  <a:txBody>
                    <a:bodyPr/>
                    <a:lstStyle/>
                    <a:p>
                      <a:pPr algn="ctr">
                        <a:lnSpc>
                          <a:spcPct val="150000"/>
                        </a:lnSpc>
                        <a:spcAft>
                          <a:spcPts val="0"/>
                        </a:spcAft>
                        <a:tabLst>
                          <a:tab pos="651510" algn="l"/>
                        </a:tabLst>
                      </a:pPr>
                      <a:r>
                        <a:rPr lang="en-IN" sz="1600" b="1" dirty="0">
                          <a:effectLst/>
                          <a:latin typeface="Times New Roman" panose="02020603050405020304" pitchFamily="18" charset="0"/>
                          <a:cs typeface="Times New Roman" panose="02020603050405020304" pitchFamily="18" charset="0"/>
                        </a:rPr>
                        <a:t>8</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l">
                        <a:lnSpc>
                          <a:spcPct val="150000"/>
                        </a:lnSpc>
                        <a:spcAft>
                          <a:spcPts val="0"/>
                        </a:spcAft>
                      </a:pPr>
                      <a:r>
                        <a:rPr lang="en-US" sz="1600" b="1" dirty="0">
                          <a:effectLst/>
                          <a:latin typeface="Times New Roman" panose="02020603050405020304" pitchFamily="18" charset="0"/>
                          <a:cs typeface="Times New Roman" panose="02020603050405020304" pitchFamily="18" charset="0"/>
                        </a:rPr>
                        <a:t>Latest categorization of Biomedical waste </a:t>
                      </a:r>
                      <a:endParaRPr lang="en-IN"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5 (71.4)</a:t>
                      </a:r>
                      <a:endParaRPr lang="en-IN" sz="1600" b="1">
                        <a:solidFill>
                          <a:srgbClr val="000000"/>
                        </a:solidFill>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a:effectLst/>
                          <a:latin typeface="Times New Roman" panose="02020603050405020304" pitchFamily="18" charset="0"/>
                          <a:cs typeface="Times New Roman" panose="02020603050405020304" pitchFamily="18" charset="0"/>
                        </a:rPr>
                        <a:t>29 (82.9)</a:t>
                      </a:r>
                      <a:endParaRPr lang="en-IN" sz="1600" b="1">
                        <a:effectLst/>
                        <a:latin typeface="Times New Roman" panose="02020603050405020304" pitchFamily="18" charset="0"/>
                        <a:ea typeface="Calibri"/>
                        <a:cs typeface="Times New Roman" panose="02020603050405020304" pitchFamily="18" charset="0"/>
                      </a:endParaRPr>
                    </a:p>
                  </a:txBody>
                  <a:tcPr marL="7166" marR="7166" marT="0" marB="0"/>
                </a:tc>
                <a:tc>
                  <a:txBody>
                    <a:bodyPr/>
                    <a:lstStyle/>
                    <a:p>
                      <a:pPr algn="ctr">
                        <a:lnSpc>
                          <a:spcPct val="150000"/>
                        </a:lnSpc>
                        <a:spcAft>
                          <a:spcPts val="0"/>
                        </a:spcAft>
                      </a:pPr>
                      <a:r>
                        <a:rPr lang="en-IN" sz="1600" b="1" dirty="0">
                          <a:effectLst/>
                          <a:latin typeface="Times New Roman" panose="02020603050405020304" pitchFamily="18" charset="0"/>
                          <a:cs typeface="Times New Roman" panose="02020603050405020304" pitchFamily="18" charset="0"/>
                        </a:rPr>
                        <a:t>10 (100.0)</a:t>
                      </a:r>
                      <a:endParaRPr lang="en-IN" sz="1600" b="1" dirty="0">
                        <a:effectLst/>
                        <a:latin typeface="Times New Roman" panose="02020603050405020304" pitchFamily="18" charset="0"/>
                        <a:ea typeface="Calibri"/>
                        <a:cs typeface="Times New Roman" panose="02020603050405020304" pitchFamily="18" charset="0"/>
                      </a:endParaRPr>
                    </a:p>
                  </a:txBody>
                  <a:tcPr marL="7166" marR="7166" marT="0" marB="0"/>
                </a:tc>
              </a:tr>
            </a:tbl>
          </a:graphicData>
        </a:graphic>
      </p:graphicFrame>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RESULTS</a:t>
            </a:r>
            <a:endParaRPr lang="en-US" sz="1600" b="1" dirty="0" smtClean="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784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2200" b="1" dirty="0" smtClean="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sz="4000" b="1" dirty="0" smtClean="0">
                <a:solidFill>
                  <a:srgbClr val="FFFF00"/>
                </a:solidFill>
                <a:latin typeface="Times New Roman" panose="02020603050405020304" pitchFamily="18" charset="0"/>
                <a:cs typeface="Times New Roman" panose="02020603050405020304" pitchFamily="18" charset="0"/>
              </a:rPr>
              <a:t>ANALYSIS OF KNOWLEDGE</a:t>
            </a:r>
            <a:endParaRPr lang="en-US" sz="40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endParaRPr lang="en-US" sz="2200" b="1" dirty="0" smtClean="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830317"/>
            <a:ext cx="9144000" cy="449353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IN" sz="2200" b="1" u="sng" dirty="0" smtClean="0">
                <a:latin typeface="Times New Roman" panose="02020603050405020304" pitchFamily="18" charset="0"/>
                <a:cs typeface="Times New Roman" panose="02020603050405020304" pitchFamily="18" charset="0"/>
              </a:rPr>
              <a:t>Doctors</a:t>
            </a:r>
            <a:r>
              <a:rPr lang="en-IN" sz="2200" b="1" u="sng" dirty="0">
                <a:latin typeface="Times New Roman" panose="02020603050405020304" pitchFamily="18" charset="0"/>
                <a:cs typeface="Times New Roman" panose="02020603050405020304" pitchFamily="18" charset="0"/>
              </a:rPr>
              <a:t>:</a:t>
            </a:r>
            <a:r>
              <a:rPr lang="en-IN" sz="2200" b="1" dirty="0">
                <a:latin typeface="Times New Roman" panose="02020603050405020304" pitchFamily="18" charset="0"/>
                <a:cs typeface="Times New Roman" panose="02020603050405020304" pitchFamily="18" charset="0"/>
              </a:rPr>
              <a:t>	</a:t>
            </a:r>
            <a:endParaRPr lang="en-IN"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Doctors </a:t>
            </a:r>
            <a:r>
              <a:rPr lang="en-IN" sz="2200" b="1" dirty="0">
                <a:latin typeface="Times New Roman" panose="02020603050405020304" pitchFamily="18" charset="0"/>
                <a:cs typeface="Times New Roman" panose="02020603050405020304" pitchFamily="18" charset="0"/>
              </a:rPr>
              <a:t>(71.4%) and WCHs (70%) have </a:t>
            </a:r>
            <a:r>
              <a:rPr lang="en-IN" sz="2200" b="1" dirty="0" smtClean="0">
                <a:latin typeface="Times New Roman" panose="02020603050405020304" pitchFamily="18" charset="0"/>
                <a:cs typeface="Times New Roman" panose="02020603050405020304" pitchFamily="18" charset="0"/>
              </a:rPr>
              <a:t>Knowledge </a:t>
            </a:r>
            <a:r>
              <a:rPr lang="en-IN" sz="2200" b="1" dirty="0">
                <a:latin typeface="Times New Roman" panose="02020603050405020304" pitchFamily="18" charset="0"/>
                <a:cs typeface="Times New Roman" panose="02020603050405020304" pitchFamily="18" charset="0"/>
              </a:rPr>
              <a:t>regarding new BMW rules 2016 as compared to Nurses (82%). </a:t>
            </a:r>
            <a:endParaRPr lang="en-IN"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Only </a:t>
            </a:r>
            <a:r>
              <a:rPr lang="en-IN" sz="2200" b="1" dirty="0">
                <a:latin typeface="Times New Roman" panose="02020603050405020304" pitchFamily="18" charset="0"/>
                <a:cs typeface="Times New Roman" panose="02020603050405020304" pitchFamily="18" charset="0"/>
              </a:rPr>
              <a:t>57.1% of the Doctors are aware of correct coding, storage and latest categorization as specified in BMW rules 2016. </a:t>
            </a:r>
            <a:endParaRPr lang="en-IN"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Average </a:t>
            </a:r>
            <a:r>
              <a:rPr lang="en-IN" sz="2200" b="1" dirty="0">
                <a:latin typeface="Times New Roman" panose="02020603050405020304" pitchFamily="18" charset="0"/>
                <a:cs typeface="Times New Roman" panose="02020603050405020304" pitchFamily="18" charset="0"/>
              </a:rPr>
              <a:t>awareness of Doctors is around 65% in Knowledge</a:t>
            </a:r>
            <a:r>
              <a:rPr lang="en-IN" sz="2200" b="1" dirty="0" smtClean="0">
                <a:latin typeface="Times New Roman" panose="02020603050405020304" pitchFamily="18" charset="0"/>
                <a:cs typeface="Times New Roman" panose="02020603050405020304" pitchFamily="18" charset="0"/>
              </a:rPr>
              <a:t>.</a:t>
            </a:r>
          </a:p>
          <a:p>
            <a:endParaRPr lang="en-IN" sz="2200" b="1" dirty="0">
              <a:latin typeface="Times New Roman" panose="02020603050405020304" pitchFamily="18" charset="0"/>
              <a:cs typeface="Times New Roman" panose="02020603050405020304" pitchFamily="18" charset="0"/>
            </a:endParaRPr>
          </a:p>
          <a:p>
            <a:r>
              <a:rPr lang="en-IN" sz="2200" b="1" u="sng" dirty="0">
                <a:latin typeface="Times New Roman" panose="02020603050405020304" pitchFamily="18" charset="0"/>
                <a:cs typeface="Times New Roman" panose="02020603050405020304" pitchFamily="18" charset="0"/>
              </a:rPr>
              <a:t>Nurses:</a:t>
            </a:r>
            <a:r>
              <a:rPr lang="en-IN" sz="2200" b="1" dirty="0">
                <a:latin typeface="Times New Roman" panose="02020603050405020304" pitchFamily="18" charset="0"/>
                <a:cs typeface="Times New Roman" panose="02020603050405020304" pitchFamily="18" charset="0"/>
              </a:rPr>
              <a:t>	</a:t>
            </a:r>
            <a:endParaRPr lang="en-IN"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Their </a:t>
            </a:r>
            <a:r>
              <a:rPr lang="en-IN" sz="2200" b="1" dirty="0">
                <a:latin typeface="Times New Roman" panose="02020603050405020304" pitchFamily="18" charset="0"/>
                <a:cs typeface="Times New Roman" panose="02020603050405020304" pitchFamily="18" charset="0"/>
              </a:rPr>
              <a:t>knowledge regarding legislation is good. </a:t>
            </a:r>
            <a:endParaRPr lang="en-IN"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80% </a:t>
            </a:r>
            <a:r>
              <a:rPr lang="en-IN" sz="2200" b="1" dirty="0">
                <a:latin typeface="Times New Roman" panose="02020603050405020304" pitchFamily="18" charset="0"/>
                <a:cs typeface="Times New Roman" panose="02020603050405020304" pitchFamily="18" charset="0"/>
              </a:rPr>
              <a:t>staffs are aware of latest BMW rules 2016</a:t>
            </a:r>
            <a:r>
              <a:rPr lang="en-IN" sz="2200" b="1"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80</a:t>
            </a:r>
            <a:r>
              <a:rPr lang="en-IN" sz="2200" b="1" dirty="0">
                <a:latin typeface="Times New Roman" panose="02020603050405020304" pitchFamily="18" charset="0"/>
                <a:cs typeface="Times New Roman" panose="02020603050405020304" pitchFamily="18" charset="0"/>
              </a:rPr>
              <a:t>% are </a:t>
            </a:r>
            <a:r>
              <a:rPr lang="en-IN" sz="2200" b="1" dirty="0" smtClean="0">
                <a:latin typeface="Times New Roman" panose="02020603050405020304" pitchFamily="18" charset="0"/>
                <a:cs typeface="Times New Roman" panose="02020603050405020304" pitchFamily="18" charset="0"/>
              </a:rPr>
              <a:t>aware </a:t>
            </a:r>
            <a:r>
              <a:rPr lang="en-IN" sz="2200" b="1" dirty="0">
                <a:latin typeface="Times New Roman" panose="02020603050405020304" pitchFamily="18" charset="0"/>
                <a:cs typeface="Times New Roman" panose="02020603050405020304" pitchFamily="18" charset="0"/>
              </a:rPr>
              <a:t>of correct </a:t>
            </a:r>
            <a:r>
              <a:rPr lang="en-IN" sz="2200" b="1" dirty="0" smtClean="0">
                <a:latin typeface="Times New Roman" panose="02020603050405020304" pitchFamily="18" charset="0"/>
                <a:cs typeface="Times New Roman" panose="02020603050405020304" pitchFamily="18" charset="0"/>
              </a:rPr>
              <a:t>categorisation of BMW</a:t>
            </a:r>
          </a:p>
          <a:p>
            <a:pPr marL="342900" indent="-342900">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As per new rules it has now </a:t>
            </a:r>
            <a:r>
              <a:rPr lang="en-IN" sz="2200" b="1" dirty="0">
                <a:latin typeface="Times New Roman" panose="02020603050405020304" pitchFamily="18" charset="0"/>
                <a:cs typeface="Times New Roman" panose="02020603050405020304" pitchFamily="18" charset="0"/>
              </a:rPr>
              <a:t>changed from earlier 10 categories to only 4 categories </a:t>
            </a:r>
            <a:r>
              <a:rPr lang="en-IN" sz="2200" b="1" dirty="0" err="1">
                <a:latin typeface="Times New Roman" panose="02020603050405020304" pitchFamily="18" charset="0"/>
                <a:cs typeface="Times New Roman" panose="02020603050405020304" pitchFamily="18" charset="0"/>
              </a:rPr>
              <a:t>i.e</a:t>
            </a:r>
            <a:r>
              <a:rPr lang="en-IN" sz="2200" b="1" dirty="0">
                <a:latin typeface="Times New Roman" panose="02020603050405020304" pitchFamily="18" charset="0"/>
                <a:cs typeface="Times New Roman" panose="02020603050405020304" pitchFamily="18" charset="0"/>
              </a:rPr>
              <a:t>, Red, Yellow, Blue and White.   </a:t>
            </a:r>
          </a:p>
        </p:txBody>
      </p:sp>
    </p:spTree>
    <p:extLst>
      <p:ext uri="{BB962C8B-B14F-4D97-AF65-F5344CB8AC3E}">
        <p14:creationId xmlns:p14="http://schemas.microsoft.com/office/powerpoint/2010/main" val="665515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7188"/>
            <a:ext cx="9144000" cy="415498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IN" sz="2400" b="1" u="sng" dirty="0">
                <a:latin typeface="Times New Roman" panose="02020603050405020304" pitchFamily="18" charset="0"/>
                <a:cs typeface="Times New Roman" panose="02020603050405020304" pitchFamily="18" charset="0"/>
              </a:rPr>
              <a:t>Waste Care Handlers:</a:t>
            </a:r>
            <a:r>
              <a:rPr lang="en-IN" sz="2400" b="1" dirty="0">
                <a:latin typeface="Times New Roman" panose="02020603050405020304" pitchFamily="18" charset="0"/>
                <a:cs typeface="Times New Roman" panose="02020603050405020304" pitchFamily="18" charset="0"/>
              </a:rPr>
              <a:t>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Their </a:t>
            </a:r>
            <a:r>
              <a:rPr lang="en-IN" sz="2400" b="1" dirty="0">
                <a:latin typeface="Times New Roman" panose="02020603050405020304" pitchFamily="18" charset="0"/>
                <a:cs typeface="Times New Roman" panose="02020603050405020304" pitchFamily="18" charset="0"/>
              </a:rPr>
              <a:t>knowledge on legislation, transportation storage, categorization and colour coding is quite sound as compared to Doctors and Nursing staff.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a:latin typeface="Times New Roman" panose="02020603050405020304" pitchFamily="18" charset="0"/>
                <a:cs typeface="Times New Roman" panose="02020603050405020304" pitchFamily="18" charset="0"/>
              </a:rPr>
              <a:t>O</a:t>
            </a:r>
            <a:r>
              <a:rPr lang="en-IN" sz="2400" b="1" dirty="0" smtClean="0">
                <a:latin typeface="Times New Roman" panose="02020603050405020304" pitchFamily="18" charset="0"/>
                <a:cs typeface="Times New Roman" panose="02020603050405020304" pitchFamily="18" charset="0"/>
              </a:rPr>
              <a:t>nly </a:t>
            </a:r>
            <a:r>
              <a:rPr lang="en-IN" sz="2400" b="1" dirty="0">
                <a:latin typeface="Times New Roman" panose="02020603050405020304" pitchFamily="18" charset="0"/>
                <a:cs typeface="Times New Roman" panose="02020603050405020304" pitchFamily="18" charset="0"/>
              </a:rPr>
              <a:t>20% are </a:t>
            </a:r>
            <a:r>
              <a:rPr lang="en-IN" sz="2400" b="1" dirty="0" smtClean="0">
                <a:latin typeface="Times New Roman" panose="02020603050405020304" pitchFamily="18" charset="0"/>
                <a:cs typeface="Times New Roman" panose="02020603050405020304" pitchFamily="18" charset="0"/>
              </a:rPr>
              <a:t>aware </a:t>
            </a:r>
            <a:r>
              <a:rPr lang="en-IN" sz="2400" b="1" dirty="0">
                <a:latin typeface="Times New Roman" panose="02020603050405020304" pitchFamily="18" charset="0"/>
                <a:cs typeface="Times New Roman" panose="02020603050405020304" pitchFamily="18" charset="0"/>
              </a:rPr>
              <a:t>that these rules (BMW-2016) are formulated by Ministry of Environment, Forest and Climate change.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Notwithstanding </a:t>
            </a:r>
            <a:r>
              <a:rPr lang="en-IN" sz="2400" b="1" dirty="0">
                <a:latin typeface="Times New Roman" panose="02020603050405020304" pitchFamily="18" charset="0"/>
                <a:cs typeface="Times New Roman" panose="02020603050405020304" pitchFamily="18" charset="0"/>
              </a:rPr>
              <a:t>the above, this does not affect their day to day functioning and handling of BMW. It may be because most of them are u</a:t>
            </a:r>
            <a:r>
              <a:rPr lang="en-IN" sz="2400" b="1" dirty="0" smtClean="0">
                <a:latin typeface="Times New Roman" panose="02020603050405020304" pitchFamily="18" charset="0"/>
                <a:cs typeface="Times New Roman" panose="02020603050405020304" pitchFamily="18" charset="0"/>
              </a:rPr>
              <a:t>ndergraduate </a:t>
            </a:r>
            <a:r>
              <a:rPr lang="en-IN" sz="2400" b="1" dirty="0">
                <a:latin typeface="Times New Roman" panose="02020603050405020304" pitchFamily="18" charset="0"/>
                <a:cs typeface="Times New Roman" panose="02020603050405020304" pitchFamily="18" charset="0"/>
              </a:rPr>
              <a:t>and lack ability to read so as to keep them updated.</a:t>
            </a:r>
          </a:p>
        </p:txBody>
      </p:sp>
      <p:sp>
        <p:nvSpPr>
          <p:cNvPr id="4" name="Title 1"/>
          <p:cNvSpPr txBox="1">
            <a:spLocks/>
          </p:cNvSpPr>
          <p:nvPr/>
        </p:nvSpPr>
        <p:spPr>
          <a:xfrm>
            <a:off x="8802" y="16914"/>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4800" b="1" dirty="0" smtClean="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sz="4000" b="1" dirty="0" smtClean="0">
                <a:solidFill>
                  <a:srgbClr val="FFFF00"/>
                </a:solidFill>
                <a:latin typeface="Times New Roman" panose="02020603050405020304" pitchFamily="18" charset="0"/>
                <a:cs typeface="Times New Roman" panose="02020603050405020304" pitchFamily="18" charset="0"/>
              </a:rPr>
              <a:t>ANALYSIS OF KNOWLEDGE</a:t>
            </a:r>
            <a:endParaRPr lang="en-US" sz="40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endParaRPr lang="en-US" sz="1400" b="1" dirty="0" smtClean="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988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RESULTS</a:t>
            </a:r>
            <a:endParaRPr lang="en-US" sz="1600" b="1" dirty="0" smtClean="0">
              <a:solidFill>
                <a:srgbClr val="FFFF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67983881"/>
              </p:ext>
            </p:extLst>
          </p:nvPr>
        </p:nvGraphicFramePr>
        <p:xfrm>
          <a:off x="35496" y="548680"/>
          <a:ext cx="9108504" cy="6309360"/>
        </p:xfrm>
        <a:graphic>
          <a:graphicData uri="http://schemas.openxmlformats.org/drawingml/2006/table">
            <a:tbl>
              <a:tblPr firstRow="1" firstCol="1" bandRow="1">
                <a:tableStyleId>{5C22544A-7EE6-4342-B048-85BDC9FD1C3A}</a:tableStyleId>
              </a:tblPr>
              <a:tblGrid>
                <a:gridCol w="432048"/>
                <a:gridCol w="4392488"/>
                <a:gridCol w="1224136"/>
                <a:gridCol w="1512168"/>
                <a:gridCol w="1547664"/>
              </a:tblGrid>
              <a:tr h="584363">
                <a:tc>
                  <a:txBody>
                    <a:bodyPr/>
                    <a:lstStyle/>
                    <a:p>
                      <a:pPr algn="ctr">
                        <a:lnSpc>
                          <a:spcPct val="150000"/>
                        </a:lnSpc>
                        <a:spcAft>
                          <a:spcPts val="0"/>
                        </a:spcAft>
                        <a:tabLst>
                          <a:tab pos="651510" algn="l"/>
                        </a:tabLst>
                      </a:pPr>
                      <a:r>
                        <a:rPr lang="en-IN" sz="2000" b="1" dirty="0" err="1">
                          <a:effectLst/>
                          <a:latin typeface="Times New Roman" panose="02020603050405020304" pitchFamily="18" charset="0"/>
                          <a:cs typeface="Times New Roman" panose="02020603050405020304" pitchFamily="18" charset="0"/>
                        </a:rPr>
                        <a:t>Ser</a:t>
                      </a:r>
                      <a:r>
                        <a:rPr lang="en-IN" sz="2000" b="1" dirty="0">
                          <a:effectLst/>
                          <a:latin typeface="Times New Roman" panose="02020603050405020304" pitchFamily="18" charset="0"/>
                          <a:cs typeface="Times New Roman" panose="02020603050405020304" pitchFamily="18" charset="0"/>
                        </a:rPr>
                        <a:t> No	</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2800" b="1" u="sng" kern="1200" dirty="0" smtClean="0">
                          <a:solidFill>
                            <a:schemeClr val="lt1"/>
                          </a:solidFill>
                          <a:effectLst/>
                          <a:latin typeface="Times New Roman" panose="02020603050405020304" pitchFamily="18" charset="0"/>
                          <a:ea typeface="+mn-ea"/>
                          <a:cs typeface="Times New Roman" panose="02020603050405020304" pitchFamily="18" charset="0"/>
                        </a:rPr>
                        <a:t>Questions regarding Attitude  </a:t>
                      </a:r>
                      <a:endParaRPr lang="en-IN" sz="2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dirty="0">
                          <a:effectLst/>
                          <a:latin typeface="Times New Roman" panose="02020603050405020304" pitchFamily="18" charset="0"/>
                          <a:cs typeface="Times New Roman" panose="02020603050405020304" pitchFamily="18" charset="0"/>
                        </a:rPr>
                        <a:t>Doctors </a:t>
                      </a:r>
                      <a:endParaRPr lang="en-IN" sz="2000" b="1" dirty="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2000" b="1" dirty="0">
                          <a:effectLst/>
                          <a:latin typeface="Times New Roman" panose="02020603050405020304" pitchFamily="18" charset="0"/>
                          <a:cs typeface="Times New Roman" panose="02020603050405020304" pitchFamily="18" charset="0"/>
                        </a:rPr>
                        <a:t>(n=7) </a:t>
                      </a:r>
                      <a:r>
                        <a:rPr lang="en-IN" sz="2000" b="1" dirty="0" smtClean="0">
                          <a:effectLst/>
                          <a:latin typeface="Times New Roman" panose="02020603050405020304" pitchFamily="18" charset="0"/>
                          <a:cs typeface="Times New Roman" panose="02020603050405020304" pitchFamily="18" charset="0"/>
                        </a:rPr>
                        <a:t>n </a:t>
                      </a:r>
                      <a:r>
                        <a:rPr lang="en-IN" sz="2000" b="1" dirty="0" smtClean="0">
                          <a:effectLst/>
                          <a:latin typeface="Times New Roman" panose="02020603050405020304" pitchFamily="18" charset="0"/>
                          <a:cs typeface="Times New Roman" panose="02020603050405020304" pitchFamily="18" charset="0"/>
                        </a:rPr>
                        <a:t>%)</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dirty="0" smtClean="0">
                          <a:effectLst/>
                          <a:latin typeface="Times New Roman" panose="02020603050405020304" pitchFamily="18" charset="0"/>
                          <a:cs typeface="Times New Roman" panose="02020603050405020304" pitchFamily="18" charset="0"/>
                        </a:rPr>
                        <a:t>Nursing staff</a:t>
                      </a:r>
                      <a:endParaRPr lang="en-IN" sz="2000" b="1" dirty="0" smtClean="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2000" b="1" dirty="0" smtClean="0">
                          <a:effectLst/>
                          <a:latin typeface="Times New Roman" panose="02020603050405020304" pitchFamily="18" charset="0"/>
                          <a:cs typeface="Times New Roman" panose="02020603050405020304" pitchFamily="18" charset="0"/>
                        </a:rPr>
                        <a:t> (n=35) n (%)</a:t>
                      </a:r>
                      <a:endParaRPr lang="en-IN" sz="2000" b="1" dirty="0">
                        <a:latin typeface="Times New Roman" panose="02020603050405020304" pitchFamily="18" charset="0"/>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smtClean="0">
                          <a:effectLst/>
                          <a:latin typeface="Times New Roman" panose="02020603050405020304" pitchFamily="18" charset="0"/>
                          <a:cs typeface="Times New Roman" panose="02020603050405020304" pitchFamily="18" charset="0"/>
                        </a:rPr>
                        <a:t>WCHs</a:t>
                      </a:r>
                    </a:p>
                    <a:p>
                      <a:pPr>
                        <a:lnSpc>
                          <a:spcPct val="150000"/>
                        </a:lnSpc>
                        <a:spcAft>
                          <a:spcPts val="0"/>
                        </a:spcAft>
                      </a:pPr>
                      <a:r>
                        <a:rPr lang="en-IN" sz="2000" b="1" dirty="0" smtClean="0">
                          <a:effectLst/>
                          <a:latin typeface="Times New Roman" panose="02020603050405020304" pitchFamily="18" charset="0"/>
                          <a:cs typeface="Times New Roman" panose="02020603050405020304" pitchFamily="18" charset="0"/>
                        </a:rPr>
                        <a:t>(n=10) n (%)</a:t>
                      </a:r>
                      <a:endParaRPr lang="en-IN" sz="2000" b="1" dirty="0">
                        <a:latin typeface="Times New Roman" panose="02020603050405020304" pitchFamily="18" charset="0"/>
                        <a:cs typeface="Times New Roman" panose="02020603050405020304" pitchFamily="18" charset="0"/>
                      </a:endParaRPr>
                    </a:p>
                  </a:txBody>
                  <a:tcPr marL="5410" marR="5410" marT="2705" marB="2705"/>
                </a:tc>
              </a:tr>
              <a:tr h="24375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1</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dirty="0">
                          <a:effectLst/>
                          <a:latin typeface="Times New Roman" panose="02020603050405020304" pitchFamily="18" charset="0"/>
                          <a:cs typeface="Times New Roman" panose="02020603050405020304" pitchFamily="18" charset="0"/>
                        </a:rPr>
                        <a:t>Waste Management is a team work</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6 (85.7)</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23 (65.7)</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10 (100.0)</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r>
              <a:tr h="53183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2</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Safe management of healthcare waste has increased the work load on staff</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5 (71.4)</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31 (88.6)</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 (10.0)</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r>
              <a:tr h="33239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3</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Waste management is part of your responsibility</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7 (100.0)</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35 (100.0)</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10 (100.0)</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r>
              <a:tr h="310240">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4</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Who is responsible for incorrect segregation</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4 (57.1)   All</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23 (65.7) </a:t>
                      </a:r>
                      <a:endParaRPr lang="en-IN" sz="2000" b="1" dirty="0" smtClean="0">
                        <a:effectLst/>
                        <a:latin typeface="Times New Roman" panose="02020603050405020304" pitchFamily="18" charset="0"/>
                        <a:cs typeface="Times New Roman" panose="02020603050405020304" pitchFamily="18" charset="0"/>
                      </a:endParaRPr>
                    </a:p>
                    <a:p>
                      <a:pPr>
                        <a:lnSpc>
                          <a:spcPct val="150000"/>
                        </a:lnSpc>
                        <a:spcAft>
                          <a:spcPts val="0"/>
                        </a:spcAft>
                      </a:pPr>
                      <a:r>
                        <a:rPr lang="en-IN" sz="2000" b="1" dirty="0" smtClean="0">
                          <a:effectLst/>
                          <a:latin typeface="Times New Roman" panose="02020603050405020304" pitchFamily="18" charset="0"/>
                          <a:cs typeface="Times New Roman" panose="02020603050405020304" pitchFamily="18" charset="0"/>
                        </a:rPr>
                        <a:t>All</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7 (70.0</a:t>
                      </a:r>
                      <a:r>
                        <a:rPr lang="en-IN" sz="2000" b="1" dirty="0" smtClean="0">
                          <a:effectLst/>
                          <a:latin typeface="Times New Roman" panose="02020603050405020304" pitchFamily="18" charset="0"/>
                          <a:cs typeface="Times New Roman" panose="02020603050405020304" pitchFamily="18" charset="0"/>
                        </a:rPr>
                        <a:t>)</a:t>
                      </a:r>
                    </a:p>
                    <a:p>
                      <a:pPr>
                        <a:lnSpc>
                          <a:spcPct val="150000"/>
                        </a:lnSpc>
                        <a:spcAft>
                          <a:spcPts val="0"/>
                        </a:spcAft>
                      </a:pPr>
                      <a:r>
                        <a:rPr lang="en-IN" sz="2000" b="1" dirty="0" smtClean="0">
                          <a:effectLst/>
                          <a:latin typeface="Times New Roman" panose="02020603050405020304" pitchFamily="18" charset="0"/>
                          <a:cs typeface="Times New Roman" panose="02020603050405020304" pitchFamily="18" charset="0"/>
                        </a:rPr>
                        <a:t>    </a:t>
                      </a:r>
                      <a:r>
                        <a:rPr lang="en-IN" sz="2000" b="1" dirty="0">
                          <a:effectLst/>
                          <a:latin typeface="Times New Roman" panose="02020603050405020304" pitchFamily="18" charset="0"/>
                          <a:cs typeface="Times New Roman" panose="02020603050405020304" pitchFamily="18" charset="0"/>
                        </a:rPr>
                        <a:t>All </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r>
              <a:tr h="48751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5</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Segregation of waste at the point of origin increases the risk of injury</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6 (85.7)</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31 (88.6)</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7 (70.0)</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r>
              <a:tr h="44319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6</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The reporting of needle stick injury is an extra burden on work</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7 (100.0)</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33 (94.3)</a:t>
                      </a:r>
                      <a:endParaRPr lang="en-IN" sz="20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6 (60.0)</a:t>
                      </a:r>
                      <a:endParaRPr lang="en-IN" sz="2000" b="1" dirty="0">
                        <a:effectLst/>
                        <a:latin typeface="Times New Roman" panose="02020603050405020304" pitchFamily="18" charset="0"/>
                        <a:ea typeface="Calibri"/>
                        <a:cs typeface="Times New Roman" panose="02020603050405020304" pitchFamily="18" charset="0"/>
                      </a:endParaRPr>
                    </a:p>
                  </a:txBody>
                  <a:tcPr marL="4057" marR="4057" marT="0" marB="0"/>
                </a:tc>
              </a:tr>
            </a:tbl>
          </a:graphicData>
        </a:graphic>
      </p:graphicFrame>
    </p:spTree>
    <p:extLst>
      <p:ext uri="{BB962C8B-B14F-4D97-AF65-F5344CB8AC3E}">
        <p14:creationId xmlns:p14="http://schemas.microsoft.com/office/powerpoint/2010/main" val="1899708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RESULTS</a:t>
            </a:r>
            <a:endParaRPr lang="en-US" sz="1600" b="1" dirty="0" smtClean="0">
              <a:solidFill>
                <a:srgbClr val="FFFF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13240417"/>
              </p:ext>
            </p:extLst>
          </p:nvPr>
        </p:nvGraphicFramePr>
        <p:xfrm>
          <a:off x="35496" y="476672"/>
          <a:ext cx="9108504" cy="6434979"/>
        </p:xfrm>
        <a:graphic>
          <a:graphicData uri="http://schemas.openxmlformats.org/drawingml/2006/table">
            <a:tbl>
              <a:tblPr firstRow="1" firstCol="1" bandRow="1">
                <a:tableStyleId>{5C22544A-7EE6-4342-B048-85BDC9FD1C3A}</a:tableStyleId>
              </a:tblPr>
              <a:tblGrid>
                <a:gridCol w="432048"/>
                <a:gridCol w="4680520"/>
                <a:gridCol w="1224136"/>
                <a:gridCol w="1368152"/>
                <a:gridCol w="1403648"/>
              </a:tblGrid>
              <a:tr h="1142119">
                <a:tc>
                  <a:txBody>
                    <a:bodyPr/>
                    <a:lstStyle/>
                    <a:p>
                      <a:pPr algn="ctr">
                        <a:lnSpc>
                          <a:spcPct val="150000"/>
                        </a:lnSpc>
                        <a:spcAft>
                          <a:spcPts val="0"/>
                        </a:spcAft>
                        <a:tabLst>
                          <a:tab pos="651510" algn="l"/>
                        </a:tabLst>
                      </a:pPr>
                      <a:r>
                        <a:rPr lang="en-IN" sz="1800" b="1" dirty="0" err="1">
                          <a:effectLst/>
                          <a:latin typeface="Times New Roman" panose="02020603050405020304" pitchFamily="18" charset="0"/>
                          <a:cs typeface="Times New Roman" panose="02020603050405020304" pitchFamily="18" charset="0"/>
                        </a:rPr>
                        <a:t>Ser</a:t>
                      </a:r>
                      <a:r>
                        <a:rPr lang="en-IN" sz="1800" b="1" dirty="0">
                          <a:effectLst/>
                          <a:latin typeface="Times New Roman" panose="02020603050405020304" pitchFamily="18" charset="0"/>
                          <a:cs typeface="Times New Roman" panose="02020603050405020304" pitchFamily="18" charset="0"/>
                        </a:rPr>
                        <a:t> No	</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2800" b="1" u="sng" kern="1200" dirty="0" smtClean="0">
                          <a:solidFill>
                            <a:schemeClr val="lt1"/>
                          </a:solidFill>
                          <a:effectLst/>
                          <a:latin typeface="Times New Roman" panose="02020603050405020304" pitchFamily="18" charset="0"/>
                          <a:ea typeface="+mn-ea"/>
                          <a:cs typeface="Times New Roman" panose="02020603050405020304" pitchFamily="18" charset="0"/>
                        </a:rPr>
                        <a:t>Questions regarding Attitude  </a:t>
                      </a:r>
                      <a:endParaRPr lang="en-IN" sz="2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dirty="0">
                          <a:effectLst/>
                          <a:latin typeface="Times New Roman" panose="02020603050405020304" pitchFamily="18" charset="0"/>
                          <a:cs typeface="Times New Roman" panose="02020603050405020304" pitchFamily="18" charset="0"/>
                        </a:rPr>
                        <a:t>Doctors </a:t>
                      </a:r>
                      <a:endParaRPr lang="en-IN" sz="1800" b="1" dirty="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1800" b="1" dirty="0">
                          <a:effectLst/>
                          <a:latin typeface="Times New Roman" panose="02020603050405020304" pitchFamily="18" charset="0"/>
                          <a:cs typeface="Times New Roman" panose="02020603050405020304" pitchFamily="18" charset="0"/>
                        </a:rPr>
                        <a:t>(n=7) </a:t>
                      </a:r>
                      <a:r>
                        <a:rPr lang="en-IN" sz="1800" b="1" dirty="0" smtClean="0">
                          <a:effectLst/>
                          <a:latin typeface="Times New Roman" panose="02020603050405020304" pitchFamily="18" charset="0"/>
                          <a:cs typeface="Times New Roman" panose="02020603050405020304" pitchFamily="18" charset="0"/>
                        </a:rPr>
                        <a:t>n (%)</a:t>
                      </a:r>
                      <a:endParaRPr lang="en-IN"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dirty="0" smtClean="0">
                          <a:effectLst/>
                          <a:latin typeface="Times New Roman" panose="02020603050405020304" pitchFamily="18" charset="0"/>
                          <a:cs typeface="Times New Roman" panose="02020603050405020304" pitchFamily="18" charset="0"/>
                        </a:rPr>
                        <a:t>Nursing staff</a:t>
                      </a:r>
                      <a:endParaRPr lang="en-IN" sz="1800" b="1" dirty="0" smtClean="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smtClean="0">
                          <a:effectLst/>
                          <a:latin typeface="Times New Roman" panose="02020603050405020304" pitchFamily="18" charset="0"/>
                          <a:cs typeface="Times New Roman" panose="02020603050405020304" pitchFamily="18" charset="0"/>
                        </a:rPr>
                        <a:t> (n=35) n (%)</a:t>
                      </a:r>
                      <a:endParaRPr lang="en-IN" sz="1800" b="1" dirty="0">
                        <a:latin typeface="Times New Roman" panose="02020603050405020304" pitchFamily="18" charset="0"/>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smtClean="0">
                          <a:effectLst/>
                          <a:latin typeface="Times New Roman" panose="02020603050405020304" pitchFamily="18" charset="0"/>
                          <a:cs typeface="Times New Roman" panose="02020603050405020304" pitchFamily="18" charset="0"/>
                        </a:rPr>
                        <a:t>WCHs</a:t>
                      </a:r>
                    </a:p>
                    <a:p>
                      <a:pPr>
                        <a:lnSpc>
                          <a:spcPct val="150000"/>
                        </a:lnSpc>
                        <a:spcAft>
                          <a:spcPts val="0"/>
                        </a:spcAft>
                      </a:pPr>
                      <a:r>
                        <a:rPr lang="en-IN" sz="1800" b="1" dirty="0" smtClean="0">
                          <a:effectLst/>
                          <a:latin typeface="Times New Roman" panose="02020603050405020304" pitchFamily="18" charset="0"/>
                          <a:cs typeface="Times New Roman" panose="02020603050405020304" pitchFamily="18" charset="0"/>
                        </a:rPr>
                        <a:t>(n=10) n (%)</a:t>
                      </a:r>
                      <a:endParaRPr lang="en-IN" sz="1800" b="1" dirty="0">
                        <a:latin typeface="Times New Roman" panose="02020603050405020304" pitchFamily="18" charset="0"/>
                        <a:cs typeface="Times New Roman" panose="02020603050405020304" pitchFamily="18" charset="0"/>
                      </a:endParaRPr>
                    </a:p>
                  </a:txBody>
                  <a:tcPr marL="5410" marR="5410" marT="2705" marB="2705"/>
                </a:tc>
              </a:tr>
              <a:tr h="514134">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7</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a:effectLst/>
                          <a:latin typeface="Times New Roman" panose="02020603050405020304" pitchFamily="18" charset="0"/>
                          <a:cs typeface="Times New Roman" panose="02020603050405020304" pitchFamily="18" charset="0"/>
                        </a:rPr>
                        <a:t>Hepatitis-B immunization is must for all</a:t>
                      </a:r>
                      <a:endParaRPr lang="en-IN" sz="18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7 (100.0)</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35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10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r>
              <a:tr h="742196">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8</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a:effectLst/>
                          <a:latin typeface="Times New Roman" panose="02020603050405020304" pitchFamily="18" charset="0"/>
                          <a:cs typeface="Times New Roman" panose="02020603050405020304" pitchFamily="18" charset="0"/>
                        </a:rPr>
                        <a:t>Rectify the incorrect handling of Health care waste </a:t>
                      </a:r>
                      <a:endParaRPr lang="en-IN" sz="18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7 (100.0)</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35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10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r>
              <a:tr h="1028270">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9</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a:effectLst/>
                          <a:latin typeface="Times New Roman" panose="02020603050405020304" pitchFamily="18" charset="0"/>
                          <a:cs typeface="Times New Roman" panose="02020603050405020304" pitchFamily="18" charset="0"/>
                        </a:rPr>
                        <a:t>Safe management efforts by the hospital increase the financial burden on management</a:t>
                      </a:r>
                      <a:endParaRPr lang="en-IN" sz="18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1 (14.3)</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6 (17.1)</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0 (00.0)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r>
              <a:tr h="742196">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10</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a:effectLst/>
                          <a:latin typeface="Times New Roman" panose="02020603050405020304" pitchFamily="18" charset="0"/>
                          <a:cs typeface="Times New Roman" panose="02020603050405020304" pitchFamily="18" charset="0"/>
                        </a:rPr>
                        <a:t>Health care waste should be handled by separate class of people</a:t>
                      </a:r>
                      <a:endParaRPr lang="en-IN" sz="18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4 (57.1)</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9 (26.5)</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6 (60.0)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r>
              <a:tr h="742196">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11</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a:effectLst/>
                          <a:latin typeface="Times New Roman" panose="02020603050405020304" pitchFamily="18" charset="0"/>
                          <a:cs typeface="Times New Roman" panose="02020603050405020304" pitchFamily="18" charset="0"/>
                        </a:rPr>
                        <a:t>Need for training on biomedical waste management</a:t>
                      </a:r>
                      <a:endParaRPr lang="en-IN" sz="1800" b="1">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5 (71.4)</a:t>
                      </a:r>
                      <a:endParaRPr lang="en-IN"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9 (26.5)</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10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r>
              <a:tr h="1281576">
                <a:tc>
                  <a:txBody>
                    <a:bodyPr/>
                    <a:lstStyle/>
                    <a:p>
                      <a:pPr algn="ctr">
                        <a:lnSpc>
                          <a:spcPct val="150000"/>
                        </a:lnSpc>
                        <a:spcAft>
                          <a:spcPts val="0"/>
                        </a:spcAft>
                        <a:tabLst>
                          <a:tab pos="651510" algn="l"/>
                        </a:tabLst>
                      </a:pPr>
                      <a:r>
                        <a:rPr lang="en-IN" sz="1800" b="1" dirty="0">
                          <a:effectLst/>
                          <a:latin typeface="Times New Roman" panose="02020603050405020304" pitchFamily="18" charset="0"/>
                          <a:cs typeface="Times New Roman" panose="02020603050405020304" pitchFamily="18" charset="0"/>
                        </a:rPr>
                        <a:t>12</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US" sz="1800" b="1" dirty="0">
                          <a:effectLst/>
                          <a:latin typeface="Times New Roman" panose="02020603050405020304" pitchFamily="18" charset="0"/>
                          <a:cs typeface="Times New Roman" panose="02020603050405020304" pitchFamily="18" charset="0"/>
                        </a:rPr>
                        <a:t>Biomedical waste management should compulsorily be made a part of curriculum for all health care professionals</a:t>
                      </a:r>
                      <a:endParaRPr lang="en-IN"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7 (100.0)</a:t>
                      </a:r>
                      <a:endParaRPr lang="en-IN"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a:effectLst/>
                          <a:latin typeface="Times New Roman" panose="02020603050405020304" pitchFamily="18" charset="0"/>
                          <a:cs typeface="Times New Roman" panose="02020603050405020304" pitchFamily="18" charset="0"/>
                        </a:rPr>
                        <a:t>35 (100.0)</a:t>
                      </a:r>
                      <a:endParaRPr lang="en-IN" sz="1800" b="1">
                        <a:effectLst/>
                        <a:latin typeface="Times New Roman" panose="02020603050405020304" pitchFamily="18" charset="0"/>
                        <a:ea typeface="Calibri"/>
                        <a:cs typeface="Times New Roman" panose="02020603050405020304" pitchFamily="18" charset="0"/>
                      </a:endParaRPr>
                    </a:p>
                  </a:txBody>
                  <a:tcPr marL="4057" marR="4057" marT="0" marB="0"/>
                </a:tc>
                <a:tc>
                  <a:txBody>
                    <a:bodyPr/>
                    <a:lstStyle/>
                    <a:p>
                      <a:pPr>
                        <a:lnSpc>
                          <a:spcPct val="150000"/>
                        </a:lnSpc>
                        <a:spcAft>
                          <a:spcPts val="0"/>
                        </a:spcAft>
                      </a:pPr>
                      <a:r>
                        <a:rPr lang="en-IN" sz="1800" b="1" dirty="0">
                          <a:effectLst/>
                          <a:latin typeface="Times New Roman" panose="02020603050405020304" pitchFamily="18" charset="0"/>
                          <a:cs typeface="Times New Roman" panose="02020603050405020304" pitchFamily="18" charset="0"/>
                        </a:rPr>
                        <a:t>10 (100.0)</a:t>
                      </a:r>
                      <a:endParaRPr lang="en-IN" sz="1800" b="1" dirty="0">
                        <a:effectLst/>
                        <a:latin typeface="Times New Roman" panose="02020603050405020304" pitchFamily="18" charset="0"/>
                        <a:ea typeface="Calibri"/>
                        <a:cs typeface="Times New Roman" panose="02020603050405020304" pitchFamily="18" charset="0"/>
                      </a:endParaRPr>
                    </a:p>
                  </a:txBody>
                  <a:tcPr marL="4057" marR="4057" marT="0" marB="0"/>
                </a:tc>
              </a:tr>
            </a:tbl>
          </a:graphicData>
        </a:graphic>
      </p:graphicFrame>
    </p:spTree>
    <p:extLst>
      <p:ext uri="{BB962C8B-B14F-4D97-AF65-F5344CB8AC3E}">
        <p14:creationId xmlns:p14="http://schemas.microsoft.com/office/powerpoint/2010/main" val="382709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ANALYSIS OF ATTITUDE</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72008" y="902325"/>
            <a:ext cx="8964488" cy="569386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IN" sz="2800" b="1" u="sng" dirty="0" smtClean="0">
                <a:latin typeface="Times New Roman" panose="02020603050405020304" pitchFamily="18" charset="0"/>
                <a:cs typeface="Times New Roman" panose="02020603050405020304" pitchFamily="18" charset="0"/>
              </a:rPr>
              <a:t>Analysis of Attitude</a:t>
            </a:r>
            <a:endParaRPr lang="en-IN" sz="2800" b="1" dirty="0">
              <a:latin typeface="Times New Roman" panose="02020603050405020304" pitchFamily="18" charset="0"/>
              <a:cs typeface="Times New Roman" panose="02020603050405020304" pitchFamily="18" charset="0"/>
            </a:endParaRPr>
          </a:p>
          <a:p>
            <a:pPr algn="just"/>
            <a:r>
              <a:rPr lang="en-IN" sz="2800" b="1" u="sng" dirty="0">
                <a:latin typeface="Times New Roman" panose="02020603050405020304" pitchFamily="18" charset="0"/>
                <a:cs typeface="Times New Roman" panose="02020603050405020304" pitchFamily="18" charset="0"/>
              </a:rPr>
              <a:t>Doctors:</a:t>
            </a:r>
            <a:r>
              <a:rPr lang="en-IN" sz="2800" b="1" dirty="0">
                <a:latin typeface="Times New Roman" panose="02020603050405020304" pitchFamily="18" charset="0"/>
                <a:cs typeface="Times New Roman" panose="02020603050405020304" pitchFamily="18" charset="0"/>
              </a:rPr>
              <a:t>	</a:t>
            </a:r>
            <a:endParaRPr lang="en-IN" sz="28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800" b="1" dirty="0" smtClean="0">
                <a:latin typeface="Times New Roman" panose="02020603050405020304" pitchFamily="18" charset="0"/>
                <a:cs typeface="Times New Roman" panose="02020603050405020304" pitchFamily="18" charset="0"/>
              </a:rPr>
              <a:t>Doctors </a:t>
            </a:r>
            <a:r>
              <a:rPr lang="en-IN" sz="2800" b="1" dirty="0">
                <a:latin typeface="Times New Roman" panose="02020603050405020304" pitchFamily="18" charset="0"/>
                <a:cs typeface="Times New Roman" panose="02020603050405020304" pitchFamily="18" charset="0"/>
              </a:rPr>
              <a:t>feel that handling of waste is a team </a:t>
            </a:r>
            <a:r>
              <a:rPr lang="en-IN" sz="2800" b="1" dirty="0" smtClean="0">
                <a:latin typeface="Times New Roman" panose="02020603050405020304" pitchFamily="18" charset="0"/>
                <a:cs typeface="Times New Roman" panose="02020603050405020304" pitchFamily="18" charset="0"/>
              </a:rPr>
              <a:t>work.</a:t>
            </a:r>
          </a:p>
          <a:p>
            <a:pPr marL="342900" indent="-342900" algn="just">
              <a:buFont typeface="Wingdings" panose="05000000000000000000" pitchFamily="2" charset="2"/>
              <a:buChar char="ü"/>
            </a:pPr>
            <a:r>
              <a:rPr lang="en-IN" sz="2800" b="1" dirty="0" smtClean="0">
                <a:latin typeface="Times New Roman" panose="02020603050405020304" pitchFamily="18" charset="0"/>
                <a:cs typeface="Times New Roman" panose="02020603050405020304" pitchFamily="18" charset="0"/>
              </a:rPr>
              <a:t>All </a:t>
            </a:r>
            <a:r>
              <a:rPr lang="en-IN" sz="2800" b="1" dirty="0">
                <a:latin typeface="Times New Roman" panose="02020603050405020304" pitchFamily="18" charset="0"/>
                <a:cs typeface="Times New Roman" panose="02020603050405020304" pitchFamily="18" charset="0"/>
              </a:rPr>
              <a:t>are equally responsible for incorrect segregation and proper management of BMW. </a:t>
            </a:r>
            <a:endParaRPr lang="en-IN" sz="28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800" b="1" dirty="0" smtClean="0">
                <a:latin typeface="Times New Roman" panose="02020603050405020304" pitchFamily="18" charset="0"/>
                <a:cs typeface="Times New Roman" panose="02020603050405020304" pitchFamily="18" charset="0"/>
              </a:rPr>
              <a:t>40</a:t>
            </a:r>
            <a:r>
              <a:rPr lang="en-IN" sz="2800" b="1" dirty="0">
                <a:latin typeface="Times New Roman" panose="02020603050405020304" pitchFamily="18" charset="0"/>
                <a:cs typeface="Times New Roman" panose="02020603050405020304" pitchFamily="18" charset="0"/>
              </a:rPr>
              <a:t>% of the doctors feel that there should be a separate class of people to handle the BMW. </a:t>
            </a:r>
            <a:endParaRPr lang="en-IN" sz="28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800" b="1" dirty="0" smtClean="0">
                <a:latin typeface="Times New Roman" panose="02020603050405020304" pitchFamily="18" charset="0"/>
                <a:cs typeface="Times New Roman" panose="02020603050405020304" pitchFamily="18" charset="0"/>
              </a:rPr>
              <a:t>They </a:t>
            </a:r>
            <a:r>
              <a:rPr lang="en-IN" sz="2800" b="1" dirty="0">
                <a:latin typeface="Times New Roman" panose="02020603050405020304" pitchFamily="18" charset="0"/>
                <a:cs typeface="Times New Roman" panose="02020603050405020304" pitchFamily="18" charset="0"/>
              </a:rPr>
              <a:t>felt it is their responsibility to ensure correct procedures are being followed by all the incumbents. </a:t>
            </a:r>
            <a:endParaRPr lang="en-IN" sz="28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800" b="1" dirty="0" smtClean="0">
                <a:latin typeface="Times New Roman" panose="02020603050405020304" pitchFamily="18" charset="0"/>
                <a:cs typeface="Times New Roman" panose="02020603050405020304" pitchFamily="18" charset="0"/>
              </a:rPr>
              <a:t>They </a:t>
            </a:r>
            <a:r>
              <a:rPr lang="en-IN" sz="2800" b="1" dirty="0">
                <a:latin typeface="Times New Roman" panose="02020603050405020304" pitchFamily="18" charset="0"/>
                <a:cs typeface="Times New Roman" panose="02020603050405020304" pitchFamily="18" charset="0"/>
              </a:rPr>
              <a:t>are also of the opinion that handling of BMW has not increased the financial burden on the hospital</a:t>
            </a:r>
            <a:r>
              <a:rPr lang="en-IN" sz="2800" b="1"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Segregation at source does not increase risk of injury.</a:t>
            </a:r>
            <a:endParaRPr lang="en-IN" sz="2800" b="1" dirty="0">
              <a:latin typeface="Times New Roman" panose="02020603050405020304" pitchFamily="18" charset="0"/>
              <a:cs typeface="Times New Roman" panose="02020603050405020304" pitchFamily="18" charset="0"/>
            </a:endParaRPr>
          </a:p>
          <a:p>
            <a:pPr algn="just"/>
            <a:endParaRPr lang="en-IN"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792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92696"/>
            <a:ext cx="8856984" cy="540147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IN" sz="2300" b="1" u="sng" dirty="0">
                <a:latin typeface="Times New Roman" panose="02020603050405020304" pitchFamily="18" charset="0"/>
                <a:cs typeface="Times New Roman" panose="02020603050405020304" pitchFamily="18" charset="0"/>
              </a:rPr>
              <a:t>Nursing Staff:</a:t>
            </a:r>
            <a:r>
              <a:rPr lang="en-IN" sz="2300" b="1" dirty="0">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ü"/>
            </a:pPr>
            <a:r>
              <a:rPr lang="en-IN" sz="2300" b="1" dirty="0">
                <a:latin typeface="Times New Roman" panose="02020603050405020304" pitchFamily="18" charset="0"/>
                <a:cs typeface="Times New Roman" panose="02020603050405020304" pitchFamily="18" charset="0"/>
              </a:rPr>
              <a:t>65% of the Nursing staff feels that it is not the team work</a:t>
            </a:r>
          </a:p>
          <a:p>
            <a:pPr marL="342900" indent="-342900" algn="just">
              <a:buFont typeface="Wingdings" panose="05000000000000000000" pitchFamily="2" charset="2"/>
              <a:buChar char="ü"/>
            </a:pPr>
            <a:r>
              <a:rPr lang="en-IN" sz="2300" b="1" dirty="0" smtClean="0">
                <a:latin typeface="Times New Roman" panose="02020603050405020304" pitchFamily="18" charset="0"/>
                <a:cs typeface="Times New Roman" panose="02020603050405020304" pitchFamily="18" charset="0"/>
              </a:rPr>
              <a:t>65% feel that Doctors</a:t>
            </a:r>
            <a:r>
              <a:rPr lang="en-IN" sz="2300" b="1" dirty="0">
                <a:latin typeface="Times New Roman" panose="02020603050405020304" pitchFamily="18" charset="0"/>
                <a:cs typeface="Times New Roman" panose="02020603050405020304" pitchFamily="18" charset="0"/>
              </a:rPr>
              <a:t>, Nursing staff and WCH are equally responsible for </a:t>
            </a:r>
            <a:r>
              <a:rPr lang="en-IN" sz="2300" b="1" dirty="0" smtClean="0">
                <a:latin typeface="Times New Roman" panose="02020603050405020304" pitchFamily="18" charset="0"/>
                <a:cs typeface="Times New Roman" panose="02020603050405020304" pitchFamily="18" charset="0"/>
              </a:rPr>
              <a:t>incorrect segregation BMW</a:t>
            </a:r>
            <a:r>
              <a:rPr lang="en-IN" sz="2300" b="1"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ü"/>
            </a:pPr>
            <a:r>
              <a:rPr lang="en-IN" sz="2300" b="1" dirty="0">
                <a:latin typeface="Times New Roman" panose="02020603050405020304" pitchFamily="18" charset="0"/>
                <a:cs typeface="Times New Roman" panose="02020603050405020304" pitchFamily="18" charset="0"/>
              </a:rPr>
              <a:t>Like Doctors </a:t>
            </a:r>
            <a:r>
              <a:rPr lang="en-IN" sz="2300" b="1" dirty="0" smtClean="0">
                <a:latin typeface="Times New Roman" panose="02020603050405020304" pitchFamily="18" charset="0"/>
                <a:cs typeface="Times New Roman" panose="02020603050405020304" pitchFamily="18" charset="0"/>
              </a:rPr>
              <a:t>9% are </a:t>
            </a:r>
            <a:r>
              <a:rPr lang="en-IN" sz="2300" b="1" dirty="0">
                <a:latin typeface="Times New Roman" panose="02020603050405020304" pitchFamily="18" charset="0"/>
                <a:cs typeface="Times New Roman" panose="02020603050405020304" pitchFamily="18" charset="0"/>
              </a:rPr>
              <a:t>also of the opinion that </a:t>
            </a:r>
            <a:r>
              <a:rPr lang="en-IN" sz="2300" b="1" dirty="0" smtClean="0">
                <a:latin typeface="Times New Roman" panose="02020603050405020304" pitchFamily="18" charset="0"/>
                <a:cs typeface="Times New Roman" panose="02020603050405020304" pitchFamily="18" charset="0"/>
              </a:rPr>
              <a:t>BMW </a:t>
            </a:r>
            <a:r>
              <a:rPr lang="en-US" sz="2300" b="1" dirty="0" smtClean="0">
                <a:latin typeface="Times New Roman" panose="02020603050405020304" pitchFamily="18" charset="0"/>
                <a:cs typeface="Times New Roman" panose="02020603050405020304" pitchFamily="18" charset="0"/>
              </a:rPr>
              <a:t>should </a:t>
            </a:r>
            <a:r>
              <a:rPr lang="en-US" sz="2300" b="1" dirty="0">
                <a:latin typeface="Times New Roman" panose="02020603050405020304" pitchFamily="18" charset="0"/>
                <a:cs typeface="Times New Roman" panose="02020603050405020304" pitchFamily="18" charset="0"/>
              </a:rPr>
              <a:t>be handled by separate class of people. </a:t>
            </a:r>
          </a:p>
          <a:p>
            <a:pPr marL="342900" indent="-342900" algn="just">
              <a:buFont typeface="Wingdings" panose="05000000000000000000" pitchFamily="2" charset="2"/>
              <a:buChar char="ü"/>
            </a:pPr>
            <a:r>
              <a:rPr lang="en-US" sz="2300" b="1" dirty="0">
                <a:latin typeface="Times New Roman" panose="02020603050405020304" pitchFamily="18" charset="0"/>
                <a:cs typeface="Times New Roman" panose="02020603050405020304" pitchFamily="18" charset="0"/>
              </a:rPr>
              <a:t>25% of the nursing staff feels that they do not require further training on handling of BMW.</a:t>
            </a:r>
            <a:endParaRPr lang="en-IN" sz="2300" b="1" dirty="0">
              <a:latin typeface="Times New Roman" panose="02020603050405020304" pitchFamily="18" charset="0"/>
              <a:cs typeface="Times New Roman" panose="02020603050405020304" pitchFamily="18" charset="0"/>
            </a:endParaRPr>
          </a:p>
          <a:p>
            <a:pPr algn="just"/>
            <a:r>
              <a:rPr lang="en-IN" sz="2300" b="1" u="sng" dirty="0">
                <a:latin typeface="Times New Roman" panose="02020603050405020304" pitchFamily="18" charset="0"/>
                <a:cs typeface="Times New Roman" panose="02020603050405020304" pitchFamily="18" charset="0"/>
              </a:rPr>
              <a:t>Waste Care Handlers:</a:t>
            </a:r>
            <a:r>
              <a:rPr lang="en-IN" sz="2300" b="1" dirty="0">
                <a:latin typeface="Times New Roman" panose="02020603050405020304" pitchFamily="18" charset="0"/>
                <a:cs typeface="Times New Roman" panose="02020603050405020304" pitchFamily="18" charset="0"/>
              </a:rPr>
              <a:t>	</a:t>
            </a:r>
            <a:endParaRPr lang="en-IN" sz="23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300" b="1" dirty="0" smtClean="0">
                <a:latin typeface="Times New Roman" panose="02020603050405020304" pitchFamily="18" charset="0"/>
                <a:cs typeface="Times New Roman" panose="02020603050405020304" pitchFamily="18" charset="0"/>
              </a:rPr>
              <a:t>Best </a:t>
            </a:r>
            <a:r>
              <a:rPr lang="en-IN" sz="2300" b="1" dirty="0">
                <a:latin typeface="Times New Roman" panose="02020603050405020304" pitchFamily="18" charset="0"/>
                <a:cs typeface="Times New Roman" panose="02020603050405020304" pitchFamily="18" charset="0"/>
              </a:rPr>
              <a:t>of the response were received from this </a:t>
            </a:r>
            <a:r>
              <a:rPr lang="en-IN" sz="2300" b="1" dirty="0" smtClean="0">
                <a:latin typeface="Times New Roman" panose="02020603050405020304" pitchFamily="18" charset="0"/>
                <a:cs typeface="Times New Roman" panose="02020603050405020304" pitchFamily="18" charset="0"/>
              </a:rPr>
              <a:t>category</a:t>
            </a:r>
          </a:p>
          <a:p>
            <a:pPr marL="342900" indent="-342900" algn="just">
              <a:buFont typeface="Wingdings" panose="05000000000000000000" pitchFamily="2" charset="2"/>
              <a:buChar char="ü"/>
            </a:pPr>
            <a:r>
              <a:rPr lang="en-IN" sz="2300" b="1" dirty="0" smtClean="0">
                <a:latin typeface="Times New Roman" panose="02020603050405020304" pitchFamily="18" charset="0"/>
                <a:cs typeface="Times New Roman" panose="02020603050405020304" pitchFamily="18" charset="0"/>
              </a:rPr>
              <a:t>100</a:t>
            </a:r>
            <a:r>
              <a:rPr lang="en-IN" sz="2300" b="1" dirty="0">
                <a:latin typeface="Times New Roman" panose="02020603050405020304" pitchFamily="18" charset="0"/>
                <a:cs typeface="Times New Roman" panose="02020603050405020304" pitchFamily="18" charset="0"/>
              </a:rPr>
              <a:t>% </a:t>
            </a:r>
            <a:r>
              <a:rPr lang="en-IN" sz="2300" b="1" dirty="0" smtClean="0">
                <a:latin typeface="Times New Roman" panose="02020603050405020304" pitchFamily="18" charset="0"/>
                <a:cs typeface="Times New Roman" panose="02020603050405020304" pitchFamily="18" charset="0"/>
              </a:rPr>
              <a:t>feel that all are responsibility for incorrect segregation </a:t>
            </a:r>
          </a:p>
          <a:p>
            <a:pPr marL="342900" indent="-342900" algn="just">
              <a:buFont typeface="Wingdings" panose="05000000000000000000" pitchFamily="2" charset="2"/>
              <a:buChar char="ü"/>
            </a:pPr>
            <a:r>
              <a:rPr lang="en-IN" sz="2300" b="1" dirty="0" smtClean="0">
                <a:latin typeface="Times New Roman" panose="02020603050405020304" pitchFamily="18" charset="0"/>
                <a:cs typeface="Times New Roman" panose="02020603050405020304" pitchFamily="18" charset="0"/>
              </a:rPr>
              <a:t>They </a:t>
            </a:r>
            <a:r>
              <a:rPr lang="en-IN" sz="2300" b="1" dirty="0">
                <a:latin typeface="Times New Roman" panose="02020603050405020304" pitchFamily="18" charset="0"/>
                <a:cs typeface="Times New Roman" panose="02020603050405020304" pitchFamily="18" charset="0"/>
              </a:rPr>
              <a:t>feel it is their part of job to ensure correct handling of hospital waste and it has not increased their workload. </a:t>
            </a:r>
            <a:endParaRPr lang="en-IN" sz="23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300" b="1" dirty="0" smtClean="0">
                <a:latin typeface="Times New Roman" panose="02020603050405020304" pitchFamily="18" charset="0"/>
                <a:cs typeface="Times New Roman" panose="02020603050405020304" pitchFamily="18" charset="0"/>
              </a:rPr>
              <a:t>None </a:t>
            </a:r>
            <a:r>
              <a:rPr lang="en-IN" sz="2300" b="1" dirty="0">
                <a:latin typeface="Times New Roman" panose="02020603050405020304" pitchFamily="18" charset="0"/>
                <a:cs typeface="Times New Roman" panose="02020603050405020304" pitchFamily="18" charset="0"/>
              </a:rPr>
              <a:t>of the WCH is of the opinion that handling of BMW increased the financial burden on the hospital</a:t>
            </a:r>
            <a:endParaRPr lang="en-IN" sz="2300" dirty="0">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23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ANALYSIS OF ATTITUDE</a:t>
            </a:r>
            <a:endParaRPr lang="en-US"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280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89028"/>
            <a:ext cx="9144000"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IN" sz="2400" b="1" dirty="0" smtClean="0">
                <a:latin typeface="Times New Roman" panose="02020603050405020304" pitchFamily="18" charset="0"/>
                <a:cs typeface="Times New Roman" panose="02020603050405020304" pitchFamily="18" charset="0"/>
              </a:rPr>
              <a:t>Materials &amp; Methods: </a:t>
            </a:r>
            <a:r>
              <a:rPr lang="en-IN" sz="2400" dirty="0" smtClean="0">
                <a:latin typeface="Times New Roman" panose="02020603050405020304" pitchFamily="18" charset="0"/>
                <a:cs typeface="Times New Roman" panose="02020603050405020304" pitchFamily="18" charset="0"/>
              </a:rPr>
              <a:t>This was an observational descriptive hospital based cross sectional study. The study group included the 52 healthcare personnel which included doctors (residents), nurses, Waste Care Handlers. The study was done using a pre-tested pre-structured questionnaire. The data was analysed using software SPSS 22 version. Proportions were used for interpretation. </a:t>
            </a:r>
            <a:endParaRPr lang="en-IN"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0" y="1706032"/>
            <a:ext cx="9144000"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IN" sz="2400" b="1" dirty="0">
                <a:latin typeface="Times New Roman" panose="02020603050405020304" pitchFamily="18" charset="0"/>
                <a:cs typeface="Times New Roman" panose="02020603050405020304" pitchFamily="18" charset="0"/>
              </a:rPr>
              <a:t>Background: </a:t>
            </a:r>
            <a:r>
              <a:rPr lang="en-IN" sz="2400" dirty="0">
                <a:latin typeface="Times New Roman" panose="02020603050405020304" pitchFamily="18" charset="0"/>
                <a:cs typeface="Times New Roman" panose="02020603050405020304" pitchFamily="18" charset="0"/>
              </a:rPr>
              <a:t>Studies in India and other developing countries has shown lack of knowledge and poor practice of biomedical waste management (BMW). Hence this study was undertaken to know the KAP of BMW in Artemis hospital, </a:t>
            </a:r>
            <a:r>
              <a:rPr lang="en-IN" sz="2400" dirty="0" err="1">
                <a:latin typeface="Times New Roman" panose="02020603050405020304" pitchFamily="18" charset="0"/>
                <a:cs typeface="Times New Roman" panose="02020603050405020304" pitchFamily="18" charset="0"/>
              </a:rPr>
              <a:t>Dwarka</a:t>
            </a:r>
            <a:r>
              <a:rPr lang="en-IN" sz="2400" dirty="0">
                <a:latin typeface="Times New Roman" panose="02020603050405020304" pitchFamily="18" charset="0"/>
                <a:cs typeface="Times New Roman" panose="02020603050405020304" pitchFamily="18" charset="0"/>
              </a:rPr>
              <a:t> New Delhi to identify the gaps and to take necessary steps for rectification.</a:t>
            </a:r>
          </a:p>
        </p:txBody>
      </p:sp>
      <p:sp>
        <p:nvSpPr>
          <p:cNvPr id="7" name="Title 1"/>
          <p:cNvSpPr>
            <a:spLocks noGrp="1"/>
          </p:cNvSpPr>
          <p:nvPr>
            <p:ph type="ctrTitle"/>
          </p:nvPr>
        </p:nvSpPr>
        <p:spPr>
          <a:xfrm>
            <a:off x="0" y="-99392"/>
            <a:ext cx="9144000" cy="1152128"/>
          </a:xfrm>
          <a:solidFill>
            <a:srgbClr val="FF0000"/>
          </a:solidFill>
        </p:spPr>
        <p:txBody>
          <a:bodyPr>
            <a:noAutofit/>
          </a:bodyPr>
          <a:lstStyle/>
          <a:p>
            <a:r>
              <a:rPr lang="en-US" sz="2000" b="1" dirty="0" smtClean="0">
                <a:solidFill>
                  <a:srgbClr val="FFFF00"/>
                </a:solidFill>
                <a:latin typeface="Times New Roman" panose="02020603050405020304" pitchFamily="18" charset="0"/>
                <a:cs typeface="Times New Roman" panose="02020603050405020304" pitchFamily="18" charset="0"/>
              </a:rPr>
              <a:t> </a:t>
            </a:r>
            <a:r>
              <a:rPr lang="en-US" sz="2000" b="1" u="sng" dirty="0">
                <a:solidFill>
                  <a:srgbClr val="FFFF00"/>
                </a:solidFill>
                <a:latin typeface="Times New Roman" panose="02020603050405020304" pitchFamily="18" charset="0"/>
                <a:cs typeface="Times New Roman" panose="02020603050405020304" pitchFamily="18" charset="0"/>
              </a:rPr>
              <a:t>“ASSESSMENT OF KNOWLEDGE, ATTITUDE AND PRACTICE OF  HEALTHCARE  WASTE MANAGEMENT AMONG HEALTH CARE PROFESSIONALS </a:t>
            </a:r>
            <a:r>
              <a:rPr lang="en-US" sz="2000" b="1" u="sng" dirty="0" smtClean="0">
                <a:solidFill>
                  <a:srgbClr val="FFFF00"/>
                </a:solidFill>
                <a:latin typeface="Times New Roman" panose="02020603050405020304" pitchFamily="18" charset="0"/>
                <a:cs typeface="Times New Roman" panose="02020603050405020304" pitchFamily="18" charset="0"/>
              </a:rPr>
              <a:t>AT </a:t>
            </a:r>
            <a:r>
              <a:rPr lang="en-US" sz="2000" b="1" u="sng" dirty="0">
                <a:solidFill>
                  <a:srgbClr val="FFFF00"/>
                </a:solidFill>
                <a:latin typeface="Times New Roman" panose="02020603050405020304" pitchFamily="18" charset="0"/>
                <a:cs typeface="Times New Roman" panose="02020603050405020304" pitchFamily="18" charset="0"/>
              </a:rPr>
              <a:t>ARTEMIS HOSPITAL, DWARKA, </a:t>
            </a:r>
            <a:r>
              <a:rPr lang="en-US" sz="2000" b="1" u="sng" dirty="0" smtClean="0">
                <a:solidFill>
                  <a:srgbClr val="FFFF00"/>
                </a:solidFill>
                <a:latin typeface="Times New Roman" panose="02020603050405020304" pitchFamily="18" charset="0"/>
                <a:cs typeface="Times New Roman" panose="02020603050405020304" pitchFamily="18" charset="0"/>
              </a:rPr>
              <a:t>NEW </a:t>
            </a:r>
            <a:r>
              <a:rPr lang="en-US" sz="2000" b="1" u="sng" dirty="0">
                <a:solidFill>
                  <a:srgbClr val="FFFF00"/>
                </a:solidFill>
                <a:latin typeface="Times New Roman" panose="02020603050405020304" pitchFamily="18" charset="0"/>
                <a:cs typeface="Times New Roman" panose="02020603050405020304" pitchFamily="18" charset="0"/>
              </a:rPr>
              <a:t>DELHI</a:t>
            </a:r>
            <a:r>
              <a:rPr lang="en-US" sz="2000" b="1" u="sng" dirty="0" smtClean="0">
                <a:solidFill>
                  <a:srgbClr val="FFFF00"/>
                </a:solidFill>
                <a:latin typeface="Times New Roman" panose="02020603050405020304" pitchFamily="18" charset="0"/>
                <a:cs typeface="Times New Roman" panose="02020603050405020304" pitchFamily="18" charset="0"/>
              </a:rPr>
              <a:t>”</a:t>
            </a:r>
            <a:endParaRPr lang="en-IN" sz="2000" dirty="0">
              <a:solidFill>
                <a:srgbClr val="FFFF0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2915816" y="1124744"/>
            <a:ext cx="3096344" cy="423664"/>
          </a:xfrm>
          <a:prstGeom prst="rect">
            <a:avLst/>
          </a:prstGeom>
          <a:solidFill>
            <a:srgbClr val="FF00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latin typeface="Times New Roman" panose="02020603050405020304" pitchFamily="18" charset="0"/>
                <a:cs typeface="Times New Roman" panose="02020603050405020304" pitchFamily="18" charset="0"/>
              </a:rPr>
              <a:t>ABSTRACT</a:t>
            </a:r>
            <a:endParaRPr lang="en-IN" sz="2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430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RESULTS</a:t>
            </a:r>
            <a:endParaRPr lang="en-US" sz="1600" b="1" dirty="0" smtClean="0">
              <a:solidFill>
                <a:srgbClr val="FFFF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30425222"/>
              </p:ext>
            </p:extLst>
          </p:nvPr>
        </p:nvGraphicFramePr>
        <p:xfrm>
          <a:off x="-2" y="653306"/>
          <a:ext cx="9144004" cy="6016053"/>
        </p:xfrm>
        <a:graphic>
          <a:graphicData uri="http://schemas.openxmlformats.org/drawingml/2006/table">
            <a:tbl>
              <a:tblPr firstRow="1" firstCol="1" bandRow="1">
                <a:tableStyleId>{5C22544A-7EE6-4342-B048-85BDC9FD1C3A}</a:tableStyleId>
              </a:tblPr>
              <a:tblGrid>
                <a:gridCol w="467546"/>
                <a:gridCol w="4968552"/>
                <a:gridCol w="1152128"/>
                <a:gridCol w="1296144"/>
                <a:gridCol w="1259634"/>
              </a:tblGrid>
              <a:tr h="1036324">
                <a:tc>
                  <a:txBody>
                    <a:bodyPr/>
                    <a:lstStyle/>
                    <a:p>
                      <a:pPr algn="ctr">
                        <a:lnSpc>
                          <a:spcPct val="150000"/>
                        </a:lnSpc>
                        <a:spcAft>
                          <a:spcPts val="0"/>
                        </a:spcAft>
                        <a:tabLst>
                          <a:tab pos="651510" algn="l"/>
                        </a:tabLst>
                      </a:pPr>
                      <a:r>
                        <a:rPr lang="en-IN" sz="1700" b="1" dirty="0" err="1">
                          <a:effectLst/>
                          <a:latin typeface="Times New Roman" panose="02020603050405020304" pitchFamily="18" charset="0"/>
                          <a:cs typeface="Times New Roman" panose="02020603050405020304" pitchFamily="18" charset="0"/>
                        </a:rPr>
                        <a:t>Ser</a:t>
                      </a:r>
                      <a:r>
                        <a:rPr lang="en-IN" sz="1700" b="1" dirty="0">
                          <a:effectLst/>
                          <a:latin typeface="Times New Roman" panose="02020603050405020304" pitchFamily="18" charset="0"/>
                          <a:cs typeface="Times New Roman" panose="02020603050405020304" pitchFamily="18" charset="0"/>
                        </a:rPr>
                        <a:t> No	</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gn="ctr">
                        <a:lnSpc>
                          <a:spcPct val="150000"/>
                        </a:lnSpc>
                        <a:spcAft>
                          <a:spcPts val="0"/>
                        </a:spcAft>
                      </a:pPr>
                      <a:r>
                        <a:rPr lang="en-IN" sz="2800" b="1" u="sng" dirty="0">
                          <a:effectLst/>
                          <a:latin typeface="Times New Roman" panose="02020603050405020304" pitchFamily="18" charset="0"/>
                          <a:cs typeface="Times New Roman" panose="02020603050405020304" pitchFamily="18" charset="0"/>
                        </a:rPr>
                        <a:t>Questions </a:t>
                      </a:r>
                      <a:r>
                        <a:rPr lang="en-IN" sz="2800" b="1" u="sng" dirty="0" smtClean="0">
                          <a:effectLst/>
                          <a:latin typeface="Times New Roman" panose="02020603050405020304" pitchFamily="18" charset="0"/>
                          <a:cs typeface="Times New Roman" panose="02020603050405020304" pitchFamily="18" charset="0"/>
                        </a:rPr>
                        <a:t>regarding </a:t>
                      </a:r>
                      <a:r>
                        <a:rPr lang="en-IN" sz="2800" b="1" u="sng" dirty="0">
                          <a:effectLst/>
                          <a:latin typeface="Times New Roman" panose="02020603050405020304" pitchFamily="18" charset="0"/>
                          <a:cs typeface="Times New Roman" panose="02020603050405020304" pitchFamily="18" charset="0"/>
                        </a:rPr>
                        <a:t>Practice </a:t>
                      </a:r>
                      <a:r>
                        <a:rPr lang="en-IN" sz="2800" b="1" u="sng" dirty="0" smtClean="0">
                          <a:effectLst/>
                          <a:latin typeface="Times New Roman" panose="02020603050405020304" pitchFamily="18" charset="0"/>
                          <a:cs typeface="Times New Roman" panose="02020603050405020304" pitchFamily="18" charset="0"/>
                        </a:rPr>
                        <a:t> </a:t>
                      </a:r>
                      <a:endParaRPr lang="en-IN" sz="2800" b="1" dirty="0">
                        <a:effectLst/>
                        <a:latin typeface="Times New Roman" panose="02020603050405020304" pitchFamily="18" charset="0"/>
                        <a:cs typeface="Times New Roman" panose="02020603050405020304" pitchFamily="18" charset="0"/>
                      </a:endParaRPr>
                    </a:p>
                    <a:p>
                      <a:pPr>
                        <a:lnSpc>
                          <a:spcPct val="150000"/>
                        </a:lnSpc>
                        <a:spcAft>
                          <a:spcPts val="0"/>
                        </a:spcAft>
                      </a:pPr>
                      <a:r>
                        <a:rPr lang="en-IN" sz="1700" b="1" dirty="0">
                          <a:effectLst/>
                          <a:latin typeface="Times New Roman" panose="02020603050405020304" pitchFamily="18" charset="0"/>
                          <a:cs typeface="Times New Roman" panose="02020603050405020304" pitchFamily="18" charset="0"/>
                        </a:rPr>
                        <a:t> </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dirty="0">
                          <a:effectLst/>
                          <a:latin typeface="Times New Roman" panose="02020603050405020304" pitchFamily="18" charset="0"/>
                          <a:cs typeface="Times New Roman" panose="02020603050405020304" pitchFamily="18" charset="0"/>
                        </a:rPr>
                        <a:t>Doctors </a:t>
                      </a:r>
                      <a:endParaRPr lang="en-IN" sz="1700" b="1" dirty="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1700" b="1" dirty="0">
                          <a:effectLst/>
                          <a:latin typeface="Times New Roman" panose="02020603050405020304" pitchFamily="18" charset="0"/>
                          <a:cs typeface="Times New Roman" panose="02020603050405020304" pitchFamily="18" charset="0"/>
                        </a:rPr>
                        <a:t>(n=7) </a:t>
                      </a:r>
                      <a:r>
                        <a:rPr lang="en-IN" sz="1700" b="1" dirty="0" smtClean="0">
                          <a:effectLst/>
                          <a:latin typeface="Times New Roman" panose="02020603050405020304" pitchFamily="18" charset="0"/>
                          <a:cs typeface="Times New Roman" panose="02020603050405020304" pitchFamily="18" charset="0"/>
                        </a:rPr>
                        <a:t>n(%)</a:t>
                      </a:r>
                      <a:endParaRPr lang="en-IN" sz="1700" b="1" dirty="0">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dirty="0" smtClean="0">
                          <a:effectLst/>
                          <a:latin typeface="Times New Roman" panose="02020603050405020304" pitchFamily="18" charset="0"/>
                          <a:cs typeface="Times New Roman" panose="02020603050405020304" pitchFamily="18" charset="0"/>
                        </a:rPr>
                        <a:t>Nursing staff</a:t>
                      </a:r>
                      <a:endParaRPr lang="en-IN" sz="1700" b="1" dirty="0" smtClean="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700" b="1" dirty="0" smtClean="0">
                          <a:effectLst/>
                          <a:latin typeface="Times New Roman" panose="02020603050405020304" pitchFamily="18" charset="0"/>
                          <a:cs typeface="Times New Roman" panose="02020603050405020304" pitchFamily="18" charset="0"/>
                        </a:rPr>
                        <a:t>(n=35) n(%)</a:t>
                      </a:r>
                      <a:endParaRPr lang="en-IN" sz="1700" b="1" dirty="0">
                        <a:latin typeface="Times New Roman" panose="02020603050405020304" pitchFamily="18" charset="0"/>
                        <a:cs typeface="Times New Roman" panose="02020603050405020304" pitchFamily="18" charset="0"/>
                      </a:endParaRPr>
                    </a:p>
                  </a:txBody>
                  <a:tcPr marL="5208" marR="5208" marT="0" marB="0"/>
                </a:tc>
                <a:tc>
                  <a:txBody>
                    <a:bodyPr/>
                    <a:lstStyle/>
                    <a:p>
                      <a:pPr>
                        <a:lnSpc>
                          <a:spcPct val="150000"/>
                        </a:lnSpc>
                        <a:spcAft>
                          <a:spcPts val="0"/>
                        </a:spcAft>
                      </a:pPr>
                      <a:r>
                        <a:rPr lang="en-IN" sz="1700" b="1" dirty="0" smtClean="0">
                          <a:effectLst/>
                          <a:latin typeface="Times New Roman" panose="02020603050405020304" pitchFamily="18" charset="0"/>
                          <a:cs typeface="Times New Roman" panose="02020603050405020304" pitchFamily="18" charset="0"/>
                        </a:rPr>
                        <a:t>WCHs</a:t>
                      </a:r>
                    </a:p>
                    <a:p>
                      <a:pPr marL="0" marR="0" indent="0" algn="l" defTabSz="914400" rtl="0" eaLnBrk="1" fontAlgn="auto" latinLnBrk="0" hangingPunct="1">
                        <a:lnSpc>
                          <a:spcPct val="150000"/>
                        </a:lnSpc>
                        <a:spcBef>
                          <a:spcPts val="0"/>
                        </a:spcBef>
                        <a:spcAft>
                          <a:spcPts val="0"/>
                        </a:spcAft>
                        <a:buClrTx/>
                        <a:buSzTx/>
                        <a:buFontTx/>
                        <a:buNone/>
                        <a:tabLst/>
                        <a:defRPr/>
                      </a:pPr>
                      <a:r>
                        <a:rPr lang="en-IN" sz="1700" b="1" dirty="0" smtClean="0">
                          <a:effectLst/>
                          <a:latin typeface="Times New Roman" panose="02020603050405020304" pitchFamily="18" charset="0"/>
                          <a:cs typeface="Times New Roman" panose="02020603050405020304" pitchFamily="18" charset="0"/>
                        </a:rPr>
                        <a:t>(</a:t>
                      </a:r>
                      <a:r>
                        <a:rPr lang="en-IN" sz="1700" b="1" dirty="0" smtClean="0">
                          <a:effectLst/>
                          <a:latin typeface="Times New Roman" panose="02020603050405020304" pitchFamily="18" charset="0"/>
                          <a:cs typeface="Times New Roman" panose="02020603050405020304" pitchFamily="18" charset="0"/>
                        </a:rPr>
                        <a:t>n=10) n </a:t>
                      </a:r>
                      <a:r>
                        <a:rPr lang="en-IN" sz="1700" b="1" dirty="0" smtClean="0">
                          <a:effectLst/>
                          <a:latin typeface="Times New Roman" panose="02020603050405020304" pitchFamily="18" charset="0"/>
                          <a:cs typeface="Times New Roman" panose="02020603050405020304" pitchFamily="18" charset="0"/>
                        </a:rPr>
                        <a:t>(%)</a:t>
                      </a:r>
                      <a:endParaRPr lang="en-IN" sz="1700" b="1" dirty="0">
                        <a:latin typeface="Times New Roman" panose="02020603050405020304" pitchFamily="18" charset="0"/>
                        <a:cs typeface="Times New Roman" panose="02020603050405020304" pitchFamily="18" charset="0"/>
                      </a:endParaRPr>
                    </a:p>
                  </a:txBody>
                  <a:tcPr marL="6943" marR="6943" marT="3472" marB="3472"/>
                </a:tc>
              </a:tr>
              <a:tr h="1015291">
                <a:tc>
                  <a:txBody>
                    <a:bodyPr/>
                    <a:lstStyle/>
                    <a:p>
                      <a:pPr algn="ctr">
                        <a:lnSpc>
                          <a:spcPct val="150000"/>
                        </a:lnSpc>
                        <a:spcAft>
                          <a:spcPts val="0"/>
                        </a:spcAft>
                        <a:tabLst>
                          <a:tab pos="651510" algn="l"/>
                        </a:tabLst>
                      </a:pPr>
                      <a:r>
                        <a:rPr lang="en-IN" sz="1700" b="1" dirty="0">
                          <a:effectLst/>
                          <a:latin typeface="Times New Roman" panose="02020603050405020304" pitchFamily="18" charset="0"/>
                          <a:cs typeface="Times New Roman" panose="02020603050405020304" pitchFamily="18" charset="0"/>
                        </a:rPr>
                        <a:t>1</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a:effectLst/>
                          <a:latin typeface="Times New Roman" panose="02020603050405020304" pitchFamily="18" charset="0"/>
                          <a:cs typeface="Times New Roman" panose="02020603050405020304" pitchFamily="18" charset="0"/>
                        </a:rPr>
                        <a:t>Disposal of  all kinds of waste into general garbage</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7 (100.0)</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30 (85.7)</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10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r>
              <a:tr h="1431734">
                <a:tc>
                  <a:txBody>
                    <a:bodyPr/>
                    <a:lstStyle/>
                    <a:p>
                      <a:pPr algn="ctr">
                        <a:lnSpc>
                          <a:spcPct val="150000"/>
                        </a:lnSpc>
                        <a:spcAft>
                          <a:spcPts val="0"/>
                        </a:spcAft>
                        <a:tabLst>
                          <a:tab pos="651510" algn="l"/>
                        </a:tabLst>
                      </a:pPr>
                      <a:r>
                        <a:rPr lang="en-IN" sz="1700" b="1" dirty="0">
                          <a:effectLst/>
                          <a:latin typeface="Times New Roman" panose="02020603050405020304" pitchFamily="18" charset="0"/>
                          <a:cs typeface="Times New Roman" panose="02020603050405020304" pitchFamily="18" charset="0"/>
                        </a:rPr>
                        <a:t>2</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a:effectLst/>
                          <a:latin typeface="Times New Roman" panose="02020603050405020304" pitchFamily="18" charset="0"/>
                          <a:cs typeface="Times New Roman" panose="02020603050405020304" pitchFamily="18" charset="0"/>
                        </a:rPr>
                        <a:t>Disposal of cotton, gauze and other items contaminated by blood</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7 (100.0)</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35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10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r>
              <a:tr h="715868">
                <a:tc>
                  <a:txBody>
                    <a:bodyPr/>
                    <a:lstStyle/>
                    <a:p>
                      <a:pPr algn="ctr">
                        <a:lnSpc>
                          <a:spcPct val="150000"/>
                        </a:lnSpc>
                        <a:spcAft>
                          <a:spcPts val="0"/>
                        </a:spcAft>
                        <a:tabLst>
                          <a:tab pos="651510" algn="l"/>
                        </a:tabLst>
                      </a:pPr>
                      <a:r>
                        <a:rPr lang="en-IN" sz="1700" b="1" dirty="0">
                          <a:effectLst/>
                          <a:latin typeface="Times New Roman" panose="02020603050405020304" pitchFamily="18" charset="0"/>
                          <a:cs typeface="Times New Roman" panose="02020603050405020304" pitchFamily="18" charset="0"/>
                        </a:rPr>
                        <a:t>3</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a:effectLst/>
                          <a:latin typeface="Times New Roman" panose="02020603050405020304" pitchFamily="18" charset="0"/>
                          <a:cs typeface="Times New Roman" panose="02020603050405020304" pitchFamily="18" charset="0"/>
                        </a:rPr>
                        <a:t>Initiative to train your subordinates</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5  (71.4)</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34 (97.1)</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10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r>
              <a:tr h="1015291">
                <a:tc>
                  <a:txBody>
                    <a:bodyPr/>
                    <a:lstStyle/>
                    <a:p>
                      <a:pPr algn="ctr">
                        <a:lnSpc>
                          <a:spcPct val="150000"/>
                        </a:lnSpc>
                        <a:spcAft>
                          <a:spcPts val="0"/>
                        </a:spcAft>
                        <a:tabLst>
                          <a:tab pos="651510" algn="l"/>
                        </a:tabLst>
                      </a:pPr>
                      <a:r>
                        <a:rPr lang="en-IN" sz="1700" b="1" dirty="0">
                          <a:effectLst/>
                          <a:latin typeface="Times New Roman" panose="02020603050405020304" pitchFamily="18" charset="0"/>
                          <a:cs typeface="Times New Roman" panose="02020603050405020304" pitchFamily="18" charset="0"/>
                        </a:rPr>
                        <a:t>4</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a:effectLst/>
                          <a:latin typeface="Times New Roman" panose="02020603050405020304" pitchFamily="18" charset="0"/>
                          <a:cs typeface="Times New Roman" panose="02020603050405020304" pitchFamily="18" charset="0"/>
                        </a:rPr>
                        <a:t>Conducted of  classes regarding BMW are in hospital</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4  (57.1)</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35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10 (100.0)</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r>
              <a:tr h="801545">
                <a:tc>
                  <a:txBody>
                    <a:bodyPr/>
                    <a:lstStyle/>
                    <a:p>
                      <a:pPr algn="ctr">
                        <a:lnSpc>
                          <a:spcPct val="150000"/>
                        </a:lnSpc>
                        <a:spcAft>
                          <a:spcPts val="0"/>
                        </a:spcAft>
                        <a:tabLst>
                          <a:tab pos="651510" algn="l"/>
                        </a:tabLst>
                      </a:pPr>
                      <a:r>
                        <a:rPr lang="en-IN" sz="1700" b="1" dirty="0">
                          <a:effectLst/>
                          <a:latin typeface="Times New Roman" panose="02020603050405020304" pitchFamily="18" charset="0"/>
                          <a:cs typeface="Times New Roman" panose="02020603050405020304" pitchFamily="18" charset="0"/>
                        </a:rPr>
                        <a:t>5</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1700" b="1">
                          <a:effectLst/>
                          <a:latin typeface="Times New Roman" panose="02020603050405020304" pitchFamily="18" charset="0"/>
                          <a:cs typeface="Times New Roman" panose="02020603050405020304" pitchFamily="18" charset="0"/>
                        </a:rPr>
                        <a:t>When last attended the BMW class</a:t>
                      </a:r>
                      <a:endParaRPr lang="en-IN" sz="17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4  (57.1)</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a:effectLst/>
                          <a:latin typeface="Times New Roman" panose="02020603050405020304" pitchFamily="18" charset="0"/>
                          <a:cs typeface="Times New Roman" panose="02020603050405020304" pitchFamily="18" charset="0"/>
                        </a:rPr>
                        <a:t>32 (91.4)</a:t>
                      </a:r>
                      <a:endParaRPr lang="en-IN" sz="17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1700" b="1" dirty="0">
                          <a:effectLst/>
                          <a:latin typeface="Times New Roman" panose="02020603050405020304" pitchFamily="18" charset="0"/>
                          <a:cs typeface="Times New Roman" panose="02020603050405020304" pitchFamily="18" charset="0"/>
                        </a:rPr>
                        <a:t>10 (100.0)</a:t>
                      </a:r>
                      <a:endParaRPr lang="en-IN" sz="1700" b="1" dirty="0">
                        <a:effectLst/>
                        <a:latin typeface="Times New Roman" panose="02020603050405020304" pitchFamily="18" charset="0"/>
                        <a:ea typeface="Calibri"/>
                        <a:cs typeface="Times New Roman" panose="02020603050405020304" pitchFamily="18" charset="0"/>
                      </a:endParaRPr>
                    </a:p>
                  </a:txBody>
                  <a:tcPr marL="5208" marR="5208" marT="0" marB="0"/>
                </a:tc>
              </a:tr>
            </a:tbl>
          </a:graphicData>
        </a:graphic>
      </p:graphicFrame>
    </p:spTree>
    <p:extLst>
      <p:ext uri="{BB962C8B-B14F-4D97-AF65-F5344CB8AC3E}">
        <p14:creationId xmlns:p14="http://schemas.microsoft.com/office/powerpoint/2010/main" val="252107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RESULTS</a:t>
            </a:r>
            <a:endParaRPr lang="en-US" sz="1600" b="1" dirty="0" smtClean="0">
              <a:solidFill>
                <a:srgbClr val="FFFF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37573761"/>
              </p:ext>
            </p:extLst>
          </p:nvPr>
        </p:nvGraphicFramePr>
        <p:xfrm>
          <a:off x="-2" y="653306"/>
          <a:ext cx="9144004" cy="6016054"/>
        </p:xfrm>
        <a:graphic>
          <a:graphicData uri="http://schemas.openxmlformats.org/drawingml/2006/table">
            <a:tbl>
              <a:tblPr firstRow="1" firstCol="1" bandRow="1">
                <a:tableStyleId>{5C22544A-7EE6-4342-B048-85BDC9FD1C3A}</a:tableStyleId>
              </a:tblPr>
              <a:tblGrid>
                <a:gridCol w="467546"/>
                <a:gridCol w="4608512"/>
                <a:gridCol w="1296144"/>
                <a:gridCol w="1512168"/>
                <a:gridCol w="1259634"/>
              </a:tblGrid>
              <a:tr h="1344784">
                <a:tc>
                  <a:txBody>
                    <a:bodyPr/>
                    <a:lstStyle/>
                    <a:p>
                      <a:pPr algn="ctr">
                        <a:lnSpc>
                          <a:spcPct val="150000"/>
                        </a:lnSpc>
                        <a:spcAft>
                          <a:spcPts val="0"/>
                        </a:spcAft>
                        <a:tabLst>
                          <a:tab pos="651510" algn="l"/>
                        </a:tabLst>
                      </a:pPr>
                      <a:r>
                        <a:rPr lang="en-IN" sz="2000" b="1" dirty="0" err="1">
                          <a:effectLst/>
                          <a:latin typeface="Times New Roman" panose="02020603050405020304" pitchFamily="18" charset="0"/>
                          <a:cs typeface="Times New Roman" panose="02020603050405020304" pitchFamily="18" charset="0"/>
                        </a:rPr>
                        <a:t>Ser</a:t>
                      </a:r>
                      <a:r>
                        <a:rPr lang="en-IN" sz="2000" b="1" dirty="0">
                          <a:effectLst/>
                          <a:latin typeface="Times New Roman" panose="02020603050405020304" pitchFamily="18" charset="0"/>
                          <a:cs typeface="Times New Roman" panose="02020603050405020304" pitchFamily="18" charset="0"/>
                        </a:rPr>
                        <a:t> No	</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gn="ctr">
                        <a:lnSpc>
                          <a:spcPct val="150000"/>
                        </a:lnSpc>
                        <a:spcAft>
                          <a:spcPts val="0"/>
                        </a:spcAft>
                      </a:pPr>
                      <a:r>
                        <a:rPr lang="en-IN" sz="2800" b="1" u="sng" dirty="0">
                          <a:effectLst/>
                          <a:latin typeface="Times New Roman" panose="02020603050405020304" pitchFamily="18" charset="0"/>
                          <a:cs typeface="Times New Roman" panose="02020603050405020304" pitchFamily="18" charset="0"/>
                        </a:rPr>
                        <a:t>Questions regarding Practice </a:t>
                      </a:r>
                      <a:r>
                        <a:rPr lang="en-IN" sz="2800" b="1" u="sng" dirty="0" smtClean="0">
                          <a:effectLst/>
                          <a:latin typeface="Times New Roman" panose="02020603050405020304" pitchFamily="18" charset="0"/>
                          <a:cs typeface="Times New Roman" panose="02020603050405020304" pitchFamily="18" charset="0"/>
                        </a:rPr>
                        <a:t> </a:t>
                      </a:r>
                      <a:endParaRPr lang="en-IN" sz="2800" b="1" dirty="0">
                        <a:effectLst/>
                        <a:latin typeface="Times New Roman" panose="02020603050405020304" pitchFamily="18" charset="0"/>
                        <a:cs typeface="Times New Roman" panose="02020603050405020304" pitchFamily="18" charset="0"/>
                      </a:endParaRPr>
                    </a:p>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 </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dirty="0">
                          <a:effectLst/>
                          <a:latin typeface="Times New Roman" panose="02020603050405020304" pitchFamily="18" charset="0"/>
                          <a:cs typeface="Times New Roman" panose="02020603050405020304" pitchFamily="18" charset="0"/>
                        </a:rPr>
                        <a:t>Doctors </a:t>
                      </a:r>
                      <a:endParaRPr lang="en-IN" sz="2000" b="1" dirty="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2000" b="1" dirty="0">
                          <a:effectLst/>
                          <a:latin typeface="Times New Roman" panose="02020603050405020304" pitchFamily="18" charset="0"/>
                          <a:cs typeface="Times New Roman" panose="02020603050405020304" pitchFamily="18" charset="0"/>
                        </a:rPr>
                        <a:t>(n=7) </a:t>
                      </a:r>
                      <a:r>
                        <a:rPr lang="en-IN" sz="2000" b="1" dirty="0" smtClean="0">
                          <a:effectLst/>
                          <a:latin typeface="Times New Roman" panose="02020603050405020304" pitchFamily="18" charset="0"/>
                          <a:cs typeface="Times New Roman" panose="02020603050405020304" pitchFamily="18" charset="0"/>
                        </a:rPr>
                        <a:t>n(%)</a:t>
                      </a:r>
                      <a:endParaRPr lang="en-IN" sz="2000" b="1" dirty="0">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dirty="0" smtClean="0">
                          <a:effectLst/>
                          <a:latin typeface="Times New Roman" panose="02020603050405020304" pitchFamily="18" charset="0"/>
                          <a:cs typeface="Times New Roman" panose="02020603050405020304" pitchFamily="18" charset="0"/>
                        </a:rPr>
                        <a:t>Nursing staff</a:t>
                      </a:r>
                      <a:endParaRPr lang="en-IN" sz="2000" b="1" dirty="0" smtClean="0">
                        <a:effectLst/>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2000" b="1" dirty="0" smtClean="0">
                          <a:effectLst/>
                          <a:latin typeface="Times New Roman" panose="02020603050405020304" pitchFamily="18" charset="0"/>
                          <a:cs typeface="Times New Roman" panose="02020603050405020304" pitchFamily="18" charset="0"/>
                        </a:rPr>
                        <a:t>(n=35) n(%)</a:t>
                      </a:r>
                      <a:endParaRPr lang="en-IN" sz="2000" b="1" dirty="0">
                        <a:latin typeface="Times New Roman" panose="02020603050405020304" pitchFamily="18" charset="0"/>
                        <a:cs typeface="Times New Roman" panose="02020603050405020304" pitchFamily="18" charset="0"/>
                      </a:endParaRPr>
                    </a:p>
                  </a:txBody>
                  <a:tcPr marL="5208" marR="5208" marT="0" marB="0"/>
                </a:tc>
                <a:tc>
                  <a:txBody>
                    <a:bodyPr/>
                    <a:lstStyle/>
                    <a:p>
                      <a:pPr>
                        <a:lnSpc>
                          <a:spcPct val="150000"/>
                        </a:lnSpc>
                        <a:spcAft>
                          <a:spcPts val="0"/>
                        </a:spcAft>
                      </a:pPr>
                      <a:r>
                        <a:rPr lang="en-IN" sz="2000" b="1" dirty="0" smtClean="0">
                          <a:effectLst/>
                          <a:latin typeface="Times New Roman" panose="02020603050405020304" pitchFamily="18" charset="0"/>
                          <a:cs typeface="Times New Roman" panose="02020603050405020304" pitchFamily="18" charset="0"/>
                        </a:rPr>
                        <a:t>WCHs</a:t>
                      </a:r>
                    </a:p>
                    <a:p>
                      <a:pPr marL="0" marR="0" indent="0" algn="l" defTabSz="914400" rtl="0" eaLnBrk="1" fontAlgn="auto" latinLnBrk="0" hangingPunct="1">
                        <a:lnSpc>
                          <a:spcPct val="150000"/>
                        </a:lnSpc>
                        <a:spcBef>
                          <a:spcPts val="0"/>
                        </a:spcBef>
                        <a:spcAft>
                          <a:spcPts val="0"/>
                        </a:spcAft>
                        <a:buClrTx/>
                        <a:buSzTx/>
                        <a:buFontTx/>
                        <a:buNone/>
                        <a:tabLst/>
                        <a:defRPr/>
                      </a:pPr>
                      <a:r>
                        <a:rPr lang="en-IN" sz="2000" b="1" dirty="0" smtClean="0">
                          <a:effectLst/>
                          <a:latin typeface="Times New Roman" panose="02020603050405020304" pitchFamily="18" charset="0"/>
                          <a:cs typeface="Times New Roman" panose="02020603050405020304" pitchFamily="18" charset="0"/>
                        </a:rPr>
                        <a:t>(n=10) (%)</a:t>
                      </a:r>
                      <a:endParaRPr lang="en-IN" sz="2000" b="1" dirty="0">
                        <a:latin typeface="Times New Roman" panose="02020603050405020304" pitchFamily="18" charset="0"/>
                        <a:cs typeface="Times New Roman" panose="02020603050405020304" pitchFamily="18" charset="0"/>
                      </a:endParaRPr>
                    </a:p>
                  </a:txBody>
                  <a:tcPr marL="6943" marR="6943" marT="3472" marB="3472"/>
                </a:tc>
              </a:tr>
              <a:tr h="667324">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6</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Last carried out the surprise check</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4  (57.1)</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35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10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r>
              <a:tr h="133464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7</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Segregation of biomedical waste according to different categories</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7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34 (97.1)</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10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r>
              <a:tr h="667324">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8</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Disposal of sharps waste</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 7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35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10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r>
              <a:tr h="667324">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9</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Suffered a needle stick injury</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4  (57.1)</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30 (85.7)</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 (30.0)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r>
              <a:tr h="1334649">
                <a:tc>
                  <a:txBody>
                    <a:bodyPr/>
                    <a:lstStyle/>
                    <a:p>
                      <a:pPr algn="ctr">
                        <a:lnSpc>
                          <a:spcPct val="150000"/>
                        </a:lnSpc>
                        <a:spcAft>
                          <a:spcPts val="0"/>
                        </a:spcAft>
                        <a:tabLst>
                          <a:tab pos="651510" algn="l"/>
                        </a:tabLst>
                      </a:pPr>
                      <a:r>
                        <a:rPr lang="en-IN" sz="2000" b="1" dirty="0">
                          <a:effectLst/>
                          <a:latin typeface="Times New Roman" panose="02020603050405020304" pitchFamily="18" charset="0"/>
                          <a:cs typeface="Times New Roman" panose="02020603050405020304" pitchFamily="18" charset="0"/>
                        </a:rPr>
                        <a:t>10</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US" sz="2000" b="1">
                          <a:effectLst/>
                          <a:latin typeface="Times New Roman" panose="02020603050405020304" pitchFamily="18" charset="0"/>
                          <a:cs typeface="Times New Roman" panose="02020603050405020304" pitchFamily="18" charset="0"/>
                        </a:rPr>
                        <a:t>Do hospital have adequate measures to comply with the BMW rules</a:t>
                      </a:r>
                      <a:endParaRPr lang="en-IN" sz="2000" b="1">
                        <a:solidFill>
                          <a:srgbClr val="000000"/>
                        </a:solidFill>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7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a:effectLst/>
                          <a:latin typeface="Times New Roman" panose="02020603050405020304" pitchFamily="18" charset="0"/>
                          <a:cs typeface="Times New Roman" panose="02020603050405020304" pitchFamily="18" charset="0"/>
                        </a:rPr>
                        <a:t>35 (100.0)</a:t>
                      </a:r>
                      <a:endParaRPr lang="en-IN" sz="2000" b="1">
                        <a:effectLst/>
                        <a:latin typeface="Times New Roman" panose="02020603050405020304" pitchFamily="18" charset="0"/>
                        <a:ea typeface="Calibri"/>
                        <a:cs typeface="Times New Roman" panose="02020603050405020304" pitchFamily="18" charset="0"/>
                      </a:endParaRPr>
                    </a:p>
                  </a:txBody>
                  <a:tcPr marL="5208" marR="5208" marT="0" marB="0"/>
                </a:tc>
                <a:tc>
                  <a:txBody>
                    <a:bodyPr/>
                    <a:lstStyle/>
                    <a:p>
                      <a:pPr>
                        <a:lnSpc>
                          <a:spcPct val="150000"/>
                        </a:lnSpc>
                        <a:spcAft>
                          <a:spcPts val="0"/>
                        </a:spcAft>
                      </a:pPr>
                      <a:r>
                        <a:rPr lang="en-IN" sz="2000" b="1" dirty="0">
                          <a:effectLst/>
                          <a:latin typeface="Times New Roman" panose="02020603050405020304" pitchFamily="18" charset="0"/>
                          <a:cs typeface="Times New Roman" panose="02020603050405020304" pitchFamily="18" charset="0"/>
                        </a:rPr>
                        <a:t>10 (100.0)</a:t>
                      </a:r>
                      <a:endParaRPr lang="en-IN" sz="2000" b="1" dirty="0">
                        <a:effectLst/>
                        <a:latin typeface="Times New Roman" panose="02020603050405020304" pitchFamily="18" charset="0"/>
                        <a:ea typeface="Calibri"/>
                        <a:cs typeface="Times New Roman" panose="02020603050405020304" pitchFamily="18" charset="0"/>
                      </a:endParaRPr>
                    </a:p>
                  </a:txBody>
                  <a:tcPr marL="5208" marR="5208" marT="0" marB="0"/>
                </a:tc>
              </a:tr>
            </a:tbl>
          </a:graphicData>
        </a:graphic>
      </p:graphicFrame>
    </p:spTree>
    <p:extLst>
      <p:ext uri="{BB962C8B-B14F-4D97-AF65-F5344CB8AC3E}">
        <p14:creationId xmlns:p14="http://schemas.microsoft.com/office/powerpoint/2010/main" val="1803405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ANALYSIS OF PRACTICE</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0" y="974333"/>
            <a:ext cx="9144000" cy="526297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u="sng" dirty="0" smtClean="0">
                <a:latin typeface="Times New Roman" panose="02020603050405020304" pitchFamily="18" charset="0"/>
                <a:cs typeface="Times New Roman" panose="02020603050405020304" pitchFamily="18" charset="0"/>
              </a:rPr>
              <a:t>Doctors</a:t>
            </a:r>
            <a:r>
              <a:rPr lang="en-US" sz="2400" b="1" u="sng"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Handling </a:t>
            </a:r>
            <a:r>
              <a:rPr lang="en-US" sz="2400" b="1" dirty="0">
                <a:latin typeface="Times New Roman" panose="02020603050405020304" pitchFamily="18" charset="0"/>
                <a:cs typeface="Times New Roman" panose="02020603050405020304" pitchFamily="18" charset="0"/>
              </a:rPr>
              <a:t>of BMW in practice by doctors is indicative of the fact that they have been not regular in attending the classes conducted by the hospital</a:t>
            </a:r>
            <a:r>
              <a:rPr lang="en-US" sz="2400" b="1" dirty="0" smtClean="0">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Only </a:t>
            </a:r>
            <a:r>
              <a:rPr lang="en-US" sz="2400" b="1" dirty="0">
                <a:latin typeface="Times New Roman" panose="02020603050405020304" pitchFamily="18" charset="0"/>
                <a:cs typeface="Times New Roman" panose="02020603050405020304" pitchFamily="18" charset="0"/>
              </a:rPr>
              <a:t>40% have undergone formal training. </a:t>
            </a:r>
            <a:endParaRPr lang="en-US"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They </a:t>
            </a:r>
            <a:r>
              <a:rPr lang="en-US" sz="2400" b="1" dirty="0">
                <a:latin typeface="Times New Roman" panose="02020603050405020304" pitchFamily="18" charset="0"/>
                <a:cs typeface="Times New Roman" panose="02020603050405020304" pitchFamily="18" charset="0"/>
              </a:rPr>
              <a:t>feel that frequent classes are organized by the health care institute to keep them abreast with the latest happening. </a:t>
            </a:r>
            <a:endParaRPr lang="en-US"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Only </a:t>
            </a:r>
            <a:r>
              <a:rPr lang="en-US" sz="2400" b="1" dirty="0">
                <a:latin typeface="Times New Roman" panose="02020603050405020304" pitchFamily="18" charset="0"/>
                <a:cs typeface="Times New Roman" panose="02020603050405020304" pitchFamily="18" charset="0"/>
              </a:rPr>
              <a:t>40% have taken initiative to train their subordinates, it appears that it is not part of their job.  </a:t>
            </a:r>
            <a:endParaRPr lang="en-US"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100</a:t>
            </a:r>
            <a:r>
              <a:rPr lang="en-US" sz="2400" b="1" dirty="0">
                <a:latin typeface="Times New Roman" panose="02020603050405020304" pitchFamily="18" charset="0"/>
                <a:cs typeface="Times New Roman" panose="02020603050405020304" pitchFamily="18" charset="0"/>
              </a:rPr>
              <a:t>% believe that their health care institutions have adequate facilities in dealing with BMW. </a:t>
            </a:r>
            <a:endParaRPr lang="en-US"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42</a:t>
            </a:r>
            <a:r>
              <a:rPr lang="en-US" sz="2400" b="1" dirty="0">
                <a:latin typeface="Times New Roman" panose="02020603050405020304" pitchFamily="18" charset="0"/>
                <a:cs typeface="Times New Roman" panose="02020603050405020304" pitchFamily="18" charset="0"/>
              </a:rPr>
              <a:t>% of Doctors have suffered needle stick injury more than once. Since the sample population is small, it may not be representative of study population</a:t>
            </a:r>
            <a:r>
              <a:rPr lang="en-US" sz="2400" b="1" dirty="0" smtClean="0">
                <a:latin typeface="Times New Roman" panose="02020603050405020304" pitchFamily="18" charset="0"/>
                <a:cs typeface="Times New Roman" panose="02020603050405020304" pitchFamily="18" charset="0"/>
              </a:rPr>
              <a:t>.</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946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49597"/>
            <a:ext cx="9144000" cy="618630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200" b="1" u="sng" dirty="0">
                <a:latin typeface="Times New Roman" panose="02020603050405020304" pitchFamily="18" charset="0"/>
                <a:cs typeface="Times New Roman" panose="02020603050405020304" pitchFamily="18" charset="0"/>
              </a:rPr>
              <a:t>Nursing Staff:</a:t>
            </a:r>
            <a:r>
              <a:rPr lang="en-US" sz="2200" b="1" dirty="0">
                <a:latin typeface="Times New Roman" panose="02020603050405020304" pitchFamily="18" charset="0"/>
                <a:cs typeface="Times New Roman" panose="02020603050405020304" pitchFamily="18" charset="0"/>
              </a:rPr>
              <a:t>	</a:t>
            </a:r>
            <a:endParaRPr lang="en-US"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200" b="1" dirty="0" smtClean="0">
                <a:latin typeface="Times New Roman" panose="02020603050405020304" pitchFamily="18" charset="0"/>
                <a:cs typeface="Times New Roman" panose="02020603050405020304" pitchFamily="18" charset="0"/>
              </a:rPr>
              <a:t>In </a:t>
            </a:r>
            <a:r>
              <a:rPr lang="en-US" sz="2200" b="1" dirty="0">
                <a:latin typeface="Times New Roman" panose="02020603050405020304" pitchFamily="18" charset="0"/>
                <a:cs typeface="Times New Roman" panose="02020603050405020304" pitchFamily="18" charset="0"/>
              </a:rPr>
              <a:t>practical aspect nursing staff </a:t>
            </a:r>
            <a:r>
              <a:rPr lang="en-US" sz="2200" b="1" dirty="0" smtClean="0">
                <a:latin typeface="Times New Roman" panose="02020603050405020304" pitchFamily="18" charset="0"/>
                <a:cs typeface="Times New Roman" panose="02020603050405020304" pitchFamily="18" charset="0"/>
              </a:rPr>
              <a:t> is </a:t>
            </a:r>
            <a:r>
              <a:rPr lang="en-US" sz="2200" b="1" dirty="0">
                <a:latin typeface="Times New Roman" panose="02020603050405020304" pitchFamily="18" charset="0"/>
                <a:cs typeface="Times New Roman" panose="02020603050405020304" pitchFamily="18" charset="0"/>
              </a:rPr>
              <a:t>more effective in segregation of waste, attending training classes and carrying out surprise check regarding correct segregation and disposal of BMW. </a:t>
            </a:r>
            <a:endParaRPr lang="en-US"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200" b="1" dirty="0" smtClean="0">
                <a:latin typeface="Times New Roman" panose="02020603050405020304" pitchFamily="18" charset="0"/>
                <a:cs typeface="Times New Roman" panose="02020603050405020304" pitchFamily="18" charset="0"/>
              </a:rPr>
              <a:t>They </a:t>
            </a:r>
            <a:r>
              <a:rPr lang="en-US" sz="2200" b="1" dirty="0">
                <a:latin typeface="Times New Roman" panose="02020603050405020304" pitchFamily="18" charset="0"/>
                <a:cs typeface="Times New Roman" panose="02020603050405020304" pitchFamily="18" charset="0"/>
              </a:rPr>
              <a:t>have also taken initiative more than once to train their subordinates(97.1%). </a:t>
            </a:r>
            <a:endParaRPr lang="en-US"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200" b="1" dirty="0" smtClean="0">
                <a:latin typeface="Times New Roman" panose="02020603050405020304" pitchFamily="18" charset="0"/>
                <a:cs typeface="Times New Roman" panose="02020603050405020304" pitchFamily="18" charset="0"/>
              </a:rPr>
              <a:t>30 </a:t>
            </a:r>
            <a:r>
              <a:rPr lang="en-US" sz="2200" b="1" dirty="0">
                <a:latin typeface="Times New Roman" panose="02020603050405020304" pitchFamily="18" charset="0"/>
                <a:cs typeface="Times New Roman" panose="02020603050405020304" pitchFamily="18" charset="0"/>
              </a:rPr>
              <a:t>% of nursing staff have suffered needle stick injury in their life time. </a:t>
            </a:r>
            <a:endParaRPr lang="en-US"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200" b="1" dirty="0" smtClean="0">
                <a:latin typeface="Times New Roman" panose="02020603050405020304" pitchFamily="18" charset="0"/>
                <a:cs typeface="Times New Roman" panose="02020603050405020304" pitchFamily="18" charset="0"/>
              </a:rPr>
              <a:t>100</a:t>
            </a:r>
            <a:r>
              <a:rPr lang="en-US" sz="2200" b="1" dirty="0">
                <a:latin typeface="Times New Roman" panose="02020603050405020304" pitchFamily="18" charset="0"/>
                <a:cs typeface="Times New Roman" panose="02020603050405020304" pitchFamily="18" charset="0"/>
              </a:rPr>
              <a:t>% believe that their health care institutions have adequate facilities in dealing with BMW</a:t>
            </a:r>
            <a:r>
              <a:rPr lang="en-US" sz="2200" b="1" dirty="0" smtClean="0">
                <a:latin typeface="Times New Roman" panose="02020603050405020304" pitchFamily="18" charset="0"/>
                <a:cs typeface="Times New Roman" panose="02020603050405020304" pitchFamily="18" charset="0"/>
              </a:rPr>
              <a:t>.</a:t>
            </a:r>
          </a:p>
          <a:p>
            <a:pPr algn="just"/>
            <a:endParaRPr lang="en-IN" sz="2200" b="1" dirty="0">
              <a:latin typeface="Times New Roman" panose="02020603050405020304" pitchFamily="18" charset="0"/>
              <a:cs typeface="Times New Roman" panose="02020603050405020304" pitchFamily="18" charset="0"/>
            </a:endParaRPr>
          </a:p>
          <a:p>
            <a:pPr algn="just"/>
            <a:r>
              <a:rPr lang="en-IN" sz="2200" b="1" u="sng" dirty="0">
                <a:latin typeface="Times New Roman" panose="02020603050405020304" pitchFamily="18" charset="0"/>
                <a:cs typeface="Times New Roman" panose="02020603050405020304" pitchFamily="18" charset="0"/>
              </a:rPr>
              <a:t>Waste Care Handlers:</a:t>
            </a:r>
            <a:r>
              <a:rPr lang="en-IN" sz="2200" b="1" dirty="0">
                <a:latin typeface="Times New Roman" panose="02020603050405020304" pitchFamily="18" charset="0"/>
                <a:cs typeface="Times New Roman" panose="02020603050405020304" pitchFamily="18" charset="0"/>
              </a:rPr>
              <a:t>	</a:t>
            </a:r>
            <a:endParaRPr lang="en-IN"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In </a:t>
            </a:r>
            <a:r>
              <a:rPr lang="en-IN" sz="2200" b="1" dirty="0">
                <a:latin typeface="Times New Roman" panose="02020603050405020304" pitchFamily="18" charset="0"/>
                <a:cs typeface="Times New Roman" panose="02020603050405020304" pitchFamily="18" charset="0"/>
              </a:rPr>
              <a:t>practice, WCH are far ahead of others. </a:t>
            </a:r>
            <a:endParaRPr lang="en-IN"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They </a:t>
            </a:r>
            <a:r>
              <a:rPr lang="en-IN" sz="2200" b="1" dirty="0">
                <a:latin typeface="Times New Roman" panose="02020603050405020304" pitchFamily="18" charset="0"/>
                <a:cs typeface="Times New Roman" panose="02020603050405020304" pitchFamily="18" charset="0"/>
              </a:rPr>
              <a:t>are aware of correct disposal of BMW, segregation and attending regular training classes, </a:t>
            </a:r>
            <a:endParaRPr lang="en-IN"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30</a:t>
            </a:r>
            <a:r>
              <a:rPr lang="en-IN" sz="2200" b="1" dirty="0">
                <a:latin typeface="Times New Roman" panose="02020603050405020304" pitchFamily="18" charset="0"/>
                <a:cs typeface="Times New Roman" panose="02020603050405020304" pitchFamily="18" charset="0"/>
              </a:rPr>
              <a:t>% of them have suffered with needle stick injury in their life time. </a:t>
            </a:r>
            <a:endParaRPr lang="en-IN" sz="2200" b="1"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IN" sz="2200" b="1" dirty="0" smtClean="0">
                <a:latin typeface="Times New Roman" panose="02020603050405020304" pitchFamily="18" charset="0"/>
                <a:cs typeface="Times New Roman" panose="02020603050405020304" pitchFamily="18" charset="0"/>
              </a:rPr>
              <a:t>Like </a:t>
            </a:r>
            <a:r>
              <a:rPr lang="en-IN" sz="2200" b="1" dirty="0">
                <a:latin typeface="Times New Roman" panose="02020603050405020304" pitchFamily="18" charset="0"/>
                <a:cs typeface="Times New Roman" panose="02020603050405020304" pitchFamily="18" charset="0"/>
              </a:rPr>
              <a:t>doctors and nursing staff they are also of the opinion that </a:t>
            </a:r>
            <a:r>
              <a:rPr lang="en-US" sz="2200" b="1" dirty="0">
                <a:latin typeface="Times New Roman" panose="02020603050405020304" pitchFamily="18" charset="0"/>
                <a:cs typeface="Times New Roman" panose="02020603050405020304" pitchFamily="18" charset="0"/>
              </a:rPr>
              <a:t>their health care institutions have adequate facilities (100%) in dealing with BMW.</a:t>
            </a:r>
            <a:endParaRPr lang="en-IN" sz="2200" b="1" dirty="0">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8100" marR="38100">
              <a:lnSpc>
                <a:spcPts val="1600"/>
              </a:lnSpc>
              <a:spcAft>
                <a:spcPts val="1000"/>
              </a:spcAft>
            </a:pPr>
            <a:endParaRPr lang="en-US" sz="5400" b="1" dirty="0">
              <a:solidFill>
                <a:srgbClr val="FFFF00"/>
              </a:solidFill>
              <a:latin typeface="Times New Roman" panose="02020603050405020304" pitchFamily="18" charset="0"/>
              <a:cs typeface="Times New Roman" panose="02020603050405020304" pitchFamily="18" charset="0"/>
            </a:endParaRPr>
          </a:p>
          <a:p>
            <a:pPr marL="38100" marR="38100">
              <a:lnSpc>
                <a:spcPts val="1600"/>
              </a:lnSpc>
              <a:spcAft>
                <a:spcPts val="1000"/>
              </a:spcAft>
            </a:pPr>
            <a:r>
              <a:rPr lang="en-US" b="1" dirty="0" smtClean="0">
                <a:solidFill>
                  <a:srgbClr val="FFFF00"/>
                </a:solidFill>
                <a:latin typeface="Times New Roman" panose="02020603050405020304" pitchFamily="18" charset="0"/>
                <a:cs typeface="Times New Roman" panose="02020603050405020304" pitchFamily="18" charset="0"/>
              </a:rPr>
              <a:t>ANALYSIS OF PRACTICE</a:t>
            </a:r>
            <a:endParaRPr lang="en-US"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7416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3" y="1268760"/>
            <a:ext cx="8823207"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Reiteration </a:t>
            </a:r>
            <a:r>
              <a:rPr lang="en-US" sz="2800" b="1" dirty="0">
                <a:latin typeface="Times New Roman" panose="02020603050405020304" pitchFamily="18" charset="0"/>
                <a:cs typeface="Times New Roman" panose="02020603050405020304" pitchFamily="18" charset="0"/>
              </a:rPr>
              <a:t>of </a:t>
            </a:r>
            <a:r>
              <a:rPr lang="en-US" sz="2800" b="1" dirty="0" smtClean="0">
                <a:latin typeface="Times New Roman" panose="02020603050405020304" pitchFamily="18" charset="0"/>
                <a:cs typeface="Times New Roman" panose="02020603050405020304" pitchFamily="18" charset="0"/>
              </a:rPr>
              <a:t>BMW training </a:t>
            </a:r>
            <a:r>
              <a:rPr lang="en-US" sz="2800" b="1" dirty="0">
                <a:latin typeface="Times New Roman" panose="02020603050405020304" pitchFamily="18" charset="0"/>
                <a:cs typeface="Times New Roman" panose="02020603050405020304" pitchFamily="18" charset="0"/>
              </a:rPr>
              <a:t>on regular basis to update the knowledge of all the three respondents.</a:t>
            </a:r>
            <a:endParaRPr lang="en-IN" sz="2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Structured </a:t>
            </a:r>
            <a:r>
              <a:rPr lang="en-US" sz="2800" b="1" dirty="0">
                <a:latin typeface="Times New Roman" panose="02020603050405020304" pitchFamily="18" charset="0"/>
                <a:cs typeface="Times New Roman" panose="02020603050405020304" pitchFamily="18" charset="0"/>
              </a:rPr>
              <a:t>training </a:t>
            </a:r>
            <a:r>
              <a:rPr lang="en-US" sz="2800" b="1" dirty="0" err="1">
                <a:latin typeface="Times New Roman" panose="02020603050405020304" pitchFamily="18" charset="0"/>
                <a:cs typeface="Times New Roman" panose="02020603050405020304" pitchFamily="18" charset="0"/>
              </a:rPr>
              <a:t>programme</a:t>
            </a:r>
            <a:endParaRPr lang="en-IN" sz="2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Compulsory </a:t>
            </a:r>
            <a:r>
              <a:rPr lang="en-US" sz="2800" b="1" dirty="0">
                <a:latin typeface="Times New Roman" panose="02020603050405020304" pitchFamily="18" charset="0"/>
                <a:cs typeface="Times New Roman" panose="02020603050405020304" pitchFamily="18" charset="0"/>
              </a:rPr>
              <a:t>attendance and recording.</a:t>
            </a:r>
            <a:endParaRPr lang="en-IN" sz="2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Frequent </a:t>
            </a:r>
            <a:r>
              <a:rPr lang="en-US" sz="2800" b="1" dirty="0">
                <a:latin typeface="Times New Roman" panose="02020603050405020304" pitchFamily="18" charset="0"/>
                <a:cs typeface="Times New Roman" panose="02020603050405020304" pitchFamily="18" charset="0"/>
              </a:rPr>
              <a:t>surprise checks to be carried out.</a:t>
            </a:r>
            <a:endParaRPr lang="en-IN" sz="2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Training </a:t>
            </a:r>
            <a:r>
              <a:rPr lang="en-US" sz="2800" b="1" dirty="0">
                <a:latin typeface="Times New Roman" panose="02020603050405020304" pitchFamily="18" charset="0"/>
                <a:cs typeface="Times New Roman" panose="02020603050405020304" pitchFamily="18" charset="0"/>
              </a:rPr>
              <a:t>towards leadership and inculcation of culture to train subordinates. </a:t>
            </a:r>
            <a:endParaRPr lang="en-IN" sz="2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Conscious </a:t>
            </a:r>
            <a:r>
              <a:rPr lang="en-US" sz="2800" b="1" dirty="0">
                <a:latin typeface="Times New Roman" panose="02020603050405020304" pitchFamily="18" charset="0"/>
                <a:cs typeface="Times New Roman" panose="02020603050405020304" pitchFamily="18" charset="0"/>
              </a:rPr>
              <a:t>effort to appraise the seriousness of needle sticks injury</a:t>
            </a:r>
            <a:r>
              <a:rPr lang="en-US" sz="2800" b="1"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r>
              <a:rPr lang="en-US" sz="2800" b="1" dirty="0" smtClean="0">
                <a:latin typeface="Times New Roman" panose="02020603050405020304" pitchFamily="18" charset="0"/>
                <a:cs typeface="Times New Roman" panose="02020603050405020304" pitchFamily="18" charset="0"/>
              </a:rPr>
              <a:t>Institute changes to adapt to new rules 2016.</a:t>
            </a:r>
          </a:p>
          <a:p>
            <a:pPr marL="285750" indent="-285750" algn="just">
              <a:buFont typeface="Wingdings" panose="05000000000000000000" pitchFamily="2" charset="2"/>
              <a:buChar char="ü"/>
            </a:pPr>
            <a:endParaRPr lang="en-IN" sz="2800" b="1" dirty="0">
              <a:latin typeface="Times New Roman" panose="02020603050405020304" pitchFamily="18" charset="0"/>
              <a:cs typeface="Times New Roman" panose="02020603050405020304" pitchFamily="18" charset="0"/>
            </a:endParaRPr>
          </a:p>
        </p:txBody>
      </p:sp>
      <p:sp>
        <p:nvSpPr>
          <p:cNvPr id="3" name="Rectangle 2"/>
          <p:cNvSpPr/>
          <p:nvPr/>
        </p:nvSpPr>
        <p:spPr>
          <a:xfrm>
            <a:off x="69273" y="19650"/>
            <a:ext cx="9144000" cy="707886"/>
          </a:xfrm>
          <a:prstGeom prst="rect">
            <a:avLst/>
          </a:prstGeom>
          <a:solidFill>
            <a:srgbClr val="FF0000"/>
          </a:solidFill>
        </p:spPr>
        <p:txBody>
          <a:bodyPr wrap="square">
            <a:spAutoFit/>
          </a:bodyPr>
          <a:lstStyle/>
          <a:p>
            <a:pPr algn="ctr"/>
            <a:r>
              <a:rPr lang="en-US" sz="4000" b="1" u="sng" dirty="0" smtClean="0">
                <a:solidFill>
                  <a:srgbClr val="FFFF00"/>
                </a:solidFill>
                <a:latin typeface="Times New Roman" panose="02020603050405020304" pitchFamily="18" charset="0"/>
                <a:cs typeface="Times New Roman" panose="02020603050405020304" pitchFamily="18" charset="0"/>
              </a:rPr>
              <a:t>MEASURES FOR IMPROVEMENT</a:t>
            </a:r>
            <a:endParaRPr lang="en-IN" sz="4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953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89844"/>
            <a:ext cx="9144000" cy="563231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This </a:t>
            </a:r>
            <a:r>
              <a:rPr lang="en-IN" sz="2400" b="1" dirty="0">
                <a:latin typeface="Times New Roman" panose="02020603050405020304" pitchFamily="18" charset="0"/>
                <a:cs typeface="Times New Roman" panose="02020603050405020304" pitchFamily="18" charset="0"/>
              </a:rPr>
              <a:t>study shows that there is good knowledge regarding segregation &amp; colour coding of waste among nurses and WCHs.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It </a:t>
            </a:r>
            <a:r>
              <a:rPr lang="en-IN" sz="2400" b="1" dirty="0">
                <a:latin typeface="Times New Roman" panose="02020603050405020304" pitchFamily="18" charset="0"/>
                <a:cs typeface="Times New Roman" panose="02020603050405020304" pitchFamily="18" charset="0"/>
              </a:rPr>
              <a:t>also reveals that enough precautions are being taken for proper handling of waste care.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The </a:t>
            </a:r>
            <a:r>
              <a:rPr lang="en-IN" sz="2400" b="1" dirty="0">
                <a:latin typeface="Times New Roman" panose="02020603050405020304" pitchFamily="18" charset="0"/>
                <a:cs typeface="Times New Roman" panose="02020603050405020304" pitchFamily="18" charset="0"/>
              </a:rPr>
              <a:t>nurses and WCHs have undergone all types of training in BMW handling &amp; disposal.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The </a:t>
            </a:r>
            <a:r>
              <a:rPr lang="en-IN" sz="2400" b="1" dirty="0">
                <a:latin typeface="Times New Roman" panose="02020603050405020304" pitchFamily="18" charset="0"/>
                <a:cs typeface="Times New Roman" panose="02020603050405020304" pitchFamily="18" charset="0"/>
              </a:rPr>
              <a:t>doctors, nurses and WCHs have got positive attitude and good practice of handling biomedical waste due to frequent training.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Further </a:t>
            </a:r>
            <a:r>
              <a:rPr lang="en-IN" sz="2400" b="1" dirty="0">
                <a:latin typeface="Times New Roman" panose="02020603050405020304" pitchFamily="18" charset="0"/>
                <a:cs typeface="Times New Roman" panose="02020603050405020304" pitchFamily="18" charset="0"/>
              </a:rPr>
              <a:t>intervention can be done by providing training programmes and </a:t>
            </a:r>
            <a:r>
              <a:rPr lang="en-IN" sz="2400" b="1" dirty="0" err="1" smtClean="0">
                <a:latin typeface="Times New Roman" panose="02020603050405020304" pitchFamily="18" charset="0"/>
                <a:cs typeface="Times New Roman" panose="02020603050405020304" pitchFamily="18" charset="0"/>
              </a:rPr>
              <a:t>practicals</a:t>
            </a:r>
            <a:r>
              <a:rPr lang="en-IN" sz="2400" b="1" dirty="0" smtClean="0">
                <a:latin typeface="Times New Roman" panose="02020603050405020304" pitchFamily="18" charset="0"/>
                <a:cs typeface="Times New Roman" panose="02020603050405020304" pitchFamily="18" charset="0"/>
              </a:rPr>
              <a:t> </a:t>
            </a:r>
            <a:r>
              <a:rPr lang="en-IN" sz="2400" b="1" dirty="0">
                <a:latin typeface="Times New Roman" panose="02020603050405020304" pitchFamily="18" charset="0"/>
                <a:cs typeface="Times New Roman" panose="02020603050405020304" pitchFamily="18" charset="0"/>
              </a:rPr>
              <a:t>so that 100% knowledge on the bio-medical waste management can be achieved. </a:t>
            </a:r>
            <a:endParaRPr lang="en-IN" sz="2400" b="1"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Constant </a:t>
            </a:r>
            <a:r>
              <a:rPr lang="en-IN" sz="2400" b="1" dirty="0">
                <a:latin typeface="Times New Roman" panose="02020603050405020304" pitchFamily="18" charset="0"/>
                <a:cs typeface="Times New Roman" panose="02020603050405020304" pitchFamily="18" charset="0"/>
              </a:rPr>
              <a:t>supervision and implementation at each level of waste management should be supervised regularly</a:t>
            </a:r>
            <a:r>
              <a:rPr lang="en-IN" sz="2400" b="1" dirty="0" smtClean="0">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ü"/>
            </a:pPr>
            <a:r>
              <a:rPr lang="en-IN" sz="2400" b="1" dirty="0" smtClean="0">
                <a:latin typeface="Times New Roman" panose="02020603050405020304" pitchFamily="18" charset="0"/>
                <a:cs typeface="Times New Roman" panose="02020603050405020304" pitchFamily="18" charset="0"/>
              </a:rPr>
              <a:t>Doctors </a:t>
            </a:r>
            <a:r>
              <a:rPr lang="en-IN" sz="2400" b="1" dirty="0">
                <a:latin typeface="Times New Roman" panose="02020603050405020304" pitchFamily="18" charset="0"/>
                <a:cs typeface="Times New Roman" panose="02020603050405020304" pitchFamily="18" charset="0"/>
              </a:rPr>
              <a:t>need frequent updating in their knowledge.</a:t>
            </a:r>
          </a:p>
        </p:txBody>
      </p:sp>
      <p:sp>
        <p:nvSpPr>
          <p:cNvPr id="3" name="Rectangle 2"/>
          <p:cNvSpPr/>
          <p:nvPr/>
        </p:nvSpPr>
        <p:spPr>
          <a:xfrm>
            <a:off x="0" y="-27384"/>
            <a:ext cx="9143999" cy="707886"/>
          </a:xfrm>
          <a:prstGeom prst="rect">
            <a:avLst/>
          </a:prstGeom>
          <a:solidFill>
            <a:srgbClr val="FF0000"/>
          </a:solidFill>
        </p:spPr>
        <p:txBody>
          <a:bodyPr wrap="square">
            <a:spAutoFit/>
          </a:bodyPr>
          <a:lstStyle/>
          <a:p>
            <a:pPr algn="ctr"/>
            <a:r>
              <a:rPr lang="en-IN" sz="4000" b="1" u="sng" dirty="0" smtClean="0">
                <a:solidFill>
                  <a:srgbClr val="FFFF00"/>
                </a:solidFill>
                <a:latin typeface="Times New Roman" panose="02020603050405020304" pitchFamily="18" charset="0"/>
                <a:cs typeface="Times New Roman" panose="02020603050405020304" pitchFamily="18" charset="0"/>
              </a:rPr>
              <a:t>CONCLUSION</a:t>
            </a:r>
            <a:r>
              <a:rPr lang="en-IN" sz="4000" dirty="0" smtClean="0">
                <a:solidFill>
                  <a:srgbClr val="FFFF00"/>
                </a:solidFill>
                <a:latin typeface="Times New Roman" panose="02020603050405020304" pitchFamily="18" charset="0"/>
                <a:cs typeface="Times New Roman" panose="02020603050405020304" pitchFamily="18" charset="0"/>
              </a:rPr>
              <a:t> </a:t>
            </a:r>
            <a:endParaRPr lang="en-IN" sz="4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06122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19380"/>
            <a:ext cx="9143999" cy="1323439"/>
          </a:xfrm>
          <a:prstGeom prst="rect">
            <a:avLst/>
          </a:prstGeom>
          <a:solidFill>
            <a:srgbClr val="FF0000"/>
          </a:solidFill>
        </p:spPr>
        <p:txBody>
          <a:bodyPr wrap="square">
            <a:spAutoFit/>
          </a:bodyPr>
          <a:lstStyle/>
          <a:p>
            <a:pPr algn="ctr"/>
            <a:r>
              <a:rPr lang="en-US" sz="8000" b="1" u="sng" dirty="0" smtClean="0">
                <a:solidFill>
                  <a:srgbClr val="FFFF00"/>
                </a:solidFill>
              </a:rPr>
              <a:t>THANKS</a:t>
            </a:r>
            <a:endParaRPr lang="en-IN" sz="8000" dirty="0">
              <a:solidFill>
                <a:srgbClr val="FFFF00"/>
              </a:solidFill>
            </a:endParaRPr>
          </a:p>
        </p:txBody>
      </p:sp>
    </p:spTree>
    <p:extLst>
      <p:ext uri="{BB962C8B-B14F-4D97-AF65-F5344CB8AC3E}">
        <p14:creationId xmlns:p14="http://schemas.microsoft.com/office/powerpoint/2010/main" val="2531924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80728"/>
            <a:ext cx="9144000"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IN" sz="2400" b="1" dirty="0" smtClean="0">
                <a:latin typeface="Times New Roman" panose="02020603050405020304" pitchFamily="18" charset="0"/>
                <a:cs typeface="Times New Roman" panose="02020603050405020304" pitchFamily="18" charset="0"/>
              </a:rPr>
              <a:t>Results: </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75% of the doctors 85% of nursing staff and 70% of WCHs had the knowledge of colour coding and segregation. </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100% Knowledge among Doctors, Nurses and WCHs regarding disposal of sharps, reporting of needle stick injury </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Maximum Nursing staff and WCHs have undergone training in BMW</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Doctors have not been quite consistent in training. </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In-spite of the above, all are of the opinion that further training should be given to them at constant interval. </a:t>
            </a:r>
            <a:endParaRPr lang="en-IN" sz="24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0" y="-99392"/>
            <a:ext cx="9144000" cy="100811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latin typeface="Times New Roman" panose="02020603050405020304" pitchFamily="18" charset="0"/>
                <a:cs typeface="Times New Roman" panose="02020603050405020304" pitchFamily="18" charset="0"/>
              </a:rPr>
              <a:t> </a:t>
            </a:r>
            <a:r>
              <a:rPr lang="en-US" sz="2000" b="1" u="sng" dirty="0" smtClean="0">
                <a:solidFill>
                  <a:srgbClr val="FFFF00"/>
                </a:solidFill>
                <a:latin typeface="Times New Roman" panose="02020603050405020304" pitchFamily="18" charset="0"/>
                <a:cs typeface="Times New Roman" panose="02020603050405020304" pitchFamily="18" charset="0"/>
              </a:rPr>
              <a:t>“ASSESSMENT OF KNOWLEDGE, ATTITUDE AND PRACTICE OF  HEALTHCARE  WASTE MANAGEMENT AMONG HEALTH CARE PROFESSIONALS AT ARTEMIS HOSPITAL, DWARKA, NEW DELHI”</a:t>
            </a:r>
            <a:endParaRPr lang="en-IN" sz="2000" dirty="0">
              <a:solidFill>
                <a:srgbClr val="FFFF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0" y="4505052"/>
            <a:ext cx="9144000"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IN" sz="2400" b="1" dirty="0">
                <a:latin typeface="Times New Roman" panose="02020603050405020304" pitchFamily="18" charset="0"/>
                <a:cs typeface="Times New Roman" panose="02020603050405020304" pitchFamily="18" charset="0"/>
              </a:rPr>
              <a:t>Conclusion: </a:t>
            </a:r>
            <a:endParaRPr lang="en-IN" sz="24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Necessity </a:t>
            </a:r>
            <a:r>
              <a:rPr lang="en-IN" sz="2400" dirty="0">
                <a:latin typeface="Times New Roman" panose="02020603050405020304" pitchFamily="18" charset="0"/>
                <a:cs typeface="Times New Roman" panose="02020603050405020304" pitchFamily="18" charset="0"/>
              </a:rPr>
              <a:t>to continue the training programme for BMW and to include doctors in such a programme. </a:t>
            </a:r>
            <a:endParaRPr lang="en-IN"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Administration </a:t>
            </a:r>
            <a:r>
              <a:rPr lang="en-IN" sz="2400" dirty="0">
                <a:latin typeface="Times New Roman" panose="02020603050405020304" pitchFamily="18" charset="0"/>
                <a:cs typeface="Times New Roman" panose="02020603050405020304" pitchFamily="18" charset="0"/>
              </a:rPr>
              <a:t>has left no stone unturned to manage </a:t>
            </a:r>
            <a:r>
              <a:rPr lang="en-IN" sz="2400" dirty="0" smtClean="0">
                <a:latin typeface="Times New Roman" panose="02020603050405020304" pitchFamily="18" charset="0"/>
                <a:cs typeface="Times New Roman" panose="02020603050405020304" pitchFamily="18" charset="0"/>
              </a:rPr>
              <a:t>BMW</a:t>
            </a:r>
          </a:p>
          <a:p>
            <a:pPr marL="342900" indent="-342900" algn="just">
              <a:buFont typeface="Wingdings" panose="05000000000000000000" pitchFamily="2" charset="2"/>
              <a:buChar char="ü"/>
            </a:pPr>
            <a:r>
              <a:rPr lang="en-IN" sz="2400" dirty="0" smtClean="0">
                <a:latin typeface="Times New Roman" panose="02020603050405020304" pitchFamily="18" charset="0"/>
                <a:cs typeface="Times New Roman" panose="02020603050405020304" pitchFamily="18" charset="0"/>
              </a:rPr>
              <a:t>Administration needs further protocols put in place; provide PPE and other resources for better compliance of BMW rules.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032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08720"/>
            <a:ext cx="91440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t>Artemis Hospital, </a:t>
            </a:r>
            <a:r>
              <a:rPr lang="en-US" sz="2400" b="1" dirty="0" err="1"/>
              <a:t>Dwarka</a:t>
            </a:r>
            <a:r>
              <a:rPr lang="en-US" sz="2400" dirty="0"/>
              <a:t> located at sector 20 </a:t>
            </a:r>
            <a:r>
              <a:rPr lang="en-US" sz="2400" dirty="0" err="1" smtClean="0"/>
              <a:t>Dwarka</a:t>
            </a:r>
            <a:r>
              <a:rPr lang="en-US" sz="2400" dirty="0" smtClean="0"/>
              <a:t>, </a:t>
            </a:r>
            <a:r>
              <a:rPr lang="en-US" sz="2400" dirty="0"/>
              <a:t>is a 50 bedded </a:t>
            </a:r>
            <a:r>
              <a:rPr lang="en-US" sz="2400" dirty="0" smtClean="0"/>
              <a:t>hospital &amp; is </a:t>
            </a:r>
            <a:r>
              <a:rPr lang="en-US" sz="2400" dirty="0"/>
              <a:t>a part of Artemis Hospital </a:t>
            </a:r>
            <a:r>
              <a:rPr lang="en-US" sz="2400" dirty="0" err="1" smtClean="0"/>
              <a:t>Gurgoan</a:t>
            </a:r>
            <a:r>
              <a:rPr lang="en-US" sz="2400" dirty="0"/>
              <a:t>.</a:t>
            </a:r>
            <a:endParaRPr lang="en-IN" sz="2400" dirty="0"/>
          </a:p>
        </p:txBody>
      </p:sp>
      <p:sp>
        <p:nvSpPr>
          <p:cNvPr id="5" name="Title 1"/>
          <p:cNvSpPr txBox="1">
            <a:spLocks/>
          </p:cNvSpPr>
          <p:nvPr/>
        </p:nvSpPr>
        <p:spPr>
          <a:xfrm>
            <a:off x="0" y="-99392"/>
            <a:ext cx="9144000" cy="936104"/>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rPr>
              <a:t> </a:t>
            </a:r>
            <a:r>
              <a:rPr lang="en-US" sz="3600" b="1" u="sng" dirty="0" smtClean="0">
                <a:solidFill>
                  <a:srgbClr val="FFFF00"/>
                </a:solidFill>
              </a:rPr>
              <a:t>ABOUT HOSPITAL</a:t>
            </a:r>
            <a:endParaRPr lang="en-IN" sz="3600" dirty="0">
              <a:solidFill>
                <a:srgbClr val="FFFF00"/>
              </a:solidFill>
            </a:endParaRPr>
          </a:p>
        </p:txBody>
      </p:sp>
      <p:sp>
        <p:nvSpPr>
          <p:cNvPr id="7" name="Rectangle 6"/>
          <p:cNvSpPr/>
          <p:nvPr/>
        </p:nvSpPr>
        <p:spPr>
          <a:xfrm>
            <a:off x="2982767" y="1844824"/>
            <a:ext cx="3389433" cy="461665"/>
          </a:xfrm>
          <a:prstGeom prst="rect">
            <a:avLst/>
          </a:prstGeom>
          <a:solidFill>
            <a:srgbClr val="FF0000"/>
          </a:solidFill>
        </p:spPr>
        <p:txBody>
          <a:bodyPr wrap="square">
            <a:spAutoFit/>
          </a:bodyPr>
          <a:lstStyle/>
          <a:p>
            <a:pPr algn="ctr"/>
            <a:r>
              <a:rPr lang="en-IN" sz="2400" b="1" dirty="0" smtClean="0">
                <a:solidFill>
                  <a:srgbClr val="FFFF00"/>
                </a:solidFill>
              </a:rPr>
              <a:t>INFRASTRUCTURE</a:t>
            </a:r>
          </a:p>
        </p:txBody>
      </p:sp>
      <p:sp>
        <p:nvSpPr>
          <p:cNvPr id="9" name="Rectangle 8"/>
          <p:cNvSpPr/>
          <p:nvPr/>
        </p:nvSpPr>
        <p:spPr>
          <a:xfrm>
            <a:off x="-24617" y="2415838"/>
            <a:ext cx="4596617" cy="267765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latin typeface="Times New Roman" panose="02020603050405020304" pitchFamily="18" charset="0"/>
                <a:cs typeface="Times New Roman" panose="02020603050405020304" pitchFamily="18" charset="0"/>
              </a:rPr>
              <a:t>Basement</a:t>
            </a:r>
          </a:p>
          <a:p>
            <a:r>
              <a:rPr lang="en-US" sz="2400" b="1" dirty="0">
                <a:latin typeface="Times New Roman" panose="02020603050405020304" pitchFamily="18" charset="0"/>
                <a:cs typeface="Times New Roman" panose="02020603050405020304" pitchFamily="18" charset="0"/>
              </a:rPr>
              <a:t>OPD, X-RAY,CSSD,ECHO,TMT, ULTRASOUND, DI</a:t>
            </a:r>
            <a:r>
              <a:rPr lang="en-US" sz="2400" b="1" dirty="0">
                <a:latin typeface="Times New Roman" panose="02020603050405020304" pitchFamily="18" charset="0"/>
                <a:cs typeface="Times New Roman" panose="02020603050405020304" pitchFamily="18" charset="0"/>
              </a:rPr>
              <a:t>A</a:t>
            </a:r>
            <a:r>
              <a:rPr lang="en-US" sz="2400" b="1" dirty="0">
                <a:latin typeface="Times New Roman" panose="02020603050405020304" pitchFamily="18" charset="0"/>
                <a:cs typeface="Times New Roman" panose="02020603050405020304" pitchFamily="18" charset="0"/>
              </a:rPr>
              <a:t>LYSIS,ENDOSCOPY, PHLEBOTOMY, PHYSIOTHERAPY, CT ADMIN TPA PHARMACY, </a:t>
            </a:r>
            <a:endParaRPr lang="en-IN" sz="2400" b="1" dirty="0">
              <a:latin typeface="Times New Roman" panose="02020603050405020304" pitchFamily="18" charset="0"/>
              <a:cs typeface="Times New Roman" panose="02020603050405020304" pitchFamily="18" charset="0"/>
            </a:endParaRPr>
          </a:p>
        </p:txBody>
      </p:sp>
      <p:sp>
        <p:nvSpPr>
          <p:cNvPr id="11" name="Rectangle 10"/>
          <p:cNvSpPr/>
          <p:nvPr/>
        </p:nvSpPr>
        <p:spPr>
          <a:xfrm>
            <a:off x="-4580" y="5517232"/>
            <a:ext cx="3372481"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latin typeface="Times New Roman" panose="02020603050405020304" pitchFamily="18" charset="0"/>
                <a:cs typeface="Times New Roman" panose="02020603050405020304" pitchFamily="18" charset="0"/>
              </a:rPr>
              <a:t>GROUND LEVEL</a:t>
            </a:r>
          </a:p>
          <a:p>
            <a:pPr algn="just"/>
            <a:r>
              <a:rPr lang="en-US" sz="2400" b="1" dirty="0">
                <a:latin typeface="Times New Roman" panose="02020603050405020304" pitchFamily="18" charset="0"/>
                <a:cs typeface="Times New Roman" panose="02020603050405020304" pitchFamily="18" charset="0"/>
              </a:rPr>
              <a:t>CATH LAB, OT, ICU, A&amp;E</a:t>
            </a:r>
            <a:endParaRPr lang="en-IN" sz="2400" b="1" dirty="0">
              <a:latin typeface="Times New Roman" panose="02020603050405020304" pitchFamily="18" charset="0"/>
              <a:cs typeface="Times New Roman" panose="02020603050405020304" pitchFamily="18" charset="0"/>
            </a:endParaRPr>
          </a:p>
        </p:txBody>
      </p:sp>
      <p:sp>
        <p:nvSpPr>
          <p:cNvPr id="12" name="Rectangle 11"/>
          <p:cNvSpPr/>
          <p:nvPr/>
        </p:nvSpPr>
        <p:spPr>
          <a:xfrm>
            <a:off x="6012160" y="2573109"/>
            <a:ext cx="3094532"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latin typeface="Times New Roman" panose="02020603050405020304" pitchFamily="18" charset="0"/>
                <a:cs typeface="Times New Roman" panose="02020603050405020304" pitchFamily="18" charset="0"/>
              </a:rPr>
              <a:t>FIRST FLOOR</a:t>
            </a:r>
          </a:p>
          <a:p>
            <a:pPr algn="just"/>
            <a:r>
              <a:rPr lang="en-US" sz="2400" b="1" dirty="0">
                <a:latin typeface="Times New Roman" panose="02020603050405020304" pitchFamily="18" charset="0"/>
                <a:cs typeface="Times New Roman" panose="02020603050405020304" pitchFamily="18" charset="0"/>
              </a:rPr>
              <a:t>WARD-A,B &amp; AHU</a:t>
            </a:r>
            <a:endParaRPr lang="en-IN" sz="2400" b="1" dirty="0">
              <a:latin typeface="Times New Roman" panose="02020603050405020304" pitchFamily="18" charset="0"/>
              <a:cs typeface="Times New Roman" panose="02020603050405020304" pitchFamily="18" charset="0"/>
            </a:endParaRPr>
          </a:p>
        </p:txBody>
      </p:sp>
      <p:sp>
        <p:nvSpPr>
          <p:cNvPr id="13" name="Rectangle 12"/>
          <p:cNvSpPr/>
          <p:nvPr/>
        </p:nvSpPr>
        <p:spPr>
          <a:xfrm>
            <a:off x="6156176" y="3916494"/>
            <a:ext cx="294234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latin typeface="Times New Roman" panose="02020603050405020304" pitchFamily="18" charset="0"/>
                <a:cs typeface="Times New Roman" panose="02020603050405020304" pitchFamily="18" charset="0"/>
              </a:rPr>
              <a:t>SECOND FLOOR </a:t>
            </a:r>
          </a:p>
          <a:p>
            <a:pPr algn="just"/>
            <a:r>
              <a:rPr lang="en-US" sz="2400" b="1" dirty="0">
                <a:latin typeface="Times New Roman" panose="02020603050405020304" pitchFamily="18" charset="0"/>
                <a:cs typeface="Times New Roman" panose="02020603050405020304" pitchFamily="18" charset="0"/>
              </a:rPr>
              <a:t>NICU, WARD</a:t>
            </a:r>
            <a:endParaRPr lang="en-IN" sz="2400" b="1" dirty="0">
              <a:latin typeface="Times New Roman" panose="02020603050405020304" pitchFamily="18" charset="0"/>
              <a:cs typeface="Times New Roman" panose="02020603050405020304" pitchFamily="18" charset="0"/>
            </a:endParaRPr>
          </a:p>
        </p:txBody>
      </p:sp>
      <p:sp>
        <p:nvSpPr>
          <p:cNvPr id="14" name="Rectangle 13"/>
          <p:cNvSpPr/>
          <p:nvPr/>
        </p:nvSpPr>
        <p:spPr>
          <a:xfrm>
            <a:off x="6012160" y="5301208"/>
            <a:ext cx="3086356"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dirty="0">
                <a:latin typeface="Times New Roman" panose="02020603050405020304" pitchFamily="18" charset="0"/>
                <a:cs typeface="Times New Roman" panose="02020603050405020304" pitchFamily="18" charset="0"/>
              </a:rPr>
              <a:t>THIRD FLOOR </a:t>
            </a:r>
          </a:p>
          <a:p>
            <a:pPr algn="just"/>
            <a:r>
              <a:rPr lang="en-US" sz="2400" b="1" dirty="0">
                <a:latin typeface="Times New Roman" panose="02020603050405020304" pitchFamily="18" charset="0"/>
                <a:cs typeface="Times New Roman" panose="02020603050405020304" pitchFamily="18" charset="0"/>
              </a:rPr>
              <a:t>CAFÉ, IT, TRAINING ROOM</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582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rPr>
              <a:t> </a:t>
            </a:r>
            <a:r>
              <a:rPr lang="en-IN" sz="3600" b="1" dirty="0" smtClean="0">
                <a:solidFill>
                  <a:srgbClr val="FFFF00"/>
                </a:solidFill>
              </a:rPr>
              <a:t>SCOPE OF SERVICES</a:t>
            </a:r>
          </a:p>
          <a:p>
            <a:endParaRPr lang="en-IN" sz="3600" dirty="0">
              <a:solidFill>
                <a:srgbClr val="FFFF00"/>
              </a:solidFill>
            </a:endParaRPr>
          </a:p>
        </p:txBody>
      </p:sp>
      <p:sp>
        <p:nvSpPr>
          <p:cNvPr id="3" name="Rectangle 2"/>
          <p:cNvSpPr/>
          <p:nvPr/>
        </p:nvSpPr>
        <p:spPr>
          <a:xfrm>
            <a:off x="107504" y="640922"/>
            <a:ext cx="4464496" cy="563231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285750" indent="-285750">
              <a:buFont typeface="Wingdings" panose="05000000000000000000" pitchFamily="2" charset="2"/>
              <a:buChar char="ü"/>
            </a:pPr>
            <a:r>
              <a:rPr lang="en-IN" dirty="0"/>
              <a:t>Anaesthesia &amp; Pain Medicine</a:t>
            </a:r>
            <a:endParaRPr lang="en-IN" b="1" dirty="0"/>
          </a:p>
          <a:p>
            <a:pPr marL="285750" indent="-285750">
              <a:buFont typeface="Wingdings" panose="05000000000000000000" pitchFamily="2" charset="2"/>
              <a:buChar char="ü"/>
            </a:pPr>
            <a:r>
              <a:rPr lang="en-IN" dirty="0"/>
              <a:t>Artemis Special Child Centre</a:t>
            </a:r>
            <a:endParaRPr lang="en-IN" b="1" dirty="0"/>
          </a:p>
          <a:p>
            <a:pPr marL="285750" indent="-285750">
              <a:buFont typeface="Wingdings" panose="05000000000000000000" pitchFamily="2" charset="2"/>
              <a:buChar char="ü"/>
            </a:pPr>
            <a:r>
              <a:rPr lang="en-IN" dirty="0"/>
              <a:t>Blood Bank &amp; Transfusion medicine</a:t>
            </a:r>
            <a:endParaRPr lang="en-IN" b="1" dirty="0"/>
          </a:p>
          <a:p>
            <a:pPr marL="285750" indent="-285750">
              <a:buFont typeface="Wingdings" panose="05000000000000000000" pitchFamily="2" charset="2"/>
              <a:buChar char="ü"/>
            </a:pPr>
            <a:r>
              <a:rPr lang="en-IN" dirty="0"/>
              <a:t>Cardio Thoracic and Vascular Surgery</a:t>
            </a:r>
            <a:endParaRPr lang="en-IN" b="1" dirty="0"/>
          </a:p>
          <a:p>
            <a:pPr marL="285750" indent="-285750">
              <a:buFont typeface="Wingdings" panose="05000000000000000000" pitchFamily="2" charset="2"/>
              <a:buChar char="ü"/>
            </a:pPr>
            <a:r>
              <a:rPr lang="en-IN" dirty="0"/>
              <a:t>Cardiology</a:t>
            </a:r>
            <a:endParaRPr lang="en-IN" b="1" dirty="0"/>
          </a:p>
          <a:p>
            <a:pPr marL="285750" indent="-285750">
              <a:buFont typeface="Wingdings" panose="05000000000000000000" pitchFamily="2" charset="2"/>
              <a:buChar char="ü"/>
            </a:pPr>
            <a:r>
              <a:rPr lang="en-IN" dirty="0"/>
              <a:t>Cosmetic &amp; Plastic Surgery</a:t>
            </a:r>
            <a:endParaRPr lang="en-IN" b="1" dirty="0"/>
          </a:p>
          <a:p>
            <a:pPr marL="285750" indent="-285750">
              <a:buFont typeface="Wingdings" panose="05000000000000000000" pitchFamily="2" charset="2"/>
              <a:buChar char="ü"/>
            </a:pPr>
            <a:r>
              <a:rPr lang="en-IN" dirty="0"/>
              <a:t>Critical Care &amp; ICU</a:t>
            </a:r>
            <a:endParaRPr lang="en-IN" b="1" dirty="0"/>
          </a:p>
          <a:p>
            <a:pPr marL="285750" indent="-285750">
              <a:buFont typeface="Wingdings" panose="05000000000000000000" pitchFamily="2" charset="2"/>
              <a:buChar char="ü"/>
            </a:pPr>
            <a:r>
              <a:rPr lang="en-IN" dirty="0"/>
              <a:t>Dentistry</a:t>
            </a:r>
            <a:endParaRPr lang="en-IN" b="1" dirty="0"/>
          </a:p>
          <a:p>
            <a:pPr marL="285750" indent="-285750">
              <a:buFont typeface="Wingdings" panose="05000000000000000000" pitchFamily="2" charset="2"/>
              <a:buChar char="ü"/>
            </a:pPr>
            <a:r>
              <a:rPr lang="en-IN" dirty="0"/>
              <a:t>Dermatology &amp; Cosmetology</a:t>
            </a:r>
            <a:endParaRPr lang="en-IN" b="1" dirty="0"/>
          </a:p>
          <a:p>
            <a:pPr marL="285750" indent="-285750">
              <a:buFont typeface="Wingdings" panose="05000000000000000000" pitchFamily="2" charset="2"/>
              <a:buChar char="ü"/>
            </a:pPr>
            <a:r>
              <a:rPr lang="en-IN" dirty="0"/>
              <a:t>Emergency &amp; Trauma Services</a:t>
            </a:r>
            <a:endParaRPr lang="en-IN" b="1" dirty="0"/>
          </a:p>
          <a:p>
            <a:pPr marL="285750" indent="-285750">
              <a:buFont typeface="Wingdings" panose="05000000000000000000" pitchFamily="2" charset="2"/>
              <a:buChar char="ü"/>
            </a:pPr>
            <a:r>
              <a:rPr lang="en-IN" dirty="0"/>
              <a:t>Endocrinology</a:t>
            </a:r>
            <a:endParaRPr lang="en-IN" b="1" dirty="0"/>
          </a:p>
          <a:p>
            <a:pPr marL="285750" indent="-285750">
              <a:buFont typeface="Wingdings" panose="05000000000000000000" pitchFamily="2" charset="2"/>
              <a:buChar char="ü"/>
            </a:pPr>
            <a:r>
              <a:rPr lang="en-IN" dirty="0" smtClean="0"/>
              <a:t>ENT</a:t>
            </a:r>
          </a:p>
          <a:p>
            <a:pPr marL="285750" indent="-285750">
              <a:buFont typeface="Wingdings" panose="05000000000000000000" pitchFamily="2" charset="2"/>
              <a:buChar char="ü"/>
            </a:pPr>
            <a:r>
              <a:rPr lang="en-IN" dirty="0" err="1"/>
              <a:t>Fetal</a:t>
            </a:r>
            <a:r>
              <a:rPr lang="en-IN" dirty="0"/>
              <a:t> Medicine</a:t>
            </a:r>
            <a:endParaRPr lang="en-IN" b="1" dirty="0"/>
          </a:p>
          <a:p>
            <a:pPr marL="285750" indent="-285750">
              <a:buFont typeface="Wingdings" panose="05000000000000000000" pitchFamily="2" charset="2"/>
              <a:buChar char="ü"/>
            </a:pPr>
            <a:r>
              <a:rPr lang="en-IN" dirty="0"/>
              <a:t>Gastroenterology Unit I</a:t>
            </a:r>
            <a:endParaRPr lang="en-IN" b="1" dirty="0"/>
          </a:p>
          <a:p>
            <a:pPr marL="285750" indent="-285750">
              <a:buFont typeface="Wingdings" panose="05000000000000000000" pitchFamily="2" charset="2"/>
              <a:buChar char="ü"/>
            </a:pPr>
            <a:r>
              <a:rPr lang="en-IN" dirty="0"/>
              <a:t>Gastroenterology Unit II</a:t>
            </a:r>
            <a:endParaRPr lang="en-IN" b="1" dirty="0"/>
          </a:p>
          <a:p>
            <a:pPr marL="285750" indent="-285750">
              <a:buFont typeface="Wingdings" panose="05000000000000000000" pitchFamily="2" charset="2"/>
              <a:buChar char="ü"/>
            </a:pPr>
            <a:r>
              <a:rPr lang="en-IN" dirty="0"/>
              <a:t>General &amp; MI Surgery	</a:t>
            </a:r>
            <a:endParaRPr lang="en-IN" b="1" dirty="0"/>
          </a:p>
          <a:p>
            <a:pPr marL="285750" indent="-285750">
              <a:buFont typeface="Wingdings" panose="05000000000000000000" pitchFamily="2" charset="2"/>
              <a:buChar char="ü"/>
            </a:pPr>
            <a:r>
              <a:rPr lang="en-IN" dirty="0"/>
              <a:t>Nuclear Medicine</a:t>
            </a:r>
            <a:endParaRPr lang="en-IN" b="1" dirty="0"/>
          </a:p>
          <a:p>
            <a:pPr marL="285750" indent="-285750">
              <a:buFont typeface="Wingdings" panose="05000000000000000000" pitchFamily="2" charset="2"/>
              <a:buChar char="ü"/>
            </a:pPr>
            <a:r>
              <a:rPr lang="en-IN" dirty="0" err="1"/>
              <a:t>Hematology</a:t>
            </a:r>
            <a:endParaRPr lang="en-IN" b="1" dirty="0"/>
          </a:p>
          <a:p>
            <a:pPr marL="285750" indent="-285750">
              <a:buFont typeface="Wingdings" panose="05000000000000000000" pitchFamily="2" charset="2"/>
              <a:buChar char="ü"/>
            </a:pPr>
            <a:r>
              <a:rPr lang="en-IN" dirty="0"/>
              <a:t>Holistic Medicine/Psychology</a:t>
            </a:r>
            <a:endParaRPr lang="en-IN" b="1" dirty="0"/>
          </a:p>
          <a:p>
            <a:pPr marL="285750" indent="-285750">
              <a:buFont typeface="Wingdings" panose="05000000000000000000" pitchFamily="2" charset="2"/>
              <a:buChar char="ü"/>
            </a:pPr>
            <a:r>
              <a:rPr lang="en-IN" dirty="0"/>
              <a:t>Internal </a:t>
            </a:r>
            <a:r>
              <a:rPr lang="en-IN" dirty="0" smtClean="0"/>
              <a:t>Medicine</a:t>
            </a:r>
            <a:endParaRPr lang="en-IN" b="1" dirty="0"/>
          </a:p>
        </p:txBody>
      </p:sp>
      <p:sp>
        <p:nvSpPr>
          <p:cNvPr id="9" name="Rectangle 8"/>
          <p:cNvSpPr/>
          <p:nvPr/>
        </p:nvSpPr>
        <p:spPr>
          <a:xfrm>
            <a:off x="4788024" y="627067"/>
            <a:ext cx="4104456" cy="59093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285750" indent="-285750">
              <a:buFont typeface="Wingdings" panose="05000000000000000000" pitchFamily="2" charset="2"/>
              <a:buChar char="ü"/>
            </a:pPr>
            <a:r>
              <a:rPr lang="en-US" dirty="0" smtClean="0"/>
              <a:t>Neurology</a:t>
            </a:r>
            <a:endParaRPr lang="en-IN" b="1" dirty="0" smtClean="0"/>
          </a:p>
          <a:p>
            <a:pPr marL="285750" indent="-285750">
              <a:buFont typeface="Wingdings" panose="05000000000000000000" pitchFamily="2" charset="2"/>
              <a:buChar char="ü"/>
            </a:pPr>
            <a:r>
              <a:rPr lang="en-IN" dirty="0" smtClean="0"/>
              <a:t>Neurosurgery</a:t>
            </a:r>
            <a:endParaRPr lang="en-IN" b="1" dirty="0"/>
          </a:p>
          <a:p>
            <a:pPr marL="285750" indent="-285750">
              <a:buFont typeface="Wingdings" panose="05000000000000000000" pitchFamily="2" charset="2"/>
              <a:buChar char="ü"/>
            </a:pPr>
            <a:r>
              <a:rPr lang="en-IN" dirty="0"/>
              <a:t>Obstetrics &amp; Gynaecology</a:t>
            </a:r>
            <a:endParaRPr lang="en-IN" b="1" dirty="0"/>
          </a:p>
          <a:p>
            <a:pPr marL="285750" indent="-285750">
              <a:buFont typeface="Wingdings" panose="05000000000000000000" pitchFamily="2" charset="2"/>
              <a:buChar char="ü"/>
            </a:pPr>
            <a:r>
              <a:rPr lang="en-IN" dirty="0"/>
              <a:t>Oncology</a:t>
            </a:r>
            <a:endParaRPr lang="en-IN" b="1" dirty="0"/>
          </a:p>
          <a:p>
            <a:pPr marL="285750" indent="-285750">
              <a:buFont typeface="Wingdings" panose="05000000000000000000" pitchFamily="2" charset="2"/>
              <a:buChar char="ü"/>
            </a:pPr>
            <a:r>
              <a:rPr lang="en-IN" dirty="0" err="1"/>
              <a:t>Opthalmology</a:t>
            </a:r>
            <a:endParaRPr lang="en-IN" b="1" dirty="0"/>
          </a:p>
          <a:p>
            <a:pPr marL="285750" indent="-285750">
              <a:buFont typeface="Wingdings" panose="05000000000000000000" pitchFamily="2" charset="2"/>
              <a:buChar char="ü"/>
            </a:pPr>
            <a:r>
              <a:rPr lang="en-IN" dirty="0"/>
              <a:t>Organ Transplant</a:t>
            </a:r>
            <a:endParaRPr lang="en-IN" b="1" dirty="0"/>
          </a:p>
          <a:p>
            <a:pPr marL="285750" indent="-285750">
              <a:buFont typeface="Wingdings" panose="05000000000000000000" pitchFamily="2" charset="2"/>
              <a:buChar char="ü"/>
            </a:pPr>
            <a:r>
              <a:rPr lang="en-IN" dirty="0"/>
              <a:t>Orthopaedics</a:t>
            </a:r>
            <a:endParaRPr lang="en-IN" b="1" dirty="0"/>
          </a:p>
          <a:p>
            <a:pPr marL="285750" indent="-285750">
              <a:buFont typeface="Wingdings" panose="05000000000000000000" pitchFamily="2" charset="2"/>
              <a:buChar char="ü"/>
            </a:pPr>
            <a:r>
              <a:rPr lang="en-IN" dirty="0"/>
              <a:t>Paediatric</a:t>
            </a:r>
            <a:endParaRPr lang="en-IN" b="1" dirty="0"/>
          </a:p>
          <a:p>
            <a:pPr marL="285750" indent="-285750">
              <a:buFont typeface="Wingdings" panose="05000000000000000000" pitchFamily="2" charset="2"/>
              <a:buChar char="ü"/>
            </a:pPr>
            <a:r>
              <a:rPr lang="en-IN" dirty="0"/>
              <a:t>Paediatric Cardiology &amp; Cardiac Surgery</a:t>
            </a:r>
            <a:endParaRPr lang="en-IN" b="1" dirty="0"/>
          </a:p>
          <a:p>
            <a:pPr marL="285750" indent="-285750">
              <a:buFont typeface="Wingdings" panose="05000000000000000000" pitchFamily="2" charset="2"/>
              <a:buChar char="ü"/>
            </a:pPr>
            <a:r>
              <a:rPr lang="en-IN" dirty="0"/>
              <a:t>Paediatric Surgery</a:t>
            </a:r>
            <a:endParaRPr lang="en-IN" b="1" dirty="0"/>
          </a:p>
          <a:p>
            <a:pPr marL="285750" indent="-285750">
              <a:buFont typeface="Wingdings" panose="05000000000000000000" pitchFamily="2" charset="2"/>
              <a:buChar char="ü"/>
            </a:pPr>
            <a:r>
              <a:rPr lang="en-IN" dirty="0"/>
              <a:t>Radiology</a:t>
            </a:r>
            <a:endParaRPr lang="en-IN" b="1" dirty="0"/>
          </a:p>
          <a:p>
            <a:pPr marL="285750" indent="-285750">
              <a:buFont typeface="Wingdings" panose="05000000000000000000" pitchFamily="2" charset="2"/>
              <a:buChar char="ü"/>
            </a:pPr>
            <a:r>
              <a:rPr lang="en-IN" dirty="0"/>
              <a:t>Reproductive Medicine</a:t>
            </a:r>
            <a:endParaRPr lang="en-IN" b="1" dirty="0"/>
          </a:p>
          <a:p>
            <a:pPr marL="285750" indent="-285750">
              <a:buFont typeface="Wingdings" panose="05000000000000000000" pitchFamily="2" charset="2"/>
              <a:buChar char="ü"/>
            </a:pPr>
            <a:r>
              <a:rPr lang="en-IN" dirty="0"/>
              <a:t>Respiratory Critical Care </a:t>
            </a:r>
            <a:r>
              <a:rPr lang="en-IN" dirty="0" smtClean="0"/>
              <a:t>Rheumatology </a:t>
            </a:r>
            <a:r>
              <a:rPr lang="en-IN" dirty="0"/>
              <a:t>&amp; Clinical Immunology</a:t>
            </a:r>
            <a:endParaRPr lang="en-IN" b="1" dirty="0"/>
          </a:p>
          <a:p>
            <a:pPr marL="285750" indent="-285750">
              <a:buFont typeface="Wingdings" panose="05000000000000000000" pitchFamily="2" charset="2"/>
              <a:buChar char="ü"/>
            </a:pPr>
            <a:r>
              <a:rPr lang="en-IN" dirty="0"/>
              <a:t>Scoliosis Surgery</a:t>
            </a:r>
            <a:endParaRPr lang="en-IN" b="1" dirty="0"/>
          </a:p>
          <a:p>
            <a:pPr marL="285750" indent="-285750">
              <a:buFont typeface="Wingdings" panose="05000000000000000000" pitchFamily="2" charset="2"/>
              <a:buChar char="ü"/>
            </a:pPr>
            <a:r>
              <a:rPr lang="en-IN" dirty="0"/>
              <a:t>Spine Surgery</a:t>
            </a:r>
            <a:endParaRPr lang="en-IN" b="1" dirty="0"/>
          </a:p>
          <a:p>
            <a:pPr marL="285750" indent="-285750">
              <a:buFont typeface="Wingdings" panose="05000000000000000000" pitchFamily="2" charset="2"/>
              <a:buChar char="ü"/>
            </a:pPr>
            <a:r>
              <a:rPr lang="en-IN" dirty="0"/>
              <a:t>Stem Cell Transplantation</a:t>
            </a:r>
            <a:endParaRPr lang="en-IN" b="1" dirty="0"/>
          </a:p>
          <a:p>
            <a:pPr marL="285750" indent="-285750">
              <a:buFont typeface="Wingdings" panose="05000000000000000000" pitchFamily="2" charset="2"/>
              <a:buChar char="ü"/>
            </a:pPr>
            <a:r>
              <a:rPr lang="en-IN" dirty="0"/>
              <a:t>Urology</a:t>
            </a:r>
            <a:endParaRPr lang="en-IN" b="1" dirty="0"/>
          </a:p>
          <a:p>
            <a:pPr marL="285750" indent="-285750">
              <a:buFont typeface="Wingdings" panose="05000000000000000000" pitchFamily="2" charset="2"/>
              <a:buChar char="ü"/>
            </a:pPr>
            <a:r>
              <a:rPr lang="en-IN" dirty="0"/>
              <a:t>Laboratory Services</a:t>
            </a:r>
            <a:endParaRPr lang="en-IN" b="1" dirty="0"/>
          </a:p>
          <a:p>
            <a:pPr marL="285750" indent="-285750">
              <a:buFont typeface="Wingdings" panose="05000000000000000000" pitchFamily="2" charset="2"/>
              <a:buChar char="ü"/>
            </a:pPr>
            <a:r>
              <a:rPr lang="en-US" dirty="0"/>
              <a:t>Nephrology</a:t>
            </a:r>
            <a:endParaRPr lang="en-IN" dirty="0"/>
          </a:p>
        </p:txBody>
      </p:sp>
    </p:spTree>
    <p:extLst>
      <p:ext uri="{BB962C8B-B14F-4D97-AF65-F5344CB8AC3E}">
        <p14:creationId xmlns:p14="http://schemas.microsoft.com/office/powerpoint/2010/main" val="3451065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u="sng" dirty="0" smtClean="0">
                <a:solidFill>
                  <a:srgbClr val="FFFF00"/>
                </a:solidFill>
                <a:latin typeface="Times New Roman" panose="02020603050405020304" pitchFamily="18" charset="0"/>
                <a:cs typeface="Times New Roman" panose="02020603050405020304" pitchFamily="18" charset="0"/>
              </a:rPr>
              <a:t>POLICY &amp; PRACTICES </a:t>
            </a:r>
            <a:endParaRPr lang="en-IN" sz="4000" dirty="0">
              <a:solidFill>
                <a:srgbClr val="FFFF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671785"/>
            <a:ext cx="9144000" cy="369331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entire BMW is managed in three steps</a:t>
            </a:r>
            <a:r>
              <a:rPr lang="en-US" dirty="0" smtClean="0">
                <a:latin typeface="Times New Roman" panose="02020603050405020304" pitchFamily="18" charset="0"/>
                <a:cs typeface="Times New Roman" panose="02020603050405020304" pitchFamily="18" charset="0"/>
              </a:rPr>
              <a:t>.</a:t>
            </a:r>
          </a:p>
          <a:p>
            <a:pPr algn="just"/>
            <a:endParaRPr lang="en-IN"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b="1" u="sng" dirty="0">
                <a:latin typeface="Times New Roman" panose="02020603050405020304" pitchFamily="18" charset="0"/>
                <a:cs typeface="Times New Roman" panose="02020603050405020304" pitchFamily="18" charset="0"/>
              </a:rPr>
              <a:t>First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Segregated </a:t>
            </a:r>
            <a:r>
              <a:rPr lang="en-US" dirty="0">
                <a:latin typeface="Times New Roman" panose="02020603050405020304" pitchFamily="18" charset="0"/>
                <a:cs typeface="Times New Roman" panose="02020603050405020304" pitchFamily="18" charset="0"/>
              </a:rPr>
              <a:t>at the place of origin. All departments have the </a:t>
            </a:r>
            <a:r>
              <a:rPr lang="en-US" dirty="0" err="1">
                <a:latin typeface="Times New Roman" panose="02020603050405020304" pitchFamily="18" charset="0"/>
                <a:cs typeface="Times New Roman" panose="02020603050405020304" pitchFamily="18" charset="0"/>
              </a:rPr>
              <a:t>colour</a:t>
            </a:r>
            <a:r>
              <a:rPr lang="en-US" dirty="0">
                <a:latin typeface="Times New Roman" panose="02020603050405020304" pitchFamily="18" charset="0"/>
                <a:cs typeface="Times New Roman" panose="02020603050405020304" pitchFamily="18" charset="0"/>
              </a:rPr>
              <a:t> coded bins where the waste is put till the bin is ¾ filled. </a:t>
            </a:r>
            <a:endParaRPr lang="en-US"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en-US" b="1" u="sng"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b="1" u="sng" dirty="0" smtClean="0">
                <a:latin typeface="Times New Roman" panose="02020603050405020304" pitchFamily="18" charset="0"/>
                <a:cs typeface="Times New Roman" panose="02020603050405020304" pitchFamily="18" charset="0"/>
              </a:rPr>
              <a:t>Second</a:t>
            </a:r>
            <a:r>
              <a:rPr lang="en-US" dirty="0" smtClean="0">
                <a:latin typeface="Times New Roman" panose="02020603050405020304" pitchFamily="18" charset="0"/>
                <a:cs typeface="Times New Roman" panose="02020603050405020304" pitchFamily="18" charset="0"/>
              </a:rPr>
              <a:t>- Once the bins in the department is filled, the waste care handlers tie the plastic bag and transfer the complete bag to the bin placed at the exit of each floor. All the floors has bigger bins which is moved in trolleys. These bins are placed at the exit of each floor.</a:t>
            </a:r>
          </a:p>
          <a:p>
            <a:pPr marL="285750" indent="-285750" algn="just">
              <a:buFont typeface="Wingdings" panose="05000000000000000000" pitchFamily="2" charset="2"/>
              <a:buChar char="ü"/>
            </a:pPr>
            <a:endParaRPr lang="en-US"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b="1" u="sng" dirty="0">
                <a:latin typeface="Times New Roman" panose="02020603050405020304" pitchFamily="18" charset="0"/>
                <a:cs typeface="Times New Roman" panose="02020603050405020304" pitchFamily="18" charset="0"/>
              </a:rPr>
              <a:t>Third</a:t>
            </a:r>
            <a:r>
              <a:rPr lang="en-US" dirty="0">
                <a:latin typeface="Times New Roman" panose="02020603050405020304" pitchFamily="18" charset="0"/>
                <a:cs typeface="Times New Roman" panose="02020603050405020304" pitchFamily="18" charset="0"/>
              </a:rPr>
              <a:t>- All the bigger bins are then transported to the central storage area the ground level with the help of trolley. Complete bags are transferred to the temporary storage area.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Morning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6-7am</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Afternoon   3-4 pm</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Evening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8-9 pm   </a:t>
            </a: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323528" y="4518998"/>
            <a:ext cx="2664296" cy="2222370"/>
          </a:xfrm>
          <a:prstGeom prst="rect">
            <a:avLst/>
          </a:prstGeom>
        </p:spPr>
      </p:pic>
      <p:pic>
        <p:nvPicPr>
          <p:cNvPr id="8" name="Picture 7"/>
          <p:cNvPicPr/>
          <p:nvPr/>
        </p:nvPicPr>
        <p:blipFill rotWithShape="1">
          <a:blip r:embed="rId3" cstate="print">
            <a:extLst>
              <a:ext uri="{28A0092B-C50C-407E-A947-70E740481C1C}">
                <a14:useLocalDpi xmlns:a14="http://schemas.microsoft.com/office/drawing/2010/main" val="0"/>
              </a:ext>
            </a:extLst>
          </a:blip>
          <a:srcRect t="11589" b="9827"/>
          <a:stretch/>
        </p:blipFill>
        <p:spPr>
          <a:xfrm>
            <a:off x="3203848" y="4518998"/>
            <a:ext cx="2664296" cy="2222370"/>
          </a:xfrm>
          <a:prstGeom prst="rect">
            <a:avLst/>
          </a:prstGeom>
        </p:spPr>
      </p:pic>
      <p:pic>
        <p:nvPicPr>
          <p:cNvPr id="10" name="Picture 9"/>
          <p:cNvPicPr/>
          <p:nvPr/>
        </p:nvPicPr>
        <p:blipFill>
          <a:blip r:embed="rId4" cstate="print">
            <a:extLst>
              <a:ext uri="{28A0092B-C50C-407E-A947-70E740481C1C}">
                <a14:useLocalDpi xmlns:a14="http://schemas.microsoft.com/office/drawing/2010/main" val="0"/>
              </a:ext>
            </a:extLst>
          </a:blip>
          <a:stretch>
            <a:fillRect/>
          </a:stretch>
        </p:blipFill>
        <p:spPr>
          <a:xfrm>
            <a:off x="6084168" y="4518999"/>
            <a:ext cx="2664296" cy="2222370"/>
          </a:xfrm>
          <a:prstGeom prst="rect">
            <a:avLst/>
          </a:prstGeom>
        </p:spPr>
      </p:pic>
      <p:sp>
        <p:nvSpPr>
          <p:cNvPr id="6" name="Rectangle 5"/>
          <p:cNvSpPr/>
          <p:nvPr/>
        </p:nvSpPr>
        <p:spPr>
          <a:xfrm>
            <a:off x="323528" y="4499828"/>
            <a:ext cx="414537" cy="369332"/>
          </a:xfrm>
          <a:prstGeom prst="rect">
            <a:avLst/>
          </a:prstGeom>
          <a:solidFill>
            <a:schemeClr val="bg1"/>
          </a:solidFill>
        </p:spPr>
        <p:txBody>
          <a:bodyPr wrap="none">
            <a:spAutoFit/>
          </a:bodyPr>
          <a:lstStyle/>
          <a:p>
            <a:r>
              <a:rPr lang="en-US" b="1" u="sng" dirty="0" err="1" smtClean="0"/>
              <a:t>Ist</a:t>
            </a:r>
            <a:endParaRPr lang="en-IN" dirty="0"/>
          </a:p>
        </p:txBody>
      </p:sp>
      <p:sp>
        <p:nvSpPr>
          <p:cNvPr id="11" name="Rectangle 10"/>
          <p:cNvSpPr/>
          <p:nvPr/>
        </p:nvSpPr>
        <p:spPr>
          <a:xfrm>
            <a:off x="3179913" y="4427820"/>
            <a:ext cx="553357" cy="369332"/>
          </a:xfrm>
          <a:prstGeom prst="rect">
            <a:avLst/>
          </a:prstGeom>
          <a:solidFill>
            <a:schemeClr val="bg1"/>
          </a:solidFill>
        </p:spPr>
        <p:txBody>
          <a:bodyPr wrap="none">
            <a:spAutoFit/>
          </a:bodyPr>
          <a:lstStyle/>
          <a:p>
            <a:r>
              <a:rPr lang="en-US" b="1" u="sng" dirty="0" err="1" smtClean="0"/>
              <a:t>IInd</a:t>
            </a:r>
            <a:endParaRPr lang="en-IN" dirty="0"/>
          </a:p>
        </p:txBody>
      </p:sp>
      <p:sp>
        <p:nvSpPr>
          <p:cNvPr id="12" name="Rectangle 11"/>
          <p:cNvSpPr/>
          <p:nvPr/>
        </p:nvSpPr>
        <p:spPr>
          <a:xfrm>
            <a:off x="6084168" y="4509120"/>
            <a:ext cx="606256" cy="369332"/>
          </a:xfrm>
          <a:prstGeom prst="rect">
            <a:avLst/>
          </a:prstGeom>
          <a:solidFill>
            <a:schemeClr val="bg1"/>
          </a:solidFill>
        </p:spPr>
        <p:txBody>
          <a:bodyPr wrap="none">
            <a:spAutoFit/>
          </a:bodyPr>
          <a:lstStyle/>
          <a:p>
            <a:r>
              <a:rPr lang="en-US" b="1" u="sng" dirty="0" err="1" smtClean="0"/>
              <a:t>IIIed</a:t>
            </a:r>
            <a:endParaRPr lang="en-IN" dirty="0"/>
          </a:p>
        </p:txBody>
      </p:sp>
    </p:spTree>
    <p:extLst>
      <p:ext uri="{BB962C8B-B14F-4D97-AF65-F5344CB8AC3E}">
        <p14:creationId xmlns:p14="http://schemas.microsoft.com/office/powerpoint/2010/main" val="533163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latin typeface="Times New Roman" panose="02020603050405020304" pitchFamily="18" charset="0"/>
                <a:cs typeface="Times New Roman" panose="02020603050405020304" pitchFamily="18" charset="0"/>
              </a:rPr>
              <a:t> </a:t>
            </a:r>
            <a:r>
              <a:rPr lang="en-IN" sz="3600" b="1" dirty="0" smtClean="0">
                <a:solidFill>
                  <a:srgbClr val="FFFF00"/>
                </a:solidFill>
                <a:latin typeface="Times New Roman" panose="02020603050405020304" pitchFamily="18" charset="0"/>
                <a:cs typeface="Times New Roman" panose="02020603050405020304" pitchFamily="18" charset="0"/>
              </a:rPr>
              <a:t>COLLECTION &amp; TRANSPORT</a:t>
            </a:r>
            <a:endParaRPr lang="en-IN" sz="3600" dirty="0">
              <a:solidFill>
                <a:srgbClr val="FFFF00"/>
              </a:solidFill>
              <a:latin typeface="Times New Roman" panose="02020603050405020304" pitchFamily="18" charset="0"/>
              <a:cs typeface="Times New Roman" panose="02020603050405020304" pitchFamily="18" charset="0"/>
            </a:endParaRPr>
          </a:p>
        </p:txBody>
      </p:sp>
      <p:pic>
        <p:nvPicPr>
          <p:cNvPr id="13" name="Picture 12"/>
          <p:cNvPicPr/>
          <p:nvPr/>
        </p:nvPicPr>
        <p:blipFill>
          <a:blip r:embed="rId2" cstate="print">
            <a:extLst>
              <a:ext uri="{28A0092B-C50C-407E-A947-70E740481C1C}">
                <a14:useLocalDpi xmlns:a14="http://schemas.microsoft.com/office/drawing/2010/main" val="0"/>
              </a:ext>
            </a:extLst>
          </a:blip>
          <a:stretch>
            <a:fillRect/>
          </a:stretch>
        </p:blipFill>
        <p:spPr>
          <a:xfrm>
            <a:off x="348860" y="1052736"/>
            <a:ext cx="3719084" cy="4896544"/>
          </a:xfrm>
          <a:prstGeom prst="rect">
            <a:avLst/>
          </a:prstGeom>
        </p:spPr>
      </p:pic>
      <p:pic>
        <p:nvPicPr>
          <p:cNvPr id="14" name="Picture 13"/>
          <p:cNvPicPr/>
          <p:nvPr/>
        </p:nvPicPr>
        <p:blipFill rotWithShape="1">
          <a:blip r:embed="rId3">
            <a:extLst>
              <a:ext uri="{28A0092B-C50C-407E-A947-70E740481C1C}">
                <a14:useLocalDpi xmlns:a14="http://schemas.microsoft.com/office/drawing/2010/main" val="0"/>
              </a:ext>
            </a:extLst>
          </a:blip>
          <a:srcRect t="8442"/>
          <a:stretch/>
        </p:blipFill>
        <p:spPr bwMode="auto">
          <a:xfrm>
            <a:off x="4957372" y="1196752"/>
            <a:ext cx="3719084" cy="48965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0846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9144000" cy="580877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2800" b="1" u="sng" dirty="0" smtClean="0">
                <a:solidFill>
                  <a:srgbClr val="000000"/>
                </a:solidFill>
                <a:latin typeface="Times New Roman" panose="02020603050405020304" pitchFamily="18" charset="0"/>
                <a:ea typeface="Times New Roman"/>
                <a:cs typeface="Times New Roman" panose="02020603050405020304" pitchFamily="18" charset="0"/>
              </a:rPr>
              <a:t>Aim of </a:t>
            </a:r>
            <a:r>
              <a:rPr lang="en-US" sz="2800" b="1" u="sng" dirty="0">
                <a:solidFill>
                  <a:srgbClr val="000000"/>
                </a:solidFill>
                <a:latin typeface="Times New Roman" panose="02020603050405020304" pitchFamily="18" charset="0"/>
                <a:ea typeface="Times New Roman"/>
                <a:cs typeface="Times New Roman" panose="02020603050405020304" pitchFamily="18" charset="0"/>
              </a:rPr>
              <a:t>t</a:t>
            </a:r>
            <a:r>
              <a:rPr lang="en-US" sz="2800" b="1" u="sng" dirty="0" smtClean="0">
                <a:solidFill>
                  <a:srgbClr val="000000"/>
                </a:solidFill>
                <a:latin typeface="Times New Roman" panose="02020603050405020304" pitchFamily="18" charset="0"/>
                <a:ea typeface="Times New Roman"/>
                <a:cs typeface="Times New Roman" panose="02020603050405020304" pitchFamily="18" charset="0"/>
              </a:rPr>
              <a:t>he Study</a:t>
            </a:r>
            <a:endParaRPr lang="en-IN" sz="2400" dirty="0" smtClean="0">
              <a:latin typeface="Times New Roman" panose="02020603050405020304" pitchFamily="18" charset="0"/>
              <a:ea typeface="Times New Roman"/>
              <a:cs typeface="Times New Roman" panose="02020603050405020304" pitchFamily="18" charset="0"/>
            </a:endParaRPr>
          </a:p>
          <a:p>
            <a:pPr algn="just">
              <a:lnSpc>
                <a:spcPct val="150000"/>
              </a:lnSpc>
            </a:pPr>
            <a:r>
              <a:rPr lang="en-IN" sz="2400" dirty="0" smtClean="0">
                <a:solidFill>
                  <a:srgbClr val="000000"/>
                </a:solidFill>
                <a:latin typeface="Times New Roman" panose="02020603050405020304" pitchFamily="18" charset="0"/>
                <a:ea typeface="Calibri"/>
                <a:cs typeface="Times New Roman" panose="02020603050405020304" pitchFamily="18" charset="0"/>
              </a:rPr>
              <a:t>“</a:t>
            </a:r>
            <a:r>
              <a:rPr lang="en-IN" sz="2400" dirty="0">
                <a:solidFill>
                  <a:srgbClr val="000000"/>
                </a:solidFill>
                <a:latin typeface="Times New Roman" panose="02020603050405020304" pitchFamily="18" charset="0"/>
                <a:ea typeface="Calibri"/>
                <a:cs typeface="Times New Roman" panose="02020603050405020304" pitchFamily="18" charset="0"/>
              </a:rPr>
              <a:t>A study to assess the Knowledge, Attitude and Practice of </a:t>
            </a:r>
            <a:r>
              <a:rPr lang="en-IN" sz="2400" dirty="0" smtClean="0">
                <a:solidFill>
                  <a:srgbClr val="000000"/>
                </a:solidFill>
                <a:latin typeface="Times New Roman" panose="02020603050405020304" pitchFamily="18" charset="0"/>
                <a:ea typeface="Calibri"/>
                <a:cs typeface="Times New Roman" panose="02020603050405020304" pitchFamily="18" charset="0"/>
              </a:rPr>
              <a:t>Healthcare </a:t>
            </a:r>
            <a:r>
              <a:rPr lang="en-IN" sz="2400" dirty="0">
                <a:solidFill>
                  <a:srgbClr val="000000"/>
                </a:solidFill>
                <a:latin typeface="Times New Roman" panose="02020603050405020304" pitchFamily="18" charset="0"/>
                <a:ea typeface="Calibri"/>
                <a:cs typeface="Times New Roman" panose="02020603050405020304" pitchFamily="18" charset="0"/>
              </a:rPr>
              <a:t>waste management among healthcare professional at Artemis hospital, </a:t>
            </a:r>
            <a:r>
              <a:rPr lang="en-IN" sz="2400" dirty="0" err="1">
                <a:solidFill>
                  <a:srgbClr val="000000"/>
                </a:solidFill>
                <a:latin typeface="Times New Roman" panose="02020603050405020304" pitchFamily="18" charset="0"/>
                <a:ea typeface="Calibri"/>
                <a:cs typeface="Times New Roman" panose="02020603050405020304" pitchFamily="18" charset="0"/>
              </a:rPr>
              <a:t>Dwarka</a:t>
            </a:r>
            <a:r>
              <a:rPr lang="en-IN" sz="2400" dirty="0">
                <a:solidFill>
                  <a:srgbClr val="000000"/>
                </a:solidFill>
                <a:latin typeface="Times New Roman" panose="02020603050405020304" pitchFamily="18" charset="0"/>
                <a:ea typeface="Calibri"/>
                <a:cs typeface="Times New Roman" panose="02020603050405020304" pitchFamily="18" charset="0"/>
              </a:rPr>
              <a:t>, New Delhi</a:t>
            </a:r>
            <a:r>
              <a:rPr lang="en-IN" sz="2400" dirty="0" smtClean="0">
                <a:solidFill>
                  <a:srgbClr val="000000"/>
                </a:solidFill>
                <a:latin typeface="Times New Roman" panose="02020603050405020304" pitchFamily="18" charset="0"/>
                <a:ea typeface="Calibri"/>
                <a:cs typeface="Times New Roman" panose="02020603050405020304" pitchFamily="18" charset="0"/>
              </a:rPr>
              <a:t>”.</a:t>
            </a:r>
          </a:p>
          <a:p>
            <a:pPr algn="just">
              <a:lnSpc>
                <a:spcPct val="150000"/>
              </a:lnSpc>
            </a:pPr>
            <a:endParaRPr lang="en-IN" sz="2400" dirty="0">
              <a:latin typeface="Times New Roman" panose="02020603050405020304" pitchFamily="18" charset="0"/>
              <a:ea typeface="Times New Roman"/>
              <a:cs typeface="Times New Roman" panose="02020603050405020304" pitchFamily="18" charset="0"/>
            </a:endParaRPr>
          </a:p>
          <a:p>
            <a:pPr algn="just"/>
            <a:r>
              <a:rPr lang="en-IN" sz="2800" b="1" u="sng" dirty="0">
                <a:solidFill>
                  <a:srgbClr val="000000"/>
                </a:solidFill>
                <a:latin typeface="Times New Roman" panose="02020603050405020304" pitchFamily="18" charset="0"/>
                <a:ea typeface="Calibri"/>
                <a:cs typeface="Times New Roman" panose="02020603050405020304" pitchFamily="18" charset="0"/>
              </a:rPr>
              <a:t>Objectives of the Study</a:t>
            </a:r>
            <a:endParaRPr lang="en-IN" sz="2400" dirty="0">
              <a:latin typeface="Times New Roman" panose="02020603050405020304" pitchFamily="18" charset="0"/>
              <a:ea typeface="Times New Roman"/>
              <a:cs typeface="Times New Roman" panose="02020603050405020304" pitchFamily="18" charset="0"/>
            </a:endParaRPr>
          </a:p>
          <a:p>
            <a:pPr algn="just">
              <a:lnSpc>
                <a:spcPct val="115000"/>
              </a:lnSpc>
              <a:spcAft>
                <a:spcPts val="1000"/>
              </a:spcAft>
            </a:pPr>
            <a:r>
              <a:rPr lang="en-IN" sz="2400" dirty="0">
                <a:solidFill>
                  <a:srgbClr val="000000"/>
                </a:solidFill>
                <a:latin typeface="Times New Roman" panose="02020603050405020304" pitchFamily="18" charset="0"/>
                <a:ea typeface="Calibri"/>
                <a:cs typeface="Times New Roman" panose="02020603050405020304" pitchFamily="18" charset="0"/>
              </a:rPr>
              <a:t>1. To study the existing situation of </a:t>
            </a:r>
            <a:r>
              <a:rPr lang="en-IN" sz="2400" dirty="0" smtClean="0">
                <a:solidFill>
                  <a:srgbClr val="000000"/>
                </a:solidFill>
                <a:latin typeface="Times New Roman" panose="02020603050405020304" pitchFamily="18" charset="0"/>
                <a:ea typeface="Calibri"/>
                <a:cs typeface="Times New Roman" panose="02020603050405020304" pitchFamily="18" charset="0"/>
              </a:rPr>
              <a:t>Healthcare </a:t>
            </a:r>
            <a:r>
              <a:rPr lang="en-IN" sz="2400" dirty="0">
                <a:solidFill>
                  <a:srgbClr val="000000"/>
                </a:solidFill>
                <a:latin typeface="Times New Roman" panose="02020603050405020304" pitchFamily="18" charset="0"/>
                <a:ea typeface="Calibri"/>
                <a:cs typeface="Times New Roman" panose="02020603050405020304" pitchFamily="18" charset="0"/>
              </a:rPr>
              <a:t>Waste Management.</a:t>
            </a:r>
            <a:endParaRPr lang="en-IN" sz="2000" dirty="0">
              <a:latin typeface="Times New Roman" panose="02020603050405020304" pitchFamily="18" charset="0"/>
              <a:ea typeface="Calibri"/>
              <a:cs typeface="Times New Roman" panose="02020603050405020304" pitchFamily="18" charset="0"/>
            </a:endParaRPr>
          </a:p>
          <a:p>
            <a:pPr algn="just">
              <a:lnSpc>
                <a:spcPct val="150000"/>
              </a:lnSpc>
              <a:spcAft>
                <a:spcPts val="1000"/>
              </a:spcAft>
            </a:pPr>
            <a:r>
              <a:rPr lang="en-IN" sz="2400" dirty="0">
                <a:solidFill>
                  <a:srgbClr val="000000"/>
                </a:solidFill>
                <a:latin typeface="Times New Roman" panose="02020603050405020304" pitchFamily="18" charset="0"/>
                <a:ea typeface="Calibri"/>
                <a:cs typeface="Times New Roman" panose="02020603050405020304" pitchFamily="18" charset="0"/>
              </a:rPr>
              <a:t>2. To assess knowledge, attitude, and practices of doctors, nurses and waste handlers regarding Health care waste management.)</a:t>
            </a:r>
            <a:endParaRPr lang="en-IN" sz="2000"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en-IN" sz="2400" dirty="0">
                <a:solidFill>
                  <a:srgbClr val="000000"/>
                </a:solidFill>
                <a:latin typeface="Times New Roman" panose="02020603050405020304" pitchFamily="18" charset="0"/>
                <a:ea typeface="Calibri"/>
                <a:cs typeface="Times New Roman" panose="02020603050405020304" pitchFamily="18" charset="0"/>
              </a:rPr>
              <a:t>3. To suggest measures for improvement in handling Health Care Waste in the hospital</a:t>
            </a:r>
            <a:r>
              <a:rPr lang="en-IN" sz="2400" dirty="0" smtClean="0">
                <a:solidFill>
                  <a:srgbClr val="000000"/>
                </a:solidFill>
                <a:latin typeface="Times New Roman" panose="02020603050405020304" pitchFamily="18" charset="0"/>
                <a:ea typeface="Calibri"/>
                <a:cs typeface="Times New Roman" panose="02020603050405020304" pitchFamily="18" charset="0"/>
              </a:rPr>
              <a:t>.</a:t>
            </a:r>
            <a:endParaRPr lang="en-IN" sz="2000" dirty="0">
              <a:latin typeface="Times New Roman" panose="02020603050405020304" pitchFamily="18" charset="0"/>
              <a:ea typeface="Calibri"/>
              <a:cs typeface="Times New Roman" panose="02020603050405020304" pitchFamily="18" charset="0"/>
            </a:endParaRPr>
          </a:p>
        </p:txBody>
      </p:sp>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latin typeface="Times New Roman" panose="02020603050405020304" pitchFamily="18" charset="0"/>
                <a:cs typeface="Times New Roman" panose="02020603050405020304" pitchFamily="18" charset="0"/>
              </a:rPr>
              <a:t> </a:t>
            </a:r>
            <a:r>
              <a:rPr lang="en-IN" sz="3600" b="1" dirty="0" smtClean="0">
                <a:solidFill>
                  <a:srgbClr val="FFFF00"/>
                </a:solidFill>
                <a:latin typeface="Times New Roman" panose="02020603050405020304" pitchFamily="18" charset="0"/>
                <a:cs typeface="Times New Roman" panose="02020603050405020304" pitchFamily="18" charset="0"/>
              </a:rPr>
              <a:t>DISSERTATION</a:t>
            </a:r>
            <a:endParaRPr lang="en-IN"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781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6417"/>
            <a:ext cx="9144000" cy="664797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nSpc>
                <a:spcPct val="150000"/>
              </a:lnSpc>
              <a:spcAft>
                <a:spcPts val="0"/>
              </a:spcAft>
            </a:pPr>
            <a:r>
              <a:rPr lang="en-IN" sz="2400" b="1" u="sng" dirty="0">
                <a:solidFill>
                  <a:srgbClr val="000000"/>
                </a:solidFill>
                <a:latin typeface="Times New Roman" panose="02020603050405020304" pitchFamily="18" charset="0"/>
                <a:ea typeface="Calibri"/>
                <a:cs typeface="Times New Roman" panose="02020603050405020304" pitchFamily="18" charset="0"/>
              </a:rPr>
              <a:t>Materials and Methods</a:t>
            </a:r>
            <a:r>
              <a:rPr lang="en-IN" sz="2400" dirty="0">
                <a:solidFill>
                  <a:srgbClr val="000000"/>
                </a:solidFill>
                <a:latin typeface="Times New Roman" panose="02020603050405020304" pitchFamily="18" charset="0"/>
                <a:ea typeface="Calibri"/>
                <a:cs typeface="Times New Roman" panose="02020603050405020304" pitchFamily="18" charset="0"/>
              </a:rPr>
              <a:t> </a:t>
            </a:r>
            <a:endParaRPr lang="en-IN" dirty="0">
              <a:latin typeface="Times New Roman" panose="02020603050405020304" pitchFamily="18" charset="0"/>
              <a:ea typeface="Calibri"/>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Observational, descriptive, Cross Sectional study among health </a:t>
            </a:r>
            <a:r>
              <a:rPr lang="en-IN" sz="2000" dirty="0">
                <a:solidFill>
                  <a:srgbClr val="000000"/>
                </a:solidFill>
                <a:latin typeface="Times New Roman" panose="02020603050405020304" pitchFamily="18" charset="0"/>
                <a:ea typeface="Calibri"/>
                <a:cs typeface="Times New Roman" panose="02020603050405020304" pitchFamily="18" charset="0"/>
              </a:rPr>
              <a:t>care </a:t>
            </a:r>
            <a:r>
              <a:rPr lang="en-IN" sz="2000" dirty="0" smtClean="0">
                <a:solidFill>
                  <a:srgbClr val="000000"/>
                </a:solidFill>
                <a:latin typeface="Times New Roman" panose="02020603050405020304" pitchFamily="18" charset="0"/>
                <a:ea typeface="Calibri"/>
                <a:cs typeface="Times New Roman" panose="02020603050405020304" pitchFamily="18" charset="0"/>
              </a:rPr>
              <a:t>workers.</a:t>
            </a:r>
          </a:p>
          <a:p>
            <a:pPr marL="285750" indent="-285750" algn="just">
              <a:lnSpc>
                <a:spcPct val="150000"/>
              </a:lnSpc>
              <a:spcAft>
                <a:spcPts val="0"/>
              </a:spcAft>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The </a:t>
            </a:r>
            <a:r>
              <a:rPr lang="en-IN" sz="2000" dirty="0">
                <a:solidFill>
                  <a:srgbClr val="000000"/>
                </a:solidFill>
                <a:latin typeface="Times New Roman" panose="02020603050405020304" pitchFamily="18" charset="0"/>
                <a:ea typeface="Calibri"/>
                <a:cs typeface="Times New Roman" panose="02020603050405020304" pitchFamily="18" charset="0"/>
              </a:rPr>
              <a:t>study was done for a period of three months 18 Feb to 18 May 2016. </a:t>
            </a:r>
            <a:endParaRPr lang="en-IN" sz="2000" dirty="0" smtClean="0">
              <a:solidFill>
                <a:srgbClr val="000000"/>
              </a:solidFill>
              <a:latin typeface="Times New Roman" panose="02020603050405020304" pitchFamily="18" charset="0"/>
              <a:ea typeface="Calibri"/>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ü"/>
            </a:pPr>
            <a:r>
              <a:rPr lang="en-IN" sz="2000" dirty="0">
                <a:solidFill>
                  <a:srgbClr val="000000"/>
                </a:solidFill>
                <a:latin typeface="Times New Roman" panose="02020603050405020304" pitchFamily="18" charset="0"/>
                <a:ea typeface="Calibri"/>
                <a:cs typeface="Times New Roman" panose="02020603050405020304" pitchFamily="18" charset="0"/>
              </a:rPr>
              <a:t>S</a:t>
            </a:r>
            <a:r>
              <a:rPr lang="en-IN" sz="2000" dirty="0" smtClean="0">
                <a:solidFill>
                  <a:srgbClr val="000000"/>
                </a:solidFill>
                <a:latin typeface="Times New Roman" panose="02020603050405020304" pitchFamily="18" charset="0"/>
                <a:ea typeface="Calibri"/>
                <a:cs typeface="Times New Roman" panose="02020603050405020304" pitchFamily="18" charset="0"/>
              </a:rPr>
              <a:t>tudy </a:t>
            </a:r>
            <a:r>
              <a:rPr lang="en-IN" sz="2000" dirty="0">
                <a:solidFill>
                  <a:srgbClr val="000000"/>
                </a:solidFill>
                <a:latin typeface="Times New Roman" panose="02020603050405020304" pitchFamily="18" charset="0"/>
                <a:ea typeface="Calibri"/>
                <a:cs typeface="Times New Roman" panose="02020603050405020304" pitchFamily="18" charset="0"/>
              </a:rPr>
              <a:t>group included the healthcare workers who were grouped into three </a:t>
            </a:r>
            <a:r>
              <a:rPr lang="en-IN" sz="2000" dirty="0" smtClean="0">
                <a:solidFill>
                  <a:srgbClr val="000000"/>
                </a:solidFill>
                <a:latin typeface="Times New Roman" panose="02020603050405020304" pitchFamily="18" charset="0"/>
                <a:ea typeface="Calibri"/>
                <a:cs typeface="Times New Roman" panose="02020603050405020304" pitchFamily="18" charset="0"/>
              </a:rPr>
              <a:t>strata:</a:t>
            </a:r>
          </a:p>
          <a:p>
            <a:pPr marL="742950" lvl="1" indent="-285750" algn="just">
              <a:lnSpc>
                <a:spcPct val="150000"/>
              </a:lnSpc>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Doctors </a:t>
            </a:r>
            <a:r>
              <a:rPr lang="en-IN" sz="2000" dirty="0">
                <a:solidFill>
                  <a:srgbClr val="000000"/>
                </a:solidFill>
                <a:latin typeface="Times New Roman" panose="02020603050405020304" pitchFamily="18" charset="0"/>
                <a:ea typeface="Calibri"/>
                <a:cs typeface="Times New Roman" panose="02020603050405020304" pitchFamily="18" charset="0"/>
              </a:rPr>
              <a:t>(residents), </a:t>
            </a:r>
            <a:r>
              <a:rPr lang="en-IN" sz="2000" dirty="0" smtClean="0">
                <a:solidFill>
                  <a:srgbClr val="000000"/>
                </a:solidFill>
                <a:latin typeface="Times New Roman" panose="02020603050405020304" pitchFamily="18" charset="0"/>
                <a:ea typeface="Calibri"/>
                <a:cs typeface="Times New Roman" panose="02020603050405020304" pitchFamily="18" charset="0"/>
              </a:rPr>
              <a:t>Nursing </a:t>
            </a:r>
            <a:r>
              <a:rPr lang="en-IN" sz="2000" dirty="0">
                <a:solidFill>
                  <a:srgbClr val="000000"/>
                </a:solidFill>
                <a:latin typeface="Times New Roman" panose="02020603050405020304" pitchFamily="18" charset="0"/>
                <a:ea typeface="Calibri"/>
                <a:cs typeface="Times New Roman" panose="02020603050405020304" pitchFamily="18" charset="0"/>
              </a:rPr>
              <a:t>staff, and Waste Care </a:t>
            </a:r>
            <a:r>
              <a:rPr lang="en-IN" sz="2000" dirty="0" smtClean="0">
                <a:solidFill>
                  <a:srgbClr val="000000"/>
                </a:solidFill>
                <a:latin typeface="Times New Roman" panose="02020603050405020304" pitchFamily="18" charset="0"/>
                <a:ea typeface="Calibri"/>
                <a:cs typeface="Times New Roman" panose="02020603050405020304" pitchFamily="18" charset="0"/>
              </a:rPr>
              <a:t>Handlers (WCHs). </a:t>
            </a:r>
            <a:endParaRPr lang="en-IN" sz="2000" dirty="0">
              <a:solidFill>
                <a:srgbClr val="000000"/>
              </a:solidFill>
              <a:latin typeface="Times New Roman" panose="02020603050405020304" pitchFamily="18" charset="0"/>
              <a:ea typeface="Calibri"/>
              <a:cs typeface="Times New Roman" panose="02020603050405020304" pitchFamily="18" charset="0"/>
            </a:endParaRPr>
          </a:p>
          <a:p>
            <a:pPr marL="742950" lvl="1" indent="-285750" algn="just">
              <a:lnSpc>
                <a:spcPct val="150000"/>
              </a:lnSpc>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The </a:t>
            </a:r>
            <a:r>
              <a:rPr lang="en-IN" sz="2000" dirty="0">
                <a:solidFill>
                  <a:srgbClr val="000000"/>
                </a:solidFill>
                <a:latin typeface="Times New Roman" panose="02020603050405020304" pitchFamily="18" charset="0"/>
                <a:ea typeface="Calibri"/>
                <a:cs typeface="Times New Roman" panose="02020603050405020304" pitchFamily="18" charset="0"/>
              </a:rPr>
              <a:t>study population included 12 doctors (residents), 53 nursing staff, and </a:t>
            </a:r>
            <a:r>
              <a:rPr lang="en-IN" sz="2000" dirty="0" smtClean="0">
                <a:solidFill>
                  <a:srgbClr val="000000"/>
                </a:solidFill>
                <a:latin typeface="Times New Roman" panose="02020603050405020304" pitchFamily="18" charset="0"/>
                <a:ea typeface="Calibri"/>
                <a:cs typeface="Times New Roman" panose="02020603050405020304" pitchFamily="18" charset="0"/>
              </a:rPr>
              <a:t>17 WCHs.</a:t>
            </a:r>
          </a:p>
          <a:p>
            <a:pPr marL="742950" lvl="1" indent="-285750" algn="just">
              <a:lnSpc>
                <a:spcPct val="150000"/>
              </a:lnSpc>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Simple </a:t>
            </a:r>
            <a:r>
              <a:rPr lang="en-IN" sz="2000" dirty="0">
                <a:solidFill>
                  <a:srgbClr val="000000"/>
                </a:solidFill>
                <a:latin typeface="Times New Roman" panose="02020603050405020304" pitchFamily="18" charset="0"/>
                <a:ea typeface="Calibri"/>
                <a:cs typeface="Times New Roman" panose="02020603050405020304" pitchFamily="18" charset="0"/>
              </a:rPr>
              <a:t>random sampling method </a:t>
            </a:r>
            <a:r>
              <a:rPr lang="en-IN" sz="2000" dirty="0" smtClean="0">
                <a:solidFill>
                  <a:srgbClr val="000000"/>
                </a:solidFill>
                <a:latin typeface="Times New Roman" panose="02020603050405020304" pitchFamily="18" charset="0"/>
                <a:ea typeface="Calibri"/>
                <a:cs typeface="Times New Roman" panose="02020603050405020304" pitchFamily="18" charset="0"/>
              </a:rPr>
              <a:t>with minimum 50</a:t>
            </a:r>
            <a:r>
              <a:rPr lang="en-IN" sz="2000" dirty="0">
                <a:solidFill>
                  <a:srgbClr val="000000"/>
                </a:solidFill>
                <a:latin typeface="Times New Roman" panose="02020603050405020304" pitchFamily="18" charset="0"/>
                <a:ea typeface="Calibri"/>
                <a:cs typeface="Times New Roman" panose="02020603050405020304" pitchFamily="18" charset="0"/>
              </a:rPr>
              <a:t>% of </a:t>
            </a:r>
            <a:r>
              <a:rPr lang="en-IN" sz="2000" dirty="0" smtClean="0">
                <a:solidFill>
                  <a:srgbClr val="000000"/>
                </a:solidFill>
                <a:latin typeface="Times New Roman" panose="02020603050405020304" pitchFamily="18" charset="0"/>
                <a:ea typeface="Calibri"/>
                <a:cs typeface="Times New Roman" panose="02020603050405020304" pitchFamily="18" charset="0"/>
              </a:rPr>
              <a:t>in </a:t>
            </a:r>
            <a:r>
              <a:rPr lang="en-IN" sz="2000" dirty="0">
                <a:solidFill>
                  <a:srgbClr val="000000"/>
                </a:solidFill>
                <a:latin typeface="Times New Roman" panose="02020603050405020304" pitchFamily="18" charset="0"/>
                <a:ea typeface="Calibri"/>
                <a:cs typeface="Times New Roman" panose="02020603050405020304" pitchFamily="18" charset="0"/>
              </a:rPr>
              <a:t>each </a:t>
            </a:r>
            <a:r>
              <a:rPr lang="en-IN" sz="2000" dirty="0" smtClean="0">
                <a:solidFill>
                  <a:srgbClr val="000000"/>
                </a:solidFill>
                <a:latin typeface="Times New Roman" panose="02020603050405020304" pitchFamily="18" charset="0"/>
                <a:ea typeface="Calibri"/>
                <a:cs typeface="Times New Roman" panose="02020603050405020304" pitchFamily="18" charset="0"/>
              </a:rPr>
              <a:t>group.</a:t>
            </a:r>
          </a:p>
          <a:p>
            <a:pPr marL="742950" lvl="1" indent="-285750" algn="just">
              <a:lnSpc>
                <a:spcPct val="150000"/>
              </a:lnSpc>
              <a:buFont typeface="Wingdings" panose="05000000000000000000" pitchFamily="2" charset="2"/>
              <a:buChar char="ü"/>
            </a:pPr>
            <a:r>
              <a:rPr lang="en-IN" sz="2000" dirty="0" smtClean="0">
                <a:solidFill>
                  <a:srgbClr val="000000"/>
                </a:solidFill>
                <a:latin typeface="Times New Roman" panose="02020603050405020304" pitchFamily="18" charset="0"/>
                <a:ea typeface="Calibri"/>
                <a:cs typeface="Times New Roman" panose="02020603050405020304" pitchFamily="18" charset="0"/>
              </a:rPr>
              <a:t>The </a:t>
            </a:r>
            <a:r>
              <a:rPr lang="en-IN" sz="2000" dirty="0">
                <a:solidFill>
                  <a:srgbClr val="000000"/>
                </a:solidFill>
                <a:latin typeface="Times New Roman" panose="02020603050405020304" pitchFamily="18" charset="0"/>
                <a:ea typeface="Calibri"/>
                <a:cs typeface="Times New Roman" panose="02020603050405020304" pitchFamily="18" charset="0"/>
              </a:rPr>
              <a:t>study was done by using a pre </a:t>
            </a:r>
            <a:r>
              <a:rPr lang="en-IN" sz="2000" dirty="0" smtClean="0">
                <a:solidFill>
                  <a:srgbClr val="000000"/>
                </a:solidFill>
                <a:latin typeface="Times New Roman" panose="02020603050405020304" pitchFamily="18" charset="0"/>
                <a:ea typeface="Calibri"/>
                <a:cs typeface="Times New Roman" panose="02020603050405020304" pitchFamily="18" charset="0"/>
              </a:rPr>
              <a:t>tested structured </a:t>
            </a:r>
            <a:r>
              <a:rPr lang="en-IN" sz="2000" dirty="0">
                <a:solidFill>
                  <a:srgbClr val="000000"/>
                </a:solidFill>
                <a:latin typeface="Times New Roman" panose="02020603050405020304" pitchFamily="18" charset="0"/>
                <a:ea typeface="Calibri"/>
                <a:cs typeface="Times New Roman" panose="02020603050405020304" pitchFamily="18" charset="0"/>
              </a:rPr>
              <a:t>questionnaire. </a:t>
            </a:r>
          </a:p>
          <a:p>
            <a:pPr algn="just">
              <a:lnSpc>
                <a:spcPct val="150000"/>
              </a:lnSpc>
              <a:spcAft>
                <a:spcPts val="0"/>
              </a:spcAft>
            </a:pPr>
            <a:r>
              <a:rPr lang="en-US" sz="2000" dirty="0">
                <a:solidFill>
                  <a:srgbClr val="000000"/>
                </a:solidFill>
                <a:latin typeface="Times New Roman" panose="02020603050405020304" pitchFamily="18" charset="0"/>
                <a:ea typeface="Times New Roman"/>
                <a:cs typeface="Times New Roman" panose="02020603050405020304" pitchFamily="18" charset="0"/>
              </a:rPr>
              <a:t>The questionnaire contained in three parts.</a:t>
            </a:r>
            <a:r>
              <a:rPr lang="en-US" sz="2000" b="1" dirty="0">
                <a:solidFill>
                  <a:srgbClr val="000000"/>
                </a:solidFill>
                <a:latin typeface="Times New Roman" panose="02020603050405020304" pitchFamily="18" charset="0"/>
                <a:ea typeface="Times New Roman"/>
                <a:cs typeface="Times New Roman" panose="02020603050405020304" pitchFamily="18" charset="0"/>
              </a:rPr>
              <a:t> </a:t>
            </a:r>
            <a:endParaRPr lang="en-IN" sz="2000" dirty="0">
              <a:solidFill>
                <a:srgbClr val="000000"/>
              </a:solidFill>
              <a:latin typeface="Times New Roman" panose="02020603050405020304" pitchFamily="18" charset="0"/>
              <a:ea typeface="Calibri"/>
              <a:cs typeface="Times New Roman" panose="02020603050405020304" pitchFamily="18" charset="0"/>
            </a:endParaRPr>
          </a:p>
          <a:p>
            <a:pPr algn="just">
              <a:lnSpc>
                <a:spcPct val="150000"/>
              </a:lnSpc>
              <a:spcAft>
                <a:spcPts val="0"/>
              </a:spcAft>
            </a:pPr>
            <a:r>
              <a:rPr lang="en-US" sz="2000" b="1" u="sng" dirty="0">
                <a:solidFill>
                  <a:srgbClr val="000000"/>
                </a:solidFill>
                <a:latin typeface="Times New Roman" panose="02020603050405020304" pitchFamily="18" charset="0"/>
                <a:ea typeface="Times New Roman"/>
                <a:cs typeface="Times New Roman" panose="02020603050405020304" pitchFamily="18" charset="0"/>
              </a:rPr>
              <a:t>Part I</a:t>
            </a:r>
            <a:r>
              <a:rPr lang="en-US" sz="2000" b="1" dirty="0">
                <a:solidFill>
                  <a:srgbClr val="000000"/>
                </a:solidFill>
                <a:latin typeface="Times New Roman" panose="02020603050405020304" pitchFamily="18" charset="0"/>
                <a:ea typeface="Times New Roman"/>
                <a:cs typeface="Times New Roman" panose="02020603050405020304" pitchFamily="18" charset="0"/>
              </a:rPr>
              <a:t> </a:t>
            </a:r>
            <a:r>
              <a:rPr lang="en-US" sz="2000" dirty="0">
                <a:solidFill>
                  <a:srgbClr val="000000"/>
                </a:solidFill>
                <a:latin typeface="Times New Roman" panose="02020603050405020304" pitchFamily="18" charset="0"/>
                <a:ea typeface="Times New Roman"/>
                <a:cs typeface="Times New Roman" panose="02020603050405020304" pitchFamily="18" charset="0"/>
              </a:rPr>
              <a:t>	</a:t>
            </a:r>
            <a:r>
              <a:rPr lang="en-US" sz="2000" dirty="0" smtClean="0">
                <a:solidFill>
                  <a:srgbClr val="000000"/>
                </a:solidFill>
                <a:latin typeface="Times New Roman" panose="02020603050405020304" pitchFamily="18" charset="0"/>
                <a:ea typeface="Times New Roman"/>
                <a:cs typeface="Times New Roman" panose="02020603050405020304" pitchFamily="18" charset="0"/>
              </a:rPr>
              <a:t>Questions </a:t>
            </a:r>
            <a:r>
              <a:rPr lang="en-US" sz="2000" dirty="0">
                <a:solidFill>
                  <a:srgbClr val="000000"/>
                </a:solidFill>
                <a:latin typeface="Times New Roman" panose="02020603050405020304" pitchFamily="18" charset="0"/>
                <a:ea typeface="Times New Roman"/>
                <a:cs typeface="Times New Roman" panose="02020603050405020304" pitchFamily="18" charset="0"/>
              </a:rPr>
              <a:t>regarding the assessment of knowledge. </a:t>
            </a:r>
            <a:endParaRPr lang="en-IN" sz="2000" dirty="0">
              <a:solidFill>
                <a:srgbClr val="000000"/>
              </a:solidFill>
              <a:latin typeface="Times New Roman" panose="02020603050405020304" pitchFamily="18" charset="0"/>
              <a:ea typeface="Calibri"/>
              <a:cs typeface="Times New Roman" panose="02020603050405020304" pitchFamily="18" charset="0"/>
            </a:endParaRPr>
          </a:p>
          <a:p>
            <a:pPr algn="just">
              <a:lnSpc>
                <a:spcPct val="150000"/>
              </a:lnSpc>
              <a:spcAft>
                <a:spcPts val="0"/>
              </a:spcAft>
            </a:pPr>
            <a:r>
              <a:rPr lang="en-US" sz="2000" b="1" u="sng" dirty="0">
                <a:solidFill>
                  <a:srgbClr val="000000"/>
                </a:solidFill>
                <a:latin typeface="Times New Roman" panose="02020603050405020304" pitchFamily="18" charset="0"/>
                <a:ea typeface="Times New Roman"/>
                <a:cs typeface="Times New Roman" panose="02020603050405020304" pitchFamily="18" charset="0"/>
              </a:rPr>
              <a:t>Part II</a:t>
            </a:r>
            <a:r>
              <a:rPr lang="en-US" sz="2000" dirty="0">
                <a:solidFill>
                  <a:srgbClr val="000000"/>
                </a:solidFill>
                <a:latin typeface="Times New Roman" panose="02020603050405020304" pitchFamily="18" charset="0"/>
                <a:ea typeface="Times New Roman"/>
                <a:cs typeface="Times New Roman" panose="02020603050405020304" pitchFamily="18" charset="0"/>
              </a:rPr>
              <a:t>	Questions for the assessment of </a:t>
            </a:r>
            <a:r>
              <a:rPr lang="en-US" sz="2000" dirty="0" smtClean="0">
                <a:solidFill>
                  <a:srgbClr val="000000"/>
                </a:solidFill>
                <a:latin typeface="Times New Roman" panose="02020603050405020304" pitchFamily="18" charset="0"/>
                <a:ea typeface="Times New Roman"/>
                <a:cs typeface="Times New Roman" panose="02020603050405020304" pitchFamily="18" charset="0"/>
              </a:rPr>
              <a:t>attitude.</a:t>
            </a:r>
          </a:p>
          <a:p>
            <a:pPr algn="just">
              <a:lnSpc>
                <a:spcPct val="150000"/>
              </a:lnSpc>
            </a:pPr>
            <a:r>
              <a:rPr lang="en-US" sz="2000" b="1" u="sng" dirty="0">
                <a:solidFill>
                  <a:srgbClr val="000000"/>
                </a:solidFill>
                <a:latin typeface="Times New Roman" panose="02020603050405020304" pitchFamily="18" charset="0"/>
                <a:ea typeface="Times New Roman"/>
                <a:cs typeface="Times New Roman" panose="02020603050405020304" pitchFamily="18" charset="0"/>
              </a:rPr>
              <a:t>Part III</a:t>
            </a:r>
            <a:r>
              <a:rPr lang="en-US" sz="2000" dirty="0">
                <a:solidFill>
                  <a:srgbClr val="000000"/>
                </a:solidFill>
                <a:latin typeface="Times New Roman" panose="02020603050405020304" pitchFamily="18" charset="0"/>
                <a:ea typeface="Times New Roman"/>
                <a:cs typeface="Times New Roman" panose="02020603050405020304" pitchFamily="18" charset="0"/>
              </a:rPr>
              <a:t>. </a:t>
            </a:r>
            <a:r>
              <a:rPr lang="en-US" sz="2000" dirty="0" smtClean="0">
                <a:solidFill>
                  <a:srgbClr val="000000"/>
                </a:solidFill>
                <a:latin typeface="Times New Roman" panose="02020603050405020304" pitchFamily="18" charset="0"/>
                <a:ea typeface="Times New Roman"/>
                <a:cs typeface="Times New Roman" panose="02020603050405020304" pitchFamily="18" charset="0"/>
              </a:rPr>
              <a:t>Questions </a:t>
            </a:r>
            <a:r>
              <a:rPr lang="en-US" sz="2000" dirty="0">
                <a:solidFill>
                  <a:srgbClr val="000000"/>
                </a:solidFill>
                <a:latin typeface="Times New Roman" panose="02020603050405020304" pitchFamily="18" charset="0"/>
                <a:ea typeface="Times New Roman"/>
                <a:cs typeface="Times New Roman" panose="02020603050405020304" pitchFamily="18" charset="0"/>
              </a:rPr>
              <a:t>regarding assessment of practice(s).</a:t>
            </a:r>
            <a:r>
              <a:rPr lang="en-US" sz="2000" b="1" dirty="0">
                <a:solidFill>
                  <a:srgbClr val="000000"/>
                </a:solidFill>
                <a:latin typeface="Times New Roman" panose="02020603050405020304" pitchFamily="18" charset="0"/>
                <a:ea typeface="Times New Roman"/>
                <a:cs typeface="Times New Roman" panose="02020603050405020304" pitchFamily="18" charset="0"/>
              </a:rPr>
              <a:t> </a:t>
            </a:r>
            <a:endParaRPr lang="en-IN" sz="2000" b="1" dirty="0" smtClean="0">
              <a:solidFill>
                <a:srgbClr val="000000"/>
              </a:solidFill>
              <a:latin typeface="Times New Roman" panose="02020603050405020304" pitchFamily="18" charset="0"/>
              <a:ea typeface="Times New Roman"/>
              <a:cs typeface="Times New Roman" panose="02020603050405020304" pitchFamily="18" charset="0"/>
            </a:endParaRPr>
          </a:p>
          <a:p>
            <a:pPr algn="just">
              <a:lnSpc>
                <a:spcPct val="150000"/>
              </a:lnSpc>
            </a:pPr>
            <a:r>
              <a:rPr lang="en-US" sz="2000" b="1" u="sng" dirty="0" smtClean="0">
                <a:solidFill>
                  <a:srgbClr val="000000"/>
                </a:solidFill>
                <a:latin typeface="Times New Roman" panose="02020603050405020304" pitchFamily="18" charset="0"/>
                <a:ea typeface="Calibri"/>
                <a:cs typeface="Times New Roman" panose="02020603050405020304" pitchFamily="18" charset="0"/>
              </a:rPr>
              <a:t>Sample size</a:t>
            </a:r>
            <a:r>
              <a:rPr lang="en-US" sz="2000" dirty="0" smtClean="0">
                <a:solidFill>
                  <a:srgbClr val="000000"/>
                </a:solidFill>
                <a:latin typeface="Times New Roman" panose="02020603050405020304" pitchFamily="18" charset="0"/>
                <a:ea typeface="Calibri"/>
                <a:cs typeface="Times New Roman" panose="02020603050405020304" pitchFamily="18" charset="0"/>
              </a:rPr>
              <a:t>	07 Doctors, 35 Nurses and 10 WCHs</a:t>
            </a:r>
            <a:endParaRPr lang="en-IN" sz="2000" b="1" u="sng" dirty="0">
              <a:solidFill>
                <a:srgbClr val="000000"/>
              </a:solidFill>
              <a:latin typeface="Times New Roman" panose="02020603050405020304" pitchFamily="18" charset="0"/>
              <a:ea typeface="Calibri"/>
              <a:cs typeface="Times New Roman" panose="02020603050405020304" pitchFamily="18" charset="0"/>
            </a:endParaRPr>
          </a:p>
        </p:txBody>
      </p:sp>
      <p:sp>
        <p:nvSpPr>
          <p:cNvPr id="3" name="Title 1"/>
          <p:cNvSpPr txBox="1">
            <a:spLocks/>
          </p:cNvSpPr>
          <p:nvPr/>
        </p:nvSpPr>
        <p:spPr>
          <a:xfrm>
            <a:off x="0" y="-99392"/>
            <a:ext cx="9144000" cy="648072"/>
          </a:xfrm>
          <a:prstGeom prst="rect">
            <a:avLst/>
          </a:prstGeom>
          <a:solidFill>
            <a:srgbClr val="FF0000"/>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rgbClr val="FFFF00"/>
                </a:solidFill>
                <a:latin typeface="Times New Roman" panose="02020603050405020304" pitchFamily="18" charset="0"/>
                <a:cs typeface="Times New Roman" panose="02020603050405020304" pitchFamily="18" charset="0"/>
              </a:rPr>
              <a:t> </a:t>
            </a:r>
            <a:r>
              <a:rPr lang="en-IN" sz="3600" b="1" dirty="0" smtClean="0">
                <a:solidFill>
                  <a:srgbClr val="FFFF00"/>
                </a:solidFill>
                <a:latin typeface="Times New Roman" panose="02020603050405020304" pitchFamily="18" charset="0"/>
                <a:cs typeface="Times New Roman" panose="02020603050405020304" pitchFamily="18" charset="0"/>
              </a:rPr>
              <a:t>DISSERTATION</a:t>
            </a:r>
            <a:endParaRPr lang="en-IN" sz="36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8143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2002</Words>
  <Application>Microsoft Office PowerPoint</Application>
  <PresentationFormat>On-screen Show (4:3)</PresentationFormat>
  <Paragraphs>575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DISSERTATION  ON    “ASSESSMENT OF KNOWLEDGE, ATTITUDE AND PRACTICE OF  HEALTHCARE  WASTE MANAGEMENT AMONG HEALTH CARE PROFESSIONALS AT ARTEMIS HOSPITAL, DWARKA, NEW DELHI” </vt:lpstr>
      <vt:lpstr> “ASSESSMENT OF KNOWLEDGE, ATTITUDE AND PRACTICE OF  HEALTHCARE  WASTE MANAGEMENT AMONG HEALTH CARE PROFESSIONALS AT ARTEMIS HOSPITAL, DWARKA, NEW DELHI”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ON    “ASSESSMENT OF KNOWLEDGE, ATTITUDE AND PRACTICE OF  HEALTHCARE  WASTE MANAGEMENT AMONG HEALTH CARE PROFESSIONALS AT ARTEMIS HOSPITAL, DWARKA, NEW DELHI”</dc:title>
  <dc:creator>MAITREYEE</dc:creator>
  <cp:lastModifiedBy>MAITREYEE</cp:lastModifiedBy>
  <cp:revision>28</cp:revision>
  <dcterms:created xsi:type="dcterms:W3CDTF">2016-05-17T11:39:15Z</dcterms:created>
  <dcterms:modified xsi:type="dcterms:W3CDTF">2016-05-18T14:47:23Z</dcterms:modified>
</cp:coreProperties>
</file>