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78" r:id="rId3"/>
    <p:sldId id="257" r:id="rId4"/>
    <p:sldId id="258" r:id="rId5"/>
    <p:sldId id="262" r:id="rId6"/>
    <p:sldId id="265" r:id="rId7"/>
    <p:sldId id="264" r:id="rId8"/>
    <p:sldId id="303" r:id="rId9"/>
    <p:sldId id="260" r:id="rId10"/>
    <p:sldId id="266" r:id="rId11"/>
    <p:sldId id="268" r:id="rId12"/>
    <p:sldId id="270" r:id="rId13"/>
    <p:sldId id="271" r:id="rId14"/>
    <p:sldId id="272" r:id="rId15"/>
    <p:sldId id="269" r:id="rId16"/>
    <p:sldId id="273" r:id="rId17"/>
    <p:sldId id="274" r:id="rId18"/>
    <p:sldId id="276" r:id="rId19"/>
    <p:sldId id="282" r:id="rId20"/>
    <p:sldId id="280" r:id="rId21"/>
    <p:sldId id="308" r:id="rId22"/>
    <p:sldId id="279" r:id="rId23"/>
    <p:sldId id="304" r:id="rId24"/>
    <p:sldId id="283" r:id="rId25"/>
    <p:sldId id="293" r:id="rId26"/>
    <p:sldId id="305" r:id="rId27"/>
    <p:sldId id="286" r:id="rId28"/>
    <p:sldId id="290" r:id="rId29"/>
    <p:sldId id="292" r:id="rId30"/>
    <p:sldId id="291" r:id="rId31"/>
    <p:sldId id="284" r:id="rId32"/>
    <p:sldId id="294" r:id="rId33"/>
    <p:sldId id="299" r:id="rId34"/>
    <p:sldId id="306" r:id="rId35"/>
    <p:sldId id="287" r:id="rId36"/>
    <p:sldId id="285" r:id="rId37"/>
    <p:sldId id="295" r:id="rId38"/>
    <p:sldId id="300" r:id="rId39"/>
    <p:sldId id="288" r:id="rId40"/>
    <p:sldId id="301" r:id="rId41"/>
    <p:sldId id="307" r:id="rId42"/>
    <p:sldId id="302" r:id="rId43"/>
    <p:sldId id="309"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9900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8" autoAdjust="0"/>
  </p:normalViewPr>
  <p:slideViewPr>
    <p:cSldViewPr>
      <p:cViewPr varScale="1">
        <p:scale>
          <a:sx n="84" d="100"/>
          <a:sy n="84" d="100"/>
        </p:scale>
        <p:origin x="-155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4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radeep\Desktop\Dessertation\dessertation%20%20col%20pradeep%20MARCH%20-%20MAY%202016\study%20leave%20report%20to%20mt%209\Book1%20(Autosave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radeep\Desktop\Dessertation\dessertation%20%20col%20pradeep%20MARCH%20-%20MAY%202016\study%20leave%20report%20to%20mt%209\Book1%20(Autosave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Pradeep\Desktop\Dessertation\dessertation%20%20col%20pradeep%20MARCH%20-%20MAY%202016\study%20leave%20report%20to%20mt%209\Book1%20(Autosaved).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Pradeep\Desktop\Dessertation\dessertation%20%20col%20pradeep%20MARCH%20-%20MAY%202016\study%20leave%20report%20to%20mt%209\Book1%20(Autosave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Pradeep\Desktop\Dessertation\dessertation%20%20col%20pradeep%20MARCH%20-%20MAY%202016\study%20leave%20report%20to%20mt%209\Book1%20(Autosaved).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Pradeep\Desktop\Dessertation\dessertation%20%20col%20pradeep%20MARCH%20-%20MAY%202016\study%20leave%20report%20to%20mt%209\Book1%20(Autosav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style val="26"/>
  <c:chart>
    <c:autoTitleDeleted val="1"/>
    <c:plotArea>
      <c:layout/>
      <c:barChart>
        <c:barDir val="col"/>
        <c:grouping val="clustered"/>
        <c:ser>
          <c:idx val="0"/>
          <c:order val="0"/>
          <c:tx>
            <c:strRef>
              <c:f>Sheet2!$C$17</c:f>
              <c:strCache>
                <c:ptCount val="1"/>
                <c:pt idx="0">
                  <c:v>Excellent</c:v>
                </c:pt>
              </c:strCache>
            </c:strRef>
          </c:tx>
          <c:cat>
            <c:strRef>
              <c:f>Sheet2!$B$18:$B$21</c:f>
              <c:strCache>
                <c:ptCount val="4"/>
                <c:pt idx="0">
                  <c:v>Doctors</c:v>
                </c:pt>
                <c:pt idx="1">
                  <c:v>Nurses</c:v>
                </c:pt>
                <c:pt idx="2">
                  <c:v>La b Tech</c:v>
                </c:pt>
                <c:pt idx="3">
                  <c:v>Sanitary Staff</c:v>
                </c:pt>
              </c:strCache>
            </c:strRef>
          </c:cat>
          <c:val>
            <c:numRef>
              <c:f>Sheet2!$C$18:$C$21</c:f>
              <c:numCache>
                <c:formatCode>0%</c:formatCode>
                <c:ptCount val="4"/>
                <c:pt idx="0">
                  <c:v>0.67000000000000526</c:v>
                </c:pt>
                <c:pt idx="1">
                  <c:v>0.45</c:v>
                </c:pt>
                <c:pt idx="2">
                  <c:v>0.56999999999999995</c:v>
                </c:pt>
                <c:pt idx="3">
                  <c:v>0.4</c:v>
                </c:pt>
              </c:numCache>
            </c:numRef>
          </c:val>
        </c:ser>
        <c:ser>
          <c:idx val="1"/>
          <c:order val="1"/>
          <c:tx>
            <c:strRef>
              <c:f>Sheet2!$D$17</c:f>
              <c:strCache>
                <c:ptCount val="1"/>
                <c:pt idx="0">
                  <c:v>Good</c:v>
                </c:pt>
              </c:strCache>
            </c:strRef>
          </c:tx>
          <c:cat>
            <c:strRef>
              <c:f>Sheet2!$B$18:$B$21</c:f>
              <c:strCache>
                <c:ptCount val="4"/>
                <c:pt idx="0">
                  <c:v>Doctors</c:v>
                </c:pt>
                <c:pt idx="1">
                  <c:v>Nurses</c:v>
                </c:pt>
                <c:pt idx="2">
                  <c:v>La b Tech</c:v>
                </c:pt>
                <c:pt idx="3">
                  <c:v>Sanitary Staff</c:v>
                </c:pt>
              </c:strCache>
            </c:strRef>
          </c:cat>
          <c:val>
            <c:numRef>
              <c:f>Sheet2!$D$18:$D$21</c:f>
              <c:numCache>
                <c:formatCode>0%</c:formatCode>
                <c:ptCount val="4"/>
                <c:pt idx="0">
                  <c:v>0.33000000000000257</c:v>
                </c:pt>
                <c:pt idx="1">
                  <c:v>0.52</c:v>
                </c:pt>
                <c:pt idx="2">
                  <c:v>0.43000000000000038</c:v>
                </c:pt>
                <c:pt idx="3">
                  <c:v>0.60000000000000064</c:v>
                </c:pt>
              </c:numCache>
            </c:numRef>
          </c:val>
        </c:ser>
        <c:ser>
          <c:idx val="2"/>
          <c:order val="2"/>
          <c:tx>
            <c:strRef>
              <c:f>Sheet2!$E$17</c:f>
              <c:strCache>
                <c:ptCount val="1"/>
                <c:pt idx="0">
                  <c:v>Poor</c:v>
                </c:pt>
              </c:strCache>
            </c:strRef>
          </c:tx>
          <c:cat>
            <c:strRef>
              <c:f>Sheet2!$B$18:$B$21</c:f>
              <c:strCache>
                <c:ptCount val="4"/>
                <c:pt idx="0">
                  <c:v>Doctors</c:v>
                </c:pt>
                <c:pt idx="1">
                  <c:v>Nurses</c:v>
                </c:pt>
                <c:pt idx="2">
                  <c:v>La b Tech</c:v>
                </c:pt>
                <c:pt idx="3">
                  <c:v>Sanitary Staff</c:v>
                </c:pt>
              </c:strCache>
            </c:strRef>
          </c:cat>
          <c:val>
            <c:numRef>
              <c:f>Sheet2!$E$18:$E$21</c:f>
              <c:numCache>
                <c:formatCode>0%</c:formatCode>
                <c:ptCount val="4"/>
                <c:pt idx="0">
                  <c:v>0</c:v>
                </c:pt>
                <c:pt idx="1">
                  <c:v>3.000000000000002E-2</c:v>
                </c:pt>
                <c:pt idx="2">
                  <c:v>0</c:v>
                </c:pt>
                <c:pt idx="3">
                  <c:v>0</c:v>
                </c:pt>
              </c:numCache>
            </c:numRef>
          </c:val>
        </c:ser>
        <c:dLbls>
          <c:showVal val="1"/>
        </c:dLbls>
        <c:overlap val="-25"/>
        <c:axId val="150713088"/>
        <c:axId val="150714624"/>
      </c:barChart>
      <c:catAx>
        <c:axId val="150713088"/>
        <c:scaling>
          <c:orientation val="minMax"/>
        </c:scaling>
        <c:axPos val="b"/>
        <c:majorTickMark val="none"/>
        <c:tickLblPos val="nextTo"/>
        <c:crossAx val="150714624"/>
        <c:crosses val="autoZero"/>
        <c:auto val="1"/>
        <c:lblAlgn val="ctr"/>
        <c:lblOffset val="100"/>
      </c:catAx>
      <c:valAx>
        <c:axId val="150714624"/>
        <c:scaling>
          <c:orientation val="minMax"/>
        </c:scaling>
        <c:delete val="1"/>
        <c:axPos val="l"/>
        <c:numFmt formatCode="0%" sourceLinked="1"/>
        <c:majorTickMark val="none"/>
        <c:tickLblPos val="none"/>
        <c:crossAx val="150713088"/>
        <c:crosses val="autoZero"/>
        <c:crossBetween val="between"/>
      </c:valAx>
    </c:plotArea>
    <c:legend>
      <c:legendPos val="t"/>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IN"/>
  <c:style val="26"/>
  <c:chart>
    <c:title>
      <c:tx>
        <c:rich>
          <a:bodyPr/>
          <a:lstStyle/>
          <a:p>
            <a:pPr>
              <a:defRPr/>
            </a:pPr>
            <a:r>
              <a:rPr lang="en-IN" sz="1200"/>
              <a:t>STORAGE PERIOD  OF  BMW</a:t>
            </a:r>
          </a:p>
        </c:rich>
      </c:tx>
      <c:layout/>
    </c:title>
    <c:plotArea>
      <c:layout/>
      <c:barChart>
        <c:barDir val="col"/>
        <c:grouping val="clustered"/>
        <c:ser>
          <c:idx val="0"/>
          <c:order val="0"/>
          <c:tx>
            <c:strRef>
              <c:f>Sheet1!$A$9</c:f>
              <c:strCache>
                <c:ptCount val="1"/>
                <c:pt idx="0">
                  <c:v>Doctor </c:v>
                </c:pt>
              </c:strCache>
            </c:strRef>
          </c:tx>
          <c:val>
            <c:numRef>
              <c:f>Sheet1!$B$9:$C$9</c:f>
              <c:numCache>
                <c:formatCode>0%</c:formatCode>
                <c:ptCount val="2"/>
                <c:pt idx="1">
                  <c:v>0.71000000000000063</c:v>
                </c:pt>
              </c:numCache>
            </c:numRef>
          </c:val>
        </c:ser>
        <c:ser>
          <c:idx val="1"/>
          <c:order val="1"/>
          <c:tx>
            <c:strRef>
              <c:f>Sheet1!$A$10</c:f>
              <c:strCache>
                <c:ptCount val="1"/>
                <c:pt idx="0">
                  <c:v>Nurse</c:v>
                </c:pt>
              </c:strCache>
            </c:strRef>
          </c:tx>
          <c:val>
            <c:numRef>
              <c:f>Sheet1!$B$10:$C$10</c:f>
              <c:numCache>
                <c:formatCode>0%</c:formatCode>
                <c:ptCount val="2"/>
                <c:pt idx="1">
                  <c:v>0.58000000000000007</c:v>
                </c:pt>
              </c:numCache>
            </c:numRef>
          </c:val>
        </c:ser>
        <c:ser>
          <c:idx val="2"/>
          <c:order val="2"/>
          <c:tx>
            <c:strRef>
              <c:f>Sheet1!$A$11</c:f>
              <c:strCache>
                <c:ptCount val="1"/>
                <c:pt idx="0">
                  <c:v>Lab  Technecian</c:v>
                </c:pt>
              </c:strCache>
            </c:strRef>
          </c:tx>
          <c:val>
            <c:numRef>
              <c:f>Sheet1!$B$11:$C$11</c:f>
              <c:numCache>
                <c:formatCode>0%</c:formatCode>
                <c:ptCount val="2"/>
                <c:pt idx="1">
                  <c:v>0.56999999999999995</c:v>
                </c:pt>
              </c:numCache>
            </c:numRef>
          </c:val>
        </c:ser>
        <c:ser>
          <c:idx val="3"/>
          <c:order val="3"/>
          <c:tx>
            <c:strRef>
              <c:f>Sheet1!$A$12</c:f>
              <c:strCache>
                <c:ptCount val="1"/>
                <c:pt idx="0">
                  <c:v>Sanitary Staff</c:v>
                </c:pt>
              </c:strCache>
            </c:strRef>
          </c:tx>
          <c:val>
            <c:numRef>
              <c:f>Sheet1!$B$12:$C$12</c:f>
              <c:numCache>
                <c:formatCode>0%</c:formatCode>
                <c:ptCount val="2"/>
                <c:pt idx="1">
                  <c:v>0.47000000000000008</c:v>
                </c:pt>
              </c:numCache>
            </c:numRef>
          </c:val>
        </c:ser>
        <c:dLbls>
          <c:showVal val="1"/>
        </c:dLbls>
        <c:overlap val="-25"/>
        <c:axId val="150771584"/>
        <c:axId val="150773120"/>
      </c:barChart>
      <c:catAx>
        <c:axId val="150771584"/>
        <c:scaling>
          <c:orientation val="minMax"/>
        </c:scaling>
        <c:axPos val="b"/>
        <c:majorTickMark val="none"/>
        <c:tickLblPos val="nextTo"/>
        <c:crossAx val="150773120"/>
        <c:crosses val="autoZero"/>
        <c:auto val="1"/>
        <c:lblAlgn val="ctr"/>
        <c:lblOffset val="100"/>
      </c:catAx>
      <c:valAx>
        <c:axId val="150773120"/>
        <c:scaling>
          <c:orientation val="minMax"/>
        </c:scaling>
        <c:delete val="1"/>
        <c:axPos val="l"/>
        <c:numFmt formatCode="General" sourceLinked="1"/>
        <c:majorTickMark val="none"/>
        <c:tickLblPos val="none"/>
        <c:crossAx val="150771584"/>
        <c:crosses val="autoZero"/>
        <c:crossBetween val="between"/>
      </c:valAx>
    </c:plotArea>
    <c:legend>
      <c:legendPos val="t"/>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IN"/>
  <c:style val="26"/>
  <c:chart>
    <c:title>
      <c:tx>
        <c:rich>
          <a:bodyPr/>
          <a:lstStyle/>
          <a:p>
            <a:pPr>
              <a:defRPr/>
            </a:pPr>
            <a:r>
              <a:rPr lang="en-IN" sz="1200"/>
              <a:t>AWARENESS REGARDING  COLOUR CODE OF BM WASTE DISPOSAL BAGS </a:t>
            </a:r>
          </a:p>
        </c:rich>
      </c:tx>
      <c:layout/>
    </c:title>
    <c:plotArea>
      <c:layout>
        <c:manualLayout>
          <c:layoutTarget val="inner"/>
          <c:xMode val="edge"/>
          <c:yMode val="edge"/>
          <c:x val="2.6715234721161416E-2"/>
          <c:y val="0.39613123459131183"/>
          <c:w val="0.94656953055767723"/>
          <c:h val="0.5284114614761305"/>
        </c:manualLayout>
      </c:layout>
      <c:barChart>
        <c:barDir val="col"/>
        <c:grouping val="clustered"/>
        <c:ser>
          <c:idx val="1"/>
          <c:order val="1"/>
          <c:tx>
            <c:strRef>
              <c:f>Sheet1!$A$3</c:f>
              <c:strCache>
                <c:ptCount val="1"/>
                <c:pt idx="0">
                  <c:v>Nurse</c:v>
                </c:pt>
              </c:strCache>
            </c:strRef>
          </c:tx>
          <c:cat>
            <c:numRef>
              <c:f>Sheet1!$B$1:$D$1</c:f>
              <c:numCache>
                <c:formatCode>General</c:formatCode>
                <c:ptCount val="3"/>
              </c:numCache>
            </c:numRef>
          </c:cat>
          <c:val>
            <c:numRef>
              <c:f>Sheet1!$B$3:$D$3</c:f>
              <c:numCache>
                <c:formatCode>0%</c:formatCode>
                <c:ptCount val="3"/>
                <c:pt idx="1">
                  <c:v>1</c:v>
                </c:pt>
              </c:numCache>
            </c:numRef>
          </c:val>
        </c:ser>
        <c:ser>
          <c:idx val="2"/>
          <c:order val="2"/>
          <c:tx>
            <c:strRef>
              <c:f>Sheet1!$A$4</c:f>
              <c:strCache>
                <c:ptCount val="1"/>
                <c:pt idx="0">
                  <c:v>Lab  Technecian</c:v>
                </c:pt>
              </c:strCache>
            </c:strRef>
          </c:tx>
          <c:cat>
            <c:numRef>
              <c:f>Sheet1!$B$1:$D$1</c:f>
              <c:numCache>
                <c:formatCode>General</c:formatCode>
                <c:ptCount val="3"/>
              </c:numCache>
            </c:numRef>
          </c:cat>
          <c:val>
            <c:numRef>
              <c:f>Sheet1!$B$4:$D$4</c:f>
              <c:numCache>
                <c:formatCode>0%</c:formatCode>
                <c:ptCount val="3"/>
                <c:pt idx="1">
                  <c:v>1</c:v>
                </c:pt>
              </c:numCache>
            </c:numRef>
          </c:val>
        </c:ser>
        <c:ser>
          <c:idx val="0"/>
          <c:order val="0"/>
          <c:tx>
            <c:strRef>
              <c:f>Sheet1!$A$2</c:f>
              <c:strCache>
                <c:ptCount val="1"/>
                <c:pt idx="0">
                  <c:v>Doctor </c:v>
                </c:pt>
              </c:strCache>
            </c:strRef>
          </c:tx>
          <c:cat>
            <c:numRef>
              <c:f>Sheet1!$B$1:$D$1</c:f>
              <c:numCache>
                <c:formatCode>General</c:formatCode>
                <c:ptCount val="3"/>
              </c:numCache>
            </c:numRef>
          </c:cat>
          <c:val>
            <c:numRef>
              <c:f>Sheet1!$B$2:$D$2</c:f>
              <c:numCache>
                <c:formatCode>0%</c:formatCode>
                <c:ptCount val="3"/>
                <c:pt idx="1">
                  <c:v>1</c:v>
                </c:pt>
              </c:numCache>
            </c:numRef>
          </c:val>
        </c:ser>
        <c:ser>
          <c:idx val="3"/>
          <c:order val="3"/>
          <c:tx>
            <c:strRef>
              <c:f>Sheet1!$A$5</c:f>
              <c:strCache>
                <c:ptCount val="1"/>
                <c:pt idx="0">
                  <c:v>Sanitary Staff</c:v>
                </c:pt>
              </c:strCache>
            </c:strRef>
          </c:tx>
          <c:cat>
            <c:numRef>
              <c:f>Sheet1!$B$1:$D$1</c:f>
              <c:numCache>
                <c:formatCode>General</c:formatCode>
                <c:ptCount val="3"/>
              </c:numCache>
            </c:numRef>
          </c:cat>
          <c:val>
            <c:numRef>
              <c:f>Sheet1!$B$5:$D$5</c:f>
              <c:numCache>
                <c:formatCode>0%</c:formatCode>
                <c:ptCount val="3"/>
                <c:pt idx="1">
                  <c:v>0.53</c:v>
                </c:pt>
              </c:numCache>
            </c:numRef>
          </c:val>
        </c:ser>
        <c:dLbls>
          <c:showVal val="1"/>
        </c:dLbls>
        <c:overlap val="-25"/>
        <c:axId val="151348352"/>
        <c:axId val="151342464"/>
      </c:barChart>
      <c:valAx>
        <c:axId val="151342464"/>
        <c:scaling>
          <c:orientation val="minMax"/>
        </c:scaling>
        <c:delete val="1"/>
        <c:axPos val="l"/>
        <c:numFmt formatCode="General" sourceLinked="1"/>
        <c:majorTickMark val="none"/>
        <c:tickLblPos val="none"/>
        <c:crossAx val="151348352"/>
        <c:crosses val="autoZero"/>
        <c:crossBetween val="between"/>
      </c:valAx>
      <c:catAx>
        <c:axId val="151348352"/>
        <c:scaling>
          <c:orientation val="minMax"/>
        </c:scaling>
        <c:axPos val="b"/>
        <c:numFmt formatCode="General" sourceLinked="1"/>
        <c:majorTickMark val="none"/>
        <c:tickLblPos val="nextTo"/>
        <c:crossAx val="151342464"/>
        <c:crosses val="autoZero"/>
        <c:auto val="1"/>
        <c:lblAlgn val="ctr"/>
        <c:lblOffset val="100"/>
      </c:catAx>
    </c:plotArea>
    <c:legend>
      <c:legendPos val="t"/>
      <c:layout>
        <c:manualLayout>
          <c:xMode val="edge"/>
          <c:yMode val="edge"/>
          <c:x val="0.12570014994812123"/>
          <c:y val="0.29531446649311288"/>
          <c:w val="0.73773637358210065"/>
          <c:h val="0.12635251624915703"/>
        </c:manualLayout>
      </c:layout>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IN"/>
  <c:style val="26"/>
  <c:chart>
    <c:title>
      <c:tx>
        <c:rich>
          <a:bodyPr/>
          <a:lstStyle/>
          <a:p>
            <a:pPr>
              <a:defRPr/>
            </a:pPr>
            <a:r>
              <a:rPr lang="en-IN" sz="1200"/>
              <a:t>AWARENESS ABOUT NEEDLE STICK INJURY</a:t>
            </a:r>
          </a:p>
        </c:rich>
      </c:tx>
      <c:layout/>
    </c:title>
    <c:plotArea>
      <c:layout/>
      <c:barChart>
        <c:barDir val="bar"/>
        <c:grouping val="clustered"/>
        <c:ser>
          <c:idx val="0"/>
          <c:order val="0"/>
          <c:cat>
            <c:strRef>
              <c:f>Sheet1!$A$16:$A$19</c:f>
              <c:strCache>
                <c:ptCount val="4"/>
                <c:pt idx="0">
                  <c:v>Doctor </c:v>
                </c:pt>
                <c:pt idx="1">
                  <c:v>Nurse</c:v>
                </c:pt>
                <c:pt idx="2">
                  <c:v>Lab  Technecian</c:v>
                </c:pt>
                <c:pt idx="3">
                  <c:v>Sanitary Staff</c:v>
                </c:pt>
              </c:strCache>
            </c:strRef>
          </c:cat>
          <c:val>
            <c:numRef>
              <c:f>Sheet1!$B$16:$B$19</c:f>
              <c:numCache>
                <c:formatCode>General</c:formatCode>
                <c:ptCount val="4"/>
              </c:numCache>
            </c:numRef>
          </c:val>
        </c:ser>
        <c:ser>
          <c:idx val="1"/>
          <c:order val="1"/>
          <c:cat>
            <c:strRef>
              <c:f>Sheet1!$A$16:$A$19</c:f>
              <c:strCache>
                <c:ptCount val="4"/>
                <c:pt idx="0">
                  <c:v>Doctor </c:v>
                </c:pt>
                <c:pt idx="1">
                  <c:v>Nurse</c:v>
                </c:pt>
                <c:pt idx="2">
                  <c:v>Lab  Technecian</c:v>
                </c:pt>
                <c:pt idx="3">
                  <c:v>Sanitary Staff</c:v>
                </c:pt>
              </c:strCache>
            </c:strRef>
          </c:cat>
          <c:val>
            <c:numRef>
              <c:f>Sheet1!$C$16:$C$19</c:f>
              <c:numCache>
                <c:formatCode>0%</c:formatCode>
                <c:ptCount val="4"/>
                <c:pt idx="0">
                  <c:v>1</c:v>
                </c:pt>
                <c:pt idx="1">
                  <c:v>0.68</c:v>
                </c:pt>
                <c:pt idx="2">
                  <c:v>0.86000000000000065</c:v>
                </c:pt>
                <c:pt idx="3">
                  <c:v>0.58000000000000007</c:v>
                </c:pt>
              </c:numCache>
            </c:numRef>
          </c:val>
        </c:ser>
        <c:dLbls>
          <c:showVal val="1"/>
        </c:dLbls>
        <c:axId val="151382656"/>
        <c:axId val="151527808"/>
      </c:barChart>
      <c:catAx>
        <c:axId val="151382656"/>
        <c:scaling>
          <c:orientation val="minMax"/>
        </c:scaling>
        <c:axPos val="l"/>
        <c:majorTickMark val="none"/>
        <c:tickLblPos val="nextTo"/>
        <c:crossAx val="151527808"/>
        <c:crosses val="autoZero"/>
        <c:auto val="1"/>
        <c:lblAlgn val="ctr"/>
        <c:lblOffset val="100"/>
      </c:catAx>
      <c:valAx>
        <c:axId val="151527808"/>
        <c:scaling>
          <c:orientation val="minMax"/>
        </c:scaling>
        <c:delete val="1"/>
        <c:axPos val="b"/>
        <c:numFmt formatCode="General" sourceLinked="1"/>
        <c:majorTickMark val="none"/>
        <c:tickLblPos val="none"/>
        <c:crossAx val="151382656"/>
        <c:crosses val="autoZero"/>
        <c:crossBetween val="between"/>
      </c:valAx>
    </c:plotArea>
    <c:legend>
      <c:legendPos val="t"/>
      <c:layout/>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IN"/>
  <c:style val="26"/>
  <c:chart>
    <c:title>
      <c:tx>
        <c:rich>
          <a:bodyPr/>
          <a:lstStyle/>
          <a:p>
            <a:pPr>
              <a:defRPr/>
            </a:pPr>
            <a:r>
              <a:rPr lang="en-IN"/>
              <a:t>Attitude of HCW </a:t>
            </a:r>
          </a:p>
        </c:rich>
      </c:tx>
      <c:layout/>
    </c:title>
    <c:plotArea>
      <c:layout/>
      <c:barChart>
        <c:barDir val="col"/>
        <c:grouping val="clustered"/>
        <c:ser>
          <c:idx val="0"/>
          <c:order val="0"/>
          <c:tx>
            <c:strRef>
              <c:f>Sheet2!$C$9</c:f>
              <c:strCache>
                <c:ptCount val="1"/>
                <c:pt idx="0">
                  <c:v>Excellent</c:v>
                </c:pt>
              </c:strCache>
            </c:strRef>
          </c:tx>
          <c:cat>
            <c:strRef>
              <c:f>Sheet2!$B$10:$B$13</c:f>
              <c:strCache>
                <c:ptCount val="4"/>
                <c:pt idx="0">
                  <c:v>Doctors</c:v>
                </c:pt>
                <c:pt idx="1">
                  <c:v>Nurses</c:v>
                </c:pt>
                <c:pt idx="2">
                  <c:v>La b Tech</c:v>
                </c:pt>
                <c:pt idx="3">
                  <c:v>Sanitary Staff</c:v>
                </c:pt>
              </c:strCache>
            </c:strRef>
          </c:cat>
          <c:val>
            <c:numRef>
              <c:f>Sheet2!$C$10:$C$13</c:f>
              <c:numCache>
                <c:formatCode>0%</c:formatCode>
                <c:ptCount val="4"/>
                <c:pt idx="0">
                  <c:v>0.56999999999999995</c:v>
                </c:pt>
                <c:pt idx="1">
                  <c:v>0.51</c:v>
                </c:pt>
                <c:pt idx="2">
                  <c:v>0.56999999999999995</c:v>
                </c:pt>
                <c:pt idx="3">
                  <c:v>0.41000000000000031</c:v>
                </c:pt>
              </c:numCache>
            </c:numRef>
          </c:val>
        </c:ser>
        <c:ser>
          <c:idx val="1"/>
          <c:order val="1"/>
          <c:tx>
            <c:strRef>
              <c:f>Sheet2!$D$9</c:f>
              <c:strCache>
                <c:ptCount val="1"/>
                <c:pt idx="0">
                  <c:v>Good</c:v>
                </c:pt>
              </c:strCache>
            </c:strRef>
          </c:tx>
          <c:cat>
            <c:strRef>
              <c:f>Sheet2!$B$10:$B$13</c:f>
              <c:strCache>
                <c:ptCount val="4"/>
                <c:pt idx="0">
                  <c:v>Doctors</c:v>
                </c:pt>
                <c:pt idx="1">
                  <c:v>Nurses</c:v>
                </c:pt>
                <c:pt idx="2">
                  <c:v>La b Tech</c:v>
                </c:pt>
                <c:pt idx="3">
                  <c:v>Sanitary Staff</c:v>
                </c:pt>
              </c:strCache>
            </c:strRef>
          </c:cat>
          <c:val>
            <c:numRef>
              <c:f>Sheet2!$D$10:$D$13</c:f>
              <c:numCache>
                <c:formatCode>0%</c:formatCode>
                <c:ptCount val="4"/>
                <c:pt idx="0">
                  <c:v>0.43000000000000038</c:v>
                </c:pt>
                <c:pt idx="1">
                  <c:v>0.49000000000000032</c:v>
                </c:pt>
                <c:pt idx="2">
                  <c:v>0.43000000000000038</c:v>
                </c:pt>
                <c:pt idx="3">
                  <c:v>0.41000000000000031</c:v>
                </c:pt>
              </c:numCache>
            </c:numRef>
          </c:val>
        </c:ser>
        <c:ser>
          <c:idx val="2"/>
          <c:order val="2"/>
          <c:tx>
            <c:strRef>
              <c:f>Sheet2!$E$9</c:f>
              <c:strCache>
                <c:ptCount val="1"/>
                <c:pt idx="0">
                  <c:v>Poor</c:v>
                </c:pt>
              </c:strCache>
            </c:strRef>
          </c:tx>
          <c:cat>
            <c:strRef>
              <c:f>Sheet2!$B$10:$B$13</c:f>
              <c:strCache>
                <c:ptCount val="4"/>
                <c:pt idx="0">
                  <c:v>Doctors</c:v>
                </c:pt>
                <c:pt idx="1">
                  <c:v>Nurses</c:v>
                </c:pt>
                <c:pt idx="2">
                  <c:v>La b Tech</c:v>
                </c:pt>
                <c:pt idx="3">
                  <c:v>Sanitary Staff</c:v>
                </c:pt>
              </c:strCache>
            </c:strRef>
          </c:cat>
          <c:val>
            <c:numRef>
              <c:f>Sheet2!$E$10:$E$13</c:f>
              <c:numCache>
                <c:formatCode>0%</c:formatCode>
                <c:ptCount val="4"/>
                <c:pt idx="0">
                  <c:v>0</c:v>
                </c:pt>
                <c:pt idx="1">
                  <c:v>0</c:v>
                </c:pt>
                <c:pt idx="2">
                  <c:v>0</c:v>
                </c:pt>
                <c:pt idx="3">
                  <c:v>0.17</c:v>
                </c:pt>
              </c:numCache>
            </c:numRef>
          </c:val>
        </c:ser>
        <c:dLbls>
          <c:showVal val="1"/>
        </c:dLbls>
        <c:overlap val="-25"/>
        <c:axId val="151563264"/>
        <c:axId val="151573248"/>
      </c:barChart>
      <c:catAx>
        <c:axId val="151563264"/>
        <c:scaling>
          <c:orientation val="minMax"/>
        </c:scaling>
        <c:axPos val="b"/>
        <c:majorTickMark val="none"/>
        <c:tickLblPos val="nextTo"/>
        <c:crossAx val="151573248"/>
        <c:crosses val="autoZero"/>
        <c:auto val="1"/>
        <c:lblAlgn val="ctr"/>
        <c:lblOffset val="100"/>
      </c:catAx>
      <c:valAx>
        <c:axId val="151573248"/>
        <c:scaling>
          <c:orientation val="minMax"/>
        </c:scaling>
        <c:delete val="1"/>
        <c:axPos val="l"/>
        <c:numFmt formatCode="0%" sourceLinked="1"/>
        <c:tickLblPos val="none"/>
        <c:crossAx val="151563264"/>
        <c:crosses val="autoZero"/>
        <c:crossBetween val="between"/>
      </c:valAx>
    </c:plotArea>
    <c:legend>
      <c:legendPos val="t"/>
      <c:layout/>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IN"/>
  <c:style val="26"/>
  <c:chart>
    <c:title>
      <c:tx>
        <c:rich>
          <a:bodyPr/>
          <a:lstStyle/>
          <a:p>
            <a:pPr>
              <a:defRPr/>
            </a:pPr>
            <a:r>
              <a:rPr lang="en-IN"/>
              <a:t>Practices  of HCW</a:t>
            </a:r>
          </a:p>
        </c:rich>
      </c:tx>
      <c:layout/>
    </c:title>
    <c:plotArea>
      <c:layout/>
      <c:barChart>
        <c:barDir val="col"/>
        <c:grouping val="clustered"/>
        <c:ser>
          <c:idx val="0"/>
          <c:order val="0"/>
          <c:tx>
            <c:strRef>
              <c:f>Sheet2!$C$2</c:f>
              <c:strCache>
                <c:ptCount val="1"/>
                <c:pt idx="0">
                  <c:v>Excellent</c:v>
                </c:pt>
              </c:strCache>
            </c:strRef>
          </c:tx>
          <c:cat>
            <c:strRef>
              <c:f>Sheet2!$B$3:$B$6</c:f>
              <c:strCache>
                <c:ptCount val="4"/>
                <c:pt idx="0">
                  <c:v>Doctors</c:v>
                </c:pt>
                <c:pt idx="1">
                  <c:v>Nurses</c:v>
                </c:pt>
                <c:pt idx="2">
                  <c:v>La b Tech</c:v>
                </c:pt>
                <c:pt idx="3">
                  <c:v>Sanitary Staff</c:v>
                </c:pt>
              </c:strCache>
            </c:strRef>
          </c:cat>
          <c:val>
            <c:numRef>
              <c:f>Sheet2!$C$3:$C$6</c:f>
              <c:numCache>
                <c:formatCode>0%</c:formatCode>
                <c:ptCount val="4"/>
                <c:pt idx="0">
                  <c:v>0.24000000000000021</c:v>
                </c:pt>
                <c:pt idx="1">
                  <c:v>0.51</c:v>
                </c:pt>
                <c:pt idx="2">
                  <c:v>0.86000000000000065</c:v>
                </c:pt>
                <c:pt idx="3">
                  <c:v>0.29000000000000031</c:v>
                </c:pt>
              </c:numCache>
            </c:numRef>
          </c:val>
        </c:ser>
        <c:ser>
          <c:idx val="1"/>
          <c:order val="1"/>
          <c:tx>
            <c:strRef>
              <c:f>Sheet2!$D$2</c:f>
              <c:strCache>
                <c:ptCount val="1"/>
                <c:pt idx="0">
                  <c:v>Good</c:v>
                </c:pt>
              </c:strCache>
            </c:strRef>
          </c:tx>
          <c:cat>
            <c:strRef>
              <c:f>Sheet2!$B$3:$B$6</c:f>
              <c:strCache>
                <c:ptCount val="4"/>
                <c:pt idx="0">
                  <c:v>Doctors</c:v>
                </c:pt>
                <c:pt idx="1">
                  <c:v>Nurses</c:v>
                </c:pt>
                <c:pt idx="2">
                  <c:v>La b Tech</c:v>
                </c:pt>
                <c:pt idx="3">
                  <c:v>Sanitary Staff</c:v>
                </c:pt>
              </c:strCache>
            </c:strRef>
          </c:cat>
          <c:val>
            <c:numRef>
              <c:f>Sheet2!$D$3:$D$6</c:f>
              <c:numCache>
                <c:formatCode>0%</c:formatCode>
                <c:ptCount val="4"/>
                <c:pt idx="0">
                  <c:v>0.1</c:v>
                </c:pt>
                <c:pt idx="1">
                  <c:v>0.1</c:v>
                </c:pt>
                <c:pt idx="2">
                  <c:v>1.0000000000000005E-2</c:v>
                </c:pt>
                <c:pt idx="3">
                  <c:v>0.1</c:v>
                </c:pt>
              </c:numCache>
            </c:numRef>
          </c:val>
        </c:ser>
        <c:ser>
          <c:idx val="2"/>
          <c:order val="2"/>
          <c:tx>
            <c:strRef>
              <c:f>Sheet2!$E$2</c:f>
              <c:strCache>
                <c:ptCount val="1"/>
                <c:pt idx="0">
                  <c:v>Poor</c:v>
                </c:pt>
              </c:strCache>
            </c:strRef>
          </c:tx>
          <c:cat>
            <c:strRef>
              <c:f>Sheet2!$B$3:$B$6</c:f>
              <c:strCache>
                <c:ptCount val="4"/>
                <c:pt idx="0">
                  <c:v>Doctors</c:v>
                </c:pt>
                <c:pt idx="1">
                  <c:v>Nurses</c:v>
                </c:pt>
                <c:pt idx="2">
                  <c:v>La b Tech</c:v>
                </c:pt>
                <c:pt idx="3">
                  <c:v>Sanitary Staff</c:v>
                </c:pt>
              </c:strCache>
            </c:strRef>
          </c:cat>
          <c:val>
            <c:numRef>
              <c:f>Sheet2!$E$3:$E$6</c:f>
              <c:numCache>
                <c:formatCode>0%</c:formatCode>
                <c:ptCount val="4"/>
                <c:pt idx="0">
                  <c:v>6.0000000000000032E-2</c:v>
                </c:pt>
                <c:pt idx="1">
                  <c:v>0.05</c:v>
                </c:pt>
                <c:pt idx="2">
                  <c:v>0</c:v>
                </c:pt>
                <c:pt idx="3">
                  <c:v>2.0000000000000011E-2</c:v>
                </c:pt>
              </c:numCache>
            </c:numRef>
          </c:val>
        </c:ser>
        <c:dLbls>
          <c:showVal val="1"/>
        </c:dLbls>
        <c:overlap val="-25"/>
        <c:axId val="155286912"/>
        <c:axId val="155296896"/>
      </c:barChart>
      <c:catAx>
        <c:axId val="155286912"/>
        <c:scaling>
          <c:orientation val="minMax"/>
        </c:scaling>
        <c:axPos val="b"/>
        <c:majorTickMark val="none"/>
        <c:tickLblPos val="nextTo"/>
        <c:crossAx val="155296896"/>
        <c:crosses val="autoZero"/>
        <c:auto val="1"/>
        <c:lblAlgn val="ctr"/>
        <c:lblOffset val="100"/>
      </c:catAx>
      <c:valAx>
        <c:axId val="155296896"/>
        <c:scaling>
          <c:orientation val="minMax"/>
        </c:scaling>
        <c:delete val="1"/>
        <c:axPos val="l"/>
        <c:numFmt formatCode="0%" sourceLinked="1"/>
        <c:tickLblPos val="none"/>
        <c:crossAx val="155286912"/>
        <c:crosses val="autoZero"/>
        <c:crossBetween val="between"/>
      </c:valAx>
    </c:plotArea>
    <c:legend>
      <c:legendPos val="t"/>
      <c:layout>
        <c:manualLayout>
          <c:xMode val="edge"/>
          <c:yMode val="edge"/>
          <c:x val="0.26363297180445466"/>
          <c:y val="0.15263174146575331"/>
          <c:w val="0.43040601406305939"/>
          <c:h val="0.14894907486409642"/>
        </c:manualLayout>
      </c:layout>
    </c:legend>
    <c:plotVisOnly val="1"/>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2265CA76-5290-4A4F-8D77-BB50764ED9E0}" type="datetimeFigureOut">
              <a:rPr lang="en-IN" smtClean="0"/>
              <a:pPr/>
              <a:t>20-05-2016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E78EE35-B3F1-41E8-BCD2-80551825F81F}"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265CA76-5290-4A4F-8D77-BB50764ED9E0}" type="datetimeFigureOut">
              <a:rPr lang="en-IN" smtClean="0"/>
              <a:pPr/>
              <a:t>20-05-2016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E78EE35-B3F1-41E8-BCD2-80551825F81F}"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265CA76-5290-4A4F-8D77-BB50764ED9E0}" type="datetimeFigureOut">
              <a:rPr lang="en-IN" smtClean="0"/>
              <a:pPr/>
              <a:t>20-05-2016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E78EE35-B3F1-41E8-BCD2-80551825F81F}"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265CA76-5290-4A4F-8D77-BB50764ED9E0}" type="datetimeFigureOut">
              <a:rPr lang="en-IN" smtClean="0"/>
              <a:pPr/>
              <a:t>20-05-2016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E78EE35-B3F1-41E8-BCD2-80551825F81F}"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65CA76-5290-4A4F-8D77-BB50764ED9E0}" type="datetimeFigureOut">
              <a:rPr lang="en-IN" smtClean="0"/>
              <a:pPr/>
              <a:t>20-05-2016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E78EE35-B3F1-41E8-BCD2-80551825F81F}"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2265CA76-5290-4A4F-8D77-BB50764ED9E0}" type="datetimeFigureOut">
              <a:rPr lang="en-IN" smtClean="0"/>
              <a:pPr/>
              <a:t>20-05-2016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E78EE35-B3F1-41E8-BCD2-80551825F81F}"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2265CA76-5290-4A4F-8D77-BB50764ED9E0}" type="datetimeFigureOut">
              <a:rPr lang="en-IN" smtClean="0"/>
              <a:pPr/>
              <a:t>20-05-2016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E78EE35-B3F1-41E8-BCD2-80551825F81F}"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2265CA76-5290-4A4F-8D77-BB50764ED9E0}" type="datetimeFigureOut">
              <a:rPr lang="en-IN" smtClean="0"/>
              <a:pPr/>
              <a:t>20-05-2016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E78EE35-B3F1-41E8-BCD2-80551825F81F}"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65CA76-5290-4A4F-8D77-BB50764ED9E0}" type="datetimeFigureOut">
              <a:rPr lang="en-IN" smtClean="0"/>
              <a:pPr/>
              <a:t>20-05-2016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E78EE35-B3F1-41E8-BCD2-80551825F81F}"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65CA76-5290-4A4F-8D77-BB50764ED9E0}" type="datetimeFigureOut">
              <a:rPr lang="en-IN" smtClean="0"/>
              <a:pPr/>
              <a:t>20-05-2016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E78EE35-B3F1-41E8-BCD2-80551825F81F}"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65CA76-5290-4A4F-8D77-BB50764ED9E0}" type="datetimeFigureOut">
              <a:rPr lang="en-IN" smtClean="0"/>
              <a:pPr/>
              <a:t>20-05-2016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E78EE35-B3F1-41E8-BCD2-80551825F81F}"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65CA76-5290-4A4F-8D77-BB50764ED9E0}" type="datetimeFigureOut">
              <a:rPr lang="en-IN" smtClean="0"/>
              <a:pPr/>
              <a:t>20-05-2016</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78EE35-B3F1-41E8-BCD2-80551825F81F}"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6"/>
            <a:ext cx="7772400" cy="1470025"/>
          </a:xfrm>
        </p:spPr>
        <p:txBody>
          <a:bodyPr>
            <a:normAutofit/>
          </a:bodyPr>
          <a:lstStyle/>
          <a:p>
            <a:r>
              <a:rPr lang="en-IN" sz="3600" b="1" u="sng" dirty="0" smtClean="0">
                <a:solidFill>
                  <a:srgbClr val="C00000"/>
                </a:solidFill>
              </a:rPr>
              <a:t>DISSERTATION</a:t>
            </a:r>
            <a:endParaRPr lang="en-IN" sz="3600" dirty="0">
              <a:solidFill>
                <a:srgbClr val="C00000"/>
              </a:solidFill>
            </a:endParaRPr>
          </a:p>
        </p:txBody>
      </p:sp>
      <p:sp>
        <p:nvSpPr>
          <p:cNvPr id="3" name="Subtitle 2"/>
          <p:cNvSpPr>
            <a:spLocks noGrp="1"/>
          </p:cNvSpPr>
          <p:nvPr>
            <p:ph type="subTitle" idx="1"/>
          </p:nvPr>
        </p:nvSpPr>
        <p:spPr>
          <a:xfrm>
            <a:off x="1371600" y="2852936"/>
            <a:ext cx="6400800" cy="1752600"/>
          </a:xfrm>
        </p:spPr>
        <p:txBody>
          <a:bodyPr>
            <a:normAutofit fontScale="92500" lnSpcReduction="20000"/>
          </a:bodyPr>
          <a:lstStyle/>
          <a:p>
            <a:r>
              <a:rPr lang="en-IN" sz="2800" dirty="0" smtClean="0">
                <a:solidFill>
                  <a:schemeClr val="tx1"/>
                </a:solidFill>
              </a:rPr>
              <a:t>BY</a:t>
            </a:r>
          </a:p>
          <a:p>
            <a:r>
              <a:rPr lang="en-IN" sz="2800" dirty="0" smtClean="0">
                <a:solidFill>
                  <a:schemeClr val="tx1"/>
                </a:solidFill>
              </a:rPr>
              <a:t>COL PRADEEP CHOUBEY</a:t>
            </a:r>
          </a:p>
          <a:p>
            <a:r>
              <a:rPr lang="en-IN" sz="2800" dirty="0" smtClean="0">
                <a:solidFill>
                  <a:schemeClr val="tx1"/>
                </a:solidFill>
              </a:rPr>
              <a:t>PG/14/045</a:t>
            </a:r>
          </a:p>
          <a:p>
            <a:r>
              <a:rPr lang="en-IN" sz="2800" dirty="0" smtClean="0">
                <a:solidFill>
                  <a:schemeClr val="tx1"/>
                </a:solidFill>
              </a:rPr>
              <a:t>HOSPITAL BATCH</a:t>
            </a:r>
            <a:endParaRPr lang="en-IN" sz="28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1008112"/>
          </a:xfrm>
        </p:spPr>
        <p:txBody>
          <a:bodyPr>
            <a:normAutofit fontScale="90000"/>
          </a:bodyPr>
          <a:lstStyle/>
          <a:p>
            <a:r>
              <a:rPr lang="en-IN" dirty="0"/>
              <a:t/>
            </a:r>
            <a:br>
              <a:rPr lang="en-IN" dirty="0"/>
            </a:br>
            <a:endParaRPr lang="en-IN" dirty="0"/>
          </a:p>
        </p:txBody>
      </p:sp>
      <p:sp>
        <p:nvSpPr>
          <p:cNvPr id="4" name="Subtitle 2"/>
          <p:cNvSpPr txBox="1">
            <a:spLocks/>
          </p:cNvSpPr>
          <p:nvPr/>
        </p:nvSpPr>
        <p:spPr>
          <a:xfrm>
            <a:off x="683568" y="3019400"/>
            <a:ext cx="7704856" cy="98566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sng" strike="noStrike" kern="1200" cap="none" spc="0" normalizeH="0" baseline="0" noProof="0" dirty="0" smtClean="0">
                <a:ln>
                  <a:noFill/>
                </a:ln>
                <a:solidFill>
                  <a:schemeClr val="tx1"/>
                </a:solidFill>
                <a:effectLst/>
                <a:uLnTx/>
                <a:uFillTx/>
                <a:latin typeface="+mn-lt"/>
                <a:ea typeface="+mn-ea"/>
                <a:cs typeface="+mn-cs"/>
              </a:rPr>
              <a:t>DISSERTATION</a:t>
            </a:r>
            <a:endParaRPr kumimoji="0" lang="en-IN" sz="4400" b="0" i="0" u="sng"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heavy" dirty="0" smtClean="0"/>
              <a:t>OBJECTIVE</a:t>
            </a:r>
            <a:endParaRPr lang="en-IN" dirty="0"/>
          </a:p>
        </p:txBody>
      </p:sp>
      <p:sp>
        <p:nvSpPr>
          <p:cNvPr id="3" name="Content Placeholder 2"/>
          <p:cNvSpPr>
            <a:spLocks noGrp="1"/>
          </p:cNvSpPr>
          <p:nvPr>
            <p:ph idx="1"/>
          </p:nvPr>
        </p:nvSpPr>
        <p:spPr/>
        <p:txBody>
          <a:bodyPr/>
          <a:lstStyle/>
          <a:p>
            <a:endParaRPr lang="en-IN" dirty="0"/>
          </a:p>
          <a:p>
            <a:r>
              <a:rPr lang="en-US" dirty="0"/>
              <a:t> </a:t>
            </a:r>
            <a:r>
              <a:rPr lang="en-US" b="1" dirty="0" smtClean="0">
                <a:solidFill>
                  <a:srgbClr val="C00000"/>
                </a:solidFill>
              </a:rPr>
              <a:t>ASSESSMENT OF  THE EXISTING  KNOWLEDGE , ATTITUDE AND PRACTICES (KAP) REGARDING BIO MEDICAL WASTE MANAGEMENT AMONG THE HEALTH  CARE WORKERS AT                  CANTONMENT GENERAL HOSPITAL , DELHI CANTT</a:t>
            </a:r>
            <a:endParaRPr lang="en-IN" dirty="0">
              <a:solidFill>
                <a:srgbClr val="C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SPECIFIC OBJECTIVES  </a:t>
            </a:r>
            <a:r>
              <a:rPr lang="en-IN" dirty="0"/>
              <a:t/>
            </a:r>
            <a:br>
              <a:rPr lang="en-IN" dirty="0"/>
            </a:br>
            <a:endParaRPr lang="en-IN" dirty="0"/>
          </a:p>
        </p:txBody>
      </p:sp>
      <p:sp>
        <p:nvSpPr>
          <p:cNvPr id="3" name="Content Placeholder 2"/>
          <p:cNvSpPr>
            <a:spLocks noGrp="1"/>
          </p:cNvSpPr>
          <p:nvPr>
            <p:ph idx="1"/>
          </p:nvPr>
        </p:nvSpPr>
        <p:spPr/>
        <p:txBody>
          <a:bodyPr/>
          <a:lstStyle/>
          <a:p>
            <a:pPr>
              <a:buNone/>
            </a:pPr>
            <a:r>
              <a:rPr lang="en-US" dirty="0">
                <a:solidFill>
                  <a:srgbClr val="C00000"/>
                </a:solidFill>
              </a:rPr>
              <a:t>1</a:t>
            </a:r>
            <a:r>
              <a:rPr lang="en-US" dirty="0" smtClean="0">
                <a:solidFill>
                  <a:srgbClr val="C00000"/>
                </a:solidFill>
              </a:rPr>
              <a:t>.   To </a:t>
            </a:r>
            <a:r>
              <a:rPr lang="en-US" dirty="0">
                <a:solidFill>
                  <a:srgbClr val="C00000"/>
                </a:solidFill>
              </a:rPr>
              <a:t>explore the level of knowledge regarding  Bio Medical Waste management   as under</a:t>
            </a:r>
            <a:r>
              <a:rPr lang="en-US" dirty="0"/>
              <a:t>:-</a:t>
            </a:r>
            <a:endParaRPr lang="en-IN" dirty="0"/>
          </a:p>
          <a:p>
            <a:pPr lvl="0"/>
            <a:r>
              <a:rPr lang="en-US" dirty="0"/>
              <a:t>Awareness about definition of BMW .</a:t>
            </a:r>
            <a:endParaRPr lang="en-IN" dirty="0"/>
          </a:p>
          <a:p>
            <a:pPr lvl="0"/>
            <a:r>
              <a:rPr lang="en-US" dirty="0"/>
              <a:t>Awareness about color code of storage bins and bags.</a:t>
            </a:r>
            <a:endParaRPr lang="en-IN" dirty="0"/>
          </a:p>
          <a:p>
            <a:pPr lvl="0"/>
            <a:r>
              <a:rPr lang="en-US" dirty="0"/>
              <a:t>Awareness about actions to be taken after exposure to BMW / Needle Stick injury.</a:t>
            </a:r>
            <a:endParaRPr lang="en-IN" dirty="0"/>
          </a:p>
          <a:p>
            <a:pPr>
              <a:buNone/>
            </a:pPr>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SPECIFIC OBJECTIVES  </a:t>
            </a:r>
            <a:r>
              <a:rPr lang="en-IN" dirty="0"/>
              <a:t/>
            </a:r>
            <a:br>
              <a:rPr lang="en-IN" dirty="0"/>
            </a:br>
            <a:endParaRPr lang="en-IN" dirty="0"/>
          </a:p>
        </p:txBody>
      </p:sp>
      <p:sp>
        <p:nvSpPr>
          <p:cNvPr id="3" name="Content Placeholder 2"/>
          <p:cNvSpPr>
            <a:spLocks noGrp="1"/>
          </p:cNvSpPr>
          <p:nvPr>
            <p:ph idx="1"/>
          </p:nvPr>
        </p:nvSpPr>
        <p:spPr/>
        <p:txBody>
          <a:bodyPr/>
          <a:lstStyle/>
          <a:p>
            <a:pPr>
              <a:buNone/>
            </a:pPr>
            <a:r>
              <a:rPr lang="en-US" dirty="0">
                <a:solidFill>
                  <a:srgbClr val="C00000"/>
                </a:solidFill>
              </a:rPr>
              <a:t>2.To study  the attitude  towards  Bio Medical waste management as under</a:t>
            </a:r>
            <a:r>
              <a:rPr lang="en-US" dirty="0"/>
              <a:t>:-</a:t>
            </a:r>
            <a:endParaRPr lang="en-IN" dirty="0"/>
          </a:p>
          <a:p>
            <a:pPr lvl="0"/>
            <a:r>
              <a:rPr lang="en-US" dirty="0"/>
              <a:t>Attitude towards importance of BMW management in the hospital.</a:t>
            </a:r>
            <a:endParaRPr lang="en-IN" dirty="0"/>
          </a:p>
          <a:p>
            <a:pPr lvl="0"/>
            <a:r>
              <a:rPr lang="en-US" dirty="0"/>
              <a:t>Attitude towards collective responsibility of all staff towards safe BMW management.</a:t>
            </a:r>
            <a:endParaRPr lang="en-IN" dirty="0"/>
          </a:p>
          <a:p>
            <a:r>
              <a:rPr lang="en-US" dirty="0"/>
              <a:t>Attitude towards training for safe BMWaste Management.</a:t>
            </a:r>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SPECIFIC OBJECTIVES  </a:t>
            </a:r>
            <a:r>
              <a:rPr lang="en-IN" dirty="0" smtClean="0"/>
              <a:t/>
            </a:r>
            <a:br>
              <a:rPr lang="en-IN" dirty="0" smtClean="0"/>
            </a:br>
            <a:endParaRPr lang="en-IN" dirty="0"/>
          </a:p>
        </p:txBody>
      </p:sp>
      <p:sp>
        <p:nvSpPr>
          <p:cNvPr id="3" name="Content Placeholder 2"/>
          <p:cNvSpPr>
            <a:spLocks noGrp="1"/>
          </p:cNvSpPr>
          <p:nvPr>
            <p:ph idx="1"/>
          </p:nvPr>
        </p:nvSpPr>
        <p:spPr>
          <a:xfrm>
            <a:off x="0" y="1124744"/>
            <a:ext cx="9144000" cy="5001419"/>
          </a:xfrm>
        </p:spPr>
        <p:txBody>
          <a:bodyPr>
            <a:normAutofit/>
          </a:bodyPr>
          <a:lstStyle/>
          <a:p>
            <a:pPr>
              <a:buNone/>
            </a:pPr>
            <a:r>
              <a:rPr lang="en-US" dirty="0">
                <a:solidFill>
                  <a:srgbClr val="C00000"/>
                </a:solidFill>
              </a:rPr>
              <a:t>3</a:t>
            </a:r>
            <a:r>
              <a:rPr lang="en-US" dirty="0"/>
              <a:t>. </a:t>
            </a:r>
            <a:r>
              <a:rPr lang="en-US" dirty="0">
                <a:solidFill>
                  <a:srgbClr val="C00000"/>
                </a:solidFill>
              </a:rPr>
              <a:t>To determine the existing practices  regarding the BM waste management  in the  Hospital as under</a:t>
            </a:r>
            <a:r>
              <a:rPr lang="en-US" dirty="0"/>
              <a:t>:-</a:t>
            </a:r>
            <a:endParaRPr lang="en-IN" dirty="0"/>
          </a:p>
          <a:p>
            <a:pPr lvl="0"/>
            <a:r>
              <a:rPr lang="en-US" dirty="0"/>
              <a:t>Practices that the hospital strictly follows the BMW rules.</a:t>
            </a:r>
            <a:endParaRPr lang="en-IN" dirty="0"/>
          </a:p>
          <a:p>
            <a:pPr lvl="0"/>
            <a:r>
              <a:rPr lang="en-US" dirty="0"/>
              <a:t>The practice of safe usage of needles and sharps and reporting procedures .</a:t>
            </a:r>
            <a:endParaRPr lang="en-IN" dirty="0"/>
          </a:p>
          <a:p>
            <a:pPr lvl="0"/>
            <a:r>
              <a:rPr lang="en-US" dirty="0"/>
              <a:t>Practices  of  immunization against Hepatitis B</a:t>
            </a:r>
            <a:r>
              <a:rPr lang="en-US" dirty="0" smtClean="0"/>
              <a:t>.</a:t>
            </a:r>
          </a:p>
          <a:p>
            <a:pPr lvl="0">
              <a:buNone/>
            </a:pPr>
            <a:r>
              <a:rPr lang="en-US" dirty="0">
                <a:solidFill>
                  <a:srgbClr val="C00000"/>
                </a:solidFill>
              </a:rPr>
              <a:t>4.</a:t>
            </a:r>
            <a:r>
              <a:rPr lang="en-US" dirty="0"/>
              <a:t>   </a:t>
            </a:r>
            <a:r>
              <a:rPr lang="en-US" dirty="0">
                <a:solidFill>
                  <a:srgbClr val="C00000"/>
                </a:solidFill>
              </a:rPr>
              <a:t>To suggest remedial measures(Recommendations)  to  improve the KAP regarding BMW  Management</a:t>
            </a:r>
            <a:endParaRPr lang="en-IN" dirty="0">
              <a:solidFill>
                <a:srgbClr val="C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heavy" dirty="0"/>
              <a:t>METHODOLOGY</a:t>
            </a:r>
            <a:r>
              <a:rPr lang="en-IN" dirty="0"/>
              <a:t/>
            </a:r>
            <a:br>
              <a:rPr lang="en-IN" dirty="0"/>
            </a:br>
            <a:endParaRPr lang="en-IN" dirty="0"/>
          </a:p>
        </p:txBody>
      </p:sp>
      <p:sp>
        <p:nvSpPr>
          <p:cNvPr id="3" name="Content Placeholder 2"/>
          <p:cNvSpPr>
            <a:spLocks noGrp="1"/>
          </p:cNvSpPr>
          <p:nvPr>
            <p:ph idx="1"/>
          </p:nvPr>
        </p:nvSpPr>
        <p:spPr>
          <a:xfrm>
            <a:off x="251520" y="836712"/>
            <a:ext cx="8640960" cy="5904656"/>
          </a:xfrm>
        </p:spPr>
        <p:txBody>
          <a:bodyPr>
            <a:normAutofit/>
          </a:bodyPr>
          <a:lstStyle/>
          <a:p>
            <a:r>
              <a:rPr lang="en-US" b="1" u="sng" dirty="0">
                <a:solidFill>
                  <a:srgbClr val="C00000"/>
                </a:solidFill>
              </a:rPr>
              <a:t>Study design</a:t>
            </a:r>
            <a:r>
              <a:rPr lang="en-US" dirty="0">
                <a:solidFill>
                  <a:srgbClr val="C00000"/>
                </a:solidFill>
              </a:rPr>
              <a:t> -  A cross-sectional </a:t>
            </a:r>
            <a:r>
              <a:rPr lang="en-US" dirty="0" smtClean="0">
                <a:solidFill>
                  <a:srgbClr val="C00000"/>
                </a:solidFill>
              </a:rPr>
              <a:t>study</a:t>
            </a:r>
            <a:endParaRPr lang="en-IN" dirty="0">
              <a:solidFill>
                <a:srgbClr val="C00000"/>
              </a:solidFill>
            </a:endParaRPr>
          </a:p>
          <a:p>
            <a:r>
              <a:rPr lang="en-US" b="1" u="sng" dirty="0"/>
              <a:t>Study area</a:t>
            </a:r>
            <a:r>
              <a:rPr lang="en-US" dirty="0"/>
              <a:t> -  Cantonment General  Hospital Delhi Cantt located at  </a:t>
            </a:r>
            <a:r>
              <a:rPr lang="en-US" dirty="0" err="1"/>
              <a:t>Sadar</a:t>
            </a:r>
            <a:r>
              <a:rPr lang="en-US" dirty="0"/>
              <a:t> </a:t>
            </a:r>
            <a:r>
              <a:rPr lang="en-US" dirty="0" err="1"/>
              <a:t>Bazar</a:t>
            </a:r>
            <a:r>
              <a:rPr lang="en-US" dirty="0"/>
              <a:t>.</a:t>
            </a:r>
            <a:endParaRPr lang="en-IN" dirty="0"/>
          </a:p>
          <a:p>
            <a:r>
              <a:rPr lang="en-US" b="1" u="sng" dirty="0">
                <a:solidFill>
                  <a:srgbClr val="C00000"/>
                </a:solidFill>
              </a:rPr>
              <a:t>Study population</a:t>
            </a:r>
            <a:r>
              <a:rPr lang="en-US" dirty="0">
                <a:solidFill>
                  <a:srgbClr val="C00000"/>
                </a:solidFill>
              </a:rPr>
              <a:t> - Doctors , Nurses , Lab technicians  and Sanitary staff in the hospital</a:t>
            </a:r>
            <a:endParaRPr lang="en-IN" dirty="0">
              <a:solidFill>
                <a:srgbClr val="C00000"/>
              </a:solidFill>
            </a:endParaRPr>
          </a:p>
          <a:p>
            <a:r>
              <a:rPr lang="en-US" b="1" u="sng" dirty="0"/>
              <a:t>Sample Size</a:t>
            </a:r>
            <a:r>
              <a:rPr lang="en-US" dirty="0"/>
              <a:t> -  76 HCW involved in healthcare management of the hospital</a:t>
            </a:r>
            <a:endParaRPr lang="en-IN" dirty="0"/>
          </a:p>
          <a:p>
            <a:r>
              <a:rPr lang="en-US" b="1" u="sng" dirty="0">
                <a:solidFill>
                  <a:srgbClr val="C00000"/>
                </a:solidFill>
              </a:rPr>
              <a:t>Sampling method</a:t>
            </a:r>
            <a:r>
              <a:rPr lang="en-US" dirty="0">
                <a:solidFill>
                  <a:srgbClr val="C00000"/>
                </a:solidFill>
              </a:rPr>
              <a:t> - Convenience random </a:t>
            </a:r>
            <a:r>
              <a:rPr lang="en-US" dirty="0" smtClean="0">
                <a:solidFill>
                  <a:srgbClr val="C00000"/>
                </a:solidFill>
              </a:rPr>
              <a:t>sampling</a:t>
            </a:r>
          </a:p>
          <a:p>
            <a:r>
              <a:rPr lang="en-US" dirty="0"/>
              <a:t> </a:t>
            </a:r>
            <a:r>
              <a:rPr lang="en-US" b="1" u="sng" dirty="0" smtClean="0"/>
              <a:t>Time Frame</a:t>
            </a:r>
            <a:r>
              <a:rPr lang="en-US" dirty="0" smtClean="0"/>
              <a:t> -  </a:t>
            </a:r>
            <a:r>
              <a:rPr lang="en-US" b="1" dirty="0" smtClean="0"/>
              <a:t> Feb to May</a:t>
            </a:r>
            <a:endParaRPr lang="en-US" dirty="0" smtClean="0"/>
          </a:p>
          <a:p>
            <a:endParaRPr lang="en-IN" dirty="0"/>
          </a:p>
          <a:p>
            <a:endParaRPr lang="en-I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normAutofit fontScale="90000"/>
          </a:bodyPr>
          <a:lstStyle/>
          <a:p>
            <a:r>
              <a:rPr lang="en-US" b="1" u="heavy" dirty="0" smtClean="0"/>
              <a:t/>
            </a:r>
            <a:br>
              <a:rPr lang="en-US" b="1" u="heavy" dirty="0" smtClean="0"/>
            </a:br>
            <a:r>
              <a:rPr lang="en-US" b="1" u="heavy" dirty="0" smtClean="0"/>
              <a:t>METHODOLOGY</a:t>
            </a:r>
            <a:r>
              <a:rPr lang="en-IN" dirty="0"/>
              <a:t/>
            </a:r>
            <a:br>
              <a:rPr lang="en-IN" dirty="0"/>
            </a:br>
            <a:endParaRPr lang="en-IN" dirty="0"/>
          </a:p>
        </p:txBody>
      </p:sp>
      <p:sp>
        <p:nvSpPr>
          <p:cNvPr id="3" name="Content Placeholder 2"/>
          <p:cNvSpPr>
            <a:spLocks noGrp="1"/>
          </p:cNvSpPr>
          <p:nvPr>
            <p:ph idx="1"/>
          </p:nvPr>
        </p:nvSpPr>
        <p:spPr>
          <a:xfrm>
            <a:off x="179512" y="836712"/>
            <a:ext cx="8856984" cy="5904656"/>
          </a:xfrm>
        </p:spPr>
        <p:txBody>
          <a:bodyPr>
            <a:normAutofit/>
          </a:bodyPr>
          <a:lstStyle/>
          <a:p>
            <a:pPr>
              <a:buNone/>
            </a:pPr>
            <a:r>
              <a:rPr lang="en-US" b="1" u="sng" dirty="0"/>
              <a:t>Data Collection tools and techniques</a:t>
            </a:r>
            <a:r>
              <a:rPr lang="en-US" dirty="0"/>
              <a:t> -  Structured questionnaire ,  observation  and  interview . </a:t>
            </a:r>
            <a:endParaRPr lang="en-IN" dirty="0"/>
          </a:p>
          <a:p>
            <a:pPr>
              <a:buNone/>
            </a:pPr>
            <a:r>
              <a:rPr lang="en-US" b="1" u="sng" dirty="0">
                <a:solidFill>
                  <a:srgbClr val="C00000"/>
                </a:solidFill>
              </a:rPr>
              <a:t>Statistical software to be  used</a:t>
            </a:r>
            <a:r>
              <a:rPr lang="en-US" dirty="0">
                <a:solidFill>
                  <a:srgbClr val="C00000"/>
                </a:solidFill>
              </a:rPr>
              <a:t> -  Microsoft excel to </a:t>
            </a:r>
            <a:r>
              <a:rPr lang="en-US" dirty="0" err="1">
                <a:solidFill>
                  <a:srgbClr val="C00000"/>
                </a:solidFill>
              </a:rPr>
              <a:t>analyse</a:t>
            </a:r>
            <a:r>
              <a:rPr lang="en-US" dirty="0">
                <a:solidFill>
                  <a:srgbClr val="C00000"/>
                </a:solidFill>
              </a:rPr>
              <a:t> the data and create charts and graphs.</a:t>
            </a:r>
            <a:endParaRPr lang="en-IN" dirty="0">
              <a:solidFill>
                <a:srgbClr val="C00000"/>
              </a:solidFill>
            </a:endParaRPr>
          </a:p>
          <a:p>
            <a:pPr>
              <a:buNone/>
            </a:pPr>
            <a:r>
              <a:rPr lang="en-US" b="1" u="sng" dirty="0"/>
              <a:t>Inclusion and Exclusion Criteria</a:t>
            </a:r>
            <a:r>
              <a:rPr lang="en-US" dirty="0"/>
              <a:t> </a:t>
            </a:r>
            <a:r>
              <a:rPr lang="en-US" dirty="0" smtClean="0"/>
              <a:t>–</a:t>
            </a:r>
            <a:endParaRPr lang="en-IN" b="1" dirty="0"/>
          </a:p>
          <a:p>
            <a:pPr lvl="0"/>
            <a:r>
              <a:rPr lang="en-US" dirty="0" smtClean="0"/>
              <a:t>unwilling </a:t>
            </a:r>
            <a:r>
              <a:rPr lang="en-US" dirty="0"/>
              <a:t>to be part of the study </a:t>
            </a:r>
            <a:endParaRPr lang="en-US" dirty="0" smtClean="0"/>
          </a:p>
          <a:p>
            <a:pPr lvl="0"/>
            <a:r>
              <a:rPr lang="en-US" dirty="0" smtClean="0"/>
              <a:t> </a:t>
            </a:r>
            <a:r>
              <a:rPr lang="en-US" dirty="0"/>
              <a:t>those who did not return the </a:t>
            </a:r>
            <a:r>
              <a:rPr lang="en-US" dirty="0" smtClean="0"/>
              <a:t>questionnaire</a:t>
            </a:r>
            <a:endParaRPr lang="en-IN" dirty="0"/>
          </a:p>
          <a:p>
            <a:pPr lvl="0"/>
            <a:r>
              <a:rPr lang="en-US" dirty="0" smtClean="0">
                <a:solidFill>
                  <a:srgbClr val="9900CC"/>
                </a:solidFill>
              </a:rPr>
              <a:t>Accuracy may be affected by perception</a:t>
            </a:r>
            <a:r>
              <a:rPr lang="en-US" dirty="0" smtClean="0"/>
              <a:t>.</a:t>
            </a:r>
            <a:endParaRPr lang="en-IN" dirty="0"/>
          </a:p>
          <a:p>
            <a:pPr lvl="0"/>
            <a:r>
              <a:rPr lang="en-US" dirty="0" smtClean="0"/>
              <a:t>Biased answering may effect accuracy.</a:t>
            </a:r>
            <a:endParaRPr lang="en-IN" dirty="0"/>
          </a:p>
          <a:p>
            <a:pPr lvl="0"/>
            <a:r>
              <a:rPr lang="en-US" dirty="0">
                <a:solidFill>
                  <a:srgbClr val="C00000"/>
                </a:solidFill>
              </a:rPr>
              <a:t>The findings may not be uniformly </a:t>
            </a:r>
            <a:r>
              <a:rPr lang="en-US" dirty="0" smtClean="0">
                <a:solidFill>
                  <a:srgbClr val="C00000"/>
                </a:solidFill>
              </a:rPr>
              <a:t>applicable</a:t>
            </a:r>
            <a:endParaRPr lang="en-IN" dirty="0">
              <a:solidFill>
                <a:srgbClr val="C00000"/>
              </a:solidFill>
            </a:endParaRPr>
          </a:p>
          <a:p>
            <a:endParaRPr lang="en-IN" dirty="0">
              <a:solidFill>
                <a:srgbClr val="C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heavy" dirty="0"/>
              <a:t>METHODOLOGY</a:t>
            </a:r>
            <a:r>
              <a:rPr lang="en-IN" dirty="0"/>
              <a:t/>
            </a:r>
            <a:br>
              <a:rPr lang="en-IN" dirty="0"/>
            </a:br>
            <a:endParaRPr lang="en-IN" dirty="0"/>
          </a:p>
        </p:txBody>
      </p:sp>
      <p:sp>
        <p:nvSpPr>
          <p:cNvPr id="3" name="Content Placeholder 2"/>
          <p:cNvSpPr>
            <a:spLocks noGrp="1"/>
          </p:cNvSpPr>
          <p:nvPr>
            <p:ph idx="1"/>
          </p:nvPr>
        </p:nvSpPr>
        <p:spPr>
          <a:xfrm>
            <a:off x="251520" y="980728"/>
            <a:ext cx="8568952" cy="5472608"/>
          </a:xfrm>
        </p:spPr>
        <p:txBody>
          <a:bodyPr>
            <a:normAutofit fontScale="85000" lnSpcReduction="20000"/>
          </a:bodyPr>
          <a:lstStyle/>
          <a:p>
            <a:pPr>
              <a:buNone/>
            </a:pPr>
            <a:r>
              <a:rPr lang="en-US" b="1" u="sng" dirty="0"/>
              <a:t>Expected Outcome </a:t>
            </a:r>
            <a:endParaRPr lang="en-IN" dirty="0"/>
          </a:p>
          <a:p>
            <a:pPr lvl="0"/>
            <a:r>
              <a:rPr lang="en-US" dirty="0" smtClean="0"/>
              <a:t>Know gaps </a:t>
            </a:r>
            <a:r>
              <a:rPr lang="en-US" dirty="0"/>
              <a:t>in the  level of </a:t>
            </a:r>
            <a:r>
              <a:rPr lang="en-US" dirty="0" smtClean="0"/>
              <a:t>awareness.</a:t>
            </a:r>
            <a:endParaRPr lang="en-IN" dirty="0"/>
          </a:p>
          <a:p>
            <a:pPr lvl="0"/>
            <a:r>
              <a:rPr lang="en-US" dirty="0" smtClean="0">
                <a:solidFill>
                  <a:srgbClr val="C00000"/>
                </a:solidFill>
              </a:rPr>
              <a:t>Find Shortcomings </a:t>
            </a:r>
            <a:r>
              <a:rPr lang="en-US" dirty="0">
                <a:solidFill>
                  <a:srgbClr val="C00000"/>
                </a:solidFill>
              </a:rPr>
              <a:t>in the attitude and  </a:t>
            </a:r>
            <a:r>
              <a:rPr lang="en-US" dirty="0" smtClean="0">
                <a:solidFill>
                  <a:srgbClr val="C00000"/>
                </a:solidFill>
              </a:rPr>
              <a:t>practices.</a:t>
            </a:r>
            <a:endParaRPr lang="en-IN" dirty="0">
              <a:solidFill>
                <a:srgbClr val="C00000"/>
              </a:solidFill>
            </a:endParaRPr>
          </a:p>
          <a:p>
            <a:pPr lvl="0"/>
            <a:r>
              <a:rPr lang="en-US" dirty="0"/>
              <a:t>Recommendations  for </a:t>
            </a:r>
            <a:r>
              <a:rPr lang="en-US" dirty="0" smtClean="0"/>
              <a:t>improvement of KAP.</a:t>
            </a:r>
          </a:p>
          <a:p>
            <a:pPr lvl="0"/>
            <a:endParaRPr lang="en-US" dirty="0" smtClean="0"/>
          </a:p>
          <a:p>
            <a:pPr>
              <a:buNone/>
            </a:pPr>
            <a:r>
              <a:rPr lang="en-US" sz="3400" b="1" u="heavy" dirty="0" smtClean="0"/>
              <a:t>Procedure</a:t>
            </a:r>
            <a:r>
              <a:rPr lang="en-US" sz="3400" dirty="0" smtClean="0"/>
              <a:t>.</a:t>
            </a:r>
            <a:r>
              <a:rPr lang="en-US" dirty="0" smtClean="0"/>
              <a:t> </a:t>
            </a:r>
            <a:endParaRPr lang="en-IN" dirty="0" smtClean="0"/>
          </a:p>
          <a:p>
            <a:r>
              <a:rPr lang="en-US" dirty="0" smtClean="0"/>
              <a:t>Observation and Interview.</a:t>
            </a:r>
          </a:p>
          <a:p>
            <a:r>
              <a:rPr lang="en-US" dirty="0" smtClean="0">
                <a:solidFill>
                  <a:srgbClr val="C00000"/>
                </a:solidFill>
              </a:rPr>
              <a:t>Preparation of questionnaire after review of literature.</a:t>
            </a:r>
            <a:endParaRPr lang="en-US" dirty="0" smtClean="0"/>
          </a:p>
          <a:p>
            <a:r>
              <a:rPr lang="en-US" dirty="0" smtClean="0"/>
              <a:t> Random convenience sampling to select sample. </a:t>
            </a:r>
          </a:p>
          <a:p>
            <a:r>
              <a:rPr lang="en-US" dirty="0" smtClean="0"/>
              <a:t> </a:t>
            </a:r>
            <a:r>
              <a:rPr lang="en-US" b="1" dirty="0" smtClean="0"/>
              <a:t>Finally sample size - 76 (21 Doctors , 31 Nurses , 17 Sanitary Staff and 07 Lab Technicians )</a:t>
            </a:r>
          </a:p>
          <a:p>
            <a:r>
              <a:rPr lang="en-US" b="1" dirty="0" smtClean="0"/>
              <a:t> </a:t>
            </a:r>
            <a:r>
              <a:rPr lang="en-US" dirty="0" smtClean="0">
                <a:solidFill>
                  <a:srgbClr val="C00000"/>
                </a:solidFill>
              </a:rPr>
              <a:t>Questionnaire was also pilot-tested</a:t>
            </a:r>
            <a:endParaRPr lang="en-US" dirty="0" smtClean="0"/>
          </a:p>
          <a:p>
            <a:r>
              <a:rPr lang="en-US" dirty="0" smtClean="0"/>
              <a:t> Briefing of Participants and distribution of  questionnaire</a:t>
            </a:r>
          </a:p>
          <a:p>
            <a:pPr lvl="0"/>
            <a:endParaRPr lang="en-I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360040"/>
          </a:xfrm>
        </p:spPr>
        <p:txBody>
          <a:bodyPr>
            <a:normAutofit fontScale="90000"/>
          </a:bodyPr>
          <a:lstStyle/>
          <a:p>
            <a:r>
              <a:rPr lang="en-US" b="1" u="heavy" dirty="0"/>
              <a:t>METHODOLOGY</a:t>
            </a:r>
            <a:r>
              <a:rPr lang="en-IN" dirty="0"/>
              <a:t/>
            </a:r>
            <a:br>
              <a:rPr lang="en-IN" dirty="0"/>
            </a:br>
            <a:endParaRPr lang="en-IN" dirty="0"/>
          </a:p>
        </p:txBody>
      </p:sp>
      <p:sp>
        <p:nvSpPr>
          <p:cNvPr id="3" name="Content Placeholder 2"/>
          <p:cNvSpPr>
            <a:spLocks noGrp="1"/>
          </p:cNvSpPr>
          <p:nvPr>
            <p:ph idx="1"/>
          </p:nvPr>
        </p:nvSpPr>
        <p:spPr>
          <a:xfrm>
            <a:off x="323528" y="764704"/>
            <a:ext cx="8568952" cy="5760640"/>
          </a:xfrm>
        </p:spPr>
        <p:txBody>
          <a:bodyPr>
            <a:normAutofit/>
          </a:bodyPr>
          <a:lstStyle/>
          <a:p>
            <a:pPr>
              <a:buNone/>
            </a:pPr>
            <a:r>
              <a:rPr lang="en-US" b="1" u="heavy" dirty="0" smtClean="0"/>
              <a:t>Procedure</a:t>
            </a:r>
            <a:r>
              <a:rPr lang="en-US" dirty="0" smtClean="0"/>
              <a:t>. </a:t>
            </a:r>
          </a:p>
          <a:p>
            <a:r>
              <a:rPr lang="en-US" dirty="0" smtClean="0"/>
              <a:t>The </a:t>
            </a:r>
            <a:r>
              <a:rPr lang="en-US" dirty="0"/>
              <a:t>resulting answers were graded on a scale (8-10 = Excellent ,5-7 =Good, &lt;5 = Poor )  </a:t>
            </a:r>
            <a:r>
              <a:rPr lang="en-US" dirty="0" smtClean="0"/>
              <a:t> </a:t>
            </a:r>
            <a:r>
              <a:rPr lang="en-US" dirty="0"/>
              <a:t>the percentage of  correct and incorrect answers </a:t>
            </a:r>
            <a:r>
              <a:rPr lang="en-US" dirty="0" smtClean="0"/>
              <a:t>each </a:t>
            </a:r>
            <a:r>
              <a:rPr lang="en-US" dirty="0"/>
              <a:t>question from all the participants </a:t>
            </a:r>
            <a:r>
              <a:rPr lang="en-US" dirty="0" smtClean="0"/>
              <a:t>been  </a:t>
            </a:r>
            <a:r>
              <a:rPr lang="en-US" dirty="0"/>
              <a:t>obtained and tabulated. </a:t>
            </a:r>
            <a:endParaRPr lang="en-US" dirty="0" smtClean="0"/>
          </a:p>
          <a:p>
            <a:r>
              <a:rPr lang="en-US" dirty="0" smtClean="0">
                <a:solidFill>
                  <a:srgbClr val="C00000"/>
                </a:solidFill>
              </a:rPr>
              <a:t>Charts </a:t>
            </a:r>
            <a:r>
              <a:rPr lang="en-US" dirty="0">
                <a:solidFill>
                  <a:srgbClr val="C00000"/>
                </a:solidFill>
              </a:rPr>
              <a:t>of important </a:t>
            </a:r>
            <a:r>
              <a:rPr lang="en-US" dirty="0" smtClean="0">
                <a:solidFill>
                  <a:srgbClr val="C00000"/>
                </a:solidFill>
              </a:rPr>
              <a:t>results </a:t>
            </a:r>
            <a:r>
              <a:rPr lang="en-US" dirty="0">
                <a:solidFill>
                  <a:srgbClr val="C00000"/>
                </a:solidFill>
              </a:rPr>
              <a:t>have been prepared with the help of Microsoft Excel. </a:t>
            </a:r>
            <a:endParaRPr lang="en-US" dirty="0" smtClean="0">
              <a:solidFill>
                <a:srgbClr val="C00000"/>
              </a:solidFill>
            </a:endParaRPr>
          </a:p>
          <a:p>
            <a:r>
              <a:rPr lang="en-US" dirty="0" smtClean="0"/>
              <a:t>Recommendations given </a:t>
            </a:r>
            <a:r>
              <a:rPr lang="en-US" dirty="0"/>
              <a:t>based on the gaps / inputs received from  the study.</a:t>
            </a:r>
            <a:endParaRPr lang="en-IN" dirty="0"/>
          </a:p>
          <a:p>
            <a:endParaRPr lang="en-IN" dirty="0">
              <a:solidFill>
                <a:srgbClr val="C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2936"/>
            <a:ext cx="8229600" cy="1143000"/>
          </a:xfrm>
        </p:spPr>
        <p:txBody>
          <a:bodyPr>
            <a:normAutofit fontScale="90000"/>
          </a:bodyPr>
          <a:lstStyle/>
          <a:p>
            <a:r>
              <a:rPr lang="en-IN" b="1" u="sng" dirty="0" smtClean="0"/>
              <a:t>STUDY TOOL- QUESTIONAIRE</a:t>
            </a:r>
            <a:r>
              <a:rPr lang="en-IN" dirty="0" smtClean="0"/>
              <a:t/>
            </a:r>
            <a:br>
              <a:rPr lang="en-IN" dirty="0" smtClean="0"/>
            </a:br>
            <a:endParaRPr lang="en-I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u="sng" dirty="0" smtClean="0"/>
              <a:t>PREVIEW</a:t>
            </a:r>
            <a:endParaRPr lang="en-IN" b="1" u="sng" dirty="0"/>
          </a:p>
        </p:txBody>
      </p:sp>
      <p:sp>
        <p:nvSpPr>
          <p:cNvPr id="3" name="Content Placeholder 2"/>
          <p:cNvSpPr>
            <a:spLocks noGrp="1"/>
          </p:cNvSpPr>
          <p:nvPr>
            <p:ph idx="1"/>
          </p:nvPr>
        </p:nvSpPr>
        <p:spPr/>
        <p:txBody>
          <a:bodyPr/>
          <a:lstStyle/>
          <a:p>
            <a:r>
              <a:rPr lang="en-IN" dirty="0" smtClean="0"/>
              <a:t>ORGANISATION STRUCTURE</a:t>
            </a:r>
          </a:p>
          <a:p>
            <a:r>
              <a:rPr lang="en-IN" dirty="0" smtClean="0"/>
              <a:t> </a:t>
            </a:r>
            <a:r>
              <a:rPr lang="en-IN" dirty="0" smtClean="0">
                <a:solidFill>
                  <a:srgbClr val="C00000"/>
                </a:solidFill>
              </a:rPr>
              <a:t>OBJECTIVE</a:t>
            </a:r>
          </a:p>
          <a:p>
            <a:r>
              <a:rPr lang="en-IN" dirty="0" smtClean="0"/>
              <a:t> </a:t>
            </a:r>
            <a:r>
              <a:rPr lang="en-IN" dirty="0" smtClean="0"/>
              <a:t>METHODOLOGY</a:t>
            </a:r>
          </a:p>
          <a:p>
            <a:r>
              <a:rPr lang="en-IN" dirty="0" smtClean="0"/>
              <a:t> </a:t>
            </a:r>
            <a:r>
              <a:rPr lang="en-IN" dirty="0" smtClean="0">
                <a:solidFill>
                  <a:srgbClr val="C00000"/>
                </a:solidFill>
              </a:rPr>
              <a:t>OBSERVATIONS AND</a:t>
            </a:r>
            <a:r>
              <a:rPr lang="en-IN" dirty="0" smtClean="0"/>
              <a:t> </a:t>
            </a:r>
            <a:r>
              <a:rPr lang="en-IN" dirty="0" smtClean="0">
                <a:solidFill>
                  <a:srgbClr val="C00000"/>
                </a:solidFill>
              </a:rPr>
              <a:t>ANALYSIS</a:t>
            </a:r>
          </a:p>
          <a:p>
            <a:r>
              <a:rPr lang="en-IN" dirty="0" smtClean="0"/>
              <a:t> RECOMMENDATIONS</a:t>
            </a:r>
          </a:p>
          <a:p>
            <a:r>
              <a:rPr lang="en-IN" dirty="0" smtClean="0"/>
              <a:t> </a:t>
            </a:r>
            <a:r>
              <a:rPr lang="en-IN" dirty="0" smtClean="0">
                <a:solidFill>
                  <a:srgbClr val="C00000"/>
                </a:solidFill>
              </a:rPr>
              <a:t>CONCLUSION</a:t>
            </a:r>
            <a:endParaRPr lang="en-IN" dirty="0">
              <a:solidFill>
                <a:srgbClr val="C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850106"/>
          </a:xfrm>
        </p:spPr>
        <p:txBody>
          <a:bodyPr>
            <a:normAutofit/>
          </a:bodyPr>
          <a:lstStyle/>
          <a:p>
            <a:r>
              <a:rPr lang="en-IN" sz="3600" b="1" u="sng" dirty="0" smtClean="0">
                <a:latin typeface="Times New Roman" pitchFamily="18" charset="0"/>
                <a:cs typeface="Times New Roman" pitchFamily="18" charset="0"/>
              </a:rPr>
              <a:t>QUESTIONNAIRE ON KNOWLEDGE</a:t>
            </a:r>
            <a:endParaRPr lang="en-IN" sz="3600" b="1" u="sng" dirty="0">
              <a:latin typeface="Times New Roman" pitchFamily="18" charset="0"/>
              <a:cs typeface="Times New Roman" pitchFamily="18" charset="0"/>
            </a:endParaRPr>
          </a:p>
        </p:txBody>
      </p:sp>
      <p:sp>
        <p:nvSpPr>
          <p:cNvPr id="3" name="Content Placeholder 2"/>
          <p:cNvSpPr>
            <a:spLocks noGrp="1"/>
          </p:cNvSpPr>
          <p:nvPr>
            <p:ph idx="1"/>
          </p:nvPr>
        </p:nvSpPr>
        <p:spPr>
          <a:xfrm>
            <a:off x="179512" y="836712"/>
            <a:ext cx="8964488" cy="5688632"/>
          </a:xfrm>
        </p:spPr>
        <p:txBody>
          <a:bodyPr>
            <a:normAutofit fontScale="77500" lnSpcReduction="20000"/>
          </a:bodyPr>
          <a:lstStyle/>
          <a:p>
            <a:pPr marL="514350" lvl="0" indent="-514350">
              <a:buFont typeface="+mj-lt"/>
              <a:buAutoNum type="arabicPeriod"/>
            </a:pPr>
            <a:r>
              <a:rPr lang="en-IN" dirty="0" smtClean="0"/>
              <a:t>Awareness regarding when the Bio medical waste management rules were proposed</a:t>
            </a:r>
          </a:p>
          <a:p>
            <a:pPr marL="514350" lvl="0" indent="-514350">
              <a:buFont typeface="+mj-lt"/>
              <a:buAutoNum type="arabicPeriod"/>
            </a:pPr>
            <a:r>
              <a:rPr lang="en-IN" dirty="0" smtClean="0">
                <a:solidFill>
                  <a:srgbClr val="C00000"/>
                </a:solidFill>
              </a:rPr>
              <a:t>Awareness regarding definition  of Bio medical waste management plan in the institution</a:t>
            </a:r>
          </a:p>
          <a:p>
            <a:pPr marL="514350" lvl="0" indent="-514350">
              <a:buFont typeface="+mj-lt"/>
              <a:buAutoNum type="arabicPeriod"/>
            </a:pPr>
            <a:r>
              <a:rPr lang="en-IN" dirty="0" smtClean="0"/>
              <a:t>Knows  that waste should not be stored beyond 48 hrs</a:t>
            </a:r>
          </a:p>
          <a:p>
            <a:pPr marL="514350" lvl="0" indent="-514350">
              <a:buFont typeface="+mj-lt"/>
              <a:buAutoNum type="arabicPeriod"/>
            </a:pPr>
            <a:r>
              <a:rPr lang="en-IN" dirty="0" smtClean="0"/>
              <a:t>Knows  that who regulates the transportation of Bio medical waste</a:t>
            </a:r>
          </a:p>
          <a:p>
            <a:pPr marL="514350" lvl="0" indent="-514350">
              <a:buFont typeface="+mj-lt"/>
              <a:buAutoNum type="arabicPeriod"/>
            </a:pPr>
            <a:r>
              <a:rPr lang="en-IN" dirty="0" smtClean="0">
                <a:solidFill>
                  <a:srgbClr val="C00000"/>
                </a:solidFill>
              </a:rPr>
              <a:t>Knows </a:t>
            </a:r>
            <a:r>
              <a:rPr lang="en-IN" dirty="0" smtClean="0">
                <a:solidFill>
                  <a:srgbClr val="C00000"/>
                </a:solidFill>
              </a:rPr>
              <a:t> about the </a:t>
            </a:r>
            <a:r>
              <a:rPr lang="en-IN" dirty="0" smtClean="0">
                <a:solidFill>
                  <a:srgbClr val="C00000"/>
                </a:solidFill>
              </a:rPr>
              <a:t>colour coding </a:t>
            </a:r>
            <a:r>
              <a:rPr lang="en-IN" dirty="0" smtClean="0">
                <a:solidFill>
                  <a:srgbClr val="C00000"/>
                </a:solidFill>
              </a:rPr>
              <a:t>for bags and bins for  </a:t>
            </a:r>
            <a:r>
              <a:rPr lang="en-IN" dirty="0" smtClean="0">
                <a:solidFill>
                  <a:srgbClr val="C00000"/>
                </a:solidFill>
              </a:rPr>
              <a:t>BMW </a:t>
            </a:r>
            <a:r>
              <a:rPr lang="en-IN" dirty="0" smtClean="0">
                <a:solidFill>
                  <a:srgbClr val="C00000"/>
                </a:solidFill>
              </a:rPr>
              <a:t>disposal</a:t>
            </a:r>
            <a:endParaRPr lang="en-IN" dirty="0" smtClean="0">
              <a:solidFill>
                <a:srgbClr val="C00000"/>
              </a:solidFill>
            </a:endParaRPr>
          </a:p>
          <a:p>
            <a:pPr marL="514350" lvl="0" indent="-514350">
              <a:buFont typeface="+mj-lt"/>
              <a:buAutoNum type="arabicPeriod"/>
            </a:pPr>
            <a:r>
              <a:rPr lang="en-IN" dirty="0" smtClean="0"/>
              <a:t>Knows  about the colour code of Bio medical waste to be disinfected and Autoclaved  before  disposal </a:t>
            </a:r>
          </a:p>
          <a:p>
            <a:pPr marL="514350" lvl="0" indent="-514350">
              <a:buFont typeface="+mj-lt"/>
              <a:buAutoNum type="arabicPeriod"/>
            </a:pPr>
            <a:r>
              <a:rPr lang="en-IN" dirty="0" smtClean="0"/>
              <a:t>Knows  about the portion of infectious waste  percentage out of total generated waste</a:t>
            </a:r>
          </a:p>
          <a:p>
            <a:pPr marL="514350" lvl="0" indent="-514350">
              <a:buFont typeface="+mj-lt"/>
              <a:buAutoNum type="arabicPeriod"/>
            </a:pPr>
            <a:r>
              <a:rPr lang="en-IN" dirty="0" smtClean="0">
                <a:solidFill>
                  <a:srgbClr val="C00000"/>
                </a:solidFill>
              </a:rPr>
              <a:t>Knows  about the colour code of bags for normal waste disposal</a:t>
            </a:r>
          </a:p>
          <a:p>
            <a:pPr marL="514350" lvl="0" indent="-514350">
              <a:buFont typeface="+mj-lt"/>
              <a:buAutoNum type="arabicPeriod"/>
            </a:pPr>
            <a:r>
              <a:rPr lang="en-IN" dirty="0" smtClean="0">
                <a:solidFill>
                  <a:srgbClr val="C00000"/>
                </a:solidFill>
              </a:rPr>
              <a:t>Knows about the steps after exposure to infected waste</a:t>
            </a:r>
          </a:p>
          <a:p>
            <a:pPr marL="514350" lvl="0" indent="-514350">
              <a:buFont typeface="+mj-lt"/>
              <a:buAutoNum type="arabicPeriod"/>
            </a:pPr>
            <a:r>
              <a:rPr lang="en-IN" dirty="0" smtClean="0">
                <a:solidFill>
                  <a:srgbClr val="C00000"/>
                </a:solidFill>
              </a:rPr>
              <a:t>Knowledge  about the dangers of needle stick injury</a:t>
            </a:r>
          </a:p>
          <a:p>
            <a:endParaRPr lang="en-IN"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792088"/>
          </a:xfrm>
        </p:spPr>
        <p:txBody>
          <a:bodyPr>
            <a:normAutofit fontScale="90000"/>
          </a:bodyPr>
          <a:lstStyle/>
          <a:p>
            <a:r>
              <a:rPr lang="en-IN" b="1" u="sng" dirty="0" smtClean="0">
                <a:latin typeface="Times New Roman" pitchFamily="18" charset="0"/>
                <a:cs typeface="Times New Roman" pitchFamily="18" charset="0"/>
              </a:rPr>
              <a:t>QUESTIONNAIRE ON ATTITUDE</a:t>
            </a:r>
            <a:endParaRPr lang="en-IN" dirty="0"/>
          </a:p>
        </p:txBody>
      </p:sp>
      <p:sp>
        <p:nvSpPr>
          <p:cNvPr id="3" name="Content Placeholder 2"/>
          <p:cNvSpPr>
            <a:spLocks noGrp="1"/>
          </p:cNvSpPr>
          <p:nvPr>
            <p:ph idx="1"/>
          </p:nvPr>
        </p:nvSpPr>
        <p:spPr>
          <a:xfrm>
            <a:off x="0" y="908720"/>
            <a:ext cx="9144000" cy="5832648"/>
          </a:xfrm>
        </p:spPr>
        <p:txBody>
          <a:bodyPr>
            <a:noAutofit/>
          </a:bodyPr>
          <a:lstStyle/>
          <a:p>
            <a:pPr marL="514350" lvl="0" indent="-514350" algn="just">
              <a:buFont typeface="+mj-lt"/>
              <a:buAutoNum type="arabicPeriod"/>
            </a:pPr>
            <a:r>
              <a:rPr lang="en-IN" sz="2000" dirty="0" smtClean="0">
                <a:solidFill>
                  <a:srgbClr val="C00000"/>
                </a:solidFill>
                <a:cs typeface="Times New Roman" pitchFamily="18" charset="0"/>
              </a:rPr>
              <a:t>That safe </a:t>
            </a:r>
            <a:r>
              <a:rPr lang="en-IN" sz="2000" dirty="0" err="1" smtClean="0">
                <a:solidFill>
                  <a:srgbClr val="C00000"/>
                </a:solidFill>
                <a:cs typeface="Times New Roman" pitchFamily="18" charset="0"/>
              </a:rPr>
              <a:t>managment</a:t>
            </a:r>
            <a:r>
              <a:rPr lang="en-IN" sz="2000" dirty="0" smtClean="0">
                <a:solidFill>
                  <a:srgbClr val="C00000"/>
                </a:solidFill>
                <a:cs typeface="Times New Roman" pitchFamily="18" charset="0"/>
              </a:rPr>
              <a:t>  of biomedical waste management is an important issue</a:t>
            </a:r>
          </a:p>
          <a:p>
            <a:pPr marL="514350" indent="-514350" algn="just">
              <a:buFont typeface="+mj-lt"/>
              <a:buAutoNum type="arabicPeriod"/>
            </a:pPr>
            <a:r>
              <a:rPr lang="en-IN" sz="2000" dirty="0" smtClean="0">
                <a:solidFill>
                  <a:srgbClr val="C00000"/>
                </a:solidFill>
                <a:cs typeface="Times New Roman" pitchFamily="18" charset="0"/>
              </a:rPr>
              <a:t>Bio medical waste management is the collective  responsibility of all management plan in the institution</a:t>
            </a:r>
          </a:p>
          <a:p>
            <a:pPr marL="514350" lvl="0" indent="-514350" algn="just">
              <a:buFont typeface="+mj-lt"/>
              <a:buAutoNum type="arabicPeriod"/>
            </a:pPr>
            <a:r>
              <a:rPr lang="en-IN" sz="2000" dirty="0" smtClean="0">
                <a:cs typeface="Times New Roman" pitchFamily="18" charset="0"/>
              </a:rPr>
              <a:t>Safe waste management  is actually not a financial burden on the hospital</a:t>
            </a:r>
          </a:p>
          <a:p>
            <a:pPr marL="514350" lvl="0" indent="-514350" algn="just">
              <a:buFont typeface="+mj-lt"/>
              <a:buAutoNum type="arabicPeriod"/>
            </a:pPr>
            <a:r>
              <a:rPr lang="en-IN" sz="2000" dirty="0" smtClean="0">
                <a:cs typeface="Times New Roman" pitchFamily="18" charset="0"/>
              </a:rPr>
              <a:t>Think that  labelling the container before filling is important</a:t>
            </a:r>
          </a:p>
          <a:p>
            <a:pPr marL="514350" lvl="0" indent="-514350" algn="just">
              <a:buFont typeface="+mj-lt"/>
              <a:buAutoNum type="arabicPeriod"/>
            </a:pPr>
            <a:r>
              <a:rPr lang="en-IN" sz="2000" dirty="0" smtClean="0">
                <a:cs typeface="Times New Roman" pitchFamily="18" charset="0"/>
              </a:rPr>
              <a:t>Safe Bio medical waste management is not an extra burden on the work</a:t>
            </a:r>
          </a:p>
          <a:p>
            <a:pPr marL="514350" lvl="0" indent="-514350" algn="just">
              <a:buFont typeface="+mj-lt"/>
              <a:buAutoNum type="arabicPeriod"/>
            </a:pPr>
            <a:r>
              <a:rPr lang="en-IN" sz="2000" dirty="0" smtClean="0">
                <a:solidFill>
                  <a:srgbClr val="C00000"/>
                </a:solidFill>
                <a:cs typeface="Times New Roman" pitchFamily="18" charset="0"/>
              </a:rPr>
              <a:t>Agree that hospital should organise additional classes on waste management</a:t>
            </a:r>
          </a:p>
          <a:p>
            <a:pPr marL="514350" lvl="0" indent="-514350" algn="just">
              <a:buFont typeface="+mj-lt"/>
              <a:buAutoNum type="arabicPeriod"/>
            </a:pPr>
            <a:r>
              <a:rPr lang="en-IN" sz="2000" dirty="0" smtClean="0">
                <a:solidFill>
                  <a:srgbClr val="C00000"/>
                </a:solidFill>
                <a:cs typeface="Times New Roman" pitchFamily="18" charset="0"/>
              </a:rPr>
              <a:t>Will voluntarily attend programmes to upgrade their knowledge on waste management in the hospital</a:t>
            </a:r>
          </a:p>
          <a:p>
            <a:pPr marL="514350" lvl="0" indent="-514350" algn="just">
              <a:buFont typeface="+mj-lt"/>
              <a:buAutoNum type="arabicPeriod"/>
            </a:pPr>
            <a:r>
              <a:rPr lang="en-IN" sz="2000" dirty="0" smtClean="0">
                <a:cs typeface="Times New Roman" pitchFamily="18" charset="0"/>
              </a:rPr>
              <a:t>Agree that infectious waste should be sterilised before shredding and disposal</a:t>
            </a:r>
          </a:p>
          <a:p>
            <a:pPr marL="514350" lvl="0" indent="-514350" algn="just">
              <a:buFont typeface="+mj-lt"/>
              <a:buAutoNum type="arabicPeriod"/>
            </a:pPr>
            <a:r>
              <a:rPr lang="en-IN" sz="2000" dirty="0" smtClean="0">
                <a:cs typeface="Times New Roman" pitchFamily="18" charset="0"/>
              </a:rPr>
              <a:t>Think that an effluent treatment plant should be set up in the hospital</a:t>
            </a:r>
          </a:p>
          <a:p>
            <a:pPr marL="514350" indent="-514350" algn="just">
              <a:buFont typeface="+mj-lt"/>
              <a:buAutoNum type="arabicPeriod"/>
            </a:pPr>
            <a:r>
              <a:rPr lang="en-IN" sz="2000" dirty="0" smtClean="0">
                <a:cs typeface="Times New Roman" pitchFamily="18" charset="0"/>
              </a:rPr>
              <a:t>Feel it is important to report about an institution to pollution control board if it is not complying to the guidelines</a:t>
            </a:r>
            <a:endParaRPr lang="en-IN" sz="2000" dirty="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rmAutofit fontScale="90000"/>
          </a:bodyPr>
          <a:lstStyle/>
          <a:p>
            <a:r>
              <a:rPr lang="en-IN" b="1" u="sng" dirty="0" smtClean="0">
                <a:latin typeface="Times New Roman" pitchFamily="18" charset="0"/>
                <a:cs typeface="Times New Roman" pitchFamily="18" charset="0"/>
              </a:rPr>
              <a:t>QUESTIONNAIRE ON PRACTICES</a:t>
            </a:r>
            <a:endParaRPr lang="en-IN" dirty="0"/>
          </a:p>
        </p:txBody>
      </p:sp>
      <p:sp>
        <p:nvSpPr>
          <p:cNvPr id="3" name="Content Placeholder 2"/>
          <p:cNvSpPr>
            <a:spLocks noGrp="1"/>
          </p:cNvSpPr>
          <p:nvPr>
            <p:ph idx="1"/>
          </p:nvPr>
        </p:nvSpPr>
        <p:spPr>
          <a:xfrm>
            <a:off x="395536" y="1196752"/>
            <a:ext cx="8496944" cy="5472608"/>
          </a:xfrm>
        </p:spPr>
        <p:txBody>
          <a:bodyPr>
            <a:normAutofit fontScale="85000" lnSpcReduction="20000"/>
          </a:bodyPr>
          <a:lstStyle/>
          <a:p>
            <a:pPr marL="514350" lvl="0" indent="-514350">
              <a:buFont typeface="+mj-lt"/>
              <a:buAutoNum type="arabicPeriod"/>
            </a:pPr>
            <a:r>
              <a:rPr lang="en-IN" dirty="0" smtClean="0">
                <a:solidFill>
                  <a:srgbClr val="C00000"/>
                </a:solidFill>
              </a:rPr>
              <a:t>Follow strictly the colour coding of BMW</a:t>
            </a:r>
          </a:p>
          <a:p>
            <a:pPr marL="514350" lvl="0" indent="-514350">
              <a:buFont typeface="+mj-lt"/>
              <a:buAutoNum type="arabicPeriod"/>
            </a:pPr>
            <a:r>
              <a:rPr lang="en-IN" dirty="0" smtClean="0">
                <a:solidFill>
                  <a:srgbClr val="C00000"/>
                </a:solidFill>
              </a:rPr>
              <a:t>Feel the waste disposal practise of the hospital is correct</a:t>
            </a:r>
          </a:p>
          <a:p>
            <a:pPr marL="514350" lvl="0" indent="-514350">
              <a:buFont typeface="+mj-lt"/>
              <a:buAutoNum type="arabicPeriod"/>
            </a:pPr>
            <a:r>
              <a:rPr lang="en-IN" dirty="0" smtClean="0">
                <a:solidFill>
                  <a:srgbClr val="C00000"/>
                </a:solidFill>
              </a:rPr>
              <a:t>Hospital Sharps are disposed in sharp containers before disposal</a:t>
            </a:r>
          </a:p>
          <a:p>
            <a:pPr marL="514350" lvl="0" indent="-514350">
              <a:buFont typeface="+mj-lt"/>
              <a:buAutoNum type="arabicPeriod"/>
            </a:pPr>
            <a:r>
              <a:rPr lang="en-IN" dirty="0" smtClean="0"/>
              <a:t>Feel that more training is required to be imparted in the hospital about BMW</a:t>
            </a:r>
          </a:p>
          <a:p>
            <a:pPr marL="514350" lvl="0" indent="-514350">
              <a:buFont typeface="+mj-lt"/>
              <a:buAutoNum type="arabicPeriod"/>
            </a:pPr>
            <a:r>
              <a:rPr lang="en-IN" dirty="0" err="1" smtClean="0"/>
              <a:t>Prac</a:t>
            </a:r>
            <a:r>
              <a:rPr lang="en-IN" dirty="0" smtClean="0"/>
              <a:t> of  recapping of needles</a:t>
            </a:r>
          </a:p>
          <a:p>
            <a:pPr marL="514350" lvl="0" indent="-514350">
              <a:buFont typeface="+mj-lt"/>
              <a:buAutoNum type="arabicPeriod"/>
            </a:pPr>
            <a:r>
              <a:rPr lang="en-IN" dirty="0" smtClean="0"/>
              <a:t>Discard a used needle immediately</a:t>
            </a:r>
          </a:p>
          <a:p>
            <a:pPr marL="514350" lvl="0" indent="-514350">
              <a:buFont typeface="+mj-lt"/>
              <a:buAutoNum type="arabicPeriod"/>
            </a:pPr>
            <a:r>
              <a:rPr lang="en-IN" dirty="0" smtClean="0"/>
              <a:t>Have sustained needle stick injury since last 12 months</a:t>
            </a:r>
          </a:p>
          <a:p>
            <a:pPr marL="514350" lvl="0" indent="-514350">
              <a:buFont typeface="+mj-lt"/>
              <a:buAutoNum type="arabicPeriod"/>
            </a:pPr>
            <a:r>
              <a:rPr lang="en-IN" dirty="0" smtClean="0"/>
              <a:t>Have reported about the needle stick injury</a:t>
            </a:r>
          </a:p>
          <a:p>
            <a:pPr marL="514350" lvl="0" indent="-514350">
              <a:buFont typeface="+mj-lt"/>
              <a:buAutoNum type="arabicPeriod"/>
            </a:pPr>
            <a:r>
              <a:rPr lang="en-IN" dirty="0" smtClean="0"/>
              <a:t>Knows  how to fill an incident report about needle stick injury</a:t>
            </a:r>
          </a:p>
          <a:p>
            <a:pPr marL="514350" lvl="0" indent="-514350">
              <a:buFont typeface="+mj-lt"/>
              <a:buAutoNum type="arabicPeriod"/>
            </a:pPr>
            <a:r>
              <a:rPr lang="en-IN" dirty="0" smtClean="0">
                <a:solidFill>
                  <a:srgbClr val="C00000"/>
                </a:solidFill>
              </a:rPr>
              <a:t>Immunisation for Hepatitis- B</a:t>
            </a:r>
            <a:endParaRPr lang="en-IN" dirty="0" smtClean="0">
              <a:solidFill>
                <a:srgbClr val="C00000"/>
              </a:solidFill>
            </a:endParaRPr>
          </a:p>
          <a:p>
            <a:endParaRPr lang="en-IN"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78088"/>
            <a:ext cx="8229600" cy="1143000"/>
          </a:xfrm>
        </p:spPr>
        <p:txBody>
          <a:bodyPr/>
          <a:lstStyle/>
          <a:p>
            <a:r>
              <a:rPr lang="en-IN" dirty="0" smtClean="0"/>
              <a:t>OBSERVATION AND ANALYSIS</a:t>
            </a:r>
            <a:endParaRPr lang="en-IN"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u="sng" dirty="0" smtClean="0"/>
              <a:t>OBSERVATIONS- KNOWLEDGE</a:t>
            </a:r>
            <a:endParaRPr lang="en-IN" sz="3600" b="1" u="sng" dirty="0"/>
          </a:p>
        </p:txBody>
      </p:sp>
      <p:graphicFrame>
        <p:nvGraphicFramePr>
          <p:cNvPr id="5" name="Content Placeholder 4"/>
          <p:cNvGraphicFramePr>
            <a:graphicFrameLocks noGrp="1"/>
          </p:cNvGraphicFramePr>
          <p:nvPr>
            <p:ph idx="1"/>
          </p:nvPr>
        </p:nvGraphicFramePr>
        <p:xfrm>
          <a:off x="457200" y="1196754"/>
          <a:ext cx="8435280" cy="5328588"/>
        </p:xfrm>
        <a:graphic>
          <a:graphicData uri="http://schemas.openxmlformats.org/drawingml/2006/table">
            <a:tbl>
              <a:tblPr firstRow="1" bandRow="1">
                <a:tableStyleId>{5C22544A-7EE6-4342-B048-85BDC9FD1C3A}</a:tableStyleId>
              </a:tblPr>
              <a:tblGrid>
                <a:gridCol w="2108820"/>
                <a:gridCol w="2108820"/>
                <a:gridCol w="2108820"/>
                <a:gridCol w="2108820"/>
              </a:tblGrid>
              <a:tr h="888098">
                <a:tc>
                  <a:txBody>
                    <a:bodyPr/>
                    <a:lstStyle/>
                    <a:p>
                      <a:pPr>
                        <a:lnSpc>
                          <a:spcPts val="1355"/>
                        </a:lnSpc>
                        <a:spcBef>
                          <a:spcPts val="300"/>
                        </a:spcBef>
                        <a:spcAft>
                          <a:spcPts val="0"/>
                        </a:spcAft>
                      </a:pPr>
                      <a:r>
                        <a:rPr lang="en-US" sz="1400" b="1" dirty="0">
                          <a:latin typeface="Times New Roman"/>
                          <a:ea typeface="Times New Roman"/>
                          <a:cs typeface="Arial"/>
                        </a:rPr>
                        <a:t>Standard</a:t>
                      </a:r>
                      <a:endParaRPr lang="en-IN" sz="1100" dirty="0">
                        <a:latin typeface="Times New Roman"/>
                        <a:ea typeface="Times New Roman"/>
                        <a:cs typeface="Times New Roman"/>
                      </a:endParaRPr>
                    </a:p>
                    <a:p>
                      <a:pPr>
                        <a:lnSpc>
                          <a:spcPts val="1355"/>
                        </a:lnSpc>
                        <a:spcBef>
                          <a:spcPts val="300"/>
                        </a:spcBef>
                        <a:spcAft>
                          <a:spcPts val="0"/>
                        </a:spcAft>
                      </a:pPr>
                      <a:r>
                        <a:rPr lang="en-US" sz="1400" b="1" dirty="0">
                          <a:latin typeface="Times New Roman"/>
                          <a:ea typeface="Times New Roman"/>
                          <a:cs typeface="Arial"/>
                        </a:rPr>
                        <a:t>---------------------</a:t>
                      </a:r>
                      <a:endParaRPr lang="en-IN" sz="1100" dirty="0">
                        <a:latin typeface="Times New Roman"/>
                        <a:ea typeface="Times New Roman"/>
                        <a:cs typeface="Times New Roman"/>
                      </a:endParaRPr>
                    </a:p>
                    <a:p>
                      <a:pPr>
                        <a:lnSpc>
                          <a:spcPts val="1355"/>
                        </a:lnSpc>
                        <a:spcBef>
                          <a:spcPts val="300"/>
                        </a:spcBef>
                        <a:spcAft>
                          <a:spcPts val="0"/>
                        </a:spcAft>
                      </a:pPr>
                      <a:r>
                        <a:rPr lang="en-US" sz="1400" b="1" dirty="0">
                          <a:latin typeface="Times New Roman"/>
                          <a:ea typeface="Times New Roman"/>
                          <a:cs typeface="Arial"/>
                        </a:rPr>
                        <a:t>Profession</a:t>
                      </a:r>
                      <a:endParaRPr lang="en-IN" sz="1100" dirty="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b="1" dirty="0">
                          <a:latin typeface="Times New Roman"/>
                          <a:ea typeface="Times New Roman"/>
                          <a:cs typeface="Arial"/>
                        </a:rPr>
                        <a:t>Excellent</a:t>
                      </a:r>
                      <a:endParaRPr lang="en-IN" sz="1100" dirty="0">
                        <a:latin typeface="Times New Roman"/>
                        <a:ea typeface="Times New Roman"/>
                        <a:cs typeface="Times New Roman"/>
                      </a:endParaRPr>
                    </a:p>
                    <a:p>
                      <a:pPr>
                        <a:lnSpc>
                          <a:spcPts val="1355"/>
                        </a:lnSpc>
                        <a:spcBef>
                          <a:spcPts val="300"/>
                        </a:spcBef>
                        <a:spcAft>
                          <a:spcPts val="0"/>
                        </a:spcAft>
                      </a:pPr>
                      <a:r>
                        <a:rPr lang="en-US" sz="1400" b="1" dirty="0">
                          <a:latin typeface="Times New Roman"/>
                          <a:ea typeface="Times New Roman"/>
                          <a:cs typeface="Arial"/>
                        </a:rPr>
                        <a:t>(8- </a:t>
                      </a:r>
                      <a:r>
                        <a:rPr lang="en-US" sz="1400" b="1" dirty="0" smtClean="0">
                          <a:latin typeface="Times New Roman"/>
                          <a:ea typeface="Times New Roman"/>
                          <a:cs typeface="Arial"/>
                        </a:rPr>
                        <a:t>10) n  </a:t>
                      </a:r>
                      <a:r>
                        <a:rPr lang="en-US" sz="1400" b="1" dirty="0">
                          <a:latin typeface="Times New Roman"/>
                          <a:ea typeface="Times New Roman"/>
                          <a:cs typeface="Arial"/>
                        </a:rPr>
                        <a:t>(%)</a:t>
                      </a:r>
                      <a:endParaRPr lang="en-IN" sz="1100" dirty="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b="1" dirty="0">
                          <a:latin typeface="Times New Roman"/>
                          <a:ea typeface="Times New Roman"/>
                          <a:cs typeface="Arial"/>
                        </a:rPr>
                        <a:t>Good</a:t>
                      </a:r>
                      <a:endParaRPr lang="en-IN" sz="1100" dirty="0">
                        <a:latin typeface="Times New Roman"/>
                        <a:ea typeface="Times New Roman"/>
                        <a:cs typeface="Times New Roman"/>
                      </a:endParaRPr>
                    </a:p>
                    <a:p>
                      <a:pPr>
                        <a:lnSpc>
                          <a:spcPts val="1355"/>
                        </a:lnSpc>
                        <a:spcBef>
                          <a:spcPts val="300"/>
                        </a:spcBef>
                        <a:spcAft>
                          <a:spcPts val="0"/>
                        </a:spcAft>
                      </a:pPr>
                      <a:r>
                        <a:rPr lang="en-US" sz="1400" b="1" dirty="0">
                          <a:latin typeface="Times New Roman"/>
                          <a:ea typeface="Times New Roman"/>
                          <a:cs typeface="Arial"/>
                        </a:rPr>
                        <a:t>(</a:t>
                      </a:r>
                      <a:r>
                        <a:rPr lang="en-US" sz="1400" b="1" dirty="0" smtClean="0">
                          <a:latin typeface="Times New Roman"/>
                          <a:ea typeface="Times New Roman"/>
                          <a:cs typeface="Arial"/>
                        </a:rPr>
                        <a:t>5-7) n  </a:t>
                      </a:r>
                      <a:r>
                        <a:rPr lang="en-US" sz="1400" b="1" dirty="0">
                          <a:latin typeface="Times New Roman"/>
                          <a:ea typeface="Times New Roman"/>
                          <a:cs typeface="Arial"/>
                        </a:rPr>
                        <a:t>(%)</a:t>
                      </a:r>
                      <a:endParaRPr lang="en-IN" sz="1100" dirty="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b="1" dirty="0">
                          <a:latin typeface="Times New Roman"/>
                          <a:ea typeface="Times New Roman"/>
                          <a:cs typeface="Arial"/>
                        </a:rPr>
                        <a:t>Poor</a:t>
                      </a:r>
                      <a:endParaRPr lang="en-IN" sz="1100" dirty="0">
                        <a:latin typeface="Times New Roman"/>
                        <a:ea typeface="Times New Roman"/>
                        <a:cs typeface="Times New Roman"/>
                      </a:endParaRPr>
                    </a:p>
                    <a:p>
                      <a:pPr>
                        <a:lnSpc>
                          <a:spcPts val="1355"/>
                        </a:lnSpc>
                        <a:spcBef>
                          <a:spcPts val="300"/>
                        </a:spcBef>
                        <a:spcAft>
                          <a:spcPts val="0"/>
                        </a:spcAft>
                      </a:pPr>
                      <a:r>
                        <a:rPr lang="en-US" sz="1400" b="1" dirty="0">
                          <a:latin typeface="Times New Roman"/>
                          <a:ea typeface="Times New Roman"/>
                          <a:cs typeface="Arial"/>
                        </a:rPr>
                        <a:t>(&lt;</a:t>
                      </a:r>
                      <a:r>
                        <a:rPr lang="en-US" sz="1400" b="1" dirty="0" smtClean="0">
                          <a:latin typeface="Times New Roman"/>
                          <a:ea typeface="Times New Roman"/>
                          <a:cs typeface="Arial"/>
                        </a:rPr>
                        <a:t>5) n  </a:t>
                      </a:r>
                      <a:r>
                        <a:rPr lang="en-US" sz="1400" b="1" dirty="0">
                          <a:latin typeface="Times New Roman"/>
                          <a:ea typeface="Times New Roman"/>
                          <a:cs typeface="Arial"/>
                        </a:rPr>
                        <a:t>(%)</a:t>
                      </a:r>
                      <a:endParaRPr lang="en-IN" sz="1100" dirty="0">
                        <a:latin typeface="Times New Roman"/>
                        <a:ea typeface="Times New Roman"/>
                        <a:cs typeface="Times New Roman"/>
                      </a:endParaRPr>
                    </a:p>
                  </a:txBody>
                  <a:tcPr marL="68580" marR="68580" marT="0" marB="0"/>
                </a:tc>
              </a:tr>
              <a:tr h="888098">
                <a:tc>
                  <a:txBody>
                    <a:bodyPr/>
                    <a:lstStyle/>
                    <a:p>
                      <a:pPr>
                        <a:lnSpc>
                          <a:spcPts val="1355"/>
                        </a:lnSpc>
                        <a:spcBef>
                          <a:spcPts val="300"/>
                        </a:spcBef>
                        <a:spcAft>
                          <a:spcPts val="0"/>
                        </a:spcAft>
                      </a:pPr>
                      <a:r>
                        <a:rPr lang="en-US" sz="1400" b="1">
                          <a:latin typeface="Times New Roman"/>
                          <a:ea typeface="Times New Roman"/>
                          <a:cs typeface="Arial"/>
                        </a:rPr>
                        <a:t>Doctors ( N=21) </a:t>
                      </a:r>
                      <a:endParaRPr lang="en-IN" sz="110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dirty="0">
                          <a:latin typeface="Times New Roman"/>
                          <a:ea typeface="Times New Roman"/>
                          <a:cs typeface="Arial"/>
                        </a:rPr>
                        <a:t>14 ( 67%)</a:t>
                      </a:r>
                      <a:endParaRPr lang="en-IN" sz="1100" dirty="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a:latin typeface="Times New Roman"/>
                          <a:ea typeface="Times New Roman"/>
                          <a:cs typeface="Arial"/>
                        </a:rPr>
                        <a:t>07 (33%)</a:t>
                      </a:r>
                      <a:endParaRPr lang="en-IN" sz="110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a:latin typeface="Times New Roman"/>
                          <a:ea typeface="Times New Roman"/>
                          <a:cs typeface="Arial"/>
                        </a:rPr>
                        <a:t>00</a:t>
                      </a:r>
                      <a:endParaRPr lang="en-IN" sz="1100">
                        <a:latin typeface="Times New Roman"/>
                        <a:ea typeface="Times New Roman"/>
                        <a:cs typeface="Times New Roman"/>
                      </a:endParaRPr>
                    </a:p>
                  </a:txBody>
                  <a:tcPr marL="68580" marR="68580" marT="0" marB="0"/>
                </a:tc>
              </a:tr>
              <a:tr h="888098">
                <a:tc>
                  <a:txBody>
                    <a:bodyPr/>
                    <a:lstStyle/>
                    <a:p>
                      <a:pPr>
                        <a:lnSpc>
                          <a:spcPts val="1355"/>
                        </a:lnSpc>
                        <a:spcBef>
                          <a:spcPts val="300"/>
                        </a:spcBef>
                        <a:spcAft>
                          <a:spcPts val="0"/>
                        </a:spcAft>
                      </a:pPr>
                      <a:r>
                        <a:rPr lang="en-US" sz="1400" b="1">
                          <a:latin typeface="Times New Roman"/>
                          <a:ea typeface="Times New Roman"/>
                          <a:cs typeface="Arial"/>
                        </a:rPr>
                        <a:t>Nurses (N= 31)</a:t>
                      </a:r>
                      <a:endParaRPr lang="en-IN" sz="110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a:latin typeface="Times New Roman"/>
                          <a:ea typeface="Times New Roman"/>
                          <a:cs typeface="Arial"/>
                        </a:rPr>
                        <a:t>14(45%)</a:t>
                      </a:r>
                      <a:endParaRPr lang="en-IN" sz="110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a:latin typeface="Times New Roman"/>
                          <a:ea typeface="Times New Roman"/>
                          <a:cs typeface="Arial"/>
                        </a:rPr>
                        <a:t>16( 52%)</a:t>
                      </a:r>
                      <a:endParaRPr lang="en-IN" sz="110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a:latin typeface="Times New Roman"/>
                          <a:ea typeface="Times New Roman"/>
                          <a:cs typeface="Arial"/>
                        </a:rPr>
                        <a:t>01 (3%)</a:t>
                      </a:r>
                      <a:endParaRPr lang="en-IN" sz="1100">
                        <a:latin typeface="Times New Roman"/>
                        <a:ea typeface="Times New Roman"/>
                        <a:cs typeface="Times New Roman"/>
                      </a:endParaRPr>
                    </a:p>
                  </a:txBody>
                  <a:tcPr marL="68580" marR="68580" marT="0" marB="0"/>
                </a:tc>
              </a:tr>
              <a:tr h="888098">
                <a:tc>
                  <a:txBody>
                    <a:bodyPr/>
                    <a:lstStyle/>
                    <a:p>
                      <a:pPr>
                        <a:lnSpc>
                          <a:spcPts val="1355"/>
                        </a:lnSpc>
                        <a:spcBef>
                          <a:spcPts val="300"/>
                        </a:spcBef>
                        <a:spcAft>
                          <a:spcPts val="0"/>
                        </a:spcAft>
                      </a:pPr>
                      <a:r>
                        <a:rPr lang="en-US" sz="1400" b="1">
                          <a:latin typeface="Times New Roman"/>
                          <a:ea typeface="Times New Roman"/>
                          <a:cs typeface="Arial"/>
                        </a:rPr>
                        <a:t>Lab Technicians (N=7)</a:t>
                      </a:r>
                      <a:endParaRPr lang="en-IN" sz="110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a:latin typeface="Times New Roman"/>
                          <a:ea typeface="Times New Roman"/>
                          <a:cs typeface="Arial"/>
                        </a:rPr>
                        <a:t>04(57%)</a:t>
                      </a:r>
                      <a:endParaRPr lang="en-IN" sz="110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a:latin typeface="Times New Roman"/>
                          <a:ea typeface="Times New Roman"/>
                          <a:cs typeface="Arial"/>
                        </a:rPr>
                        <a:t>03 (43%)</a:t>
                      </a:r>
                      <a:endParaRPr lang="en-IN" sz="110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a:latin typeface="Times New Roman"/>
                          <a:ea typeface="Times New Roman"/>
                          <a:cs typeface="Arial"/>
                        </a:rPr>
                        <a:t>00</a:t>
                      </a:r>
                      <a:endParaRPr lang="en-IN" sz="1100">
                        <a:latin typeface="Times New Roman"/>
                        <a:ea typeface="Times New Roman"/>
                        <a:cs typeface="Times New Roman"/>
                      </a:endParaRPr>
                    </a:p>
                  </a:txBody>
                  <a:tcPr marL="68580" marR="68580" marT="0" marB="0"/>
                </a:tc>
              </a:tr>
              <a:tr h="888098">
                <a:tc>
                  <a:txBody>
                    <a:bodyPr/>
                    <a:lstStyle/>
                    <a:p>
                      <a:pPr>
                        <a:lnSpc>
                          <a:spcPts val="1355"/>
                        </a:lnSpc>
                        <a:spcBef>
                          <a:spcPts val="300"/>
                        </a:spcBef>
                        <a:spcAft>
                          <a:spcPts val="0"/>
                        </a:spcAft>
                      </a:pPr>
                      <a:r>
                        <a:rPr lang="en-US" sz="1400" b="1">
                          <a:latin typeface="Times New Roman"/>
                          <a:ea typeface="Times New Roman"/>
                          <a:cs typeface="Arial"/>
                        </a:rPr>
                        <a:t>Hygiene Staff (N=17)</a:t>
                      </a:r>
                      <a:endParaRPr lang="en-IN" sz="110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b="1">
                          <a:solidFill>
                            <a:srgbClr val="632423"/>
                          </a:solidFill>
                          <a:latin typeface="Times New Roman"/>
                          <a:ea typeface="Times New Roman"/>
                          <a:cs typeface="Arial"/>
                        </a:rPr>
                        <a:t>07(40%)</a:t>
                      </a:r>
                      <a:endParaRPr lang="en-IN" sz="110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a:latin typeface="Times New Roman"/>
                          <a:ea typeface="Times New Roman"/>
                          <a:cs typeface="Arial"/>
                        </a:rPr>
                        <a:t>10(60%)</a:t>
                      </a:r>
                      <a:endParaRPr lang="en-IN" sz="110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a:latin typeface="Times New Roman"/>
                          <a:ea typeface="Times New Roman"/>
                          <a:cs typeface="Arial"/>
                        </a:rPr>
                        <a:t>00</a:t>
                      </a:r>
                      <a:endParaRPr lang="en-IN" sz="1100">
                        <a:latin typeface="Times New Roman"/>
                        <a:ea typeface="Times New Roman"/>
                        <a:cs typeface="Times New Roman"/>
                      </a:endParaRPr>
                    </a:p>
                  </a:txBody>
                  <a:tcPr marL="68580" marR="68580" marT="0" marB="0"/>
                </a:tc>
              </a:tr>
              <a:tr h="888098">
                <a:tc>
                  <a:txBody>
                    <a:bodyPr/>
                    <a:lstStyle/>
                    <a:p>
                      <a:pPr>
                        <a:lnSpc>
                          <a:spcPts val="1355"/>
                        </a:lnSpc>
                        <a:spcBef>
                          <a:spcPts val="300"/>
                        </a:spcBef>
                        <a:spcAft>
                          <a:spcPts val="0"/>
                        </a:spcAft>
                      </a:pPr>
                      <a:r>
                        <a:rPr lang="en-US" sz="1400" b="1">
                          <a:latin typeface="Times New Roman"/>
                          <a:ea typeface="Times New Roman"/>
                          <a:cs typeface="Arial"/>
                        </a:rPr>
                        <a:t>Total  (N=76)</a:t>
                      </a:r>
                      <a:endParaRPr lang="en-IN" sz="110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b="1">
                          <a:latin typeface="Times New Roman"/>
                          <a:ea typeface="Times New Roman"/>
                          <a:cs typeface="Arial"/>
                        </a:rPr>
                        <a:t>39(51%)</a:t>
                      </a:r>
                      <a:endParaRPr lang="en-IN" sz="110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b="1">
                          <a:latin typeface="Times New Roman"/>
                          <a:ea typeface="Times New Roman"/>
                          <a:cs typeface="Arial"/>
                        </a:rPr>
                        <a:t>36(42%)</a:t>
                      </a:r>
                      <a:endParaRPr lang="en-IN" sz="110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b="1" dirty="0">
                          <a:latin typeface="Times New Roman"/>
                          <a:ea typeface="Times New Roman"/>
                          <a:cs typeface="Arial"/>
                        </a:rPr>
                        <a:t>01(1%)</a:t>
                      </a:r>
                      <a:endParaRPr lang="en-IN" sz="1100" dirty="0">
                        <a:latin typeface="Times New Roman"/>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p:spPr>
        <p:txBody>
          <a:bodyPr>
            <a:noAutofit/>
          </a:bodyPr>
          <a:lstStyle/>
          <a:p>
            <a:r>
              <a:rPr lang="en-IN" sz="3200" dirty="0" smtClean="0"/>
              <a:t>RESPONSE TO  QUESTIONS ON AWARENESS</a:t>
            </a:r>
            <a:endParaRPr lang="en-IN" sz="3200" dirty="0"/>
          </a:p>
        </p:txBody>
      </p:sp>
      <p:graphicFrame>
        <p:nvGraphicFramePr>
          <p:cNvPr id="4" name="Content Placeholder 3"/>
          <p:cNvGraphicFramePr>
            <a:graphicFrameLocks noGrp="1"/>
          </p:cNvGraphicFramePr>
          <p:nvPr>
            <p:ph idx="1"/>
          </p:nvPr>
        </p:nvGraphicFramePr>
        <p:xfrm>
          <a:off x="0" y="1092445"/>
          <a:ext cx="9036498" cy="5636502"/>
        </p:xfrm>
        <a:graphic>
          <a:graphicData uri="http://schemas.openxmlformats.org/drawingml/2006/table">
            <a:tbl>
              <a:tblPr firstRow="1" bandRow="1">
                <a:tableStyleId>{5C22544A-7EE6-4342-B048-85BDC9FD1C3A}</a:tableStyleId>
              </a:tblPr>
              <a:tblGrid>
                <a:gridCol w="1506083"/>
                <a:gridCol w="1506083"/>
                <a:gridCol w="1506083"/>
                <a:gridCol w="1506083"/>
                <a:gridCol w="1506083"/>
                <a:gridCol w="1506083"/>
              </a:tblGrid>
              <a:tr h="392171">
                <a:tc>
                  <a:txBody>
                    <a:bodyPr/>
                    <a:lstStyle/>
                    <a:p>
                      <a:pPr marL="64770">
                        <a:lnSpc>
                          <a:spcPct val="115000"/>
                        </a:lnSpc>
                        <a:spcBef>
                          <a:spcPts val="485"/>
                        </a:spcBef>
                        <a:spcAft>
                          <a:spcPts val="0"/>
                        </a:spcAft>
                      </a:pPr>
                      <a:endParaRPr lang="en-IN" sz="1100" dirty="0">
                        <a:latin typeface="Times New Roman"/>
                        <a:ea typeface="Times New Roman"/>
                        <a:cs typeface="Times New Roman"/>
                      </a:endParaRPr>
                    </a:p>
                  </a:txBody>
                  <a:tcPr marL="68580" marR="68580" marT="0" marB="0"/>
                </a:tc>
                <a:tc>
                  <a:txBody>
                    <a:bodyPr/>
                    <a:lstStyle/>
                    <a:p>
                      <a:pPr>
                        <a:lnSpc>
                          <a:spcPct val="115000"/>
                        </a:lnSpc>
                        <a:spcBef>
                          <a:spcPts val="485"/>
                        </a:spcBef>
                        <a:spcAft>
                          <a:spcPts val="0"/>
                        </a:spcAft>
                      </a:pPr>
                      <a:r>
                        <a:rPr lang="en-US" sz="1000" b="1">
                          <a:latin typeface="Times New Roman"/>
                          <a:ea typeface="Times New Roman"/>
                          <a:cs typeface="Times New Roman"/>
                        </a:rPr>
                        <a:t>D</a:t>
                      </a:r>
                      <a:r>
                        <a:rPr lang="en-US" sz="1000" b="1" spc="5">
                          <a:latin typeface="Times New Roman"/>
                          <a:ea typeface="Times New Roman"/>
                          <a:cs typeface="Times New Roman"/>
                        </a:rPr>
                        <a:t>o</a:t>
                      </a:r>
                      <a:r>
                        <a:rPr lang="en-US" sz="1000" b="1" spc="-5">
                          <a:latin typeface="Times New Roman"/>
                          <a:ea typeface="Times New Roman"/>
                          <a:cs typeface="Times New Roman"/>
                        </a:rPr>
                        <a:t>c</a:t>
                      </a:r>
                      <a:r>
                        <a:rPr lang="en-US" sz="1000" b="1">
                          <a:latin typeface="Times New Roman"/>
                          <a:ea typeface="Times New Roman"/>
                          <a:cs typeface="Times New Roman"/>
                        </a:rPr>
                        <a:t>t</a:t>
                      </a:r>
                      <a:r>
                        <a:rPr lang="en-US" sz="1000" b="1" spc="5">
                          <a:latin typeface="Times New Roman"/>
                          <a:ea typeface="Times New Roman"/>
                          <a:cs typeface="Times New Roman"/>
                        </a:rPr>
                        <a:t>o</a:t>
                      </a:r>
                      <a:r>
                        <a:rPr lang="en-US" sz="1000" b="1">
                          <a:latin typeface="Times New Roman"/>
                          <a:ea typeface="Times New Roman"/>
                          <a:cs typeface="Times New Roman"/>
                        </a:rPr>
                        <a:t>rs</a:t>
                      </a:r>
                      <a:endParaRPr lang="en-IN" sz="1100">
                        <a:latin typeface="Times New Roman"/>
                        <a:ea typeface="Times New Roman"/>
                        <a:cs typeface="Times New Roman"/>
                      </a:endParaRPr>
                    </a:p>
                    <a:p>
                      <a:pPr>
                        <a:lnSpc>
                          <a:spcPct val="115000"/>
                        </a:lnSpc>
                        <a:spcBef>
                          <a:spcPts val="10"/>
                        </a:spcBef>
                        <a:spcAft>
                          <a:spcPts val="0"/>
                        </a:spcAft>
                      </a:pPr>
                      <a:r>
                        <a:rPr lang="en-US" sz="1000" b="1">
                          <a:latin typeface="Times New Roman"/>
                          <a:ea typeface="Times New Roman"/>
                          <a:cs typeface="Times New Roman"/>
                        </a:rPr>
                        <a:t>N</a:t>
                      </a:r>
                      <a:r>
                        <a:rPr lang="en-US" sz="1000" b="1" spc="-5">
                          <a:latin typeface="Times New Roman"/>
                          <a:ea typeface="Times New Roman"/>
                          <a:cs typeface="Times New Roman"/>
                        </a:rPr>
                        <a:t>=</a:t>
                      </a:r>
                      <a:r>
                        <a:rPr lang="en-US" sz="1000" b="1" spc="5">
                          <a:latin typeface="Times New Roman"/>
                          <a:ea typeface="Times New Roman"/>
                          <a:cs typeface="Times New Roman"/>
                        </a:rPr>
                        <a:t>21</a:t>
                      </a:r>
                      <a:endParaRPr lang="en-IN" sz="1100">
                        <a:latin typeface="Times New Roman"/>
                        <a:ea typeface="Times New Roman"/>
                        <a:cs typeface="Times New Roman"/>
                      </a:endParaRPr>
                    </a:p>
                  </a:txBody>
                  <a:tcPr marL="68580" marR="68580" marT="0" marB="0"/>
                </a:tc>
                <a:tc>
                  <a:txBody>
                    <a:bodyPr/>
                    <a:lstStyle/>
                    <a:p>
                      <a:pPr>
                        <a:lnSpc>
                          <a:spcPct val="115000"/>
                        </a:lnSpc>
                        <a:spcBef>
                          <a:spcPts val="485"/>
                        </a:spcBef>
                        <a:spcAft>
                          <a:spcPts val="0"/>
                        </a:spcAft>
                      </a:pPr>
                      <a:r>
                        <a:rPr lang="en-US" sz="1000" b="1">
                          <a:latin typeface="Times New Roman"/>
                          <a:ea typeface="Times New Roman"/>
                          <a:cs typeface="Times New Roman"/>
                        </a:rPr>
                        <a:t>N</a:t>
                      </a:r>
                      <a:r>
                        <a:rPr lang="en-US" sz="1000" b="1" spc="5">
                          <a:latin typeface="Times New Roman"/>
                          <a:ea typeface="Times New Roman"/>
                          <a:cs typeface="Times New Roman"/>
                        </a:rPr>
                        <a:t>u</a:t>
                      </a:r>
                      <a:r>
                        <a:rPr lang="en-US" sz="1000" b="1">
                          <a:latin typeface="Times New Roman"/>
                          <a:ea typeface="Times New Roman"/>
                          <a:cs typeface="Times New Roman"/>
                        </a:rPr>
                        <a:t>rs</a:t>
                      </a:r>
                      <a:r>
                        <a:rPr lang="en-US" sz="1000" b="1" spc="-5">
                          <a:latin typeface="Times New Roman"/>
                          <a:ea typeface="Times New Roman"/>
                          <a:cs typeface="Times New Roman"/>
                        </a:rPr>
                        <a:t>e</a:t>
                      </a:r>
                      <a:r>
                        <a:rPr lang="en-US" sz="1000" b="1">
                          <a:latin typeface="Times New Roman"/>
                          <a:ea typeface="Times New Roman"/>
                          <a:cs typeface="Times New Roman"/>
                        </a:rPr>
                        <a:t>s</a:t>
                      </a:r>
                      <a:endParaRPr lang="en-IN" sz="1100">
                        <a:latin typeface="Times New Roman"/>
                        <a:ea typeface="Times New Roman"/>
                        <a:cs typeface="Times New Roman"/>
                      </a:endParaRPr>
                    </a:p>
                    <a:p>
                      <a:pPr>
                        <a:lnSpc>
                          <a:spcPct val="115000"/>
                        </a:lnSpc>
                        <a:spcBef>
                          <a:spcPts val="10"/>
                        </a:spcBef>
                        <a:spcAft>
                          <a:spcPts val="0"/>
                        </a:spcAft>
                      </a:pPr>
                      <a:r>
                        <a:rPr lang="en-US" sz="1000" b="1">
                          <a:latin typeface="Times New Roman"/>
                          <a:ea typeface="Times New Roman"/>
                          <a:cs typeface="Times New Roman"/>
                        </a:rPr>
                        <a:t>N</a:t>
                      </a:r>
                      <a:r>
                        <a:rPr lang="en-US" sz="1000" b="1" spc="-5">
                          <a:latin typeface="Times New Roman"/>
                          <a:ea typeface="Times New Roman"/>
                          <a:cs typeface="Times New Roman"/>
                        </a:rPr>
                        <a:t>=</a:t>
                      </a:r>
                      <a:r>
                        <a:rPr lang="en-US" sz="1000" b="1" spc="5">
                          <a:latin typeface="Times New Roman"/>
                          <a:ea typeface="Times New Roman"/>
                          <a:cs typeface="Times New Roman"/>
                        </a:rPr>
                        <a:t>31</a:t>
                      </a:r>
                      <a:endParaRPr lang="en-IN" sz="1100">
                        <a:latin typeface="Times New Roman"/>
                        <a:ea typeface="Times New Roman"/>
                        <a:cs typeface="Times New Roman"/>
                      </a:endParaRPr>
                    </a:p>
                  </a:txBody>
                  <a:tcPr marL="68580" marR="68580" marT="0" marB="0"/>
                </a:tc>
                <a:tc>
                  <a:txBody>
                    <a:bodyPr/>
                    <a:lstStyle/>
                    <a:p>
                      <a:pPr>
                        <a:lnSpc>
                          <a:spcPts val="1005"/>
                        </a:lnSpc>
                        <a:spcAft>
                          <a:spcPts val="0"/>
                        </a:spcAft>
                      </a:pPr>
                      <a:r>
                        <a:rPr lang="en-US" sz="1000" b="1" spc="-10">
                          <a:latin typeface="Times New Roman"/>
                          <a:ea typeface="Times New Roman"/>
                          <a:cs typeface="Times New Roman"/>
                        </a:rPr>
                        <a:t>L</a:t>
                      </a:r>
                      <a:r>
                        <a:rPr lang="en-US" sz="1000" b="1" spc="-5">
                          <a:latin typeface="Times New Roman"/>
                          <a:ea typeface="Times New Roman"/>
                          <a:cs typeface="Times New Roman"/>
                        </a:rPr>
                        <a:t>a</a:t>
                      </a:r>
                      <a:r>
                        <a:rPr lang="en-US" sz="1000" b="1">
                          <a:latin typeface="Times New Roman"/>
                          <a:ea typeface="Times New Roman"/>
                          <a:cs typeface="Times New Roman"/>
                        </a:rPr>
                        <a:t>b</a:t>
                      </a:r>
                      <a:endParaRPr lang="en-IN" sz="1100">
                        <a:latin typeface="Times New Roman"/>
                        <a:ea typeface="Times New Roman"/>
                        <a:cs typeface="Times New Roman"/>
                      </a:endParaRPr>
                    </a:p>
                    <a:p>
                      <a:pPr>
                        <a:lnSpc>
                          <a:spcPct val="115000"/>
                        </a:lnSpc>
                        <a:spcBef>
                          <a:spcPts val="10"/>
                        </a:spcBef>
                        <a:spcAft>
                          <a:spcPts val="0"/>
                        </a:spcAft>
                      </a:pPr>
                      <a:r>
                        <a:rPr lang="en-US" sz="1000" b="1">
                          <a:latin typeface="Times New Roman"/>
                          <a:ea typeface="Times New Roman"/>
                          <a:cs typeface="Times New Roman"/>
                        </a:rPr>
                        <a:t>te</a:t>
                      </a:r>
                      <a:r>
                        <a:rPr lang="en-US" sz="1000" b="1" spc="-5">
                          <a:latin typeface="Times New Roman"/>
                          <a:ea typeface="Times New Roman"/>
                          <a:cs typeface="Times New Roman"/>
                        </a:rPr>
                        <a:t>c</a:t>
                      </a:r>
                      <a:r>
                        <a:rPr lang="en-US" sz="1000" b="1" spc="5">
                          <a:latin typeface="Times New Roman"/>
                          <a:ea typeface="Times New Roman"/>
                          <a:cs typeface="Times New Roman"/>
                        </a:rPr>
                        <a:t>hn</a:t>
                      </a:r>
                      <a:r>
                        <a:rPr lang="en-US" sz="1000" b="1">
                          <a:latin typeface="Times New Roman"/>
                          <a:ea typeface="Times New Roman"/>
                          <a:cs typeface="Times New Roman"/>
                        </a:rPr>
                        <a:t>ici</a:t>
                      </a:r>
                      <a:r>
                        <a:rPr lang="en-US" sz="1000" b="1" spc="-5">
                          <a:latin typeface="Times New Roman"/>
                          <a:ea typeface="Times New Roman"/>
                          <a:cs typeface="Times New Roman"/>
                        </a:rPr>
                        <a:t>a</a:t>
                      </a:r>
                      <a:r>
                        <a:rPr lang="en-US" sz="1000" b="1" spc="5">
                          <a:latin typeface="Times New Roman"/>
                          <a:ea typeface="Times New Roman"/>
                          <a:cs typeface="Times New Roman"/>
                        </a:rPr>
                        <a:t>n</a:t>
                      </a:r>
                      <a:r>
                        <a:rPr lang="en-US" sz="1000" b="1">
                          <a:latin typeface="Times New Roman"/>
                          <a:ea typeface="Times New Roman"/>
                          <a:cs typeface="Times New Roman"/>
                        </a:rPr>
                        <a:t>s</a:t>
                      </a:r>
                      <a:endParaRPr lang="en-IN" sz="1100">
                        <a:latin typeface="Times New Roman"/>
                        <a:ea typeface="Times New Roman"/>
                        <a:cs typeface="Times New Roman"/>
                      </a:endParaRPr>
                    </a:p>
                    <a:p>
                      <a:pPr>
                        <a:lnSpc>
                          <a:spcPts val="1030"/>
                        </a:lnSpc>
                        <a:spcAft>
                          <a:spcPts val="0"/>
                        </a:spcAft>
                      </a:pPr>
                      <a:r>
                        <a:rPr lang="en-US" sz="1000" b="1">
                          <a:latin typeface="Times New Roman"/>
                          <a:ea typeface="Times New Roman"/>
                          <a:cs typeface="Times New Roman"/>
                        </a:rPr>
                        <a:t>N</a:t>
                      </a:r>
                      <a:r>
                        <a:rPr lang="en-US" sz="1000" b="1" spc="-5">
                          <a:latin typeface="Times New Roman"/>
                          <a:ea typeface="Times New Roman"/>
                          <a:cs typeface="Times New Roman"/>
                        </a:rPr>
                        <a:t>=</a:t>
                      </a:r>
                      <a:r>
                        <a:rPr lang="en-US" sz="1000" b="1" spc="5">
                          <a:latin typeface="Times New Roman"/>
                          <a:ea typeface="Times New Roman"/>
                          <a:cs typeface="Times New Roman"/>
                        </a:rPr>
                        <a:t>07</a:t>
                      </a:r>
                      <a:endParaRPr lang="en-IN" sz="1100">
                        <a:latin typeface="Times New Roman"/>
                        <a:ea typeface="Times New Roman"/>
                        <a:cs typeface="Times New Roman"/>
                      </a:endParaRPr>
                    </a:p>
                  </a:txBody>
                  <a:tcPr marL="68580" marR="68580" marT="0" marB="0"/>
                </a:tc>
                <a:tc>
                  <a:txBody>
                    <a:bodyPr/>
                    <a:lstStyle/>
                    <a:p>
                      <a:pPr>
                        <a:lnSpc>
                          <a:spcPct val="115000"/>
                        </a:lnSpc>
                        <a:spcBef>
                          <a:spcPts val="485"/>
                        </a:spcBef>
                        <a:spcAft>
                          <a:spcPts val="0"/>
                        </a:spcAft>
                      </a:pPr>
                      <a:r>
                        <a:rPr lang="en-US" sz="1000" b="1" spc="5">
                          <a:latin typeface="Times New Roman"/>
                          <a:ea typeface="Times New Roman"/>
                          <a:cs typeface="Times New Roman"/>
                        </a:rPr>
                        <a:t>S</a:t>
                      </a:r>
                      <a:r>
                        <a:rPr lang="en-US" sz="1000" b="1" spc="-5">
                          <a:latin typeface="Times New Roman"/>
                          <a:ea typeface="Times New Roman"/>
                          <a:cs typeface="Times New Roman"/>
                        </a:rPr>
                        <a:t>a</a:t>
                      </a:r>
                      <a:r>
                        <a:rPr lang="en-US" sz="1000" b="1" spc="5">
                          <a:latin typeface="Times New Roman"/>
                          <a:ea typeface="Times New Roman"/>
                          <a:cs typeface="Times New Roman"/>
                        </a:rPr>
                        <a:t>n</a:t>
                      </a:r>
                      <a:r>
                        <a:rPr lang="en-US" sz="1000" b="1">
                          <a:latin typeface="Times New Roman"/>
                          <a:ea typeface="Times New Roman"/>
                          <a:cs typeface="Times New Roman"/>
                        </a:rPr>
                        <a:t>i</a:t>
                      </a:r>
                      <a:r>
                        <a:rPr lang="en-US" sz="1000" b="1" spc="5">
                          <a:latin typeface="Times New Roman"/>
                          <a:ea typeface="Times New Roman"/>
                          <a:cs typeface="Times New Roman"/>
                        </a:rPr>
                        <a:t>t</a:t>
                      </a:r>
                      <a:r>
                        <a:rPr lang="en-US" sz="1000" b="1" spc="-5">
                          <a:latin typeface="Times New Roman"/>
                          <a:ea typeface="Times New Roman"/>
                          <a:cs typeface="Times New Roman"/>
                        </a:rPr>
                        <a:t>a</a:t>
                      </a:r>
                      <a:r>
                        <a:rPr lang="en-US" sz="1000" b="1">
                          <a:latin typeface="Times New Roman"/>
                          <a:ea typeface="Times New Roman"/>
                          <a:cs typeface="Times New Roman"/>
                        </a:rPr>
                        <a:t>ry</a:t>
                      </a:r>
                      <a:r>
                        <a:rPr lang="en-US" sz="1000" b="1" spc="-15">
                          <a:latin typeface="Times New Roman"/>
                          <a:ea typeface="Times New Roman"/>
                          <a:cs typeface="Times New Roman"/>
                        </a:rPr>
                        <a:t> </a:t>
                      </a:r>
                      <a:r>
                        <a:rPr lang="en-US" sz="1000" b="1">
                          <a:latin typeface="Times New Roman"/>
                          <a:ea typeface="Times New Roman"/>
                          <a:cs typeface="Times New Roman"/>
                        </a:rPr>
                        <a:t>st</a:t>
                      </a:r>
                      <a:r>
                        <a:rPr lang="en-US" sz="1000" b="1" spc="5">
                          <a:latin typeface="Times New Roman"/>
                          <a:ea typeface="Times New Roman"/>
                          <a:cs typeface="Times New Roman"/>
                        </a:rPr>
                        <a:t>a</a:t>
                      </a:r>
                      <a:r>
                        <a:rPr lang="en-US" sz="1000" b="1">
                          <a:latin typeface="Times New Roman"/>
                          <a:ea typeface="Times New Roman"/>
                          <a:cs typeface="Times New Roman"/>
                        </a:rPr>
                        <a:t>ff</a:t>
                      </a:r>
                      <a:endParaRPr lang="en-IN" sz="1100">
                        <a:latin typeface="Times New Roman"/>
                        <a:ea typeface="Times New Roman"/>
                        <a:cs typeface="Times New Roman"/>
                      </a:endParaRPr>
                    </a:p>
                    <a:p>
                      <a:pPr>
                        <a:lnSpc>
                          <a:spcPct val="115000"/>
                        </a:lnSpc>
                        <a:spcBef>
                          <a:spcPts val="10"/>
                        </a:spcBef>
                        <a:spcAft>
                          <a:spcPts val="0"/>
                        </a:spcAft>
                      </a:pPr>
                      <a:r>
                        <a:rPr lang="en-US" sz="1000" b="1">
                          <a:latin typeface="Times New Roman"/>
                          <a:ea typeface="Times New Roman"/>
                          <a:cs typeface="Times New Roman"/>
                        </a:rPr>
                        <a:t>N</a:t>
                      </a:r>
                      <a:r>
                        <a:rPr lang="en-US" sz="1000" b="1" spc="-5">
                          <a:latin typeface="Times New Roman"/>
                          <a:ea typeface="Times New Roman"/>
                          <a:cs typeface="Times New Roman"/>
                        </a:rPr>
                        <a:t>=</a:t>
                      </a:r>
                      <a:r>
                        <a:rPr lang="en-US" sz="1000" b="1" spc="5">
                          <a:latin typeface="Times New Roman"/>
                          <a:ea typeface="Times New Roman"/>
                          <a:cs typeface="Times New Roman"/>
                        </a:rPr>
                        <a:t>17</a:t>
                      </a:r>
                      <a:endParaRPr lang="en-IN" sz="1100">
                        <a:latin typeface="Times New Roman"/>
                        <a:ea typeface="Times New Roman"/>
                        <a:cs typeface="Times New Roman"/>
                      </a:endParaRPr>
                    </a:p>
                  </a:txBody>
                  <a:tcPr marL="68580" marR="68580" marT="0" marB="0"/>
                </a:tc>
                <a:tc>
                  <a:txBody>
                    <a:bodyPr/>
                    <a:lstStyle/>
                    <a:p>
                      <a:pPr>
                        <a:lnSpc>
                          <a:spcPct val="115000"/>
                        </a:lnSpc>
                        <a:spcBef>
                          <a:spcPts val="485"/>
                        </a:spcBef>
                        <a:spcAft>
                          <a:spcPts val="0"/>
                        </a:spcAft>
                      </a:pPr>
                      <a:r>
                        <a:rPr lang="en-US" sz="1000" b="1" spc="-10">
                          <a:latin typeface="Times New Roman"/>
                          <a:ea typeface="Times New Roman"/>
                          <a:cs typeface="Times New Roman"/>
                        </a:rPr>
                        <a:t>T</a:t>
                      </a:r>
                      <a:r>
                        <a:rPr lang="en-US" sz="1000" b="1" spc="5">
                          <a:latin typeface="Times New Roman"/>
                          <a:ea typeface="Times New Roman"/>
                          <a:cs typeface="Times New Roman"/>
                        </a:rPr>
                        <a:t>o</a:t>
                      </a:r>
                      <a:r>
                        <a:rPr lang="en-US" sz="1000" b="1">
                          <a:latin typeface="Times New Roman"/>
                          <a:ea typeface="Times New Roman"/>
                          <a:cs typeface="Times New Roman"/>
                        </a:rPr>
                        <a:t>tal</a:t>
                      </a:r>
                      <a:endParaRPr lang="en-IN" sz="1100">
                        <a:latin typeface="Times New Roman"/>
                        <a:ea typeface="Times New Roman"/>
                        <a:cs typeface="Times New Roman"/>
                      </a:endParaRPr>
                    </a:p>
                    <a:p>
                      <a:pPr>
                        <a:lnSpc>
                          <a:spcPct val="115000"/>
                        </a:lnSpc>
                        <a:spcBef>
                          <a:spcPts val="10"/>
                        </a:spcBef>
                        <a:spcAft>
                          <a:spcPts val="0"/>
                        </a:spcAft>
                      </a:pPr>
                      <a:r>
                        <a:rPr lang="en-US" sz="1000" b="1">
                          <a:latin typeface="Times New Roman"/>
                          <a:ea typeface="Times New Roman"/>
                          <a:cs typeface="Times New Roman"/>
                        </a:rPr>
                        <a:t>N</a:t>
                      </a:r>
                      <a:r>
                        <a:rPr lang="en-US" sz="1000" b="1" spc="-5">
                          <a:latin typeface="Times New Roman"/>
                          <a:ea typeface="Times New Roman"/>
                          <a:cs typeface="Times New Roman"/>
                        </a:rPr>
                        <a:t>=</a:t>
                      </a:r>
                      <a:r>
                        <a:rPr lang="en-US" sz="1000" b="1" spc="5">
                          <a:latin typeface="Times New Roman"/>
                          <a:ea typeface="Times New Roman"/>
                          <a:cs typeface="Times New Roman"/>
                        </a:rPr>
                        <a:t>76</a:t>
                      </a:r>
                      <a:endParaRPr lang="en-IN" sz="1100">
                        <a:latin typeface="Times New Roman"/>
                        <a:ea typeface="Times New Roman"/>
                        <a:cs typeface="Times New Roman"/>
                      </a:endParaRPr>
                    </a:p>
                  </a:txBody>
                  <a:tcPr marL="68580" marR="68580" marT="0" marB="0"/>
                </a:tc>
              </a:tr>
              <a:tr h="660553">
                <a:tc>
                  <a:txBody>
                    <a:bodyPr/>
                    <a:lstStyle/>
                    <a:p>
                      <a:pPr indent="21590">
                        <a:lnSpc>
                          <a:spcPct val="115000"/>
                        </a:lnSpc>
                        <a:spcAft>
                          <a:spcPts val="1000"/>
                        </a:spcAft>
                      </a:pPr>
                      <a:r>
                        <a:rPr lang="en-US" sz="1000" b="1" dirty="0" smtClean="0">
                          <a:latin typeface="Times New Roman"/>
                          <a:ea typeface="Times New Roman"/>
                          <a:cs typeface="Times New Roman"/>
                        </a:rPr>
                        <a:t>BMW management </a:t>
                      </a:r>
                      <a:r>
                        <a:rPr lang="en-US" sz="1000" b="1" dirty="0">
                          <a:latin typeface="Times New Roman"/>
                          <a:ea typeface="Times New Roman"/>
                          <a:cs typeface="Times New Roman"/>
                        </a:rPr>
                        <a:t>rules were proposed</a:t>
                      </a:r>
                      <a:endParaRPr lang="en-IN" sz="1100" dirty="0">
                        <a:latin typeface="Times New Roman"/>
                        <a:ea typeface="Times New Roman"/>
                        <a:cs typeface="Times New Roman"/>
                      </a:endParaRPr>
                    </a:p>
                  </a:txBody>
                  <a:tcPr marL="68580" marR="68580" marT="0" marB="0"/>
                </a:tc>
                <a:tc>
                  <a:txBody>
                    <a:bodyPr/>
                    <a:lstStyle/>
                    <a:p>
                      <a:pPr>
                        <a:lnSpc>
                          <a:spcPts val="650"/>
                        </a:lnSpc>
                        <a:spcBef>
                          <a:spcPts val="15"/>
                        </a:spcBef>
                        <a:spcAft>
                          <a:spcPts val="0"/>
                        </a:spcAft>
                      </a:pPr>
                      <a:endParaRPr lang="en-IN" sz="1100">
                        <a:latin typeface="Times New Roman"/>
                        <a:ea typeface="Times New Roman"/>
                        <a:cs typeface="Times New Roman"/>
                      </a:endParaRPr>
                    </a:p>
                    <a:p>
                      <a:pPr>
                        <a:lnSpc>
                          <a:spcPct val="115000"/>
                        </a:lnSpc>
                        <a:spcAft>
                          <a:spcPts val="0"/>
                        </a:spcAft>
                      </a:pPr>
                      <a:r>
                        <a:rPr lang="en-US" sz="1000" b="1" spc="5">
                          <a:latin typeface="Times New Roman"/>
                          <a:ea typeface="Times New Roman"/>
                          <a:cs typeface="Times New Roman"/>
                        </a:rPr>
                        <a:t>19</a:t>
                      </a:r>
                      <a:r>
                        <a:rPr lang="en-US" sz="1000" b="1" spc="-5">
                          <a:latin typeface="Times New Roman"/>
                          <a:ea typeface="Times New Roman"/>
                          <a:cs typeface="Times New Roman"/>
                        </a:rPr>
                        <a:t> </a:t>
                      </a:r>
                      <a:r>
                        <a:rPr lang="en-US" sz="1000" b="1">
                          <a:latin typeface="Times New Roman"/>
                          <a:ea typeface="Times New Roman"/>
                          <a:cs typeface="Times New Roman"/>
                        </a:rPr>
                        <a:t>(</a:t>
                      </a:r>
                      <a:r>
                        <a:rPr lang="en-US" sz="1000" b="1" spc="-5">
                          <a:latin typeface="Times New Roman"/>
                          <a:ea typeface="Times New Roman"/>
                          <a:cs typeface="Times New Roman"/>
                        </a:rPr>
                        <a:t>90</a:t>
                      </a:r>
                      <a:r>
                        <a:rPr lang="en-US" sz="1000" b="1" spc="-10">
                          <a:latin typeface="Times New Roman"/>
                          <a:ea typeface="Times New Roman"/>
                          <a:cs typeface="Times New Roman"/>
                        </a:rPr>
                        <a:t>.</a:t>
                      </a:r>
                      <a:r>
                        <a:rPr lang="en-US" sz="1000" b="1" spc="5">
                          <a:latin typeface="Times New Roman"/>
                          <a:ea typeface="Times New Roman"/>
                          <a:cs typeface="Times New Roman"/>
                        </a:rPr>
                        <a:t>5</a:t>
                      </a:r>
                      <a:r>
                        <a:rPr lang="en-US" sz="1000" b="1" spc="-5">
                          <a:latin typeface="Times New Roman"/>
                          <a:ea typeface="Times New Roman"/>
                          <a:cs typeface="Times New Roman"/>
                        </a:rPr>
                        <a:t>%</a:t>
                      </a:r>
                      <a:r>
                        <a:rPr lang="en-US" sz="10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ts val="650"/>
                        </a:lnSpc>
                        <a:spcBef>
                          <a:spcPts val="15"/>
                        </a:spcBef>
                        <a:spcAft>
                          <a:spcPts val="0"/>
                        </a:spcAft>
                      </a:pPr>
                      <a:endParaRPr lang="en-IN" sz="1100">
                        <a:latin typeface="Times New Roman"/>
                        <a:ea typeface="Times New Roman"/>
                        <a:cs typeface="Times New Roman"/>
                      </a:endParaRPr>
                    </a:p>
                    <a:p>
                      <a:pPr>
                        <a:lnSpc>
                          <a:spcPct val="115000"/>
                        </a:lnSpc>
                        <a:spcAft>
                          <a:spcPts val="0"/>
                        </a:spcAft>
                      </a:pPr>
                      <a:r>
                        <a:rPr lang="en-US" sz="1000" b="1" spc="5">
                          <a:latin typeface="Times New Roman"/>
                          <a:ea typeface="Times New Roman"/>
                          <a:cs typeface="Times New Roman"/>
                        </a:rPr>
                        <a:t>28</a:t>
                      </a:r>
                      <a:r>
                        <a:rPr lang="en-US" sz="1000" b="1">
                          <a:latin typeface="Times New Roman"/>
                          <a:ea typeface="Times New Roman"/>
                          <a:cs typeface="Times New Roman"/>
                        </a:rPr>
                        <a:t>(</a:t>
                      </a:r>
                      <a:r>
                        <a:rPr lang="en-US" sz="1000" b="1" spc="-5">
                          <a:latin typeface="Times New Roman"/>
                          <a:ea typeface="Times New Roman"/>
                          <a:cs typeface="Times New Roman"/>
                        </a:rPr>
                        <a:t>9</a:t>
                      </a:r>
                      <a:r>
                        <a:rPr lang="en-US" sz="1000" b="1" spc="5">
                          <a:latin typeface="Times New Roman"/>
                          <a:ea typeface="Times New Roman"/>
                          <a:cs typeface="Times New Roman"/>
                        </a:rPr>
                        <a:t>0</a:t>
                      </a:r>
                      <a:r>
                        <a:rPr lang="en-US" sz="1000" b="1" spc="-10">
                          <a:latin typeface="Times New Roman"/>
                          <a:ea typeface="Times New Roman"/>
                          <a:cs typeface="Times New Roman"/>
                        </a:rPr>
                        <a:t>.</a:t>
                      </a:r>
                      <a:r>
                        <a:rPr lang="en-US" sz="1000" b="1" spc="-5">
                          <a:latin typeface="Times New Roman"/>
                          <a:ea typeface="Times New Roman"/>
                          <a:cs typeface="Times New Roman"/>
                        </a:rPr>
                        <a:t>%</a:t>
                      </a:r>
                      <a:r>
                        <a:rPr lang="en-US" sz="10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ts val="650"/>
                        </a:lnSpc>
                        <a:spcBef>
                          <a:spcPts val="15"/>
                        </a:spcBef>
                        <a:spcAft>
                          <a:spcPts val="0"/>
                        </a:spcAft>
                      </a:pPr>
                      <a:endParaRPr lang="en-IN" sz="1100">
                        <a:latin typeface="Times New Roman"/>
                        <a:ea typeface="Times New Roman"/>
                        <a:cs typeface="Times New Roman"/>
                      </a:endParaRPr>
                    </a:p>
                    <a:p>
                      <a:pPr>
                        <a:lnSpc>
                          <a:spcPct val="115000"/>
                        </a:lnSpc>
                        <a:spcAft>
                          <a:spcPts val="0"/>
                        </a:spcAft>
                      </a:pPr>
                      <a:r>
                        <a:rPr lang="en-US" sz="1000" b="1">
                          <a:latin typeface="Times New Roman"/>
                          <a:ea typeface="Times New Roman"/>
                          <a:cs typeface="Times New Roman"/>
                        </a:rPr>
                        <a:t>05</a:t>
                      </a:r>
                      <a:r>
                        <a:rPr lang="en-US" sz="1000" b="1" spc="10">
                          <a:latin typeface="Times New Roman"/>
                          <a:ea typeface="Times New Roman"/>
                          <a:cs typeface="Times New Roman"/>
                        </a:rPr>
                        <a:t> </a:t>
                      </a:r>
                      <a:r>
                        <a:rPr lang="en-US" sz="1000" b="1">
                          <a:latin typeface="Times New Roman"/>
                          <a:ea typeface="Times New Roman"/>
                          <a:cs typeface="Times New Roman"/>
                        </a:rPr>
                        <a:t>(</a:t>
                      </a:r>
                      <a:r>
                        <a:rPr lang="en-US" sz="1000" b="1" spc="-5">
                          <a:latin typeface="Times New Roman"/>
                          <a:ea typeface="Times New Roman"/>
                          <a:cs typeface="Times New Roman"/>
                        </a:rPr>
                        <a:t>71%</a:t>
                      </a:r>
                      <a:r>
                        <a:rPr lang="en-US" sz="10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ts val="650"/>
                        </a:lnSpc>
                        <a:spcBef>
                          <a:spcPts val="15"/>
                        </a:spcBef>
                        <a:spcAft>
                          <a:spcPts val="0"/>
                        </a:spcAft>
                      </a:pPr>
                      <a:endParaRPr lang="en-IN" sz="1100">
                        <a:latin typeface="Times New Roman"/>
                        <a:ea typeface="Times New Roman"/>
                        <a:cs typeface="Times New Roman"/>
                      </a:endParaRPr>
                    </a:p>
                    <a:p>
                      <a:pPr>
                        <a:lnSpc>
                          <a:spcPct val="115000"/>
                        </a:lnSpc>
                        <a:spcAft>
                          <a:spcPts val="0"/>
                        </a:spcAft>
                      </a:pPr>
                      <a:r>
                        <a:rPr lang="en-US" sz="1000" b="1">
                          <a:solidFill>
                            <a:srgbClr val="FF0000"/>
                          </a:solidFill>
                          <a:latin typeface="Times New Roman"/>
                          <a:ea typeface="Times New Roman"/>
                          <a:cs typeface="Times New Roman"/>
                        </a:rPr>
                        <a:t>11</a:t>
                      </a:r>
                      <a:r>
                        <a:rPr lang="en-US" sz="1000" b="1" spc="10">
                          <a:solidFill>
                            <a:srgbClr val="FF0000"/>
                          </a:solidFill>
                          <a:latin typeface="Times New Roman"/>
                          <a:ea typeface="Times New Roman"/>
                          <a:cs typeface="Times New Roman"/>
                        </a:rPr>
                        <a:t> </a:t>
                      </a:r>
                      <a:r>
                        <a:rPr lang="en-US" sz="1000" b="1">
                          <a:solidFill>
                            <a:srgbClr val="FF0000"/>
                          </a:solidFill>
                          <a:latin typeface="Times New Roman"/>
                          <a:ea typeface="Times New Roman"/>
                          <a:cs typeface="Times New Roman"/>
                        </a:rPr>
                        <a:t>(</a:t>
                      </a:r>
                      <a:r>
                        <a:rPr lang="en-US" sz="1000" b="1" spc="5">
                          <a:solidFill>
                            <a:srgbClr val="FF0000"/>
                          </a:solidFill>
                          <a:latin typeface="Times New Roman"/>
                          <a:ea typeface="Times New Roman"/>
                          <a:cs typeface="Times New Roman"/>
                        </a:rPr>
                        <a:t>65</a:t>
                      </a:r>
                      <a:r>
                        <a:rPr lang="en-US" sz="1000" b="1" spc="-5">
                          <a:solidFill>
                            <a:srgbClr val="FF0000"/>
                          </a:solidFill>
                          <a:latin typeface="Times New Roman"/>
                          <a:ea typeface="Times New Roman"/>
                          <a:cs typeface="Times New Roman"/>
                        </a:rPr>
                        <a:t>%</a:t>
                      </a:r>
                      <a:r>
                        <a:rPr lang="en-US" sz="1000" b="1">
                          <a:solidFill>
                            <a:srgbClr val="FF0000"/>
                          </a:solidFill>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ts val="650"/>
                        </a:lnSpc>
                        <a:spcBef>
                          <a:spcPts val="15"/>
                        </a:spcBef>
                        <a:spcAft>
                          <a:spcPts val="0"/>
                        </a:spcAft>
                      </a:pPr>
                      <a:endParaRPr lang="en-IN" sz="1100">
                        <a:latin typeface="Times New Roman"/>
                        <a:ea typeface="Times New Roman"/>
                        <a:cs typeface="Times New Roman"/>
                      </a:endParaRPr>
                    </a:p>
                    <a:p>
                      <a:pPr>
                        <a:lnSpc>
                          <a:spcPct val="115000"/>
                        </a:lnSpc>
                        <a:spcAft>
                          <a:spcPts val="0"/>
                        </a:spcAft>
                      </a:pPr>
                      <a:r>
                        <a:rPr lang="en-US" sz="1000" b="1" spc="5">
                          <a:latin typeface="Times New Roman"/>
                          <a:ea typeface="Times New Roman"/>
                          <a:cs typeface="Times New Roman"/>
                        </a:rPr>
                        <a:t>63</a:t>
                      </a:r>
                      <a:r>
                        <a:rPr lang="en-US" sz="1000" b="1">
                          <a:latin typeface="Times New Roman"/>
                          <a:ea typeface="Times New Roman"/>
                          <a:cs typeface="Times New Roman"/>
                        </a:rPr>
                        <a:t>(</a:t>
                      </a:r>
                      <a:r>
                        <a:rPr lang="en-US" sz="1000" b="1" spc="-5">
                          <a:latin typeface="Times New Roman"/>
                          <a:ea typeface="Times New Roman"/>
                          <a:cs typeface="Times New Roman"/>
                        </a:rPr>
                        <a:t>83%</a:t>
                      </a:r>
                      <a:r>
                        <a:rPr lang="en-US" sz="10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r>
              <a:tr h="396332">
                <a:tc>
                  <a:txBody>
                    <a:bodyPr/>
                    <a:lstStyle/>
                    <a:p>
                      <a:pPr>
                        <a:lnSpc>
                          <a:spcPct val="115000"/>
                        </a:lnSpc>
                        <a:spcAft>
                          <a:spcPts val="1000"/>
                        </a:spcAft>
                      </a:pPr>
                      <a:r>
                        <a:rPr lang="en-US" sz="1000" b="1" dirty="0" smtClean="0">
                          <a:latin typeface="Times New Roman"/>
                          <a:ea typeface="Times New Roman"/>
                          <a:cs typeface="Times New Roman"/>
                        </a:rPr>
                        <a:t>Definition  </a:t>
                      </a:r>
                      <a:r>
                        <a:rPr lang="en-US" sz="1000" b="1" spc="5" dirty="0">
                          <a:latin typeface="Times New Roman"/>
                          <a:ea typeface="Times New Roman"/>
                          <a:cs typeface="Times New Roman"/>
                        </a:rPr>
                        <a:t>o</a:t>
                      </a:r>
                      <a:r>
                        <a:rPr lang="en-US" sz="1000" b="1" dirty="0">
                          <a:latin typeface="Times New Roman"/>
                          <a:ea typeface="Times New Roman"/>
                          <a:cs typeface="Times New Roman"/>
                        </a:rPr>
                        <a:t>f</a:t>
                      </a:r>
                      <a:r>
                        <a:rPr lang="en-US" sz="1000" b="1" spc="5" dirty="0">
                          <a:latin typeface="Times New Roman"/>
                          <a:ea typeface="Times New Roman"/>
                          <a:cs typeface="Times New Roman"/>
                        </a:rPr>
                        <a:t> Bio medical </a:t>
                      </a:r>
                      <a:r>
                        <a:rPr lang="en-US" sz="1000" b="1" spc="-15" dirty="0">
                          <a:latin typeface="Times New Roman"/>
                          <a:ea typeface="Times New Roman"/>
                          <a:cs typeface="Times New Roman"/>
                        </a:rPr>
                        <a:t>w</a:t>
                      </a:r>
                      <a:r>
                        <a:rPr lang="en-US" sz="1000" b="1" dirty="0">
                          <a:latin typeface="Times New Roman"/>
                          <a:ea typeface="Times New Roman"/>
                          <a:cs typeface="Times New Roman"/>
                        </a:rPr>
                        <a:t>as</a:t>
                      </a:r>
                      <a:r>
                        <a:rPr lang="en-US" sz="1000" b="1" spc="10" dirty="0">
                          <a:latin typeface="Times New Roman"/>
                          <a:ea typeface="Times New Roman"/>
                          <a:cs typeface="Times New Roman"/>
                        </a:rPr>
                        <a:t>t</a:t>
                      </a:r>
                      <a:r>
                        <a:rPr lang="en-US" sz="1000" b="1" dirty="0">
                          <a:latin typeface="Times New Roman"/>
                          <a:ea typeface="Times New Roman"/>
                          <a:cs typeface="Times New Roman"/>
                        </a:rPr>
                        <a:t>e</a:t>
                      </a:r>
                      <a:endParaRPr lang="en-IN" sz="1100" dirty="0">
                        <a:latin typeface="Times New Roman"/>
                        <a:ea typeface="Times New Roman"/>
                        <a:cs typeface="Times New Roman"/>
                      </a:endParaRPr>
                    </a:p>
                  </a:txBody>
                  <a:tcPr marL="68580" marR="68580" marT="0" marB="0"/>
                </a:tc>
                <a:tc>
                  <a:txBody>
                    <a:bodyPr/>
                    <a:lstStyle/>
                    <a:p>
                      <a:pPr>
                        <a:lnSpc>
                          <a:spcPct val="115000"/>
                        </a:lnSpc>
                        <a:spcBef>
                          <a:spcPts val="495"/>
                        </a:spcBef>
                        <a:spcAft>
                          <a:spcPts val="0"/>
                        </a:spcAft>
                      </a:pPr>
                      <a:r>
                        <a:rPr lang="en-US" sz="1000" b="1" spc="5">
                          <a:latin typeface="Times New Roman"/>
                          <a:ea typeface="Times New Roman"/>
                          <a:cs typeface="Times New Roman"/>
                        </a:rPr>
                        <a:t>21</a:t>
                      </a:r>
                      <a:r>
                        <a:rPr lang="en-US" sz="1000" b="1">
                          <a:latin typeface="Times New Roman"/>
                          <a:ea typeface="Times New Roman"/>
                          <a:cs typeface="Times New Roman"/>
                        </a:rPr>
                        <a:t>(</a:t>
                      </a:r>
                      <a:r>
                        <a:rPr lang="en-US" sz="1000" b="1" spc="-5">
                          <a:latin typeface="Times New Roman"/>
                          <a:ea typeface="Times New Roman"/>
                          <a:cs typeface="Times New Roman"/>
                        </a:rPr>
                        <a:t>100%</a:t>
                      </a:r>
                      <a:r>
                        <a:rPr lang="en-US" sz="10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ct val="115000"/>
                        </a:lnSpc>
                        <a:spcBef>
                          <a:spcPts val="495"/>
                        </a:spcBef>
                        <a:spcAft>
                          <a:spcPts val="0"/>
                        </a:spcAft>
                      </a:pPr>
                      <a:r>
                        <a:rPr lang="en-US" sz="1000" b="1" spc="5">
                          <a:latin typeface="Times New Roman"/>
                          <a:ea typeface="Times New Roman"/>
                          <a:cs typeface="Times New Roman"/>
                        </a:rPr>
                        <a:t>25</a:t>
                      </a:r>
                      <a:r>
                        <a:rPr lang="en-US" sz="1000" b="1" spc="-10">
                          <a:latin typeface="Times New Roman"/>
                          <a:ea typeface="Times New Roman"/>
                          <a:cs typeface="Times New Roman"/>
                        </a:rPr>
                        <a:t>(</a:t>
                      </a:r>
                      <a:r>
                        <a:rPr lang="en-US" sz="1000" b="1" spc="5">
                          <a:latin typeface="Times New Roman"/>
                          <a:ea typeface="Times New Roman"/>
                          <a:cs typeface="Times New Roman"/>
                        </a:rPr>
                        <a:t>81</a:t>
                      </a:r>
                      <a:r>
                        <a:rPr lang="en-US" sz="1000" b="1" spc="-5">
                          <a:latin typeface="Times New Roman"/>
                          <a:ea typeface="Times New Roman"/>
                          <a:cs typeface="Times New Roman"/>
                        </a:rPr>
                        <a:t>%</a:t>
                      </a:r>
                      <a:r>
                        <a:rPr lang="en-US" sz="10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ct val="115000"/>
                        </a:lnSpc>
                        <a:spcBef>
                          <a:spcPts val="495"/>
                        </a:spcBef>
                        <a:spcAft>
                          <a:spcPts val="0"/>
                        </a:spcAft>
                      </a:pPr>
                      <a:r>
                        <a:rPr lang="en-US" sz="1000" b="1">
                          <a:latin typeface="Times New Roman"/>
                          <a:ea typeface="Times New Roman"/>
                          <a:cs typeface="Times New Roman"/>
                        </a:rPr>
                        <a:t>06</a:t>
                      </a:r>
                      <a:r>
                        <a:rPr lang="en-US" sz="1000" b="1" spc="10">
                          <a:latin typeface="Times New Roman"/>
                          <a:ea typeface="Times New Roman"/>
                          <a:cs typeface="Times New Roman"/>
                        </a:rPr>
                        <a:t> </a:t>
                      </a:r>
                      <a:r>
                        <a:rPr lang="en-US" sz="1000" b="1">
                          <a:latin typeface="Times New Roman"/>
                          <a:ea typeface="Times New Roman"/>
                          <a:cs typeface="Times New Roman"/>
                        </a:rPr>
                        <a:t>(</a:t>
                      </a:r>
                      <a:r>
                        <a:rPr lang="en-US" sz="1000" b="1" spc="5">
                          <a:latin typeface="Times New Roman"/>
                          <a:ea typeface="Times New Roman"/>
                          <a:cs typeface="Times New Roman"/>
                        </a:rPr>
                        <a:t>86</a:t>
                      </a:r>
                      <a:r>
                        <a:rPr lang="en-US" sz="1000" b="1" spc="-5">
                          <a:latin typeface="Times New Roman"/>
                          <a:ea typeface="Times New Roman"/>
                          <a:cs typeface="Times New Roman"/>
                        </a:rPr>
                        <a:t>%</a:t>
                      </a:r>
                      <a:r>
                        <a:rPr lang="en-US" sz="10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ct val="115000"/>
                        </a:lnSpc>
                        <a:spcBef>
                          <a:spcPts val="495"/>
                        </a:spcBef>
                        <a:spcAft>
                          <a:spcPts val="0"/>
                        </a:spcAft>
                      </a:pPr>
                      <a:r>
                        <a:rPr lang="en-US" sz="1000" b="1">
                          <a:latin typeface="Times New Roman"/>
                          <a:ea typeface="Times New Roman"/>
                          <a:cs typeface="Times New Roman"/>
                        </a:rPr>
                        <a:t>12</a:t>
                      </a:r>
                      <a:r>
                        <a:rPr lang="en-US" sz="1000" b="1" spc="10">
                          <a:latin typeface="Times New Roman"/>
                          <a:ea typeface="Times New Roman"/>
                          <a:cs typeface="Times New Roman"/>
                        </a:rPr>
                        <a:t> </a:t>
                      </a:r>
                      <a:r>
                        <a:rPr lang="en-US" sz="1000" b="1">
                          <a:latin typeface="Times New Roman"/>
                          <a:ea typeface="Times New Roman"/>
                          <a:cs typeface="Times New Roman"/>
                        </a:rPr>
                        <a:t>(</a:t>
                      </a:r>
                      <a:r>
                        <a:rPr lang="en-US" sz="1000" b="1" spc="-5">
                          <a:latin typeface="Times New Roman"/>
                          <a:ea typeface="Times New Roman"/>
                          <a:cs typeface="Times New Roman"/>
                        </a:rPr>
                        <a:t>70%</a:t>
                      </a:r>
                      <a:r>
                        <a:rPr lang="en-US" sz="10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ct val="115000"/>
                        </a:lnSpc>
                        <a:spcBef>
                          <a:spcPts val="495"/>
                        </a:spcBef>
                        <a:spcAft>
                          <a:spcPts val="0"/>
                        </a:spcAft>
                      </a:pPr>
                      <a:r>
                        <a:rPr lang="en-US" sz="1000" b="1" spc="5">
                          <a:latin typeface="Times New Roman"/>
                          <a:ea typeface="Times New Roman"/>
                          <a:cs typeface="Times New Roman"/>
                        </a:rPr>
                        <a:t>64</a:t>
                      </a:r>
                      <a:r>
                        <a:rPr lang="en-US" sz="1000" b="1">
                          <a:latin typeface="Times New Roman"/>
                          <a:ea typeface="Times New Roman"/>
                          <a:cs typeface="Times New Roman"/>
                        </a:rPr>
                        <a:t>(</a:t>
                      </a:r>
                      <a:r>
                        <a:rPr lang="en-US" sz="1000" b="1" spc="-5">
                          <a:latin typeface="Times New Roman"/>
                          <a:ea typeface="Times New Roman"/>
                          <a:cs typeface="Times New Roman"/>
                        </a:rPr>
                        <a:t>84%</a:t>
                      </a:r>
                      <a:r>
                        <a:rPr lang="en-US" sz="10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r>
              <a:tr h="396332">
                <a:tc>
                  <a:txBody>
                    <a:bodyPr/>
                    <a:lstStyle/>
                    <a:p>
                      <a:pPr>
                        <a:lnSpc>
                          <a:spcPct val="115000"/>
                        </a:lnSpc>
                        <a:spcAft>
                          <a:spcPts val="1000"/>
                        </a:spcAft>
                      </a:pPr>
                      <a:r>
                        <a:rPr lang="en-US" sz="1000" b="1" spc="-15" dirty="0" smtClean="0">
                          <a:latin typeface="Times New Roman"/>
                          <a:ea typeface="Times New Roman"/>
                          <a:cs typeface="Times New Roman"/>
                        </a:rPr>
                        <a:t>W</a:t>
                      </a:r>
                      <a:r>
                        <a:rPr lang="en-US" sz="1000" b="1" spc="-5" dirty="0" smtClean="0">
                          <a:latin typeface="Times New Roman"/>
                          <a:ea typeface="Times New Roman"/>
                          <a:cs typeface="Times New Roman"/>
                        </a:rPr>
                        <a:t>a</a:t>
                      </a:r>
                      <a:r>
                        <a:rPr lang="en-US" sz="1000" b="1" dirty="0" smtClean="0">
                          <a:latin typeface="Times New Roman"/>
                          <a:ea typeface="Times New Roman"/>
                          <a:cs typeface="Times New Roman"/>
                        </a:rPr>
                        <a:t>ste </a:t>
                      </a:r>
                      <a:r>
                        <a:rPr lang="en-US" sz="1000" b="1" dirty="0">
                          <a:latin typeface="Times New Roman"/>
                          <a:ea typeface="Times New Roman"/>
                          <a:cs typeface="Times New Roman"/>
                        </a:rPr>
                        <a:t>s</a:t>
                      </a:r>
                      <a:r>
                        <a:rPr lang="en-US" sz="1000" b="1" spc="5" dirty="0">
                          <a:latin typeface="Times New Roman"/>
                          <a:ea typeface="Times New Roman"/>
                          <a:cs typeface="Times New Roman"/>
                        </a:rPr>
                        <a:t>hou</a:t>
                      </a:r>
                      <a:r>
                        <a:rPr lang="en-US" sz="1000" b="1" dirty="0">
                          <a:latin typeface="Times New Roman"/>
                          <a:ea typeface="Times New Roman"/>
                          <a:cs typeface="Times New Roman"/>
                        </a:rPr>
                        <a:t>ld </a:t>
                      </a:r>
                      <a:r>
                        <a:rPr lang="en-US" sz="1000" b="1" spc="5" dirty="0">
                          <a:latin typeface="Times New Roman"/>
                          <a:ea typeface="Times New Roman"/>
                          <a:cs typeface="Times New Roman"/>
                        </a:rPr>
                        <a:t>n</a:t>
                      </a:r>
                      <a:r>
                        <a:rPr lang="en-US" sz="1000" b="1" spc="-5" dirty="0">
                          <a:latin typeface="Times New Roman"/>
                          <a:ea typeface="Times New Roman"/>
                          <a:cs typeface="Times New Roman"/>
                        </a:rPr>
                        <a:t>o</a:t>
                      </a:r>
                      <a:r>
                        <a:rPr lang="en-US" sz="1000" b="1" dirty="0">
                          <a:latin typeface="Times New Roman"/>
                          <a:ea typeface="Times New Roman"/>
                          <a:cs typeface="Times New Roman"/>
                        </a:rPr>
                        <a:t>t</a:t>
                      </a:r>
                      <a:r>
                        <a:rPr lang="en-US" sz="1000" b="1" spc="5" dirty="0">
                          <a:latin typeface="Times New Roman"/>
                          <a:ea typeface="Times New Roman"/>
                          <a:cs typeface="Times New Roman"/>
                        </a:rPr>
                        <a:t> b</a:t>
                      </a:r>
                      <a:r>
                        <a:rPr lang="en-US" sz="1000" b="1" dirty="0">
                          <a:latin typeface="Times New Roman"/>
                          <a:ea typeface="Times New Roman"/>
                          <a:cs typeface="Times New Roman"/>
                        </a:rPr>
                        <a:t>e </a:t>
                      </a:r>
                      <a:r>
                        <a:rPr lang="en-US" sz="1000" b="1" spc="-15" dirty="0">
                          <a:latin typeface="Times New Roman"/>
                          <a:ea typeface="Times New Roman"/>
                          <a:cs typeface="Times New Roman"/>
                        </a:rPr>
                        <a:t>s</a:t>
                      </a:r>
                      <a:r>
                        <a:rPr lang="en-US" sz="1000" b="1" dirty="0">
                          <a:latin typeface="Times New Roman"/>
                          <a:ea typeface="Times New Roman"/>
                          <a:cs typeface="Times New Roman"/>
                        </a:rPr>
                        <a:t>t</a:t>
                      </a:r>
                      <a:r>
                        <a:rPr lang="en-US" sz="1000" b="1" spc="5" dirty="0">
                          <a:latin typeface="Times New Roman"/>
                          <a:ea typeface="Times New Roman"/>
                          <a:cs typeface="Times New Roman"/>
                        </a:rPr>
                        <a:t>o</a:t>
                      </a:r>
                      <a:r>
                        <a:rPr lang="en-US" sz="1000" b="1" dirty="0">
                          <a:latin typeface="Times New Roman"/>
                          <a:ea typeface="Times New Roman"/>
                          <a:cs typeface="Times New Roman"/>
                        </a:rPr>
                        <a:t>r</a:t>
                      </a:r>
                      <a:r>
                        <a:rPr lang="en-US" sz="1000" b="1" spc="-5" dirty="0">
                          <a:latin typeface="Times New Roman"/>
                          <a:ea typeface="Times New Roman"/>
                          <a:cs typeface="Times New Roman"/>
                        </a:rPr>
                        <a:t>e</a:t>
                      </a:r>
                      <a:r>
                        <a:rPr lang="en-US" sz="1000" b="1" dirty="0">
                          <a:latin typeface="Times New Roman"/>
                          <a:ea typeface="Times New Roman"/>
                          <a:cs typeface="Times New Roman"/>
                        </a:rPr>
                        <a:t>d beyond 48 hrs</a:t>
                      </a:r>
                      <a:endParaRPr lang="en-IN" sz="1100" dirty="0">
                        <a:latin typeface="Times New Roman"/>
                        <a:ea typeface="Times New Roman"/>
                        <a:cs typeface="Times New Roman"/>
                      </a:endParaRPr>
                    </a:p>
                  </a:txBody>
                  <a:tcPr marL="68580" marR="68580" marT="0" marB="0"/>
                </a:tc>
                <a:tc>
                  <a:txBody>
                    <a:bodyPr/>
                    <a:lstStyle/>
                    <a:p>
                      <a:pPr>
                        <a:lnSpc>
                          <a:spcPts val="1005"/>
                        </a:lnSpc>
                        <a:spcAft>
                          <a:spcPts val="0"/>
                        </a:spcAft>
                      </a:pPr>
                      <a:r>
                        <a:rPr lang="en-US" sz="1000" b="1" spc="5">
                          <a:latin typeface="Times New Roman"/>
                          <a:ea typeface="Times New Roman"/>
                          <a:cs typeface="Times New Roman"/>
                        </a:rPr>
                        <a:t>15</a:t>
                      </a:r>
                      <a:r>
                        <a:rPr lang="en-US" sz="1000" b="1">
                          <a:latin typeface="Times New Roman"/>
                          <a:ea typeface="Times New Roman"/>
                          <a:cs typeface="Times New Roman"/>
                        </a:rPr>
                        <a:t>(</a:t>
                      </a:r>
                      <a:r>
                        <a:rPr lang="en-US" sz="1000" b="1" spc="-5">
                          <a:latin typeface="Times New Roman"/>
                          <a:ea typeface="Times New Roman"/>
                          <a:cs typeface="Times New Roman"/>
                        </a:rPr>
                        <a:t>7</a:t>
                      </a:r>
                      <a:r>
                        <a:rPr lang="en-US" sz="1000" b="1" spc="5">
                          <a:latin typeface="Times New Roman"/>
                          <a:ea typeface="Times New Roman"/>
                          <a:cs typeface="Times New Roman"/>
                        </a:rPr>
                        <a:t>1</a:t>
                      </a:r>
                      <a:r>
                        <a:rPr lang="en-US" sz="1000" b="1" spc="-5">
                          <a:latin typeface="Times New Roman"/>
                          <a:ea typeface="Times New Roman"/>
                          <a:cs typeface="Times New Roman"/>
                        </a:rPr>
                        <a:t>%</a:t>
                      </a:r>
                      <a:r>
                        <a:rPr lang="en-US" sz="10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ts val="1005"/>
                        </a:lnSpc>
                        <a:spcAft>
                          <a:spcPts val="0"/>
                        </a:spcAft>
                      </a:pPr>
                      <a:r>
                        <a:rPr lang="en-US" sz="1000" b="1" spc="5">
                          <a:solidFill>
                            <a:srgbClr val="FF0000"/>
                          </a:solidFill>
                          <a:latin typeface="Times New Roman"/>
                          <a:ea typeface="Times New Roman"/>
                          <a:cs typeface="Times New Roman"/>
                        </a:rPr>
                        <a:t>18</a:t>
                      </a:r>
                      <a:r>
                        <a:rPr lang="en-US" sz="1000" b="1" spc="10">
                          <a:solidFill>
                            <a:srgbClr val="FF0000"/>
                          </a:solidFill>
                          <a:latin typeface="Times New Roman"/>
                          <a:ea typeface="Times New Roman"/>
                          <a:cs typeface="Times New Roman"/>
                        </a:rPr>
                        <a:t> </a:t>
                      </a:r>
                      <a:r>
                        <a:rPr lang="en-US" sz="1000" b="1" spc="-10">
                          <a:solidFill>
                            <a:srgbClr val="FF0000"/>
                          </a:solidFill>
                          <a:latin typeface="Times New Roman"/>
                          <a:ea typeface="Times New Roman"/>
                          <a:cs typeface="Times New Roman"/>
                        </a:rPr>
                        <a:t>(</a:t>
                      </a:r>
                      <a:r>
                        <a:rPr lang="en-US" sz="1000" b="1" spc="5">
                          <a:solidFill>
                            <a:srgbClr val="FF0000"/>
                          </a:solidFill>
                          <a:latin typeface="Times New Roman"/>
                          <a:ea typeface="Times New Roman"/>
                          <a:cs typeface="Times New Roman"/>
                        </a:rPr>
                        <a:t>58</a:t>
                      </a:r>
                      <a:r>
                        <a:rPr lang="en-US" sz="1000" b="1" spc="-5">
                          <a:solidFill>
                            <a:srgbClr val="FF0000"/>
                          </a:solidFill>
                          <a:latin typeface="Times New Roman"/>
                          <a:ea typeface="Times New Roman"/>
                          <a:cs typeface="Times New Roman"/>
                        </a:rPr>
                        <a:t>%</a:t>
                      </a:r>
                      <a:r>
                        <a:rPr lang="en-US" sz="1000" b="1">
                          <a:solidFill>
                            <a:srgbClr val="FF0000"/>
                          </a:solidFill>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ts val="1005"/>
                        </a:lnSpc>
                        <a:spcAft>
                          <a:spcPts val="0"/>
                        </a:spcAft>
                      </a:pPr>
                      <a:r>
                        <a:rPr lang="en-US" sz="1000" b="1">
                          <a:solidFill>
                            <a:srgbClr val="FF0000"/>
                          </a:solidFill>
                          <a:latin typeface="Times New Roman"/>
                          <a:ea typeface="Times New Roman"/>
                          <a:cs typeface="Times New Roman"/>
                        </a:rPr>
                        <a:t>04</a:t>
                      </a:r>
                      <a:r>
                        <a:rPr lang="en-US" sz="1000" b="1" spc="10">
                          <a:solidFill>
                            <a:srgbClr val="FF0000"/>
                          </a:solidFill>
                          <a:latin typeface="Times New Roman"/>
                          <a:ea typeface="Times New Roman"/>
                          <a:cs typeface="Times New Roman"/>
                        </a:rPr>
                        <a:t> </a:t>
                      </a:r>
                      <a:r>
                        <a:rPr lang="en-US" sz="1000" b="1">
                          <a:solidFill>
                            <a:srgbClr val="FF0000"/>
                          </a:solidFill>
                          <a:latin typeface="Times New Roman"/>
                          <a:ea typeface="Times New Roman"/>
                          <a:cs typeface="Times New Roman"/>
                        </a:rPr>
                        <a:t>(</a:t>
                      </a:r>
                      <a:r>
                        <a:rPr lang="en-US" sz="1000" b="1" spc="-5">
                          <a:solidFill>
                            <a:srgbClr val="FF0000"/>
                          </a:solidFill>
                          <a:latin typeface="Times New Roman"/>
                          <a:ea typeface="Times New Roman"/>
                          <a:cs typeface="Times New Roman"/>
                        </a:rPr>
                        <a:t>57%</a:t>
                      </a:r>
                      <a:r>
                        <a:rPr lang="en-US" sz="1000" b="1">
                          <a:solidFill>
                            <a:srgbClr val="FF0000"/>
                          </a:solidFill>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ts val="1005"/>
                        </a:lnSpc>
                        <a:spcAft>
                          <a:spcPts val="0"/>
                        </a:spcAft>
                      </a:pPr>
                      <a:r>
                        <a:rPr lang="en-US" sz="1000" b="1">
                          <a:solidFill>
                            <a:srgbClr val="FF0000"/>
                          </a:solidFill>
                          <a:latin typeface="Times New Roman"/>
                          <a:ea typeface="Times New Roman"/>
                          <a:cs typeface="Times New Roman"/>
                        </a:rPr>
                        <a:t>08</a:t>
                      </a:r>
                      <a:r>
                        <a:rPr lang="en-US" sz="1000" b="1" spc="10">
                          <a:solidFill>
                            <a:srgbClr val="FF0000"/>
                          </a:solidFill>
                          <a:latin typeface="Times New Roman"/>
                          <a:ea typeface="Times New Roman"/>
                          <a:cs typeface="Times New Roman"/>
                        </a:rPr>
                        <a:t> </a:t>
                      </a:r>
                      <a:r>
                        <a:rPr lang="en-US" sz="1000" b="1">
                          <a:solidFill>
                            <a:srgbClr val="FF0000"/>
                          </a:solidFill>
                          <a:latin typeface="Times New Roman"/>
                          <a:ea typeface="Times New Roman"/>
                          <a:cs typeface="Times New Roman"/>
                        </a:rPr>
                        <a:t>(</a:t>
                      </a:r>
                      <a:r>
                        <a:rPr lang="en-US" sz="1000" b="1" spc="-5">
                          <a:solidFill>
                            <a:srgbClr val="FF0000"/>
                          </a:solidFill>
                          <a:latin typeface="Times New Roman"/>
                          <a:ea typeface="Times New Roman"/>
                          <a:cs typeface="Times New Roman"/>
                        </a:rPr>
                        <a:t>47%</a:t>
                      </a:r>
                      <a:r>
                        <a:rPr lang="en-US" sz="1000" b="1">
                          <a:solidFill>
                            <a:srgbClr val="FF0000"/>
                          </a:solidFill>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ts val="1005"/>
                        </a:lnSpc>
                        <a:spcAft>
                          <a:spcPts val="0"/>
                        </a:spcAft>
                      </a:pPr>
                      <a:r>
                        <a:rPr lang="en-US" sz="1000" b="1" spc="5">
                          <a:solidFill>
                            <a:srgbClr val="FF0000"/>
                          </a:solidFill>
                          <a:latin typeface="Times New Roman"/>
                          <a:ea typeface="Times New Roman"/>
                          <a:cs typeface="Times New Roman"/>
                        </a:rPr>
                        <a:t>45</a:t>
                      </a:r>
                      <a:r>
                        <a:rPr lang="en-US" sz="1000" b="1">
                          <a:solidFill>
                            <a:srgbClr val="FF0000"/>
                          </a:solidFill>
                          <a:latin typeface="Times New Roman"/>
                          <a:ea typeface="Times New Roman"/>
                          <a:cs typeface="Times New Roman"/>
                        </a:rPr>
                        <a:t>(</a:t>
                      </a:r>
                      <a:r>
                        <a:rPr lang="en-US" sz="1000" b="1" spc="-5">
                          <a:solidFill>
                            <a:srgbClr val="FF0000"/>
                          </a:solidFill>
                          <a:latin typeface="Times New Roman"/>
                          <a:ea typeface="Times New Roman"/>
                          <a:cs typeface="Times New Roman"/>
                        </a:rPr>
                        <a:t>59%</a:t>
                      </a:r>
                      <a:r>
                        <a:rPr lang="en-US" sz="1000" b="1">
                          <a:solidFill>
                            <a:srgbClr val="FF0000"/>
                          </a:solidFill>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r>
              <a:tr h="410772">
                <a:tc>
                  <a:txBody>
                    <a:bodyPr/>
                    <a:lstStyle/>
                    <a:p>
                      <a:pPr>
                        <a:lnSpc>
                          <a:spcPct val="115000"/>
                        </a:lnSpc>
                        <a:spcAft>
                          <a:spcPts val="1000"/>
                        </a:spcAft>
                      </a:pPr>
                      <a:r>
                        <a:rPr lang="en-US" sz="1000" b="1" dirty="0">
                          <a:latin typeface="Times New Roman"/>
                          <a:ea typeface="Times New Roman"/>
                          <a:cs typeface="Times New Roman"/>
                        </a:rPr>
                        <a:t>Were aware about the regulating body </a:t>
                      </a:r>
                      <a:r>
                        <a:rPr lang="en-US" sz="1000" b="1" dirty="0" smtClean="0">
                          <a:latin typeface="Times New Roman"/>
                          <a:ea typeface="Times New Roman"/>
                          <a:cs typeface="Times New Roman"/>
                        </a:rPr>
                        <a:t>h</a:t>
                      </a:r>
                      <a:endParaRPr lang="en-IN" sz="1100" dirty="0">
                        <a:latin typeface="Times New Roman"/>
                        <a:ea typeface="Times New Roman"/>
                        <a:cs typeface="Times New Roman"/>
                      </a:endParaRPr>
                    </a:p>
                  </a:txBody>
                  <a:tcPr marL="68580" marR="68580" marT="0" marB="0"/>
                </a:tc>
                <a:tc>
                  <a:txBody>
                    <a:bodyPr/>
                    <a:lstStyle/>
                    <a:p>
                      <a:pPr>
                        <a:lnSpc>
                          <a:spcPct val="115000"/>
                        </a:lnSpc>
                        <a:spcBef>
                          <a:spcPts val="495"/>
                        </a:spcBef>
                        <a:spcAft>
                          <a:spcPts val="0"/>
                        </a:spcAft>
                      </a:pPr>
                      <a:r>
                        <a:rPr lang="en-US" sz="1000" b="1" spc="5">
                          <a:latin typeface="Times New Roman"/>
                          <a:ea typeface="Times New Roman"/>
                          <a:cs typeface="Times New Roman"/>
                        </a:rPr>
                        <a:t>19</a:t>
                      </a:r>
                      <a:r>
                        <a:rPr lang="en-US" sz="1000" b="1" spc="-5">
                          <a:latin typeface="Times New Roman"/>
                          <a:ea typeface="Times New Roman"/>
                          <a:cs typeface="Times New Roman"/>
                        </a:rPr>
                        <a:t> </a:t>
                      </a:r>
                      <a:r>
                        <a:rPr lang="en-US" sz="1000" b="1">
                          <a:latin typeface="Times New Roman"/>
                          <a:ea typeface="Times New Roman"/>
                          <a:cs typeface="Times New Roman"/>
                        </a:rPr>
                        <a:t>(</a:t>
                      </a:r>
                      <a:r>
                        <a:rPr lang="en-US" sz="1000" b="1" spc="-5">
                          <a:latin typeface="Times New Roman"/>
                          <a:ea typeface="Times New Roman"/>
                          <a:cs typeface="Times New Roman"/>
                        </a:rPr>
                        <a:t>9</a:t>
                      </a:r>
                      <a:r>
                        <a:rPr lang="en-US" sz="1000" b="1" spc="5">
                          <a:latin typeface="Times New Roman"/>
                          <a:ea typeface="Times New Roman"/>
                          <a:cs typeface="Times New Roman"/>
                        </a:rPr>
                        <a:t>0</a:t>
                      </a:r>
                      <a:r>
                        <a:rPr lang="en-US" sz="1000" b="1" spc="-10">
                          <a:latin typeface="Times New Roman"/>
                          <a:ea typeface="Times New Roman"/>
                          <a:cs typeface="Times New Roman"/>
                        </a:rPr>
                        <a:t>.</a:t>
                      </a:r>
                      <a:r>
                        <a:rPr lang="en-US" sz="1000" b="1" spc="5">
                          <a:latin typeface="Times New Roman"/>
                          <a:ea typeface="Times New Roman"/>
                          <a:cs typeface="Times New Roman"/>
                        </a:rPr>
                        <a:t>3</a:t>
                      </a:r>
                      <a:r>
                        <a:rPr lang="en-US" sz="1000" b="1" spc="-5">
                          <a:latin typeface="Times New Roman"/>
                          <a:ea typeface="Times New Roman"/>
                          <a:cs typeface="Times New Roman"/>
                        </a:rPr>
                        <a:t>%</a:t>
                      </a:r>
                      <a:r>
                        <a:rPr lang="en-US" sz="10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ct val="115000"/>
                        </a:lnSpc>
                        <a:spcBef>
                          <a:spcPts val="495"/>
                        </a:spcBef>
                        <a:spcAft>
                          <a:spcPts val="0"/>
                        </a:spcAft>
                      </a:pPr>
                      <a:r>
                        <a:rPr lang="en-US" sz="1000" b="1" spc="5">
                          <a:latin typeface="Times New Roman"/>
                          <a:ea typeface="Times New Roman"/>
                          <a:cs typeface="Times New Roman"/>
                        </a:rPr>
                        <a:t>27</a:t>
                      </a:r>
                      <a:r>
                        <a:rPr lang="en-US" sz="1000" b="1" spc="10">
                          <a:latin typeface="Times New Roman"/>
                          <a:ea typeface="Times New Roman"/>
                          <a:cs typeface="Times New Roman"/>
                        </a:rPr>
                        <a:t> </a:t>
                      </a:r>
                      <a:r>
                        <a:rPr lang="en-US" sz="1000" b="1" spc="-10">
                          <a:latin typeface="Times New Roman"/>
                          <a:ea typeface="Times New Roman"/>
                          <a:cs typeface="Times New Roman"/>
                        </a:rPr>
                        <a:t>(</a:t>
                      </a:r>
                      <a:r>
                        <a:rPr lang="en-US" sz="1000" b="1" spc="5">
                          <a:latin typeface="Times New Roman"/>
                          <a:ea typeface="Times New Roman"/>
                          <a:cs typeface="Times New Roman"/>
                        </a:rPr>
                        <a:t>90</a:t>
                      </a:r>
                      <a:r>
                        <a:rPr lang="en-US" sz="1000" b="1" spc="-5">
                          <a:latin typeface="Times New Roman"/>
                          <a:ea typeface="Times New Roman"/>
                          <a:cs typeface="Times New Roman"/>
                        </a:rPr>
                        <a:t>%</a:t>
                      </a:r>
                      <a:r>
                        <a:rPr lang="en-US" sz="10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ct val="115000"/>
                        </a:lnSpc>
                        <a:spcBef>
                          <a:spcPts val="495"/>
                        </a:spcBef>
                        <a:spcAft>
                          <a:spcPts val="0"/>
                        </a:spcAft>
                      </a:pPr>
                      <a:r>
                        <a:rPr lang="en-US" sz="1000" b="1" spc="5">
                          <a:latin typeface="Times New Roman"/>
                          <a:ea typeface="Times New Roman"/>
                          <a:cs typeface="Times New Roman"/>
                        </a:rPr>
                        <a:t>06</a:t>
                      </a:r>
                      <a:r>
                        <a:rPr lang="en-US" sz="1000" b="1" spc="10">
                          <a:latin typeface="Times New Roman"/>
                          <a:ea typeface="Times New Roman"/>
                          <a:cs typeface="Times New Roman"/>
                        </a:rPr>
                        <a:t> </a:t>
                      </a:r>
                      <a:r>
                        <a:rPr lang="en-US" sz="1000" b="1" spc="-10">
                          <a:latin typeface="Times New Roman"/>
                          <a:ea typeface="Times New Roman"/>
                          <a:cs typeface="Times New Roman"/>
                        </a:rPr>
                        <a:t>(</a:t>
                      </a:r>
                      <a:r>
                        <a:rPr lang="en-US" sz="1000" b="1" spc="5">
                          <a:latin typeface="Times New Roman"/>
                          <a:ea typeface="Times New Roman"/>
                          <a:cs typeface="Times New Roman"/>
                        </a:rPr>
                        <a:t>86</a:t>
                      </a:r>
                      <a:r>
                        <a:rPr lang="en-US" sz="1000" b="1" spc="-5">
                          <a:latin typeface="Times New Roman"/>
                          <a:ea typeface="Times New Roman"/>
                          <a:cs typeface="Times New Roman"/>
                        </a:rPr>
                        <a:t>%</a:t>
                      </a:r>
                      <a:r>
                        <a:rPr lang="en-US" sz="10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ct val="115000"/>
                        </a:lnSpc>
                        <a:spcBef>
                          <a:spcPts val="495"/>
                        </a:spcBef>
                        <a:spcAft>
                          <a:spcPts val="0"/>
                        </a:spcAft>
                      </a:pPr>
                      <a:r>
                        <a:rPr lang="en-US" sz="1000" b="1" spc="5">
                          <a:solidFill>
                            <a:srgbClr val="FF0000"/>
                          </a:solidFill>
                          <a:latin typeface="Times New Roman"/>
                          <a:ea typeface="Times New Roman"/>
                          <a:cs typeface="Times New Roman"/>
                        </a:rPr>
                        <a:t>10</a:t>
                      </a:r>
                      <a:r>
                        <a:rPr lang="en-US" sz="1000" b="1" spc="10">
                          <a:solidFill>
                            <a:srgbClr val="FF0000"/>
                          </a:solidFill>
                          <a:latin typeface="Times New Roman"/>
                          <a:ea typeface="Times New Roman"/>
                          <a:cs typeface="Times New Roman"/>
                        </a:rPr>
                        <a:t> </a:t>
                      </a:r>
                      <a:r>
                        <a:rPr lang="en-US" sz="1000" b="1" spc="-10">
                          <a:solidFill>
                            <a:srgbClr val="FF0000"/>
                          </a:solidFill>
                          <a:latin typeface="Times New Roman"/>
                          <a:ea typeface="Times New Roman"/>
                          <a:cs typeface="Times New Roman"/>
                        </a:rPr>
                        <a:t>(</a:t>
                      </a:r>
                      <a:r>
                        <a:rPr lang="en-US" sz="1000" b="1" spc="5">
                          <a:solidFill>
                            <a:srgbClr val="FF0000"/>
                          </a:solidFill>
                          <a:latin typeface="Times New Roman"/>
                          <a:ea typeface="Times New Roman"/>
                          <a:cs typeface="Times New Roman"/>
                        </a:rPr>
                        <a:t>53</a:t>
                      </a:r>
                      <a:r>
                        <a:rPr lang="en-US" sz="1000" b="1" spc="-5">
                          <a:solidFill>
                            <a:srgbClr val="FF0000"/>
                          </a:solidFill>
                          <a:latin typeface="Times New Roman"/>
                          <a:ea typeface="Times New Roman"/>
                          <a:cs typeface="Times New Roman"/>
                        </a:rPr>
                        <a:t>%</a:t>
                      </a:r>
                      <a:r>
                        <a:rPr lang="en-US" sz="1000" b="1">
                          <a:solidFill>
                            <a:srgbClr val="FF0000"/>
                          </a:solidFill>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ct val="115000"/>
                        </a:lnSpc>
                        <a:spcBef>
                          <a:spcPts val="495"/>
                        </a:spcBef>
                        <a:spcAft>
                          <a:spcPts val="0"/>
                        </a:spcAft>
                      </a:pPr>
                      <a:r>
                        <a:rPr lang="en-US" sz="1000" b="1" spc="5">
                          <a:latin typeface="Times New Roman"/>
                          <a:ea typeface="Times New Roman"/>
                          <a:cs typeface="Times New Roman"/>
                        </a:rPr>
                        <a:t>62</a:t>
                      </a:r>
                      <a:r>
                        <a:rPr lang="en-US" sz="1000" b="1">
                          <a:latin typeface="Times New Roman"/>
                          <a:ea typeface="Times New Roman"/>
                          <a:cs typeface="Times New Roman"/>
                        </a:rPr>
                        <a:t>(</a:t>
                      </a:r>
                      <a:r>
                        <a:rPr lang="en-US" sz="1000" b="1" spc="-5">
                          <a:latin typeface="Times New Roman"/>
                          <a:ea typeface="Times New Roman"/>
                          <a:cs typeface="Times New Roman"/>
                        </a:rPr>
                        <a:t>81%</a:t>
                      </a:r>
                      <a:r>
                        <a:rPr lang="en-US" sz="10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r>
              <a:tr h="396332">
                <a:tc>
                  <a:txBody>
                    <a:bodyPr/>
                    <a:lstStyle/>
                    <a:p>
                      <a:pPr>
                        <a:lnSpc>
                          <a:spcPct val="115000"/>
                        </a:lnSpc>
                        <a:spcBef>
                          <a:spcPts val="1000"/>
                        </a:spcBef>
                        <a:spcAft>
                          <a:spcPts val="0"/>
                        </a:spcAft>
                      </a:pPr>
                      <a:r>
                        <a:rPr lang="en-US" sz="1000" b="1" dirty="0" err="1" smtClean="0">
                          <a:solidFill>
                            <a:srgbClr val="000000"/>
                          </a:solidFill>
                          <a:latin typeface="Calibri"/>
                          <a:ea typeface="Times New Roman"/>
                          <a:cs typeface="Times New Roman"/>
                        </a:rPr>
                        <a:t>Colour</a:t>
                      </a:r>
                      <a:r>
                        <a:rPr lang="en-US" sz="1000" b="1" dirty="0" smtClean="0">
                          <a:solidFill>
                            <a:srgbClr val="000000"/>
                          </a:solidFill>
                          <a:latin typeface="Calibri"/>
                          <a:ea typeface="Times New Roman"/>
                          <a:cs typeface="Times New Roman"/>
                        </a:rPr>
                        <a:t> </a:t>
                      </a:r>
                      <a:r>
                        <a:rPr lang="en-US" sz="1000" b="1" dirty="0">
                          <a:solidFill>
                            <a:srgbClr val="000000"/>
                          </a:solidFill>
                          <a:latin typeface="Calibri"/>
                          <a:ea typeface="Times New Roman"/>
                          <a:cs typeface="Times New Roman"/>
                        </a:rPr>
                        <a:t>code used in BM Waste disposal</a:t>
                      </a:r>
                      <a:endParaRPr lang="en-IN" sz="1100" b="1" dirty="0">
                        <a:latin typeface="Times New Roman"/>
                        <a:ea typeface="Times New Roman"/>
                        <a:cs typeface="Times New Roman"/>
                      </a:endParaRPr>
                    </a:p>
                  </a:txBody>
                  <a:tcPr marL="68580" marR="68580" marT="0" marB="0"/>
                </a:tc>
                <a:tc>
                  <a:txBody>
                    <a:bodyPr/>
                    <a:lstStyle/>
                    <a:p>
                      <a:pPr>
                        <a:lnSpc>
                          <a:spcPct val="115000"/>
                        </a:lnSpc>
                        <a:spcBef>
                          <a:spcPts val="485"/>
                        </a:spcBef>
                        <a:spcAft>
                          <a:spcPts val="0"/>
                        </a:spcAft>
                      </a:pPr>
                      <a:r>
                        <a:rPr lang="en-US" sz="1000" b="1" spc="5">
                          <a:latin typeface="Times New Roman"/>
                          <a:ea typeface="Times New Roman"/>
                          <a:cs typeface="Times New Roman"/>
                        </a:rPr>
                        <a:t>21</a:t>
                      </a:r>
                      <a:r>
                        <a:rPr lang="en-US" sz="1000" b="1" spc="-5">
                          <a:latin typeface="Times New Roman"/>
                          <a:ea typeface="Times New Roman"/>
                          <a:cs typeface="Times New Roman"/>
                        </a:rPr>
                        <a:t> </a:t>
                      </a:r>
                      <a:r>
                        <a:rPr lang="en-US" sz="1000" b="1">
                          <a:latin typeface="Times New Roman"/>
                          <a:ea typeface="Times New Roman"/>
                          <a:cs typeface="Times New Roman"/>
                        </a:rPr>
                        <a:t>(</a:t>
                      </a:r>
                      <a:r>
                        <a:rPr lang="en-US" sz="1000" b="1" spc="-5">
                          <a:latin typeface="Times New Roman"/>
                          <a:ea typeface="Times New Roman"/>
                          <a:cs typeface="Times New Roman"/>
                        </a:rPr>
                        <a:t>100%</a:t>
                      </a:r>
                      <a:r>
                        <a:rPr lang="en-US" sz="10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ct val="115000"/>
                        </a:lnSpc>
                        <a:spcBef>
                          <a:spcPts val="485"/>
                        </a:spcBef>
                        <a:spcAft>
                          <a:spcPts val="0"/>
                        </a:spcAft>
                      </a:pPr>
                      <a:r>
                        <a:rPr lang="en-US" sz="1000" b="1" spc="5">
                          <a:latin typeface="Times New Roman"/>
                          <a:ea typeface="Times New Roman"/>
                          <a:cs typeface="Times New Roman"/>
                        </a:rPr>
                        <a:t>31</a:t>
                      </a:r>
                      <a:r>
                        <a:rPr lang="en-US" sz="1000" b="1" spc="-10">
                          <a:latin typeface="Times New Roman"/>
                          <a:ea typeface="Times New Roman"/>
                          <a:cs typeface="Times New Roman"/>
                        </a:rPr>
                        <a:t>(</a:t>
                      </a:r>
                      <a:r>
                        <a:rPr lang="en-US" sz="1000" b="1" spc="5">
                          <a:latin typeface="Times New Roman"/>
                          <a:ea typeface="Times New Roman"/>
                          <a:cs typeface="Times New Roman"/>
                        </a:rPr>
                        <a:t>100</a:t>
                      </a:r>
                      <a:r>
                        <a:rPr lang="en-US" sz="1000" b="1" spc="-5">
                          <a:latin typeface="Times New Roman"/>
                          <a:ea typeface="Times New Roman"/>
                          <a:cs typeface="Times New Roman"/>
                        </a:rPr>
                        <a:t>%</a:t>
                      </a:r>
                      <a:r>
                        <a:rPr lang="en-US" sz="10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ct val="115000"/>
                        </a:lnSpc>
                        <a:spcBef>
                          <a:spcPts val="485"/>
                        </a:spcBef>
                        <a:spcAft>
                          <a:spcPts val="0"/>
                        </a:spcAft>
                      </a:pPr>
                      <a:r>
                        <a:rPr lang="en-US" sz="1000" b="1" spc="5">
                          <a:latin typeface="Times New Roman"/>
                          <a:ea typeface="Times New Roman"/>
                          <a:cs typeface="Times New Roman"/>
                        </a:rPr>
                        <a:t>07</a:t>
                      </a:r>
                      <a:r>
                        <a:rPr lang="en-US" sz="1000" b="1" spc="10">
                          <a:latin typeface="Times New Roman"/>
                          <a:ea typeface="Times New Roman"/>
                          <a:cs typeface="Times New Roman"/>
                        </a:rPr>
                        <a:t> </a:t>
                      </a:r>
                      <a:r>
                        <a:rPr lang="en-US" sz="1000" b="1" spc="-10">
                          <a:latin typeface="Times New Roman"/>
                          <a:ea typeface="Times New Roman"/>
                          <a:cs typeface="Times New Roman"/>
                        </a:rPr>
                        <a:t>(</a:t>
                      </a:r>
                      <a:r>
                        <a:rPr lang="en-US" sz="1000" b="1" spc="5">
                          <a:latin typeface="Times New Roman"/>
                          <a:ea typeface="Times New Roman"/>
                          <a:cs typeface="Times New Roman"/>
                        </a:rPr>
                        <a:t>100</a:t>
                      </a:r>
                      <a:r>
                        <a:rPr lang="en-US" sz="1000" b="1" spc="-5">
                          <a:latin typeface="Times New Roman"/>
                          <a:ea typeface="Times New Roman"/>
                          <a:cs typeface="Times New Roman"/>
                        </a:rPr>
                        <a:t>%</a:t>
                      </a:r>
                      <a:r>
                        <a:rPr lang="en-US" sz="10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ct val="115000"/>
                        </a:lnSpc>
                        <a:spcBef>
                          <a:spcPts val="485"/>
                        </a:spcBef>
                        <a:spcAft>
                          <a:spcPts val="0"/>
                        </a:spcAft>
                      </a:pPr>
                      <a:r>
                        <a:rPr lang="en-US" sz="1000" b="1" spc="5">
                          <a:solidFill>
                            <a:srgbClr val="FF0000"/>
                          </a:solidFill>
                          <a:latin typeface="Times New Roman"/>
                          <a:ea typeface="Times New Roman"/>
                          <a:cs typeface="Times New Roman"/>
                        </a:rPr>
                        <a:t>10</a:t>
                      </a:r>
                      <a:r>
                        <a:rPr lang="en-US" sz="1000" b="1" spc="10">
                          <a:solidFill>
                            <a:srgbClr val="FF0000"/>
                          </a:solidFill>
                          <a:latin typeface="Times New Roman"/>
                          <a:ea typeface="Times New Roman"/>
                          <a:cs typeface="Times New Roman"/>
                        </a:rPr>
                        <a:t> </a:t>
                      </a:r>
                      <a:r>
                        <a:rPr lang="en-US" sz="1000" b="1" spc="-10">
                          <a:solidFill>
                            <a:srgbClr val="FF0000"/>
                          </a:solidFill>
                          <a:latin typeface="Times New Roman"/>
                          <a:ea typeface="Times New Roman"/>
                          <a:cs typeface="Times New Roman"/>
                        </a:rPr>
                        <a:t>(</a:t>
                      </a:r>
                      <a:r>
                        <a:rPr lang="en-US" sz="1000" b="1" spc="5">
                          <a:solidFill>
                            <a:srgbClr val="FF0000"/>
                          </a:solidFill>
                          <a:latin typeface="Times New Roman"/>
                          <a:ea typeface="Times New Roman"/>
                          <a:cs typeface="Times New Roman"/>
                        </a:rPr>
                        <a:t>53</a:t>
                      </a:r>
                      <a:r>
                        <a:rPr lang="en-US" sz="1000" b="1" spc="-5">
                          <a:solidFill>
                            <a:srgbClr val="FF0000"/>
                          </a:solidFill>
                          <a:latin typeface="Times New Roman"/>
                          <a:ea typeface="Times New Roman"/>
                          <a:cs typeface="Times New Roman"/>
                        </a:rPr>
                        <a:t>%</a:t>
                      </a:r>
                      <a:r>
                        <a:rPr lang="en-US" sz="1000" b="1">
                          <a:solidFill>
                            <a:srgbClr val="FF0000"/>
                          </a:solidFill>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ct val="115000"/>
                        </a:lnSpc>
                        <a:spcBef>
                          <a:spcPts val="485"/>
                        </a:spcBef>
                        <a:spcAft>
                          <a:spcPts val="0"/>
                        </a:spcAft>
                      </a:pPr>
                      <a:r>
                        <a:rPr lang="en-US" sz="1000" b="1" spc="5">
                          <a:latin typeface="Times New Roman"/>
                          <a:ea typeface="Times New Roman"/>
                          <a:cs typeface="Times New Roman"/>
                        </a:rPr>
                        <a:t>69</a:t>
                      </a:r>
                      <a:r>
                        <a:rPr lang="en-US" sz="1000" b="1">
                          <a:latin typeface="Times New Roman"/>
                          <a:ea typeface="Times New Roman"/>
                          <a:cs typeface="Times New Roman"/>
                        </a:rPr>
                        <a:t>(</a:t>
                      </a:r>
                      <a:r>
                        <a:rPr lang="en-US" sz="1000" b="1" spc="-5">
                          <a:latin typeface="Times New Roman"/>
                          <a:ea typeface="Times New Roman"/>
                          <a:cs typeface="Times New Roman"/>
                        </a:rPr>
                        <a:t>91%</a:t>
                      </a:r>
                      <a:r>
                        <a:rPr lang="en-US" sz="10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r>
              <a:tr h="656251">
                <a:tc>
                  <a:txBody>
                    <a:bodyPr/>
                    <a:lstStyle/>
                    <a:p>
                      <a:pPr>
                        <a:lnSpc>
                          <a:spcPct val="115000"/>
                        </a:lnSpc>
                        <a:spcAft>
                          <a:spcPts val="1000"/>
                        </a:spcAft>
                      </a:pPr>
                      <a:r>
                        <a:rPr lang="en-US" sz="1000" b="1" dirty="0" err="1" smtClean="0">
                          <a:latin typeface="Times New Roman"/>
                          <a:ea typeface="Times New Roman"/>
                          <a:cs typeface="Times New Roman"/>
                        </a:rPr>
                        <a:t>Colour</a:t>
                      </a:r>
                      <a:r>
                        <a:rPr lang="en-US" sz="1000" b="1" dirty="0" smtClean="0">
                          <a:latin typeface="Times New Roman"/>
                          <a:ea typeface="Times New Roman"/>
                          <a:cs typeface="Times New Roman"/>
                        </a:rPr>
                        <a:t> </a:t>
                      </a:r>
                      <a:r>
                        <a:rPr lang="en-US" sz="1000" b="1" dirty="0">
                          <a:latin typeface="Times New Roman"/>
                          <a:ea typeface="Times New Roman"/>
                          <a:cs typeface="Times New Roman"/>
                        </a:rPr>
                        <a:t>code of </a:t>
                      </a:r>
                      <a:r>
                        <a:rPr lang="en-US" sz="1000" b="1" dirty="0" smtClean="0">
                          <a:latin typeface="Times New Roman"/>
                          <a:ea typeface="Times New Roman"/>
                          <a:cs typeface="Times New Roman"/>
                        </a:rPr>
                        <a:t>BMW </a:t>
                      </a:r>
                      <a:r>
                        <a:rPr lang="en-US" sz="1000" b="1" dirty="0">
                          <a:latin typeface="Times New Roman"/>
                          <a:ea typeface="Times New Roman"/>
                          <a:cs typeface="Times New Roman"/>
                        </a:rPr>
                        <a:t>to be disinfected and Autoclaved  before  dispos</a:t>
                      </a:r>
                      <a:r>
                        <a:rPr lang="en-US" sz="1000" b="1" spc="-5" dirty="0">
                          <a:latin typeface="Times New Roman"/>
                          <a:ea typeface="Times New Roman"/>
                          <a:cs typeface="Times New Roman"/>
                        </a:rPr>
                        <a:t>al</a:t>
                      </a:r>
                      <a:endParaRPr lang="en-IN" sz="1100" dirty="0">
                        <a:latin typeface="Times New Roman"/>
                        <a:ea typeface="Times New Roman"/>
                        <a:cs typeface="Times New Roman"/>
                      </a:endParaRPr>
                    </a:p>
                  </a:txBody>
                  <a:tcPr marL="68580" marR="68580" marT="0" marB="0"/>
                </a:tc>
                <a:tc>
                  <a:txBody>
                    <a:bodyPr/>
                    <a:lstStyle/>
                    <a:p>
                      <a:pPr>
                        <a:lnSpc>
                          <a:spcPct val="115000"/>
                        </a:lnSpc>
                        <a:spcBef>
                          <a:spcPts val="485"/>
                        </a:spcBef>
                        <a:spcAft>
                          <a:spcPts val="0"/>
                        </a:spcAft>
                      </a:pPr>
                      <a:r>
                        <a:rPr lang="en-US" sz="1000" b="1" spc="5">
                          <a:latin typeface="Times New Roman"/>
                          <a:ea typeface="Times New Roman"/>
                          <a:cs typeface="Times New Roman"/>
                        </a:rPr>
                        <a:t>18</a:t>
                      </a:r>
                      <a:r>
                        <a:rPr lang="en-US" sz="1000" b="1" spc="-5">
                          <a:latin typeface="Times New Roman"/>
                          <a:ea typeface="Times New Roman"/>
                          <a:cs typeface="Times New Roman"/>
                        </a:rPr>
                        <a:t> </a:t>
                      </a:r>
                      <a:r>
                        <a:rPr lang="en-US" sz="1000" b="1">
                          <a:latin typeface="Times New Roman"/>
                          <a:ea typeface="Times New Roman"/>
                          <a:cs typeface="Times New Roman"/>
                        </a:rPr>
                        <a:t>(</a:t>
                      </a:r>
                      <a:r>
                        <a:rPr lang="en-US" sz="1000" b="1" spc="-5">
                          <a:latin typeface="Times New Roman"/>
                          <a:ea typeface="Times New Roman"/>
                          <a:cs typeface="Times New Roman"/>
                        </a:rPr>
                        <a:t>8</a:t>
                      </a:r>
                      <a:r>
                        <a:rPr lang="en-US" sz="1000" b="1" spc="5">
                          <a:latin typeface="Times New Roman"/>
                          <a:ea typeface="Times New Roman"/>
                          <a:cs typeface="Times New Roman"/>
                        </a:rPr>
                        <a:t>6</a:t>
                      </a:r>
                      <a:r>
                        <a:rPr lang="en-US" sz="1000" b="1" spc="-5">
                          <a:latin typeface="Times New Roman"/>
                          <a:ea typeface="Times New Roman"/>
                          <a:cs typeface="Times New Roman"/>
                        </a:rPr>
                        <a:t>%</a:t>
                      </a:r>
                      <a:r>
                        <a:rPr lang="en-US" sz="10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ct val="115000"/>
                        </a:lnSpc>
                        <a:spcBef>
                          <a:spcPts val="485"/>
                        </a:spcBef>
                        <a:spcAft>
                          <a:spcPts val="0"/>
                        </a:spcAft>
                      </a:pPr>
                      <a:r>
                        <a:rPr lang="en-US" sz="1000" b="1" spc="5">
                          <a:latin typeface="Times New Roman"/>
                          <a:ea typeface="Times New Roman"/>
                          <a:cs typeface="Times New Roman"/>
                        </a:rPr>
                        <a:t>28</a:t>
                      </a:r>
                      <a:r>
                        <a:rPr lang="en-US" sz="1000" b="1" spc="10">
                          <a:latin typeface="Times New Roman"/>
                          <a:ea typeface="Times New Roman"/>
                          <a:cs typeface="Times New Roman"/>
                        </a:rPr>
                        <a:t> </a:t>
                      </a:r>
                      <a:r>
                        <a:rPr lang="en-US" sz="1000" b="1" spc="-10">
                          <a:latin typeface="Times New Roman"/>
                          <a:ea typeface="Times New Roman"/>
                          <a:cs typeface="Times New Roman"/>
                        </a:rPr>
                        <a:t>(</a:t>
                      </a:r>
                      <a:r>
                        <a:rPr lang="en-US" sz="1000" b="1" spc="5">
                          <a:latin typeface="Times New Roman"/>
                          <a:ea typeface="Times New Roman"/>
                          <a:cs typeface="Times New Roman"/>
                        </a:rPr>
                        <a:t>90</a:t>
                      </a:r>
                      <a:r>
                        <a:rPr lang="en-US" sz="1000" b="1" spc="-5">
                          <a:latin typeface="Times New Roman"/>
                          <a:ea typeface="Times New Roman"/>
                          <a:cs typeface="Times New Roman"/>
                        </a:rPr>
                        <a:t>%</a:t>
                      </a:r>
                      <a:r>
                        <a:rPr lang="en-US" sz="10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ct val="115000"/>
                        </a:lnSpc>
                        <a:spcBef>
                          <a:spcPts val="485"/>
                        </a:spcBef>
                        <a:spcAft>
                          <a:spcPts val="0"/>
                        </a:spcAft>
                      </a:pPr>
                      <a:r>
                        <a:rPr lang="en-US" sz="1000" b="1" spc="5">
                          <a:latin typeface="Times New Roman"/>
                          <a:ea typeface="Times New Roman"/>
                          <a:cs typeface="Times New Roman"/>
                        </a:rPr>
                        <a:t>06</a:t>
                      </a:r>
                      <a:r>
                        <a:rPr lang="en-US" sz="1000" b="1" spc="10">
                          <a:latin typeface="Times New Roman"/>
                          <a:ea typeface="Times New Roman"/>
                          <a:cs typeface="Times New Roman"/>
                        </a:rPr>
                        <a:t> </a:t>
                      </a:r>
                      <a:r>
                        <a:rPr lang="en-US" sz="1000" b="1" spc="-10">
                          <a:latin typeface="Times New Roman"/>
                          <a:ea typeface="Times New Roman"/>
                          <a:cs typeface="Times New Roman"/>
                        </a:rPr>
                        <a:t>(</a:t>
                      </a:r>
                      <a:r>
                        <a:rPr lang="en-US" sz="1000" b="1" spc="5">
                          <a:latin typeface="Times New Roman"/>
                          <a:ea typeface="Times New Roman"/>
                          <a:cs typeface="Times New Roman"/>
                        </a:rPr>
                        <a:t>86</a:t>
                      </a:r>
                      <a:r>
                        <a:rPr lang="en-US" sz="1000" b="1" spc="-5">
                          <a:latin typeface="Times New Roman"/>
                          <a:ea typeface="Times New Roman"/>
                          <a:cs typeface="Times New Roman"/>
                        </a:rPr>
                        <a:t>%</a:t>
                      </a:r>
                      <a:r>
                        <a:rPr lang="en-US" sz="10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ct val="115000"/>
                        </a:lnSpc>
                        <a:spcBef>
                          <a:spcPts val="485"/>
                        </a:spcBef>
                        <a:spcAft>
                          <a:spcPts val="0"/>
                        </a:spcAft>
                      </a:pPr>
                      <a:r>
                        <a:rPr lang="en-US" sz="1000" b="1">
                          <a:solidFill>
                            <a:srgbClr val="FF0000"/>
                          </a:solidFill>
                          <a:latin typeface="Times New Roman"/>
                          <a:ea typeface="Times New Roman"/>
                          <a:cs typeface="Times New Roman"/>
                        </a:rPr>
                        <a:t>08</a:t>
                      </a:r>
                      <a:r>
                        <a:rPr lang="en-US" sz="1000" b="1" spc="10">
                          <a:solidFill>
                            <a:srgbClr val="FF0000"/>
                          </a:solidFill>
                          <a:latin typeface="Times New Roman"/>
                          <a:ea typeface="Times New Roman"/>
                          <a:cs typeface="Times New Roman"/>
                        </a:rPr>
                        <a:t> </a:t>
                      </a:r>
                      <a:r>
                        <a:rPr lang="en-US" sz="1000" b="1">
                          <a:solidFill>
                            <a:srgbClr val="FF0000"/>
                          </a:solidFill>
                          <a:latin typeface="Times New Roman"/>
                          <a:ea typeface="Times New Roman"/>
                          <a:cs typeface="Times New Roman"/>
                        </a:rPr>
                        <a:t>(</a:t>
                      </a:r>
                      <a:r>
                        <a:rPr lang="en-US" sz="1000" b="1" spc="-5">
                          <a:solidFill>
                            <a:srgbClr val="FF0000"/>
                          </a:solidFill>
                          <a:latin typeface="Times New Roman"/>
                          <a:ea typeface="Times New Roman"/>
                          <a:cs typeface="Times New Roman"/>
                        </a:rPr>
                        <a:t>47%</a:t>
                      </a:r>
                      <a:r>
                        <a:rPr lang="en-US" sz="1000" b="1">
                          <a:solidFill>
                            <a:srgbClr val="FF0000"/>
                          </a:solidFill>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ct val="115000"/>
                        </a:lnSpc>
                        <a:spcBef>
                          <a:spcPts val="485"/>
                        </a:spcBef>
                        <a:spcAft>
                          <a:spcPts val="0"/>
                        </a:spcAft>
                      </a:pPr>
                      <a:r>
                        <a:rPr lang="en-US" sz="1000" b="1" spc="5">
                          <a:latin typeface="Times New Roman"/>
                          <a:ea typeface="Times New Roman"/>
                          <a:cs typeface="Times New Roman"/>
                        </a:rPr>
                        <a:t>60</a:t>
                      </a:r>
                      <a:r>
                        <a:rPr lang="en-US" sz="1000" b="1">
                          <a:latin typeface="Times New Roman"/>
                          <a:ea typeface="Times New Roman"/>
                          <a:cs typeface="Times New Roman"/>
                        </a:rPr>
                        <a:t>(</a:t>
                      </a:r>
                      <a:r>
                        <a:rPr lang="en-US" sz="1000" b="1" spc="-5">
                          <a:latin typeface="Times New Roman"/>
                          <a:ea typeface="Times New Roman"/>
                          <a:cs typeface="Times New Roman"/>
                        </a:rPr>
                        <a:t>79%</a:t>
                      </a:r>
                      <a:r>
                        <a:rPr lang="en-US" sz="10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r>
              <a:tr h="660553">
                <a:tc>
                  <a:txBody>
                    <a:bodyPr/>
                    <a:lstStyle/>
                    <a:p>
                      <a:pPr marL="64770">
                        <a:lnSpc>
                          <a:spcPct val="115000"/>
                        </a:lnSpc>
                        <a:spcAft>
                          <a:spcPts val="0"/>
                        </a:spcAft>
                      </a:pPr>
                      <a:r>
                        <a:rPr lang="en-US" sz="1000" b="1" spc="5" dirty="0" smtClean="0">
                          <a:latin typeface="Times New Roman"/>
                          <a:ea typeface="Times New Roman"/>
                          <a:cs typeface="Times New Roman"/>
                        </a:rPr>
                        <a:t>Portion </a:t>
                      </a:r>
                      <a:r>
                        <a:rPr lang="en-US" sz="1000" b="1" spc="5" dirty="0">
                          <a:latin typeface="Times New Roman"/>
                          <a:ea typeface="Times New Roman"/>
                          <a:cs typeface="Times New Roman"/>
                        </a:rPr>
                        <a:t>of infectious waste  as a percentage of total waste</a:t>
                      </a:r>
                      <a:endParaRPr lang="en-IN" sz="1100" dirty="0">
                        <a:latin typeface="Times New Roman"/>
                        <a:ea typeface="Times New Roman"/>
                        <a:cs typeface="Times New Roman"/>
                      </a:endParaRPr>
                    </a:p>
                  </a:txBody>
                  <a:tcPr marL="68580" marR="68580" marT="0" marB="0"/>
                </a:tc>
                <a:tc>
                  <a:txBody>
                    <a:bodyPr/>
                    <a:lstStyle/>
                    <a:p>
                      <a:pPr>
                        <a:lnSpc>
                          <a:spcPct val="115000"/>
                        </a:lnSpc>
                        <a:spcBef>
                          <a:spcPts val="495"/>
                        </a:spcBef>
                        <a:spcAft>
                          <a:spcPts val="0"/>
                        </a:spcAft>
                      </a:pPr>
                      <a:r>
                        <a:rPr lang="en-US" sz="1000" b="1" spc="5">
                          <a:latin typeface="Times New Roman"/>
                          <a:ea typeface="Times New Roman"/>
                          <a:cs typeface="Times New Roman"/>
                        </a:rPr>
                        <a:t>18</a:t>
                      </a:r>
                      <a:r>
                        <a:rPr lang="en-US" sz="1000" b="1">
                          <a:latin typeface="Times New Roman"/>
                          <a:ea typeface="Times New Roman"/>
                          <a:cs typeface="Times New Roman"/>
                        </a:rPr>
                        <a:t>(</a:t>
                      </a:r>
                      <a:r>
                        <a:rPr lang="en-US" sz="1000" b="1" spc="-5">
                          <a:latin typeface="Times New Roman"/>
                          <a:ea typeface="Times New Roman"/>
                          <a:cs typeface="Times New Roman"/>
                        </a:rPr>
                        <a:t>86%</a:t>
                      </a:r>
                      <a:r>
                        <a:rPr lang="en-US" sz="10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ct val="115000"/>
                        </a:lnSpc>
                        <a:spcBef>
                          <a:spcPts val="495"/>
                        </a:spcBef>
                        <a:spcAft>
                          <a:spcPts val="0"/>
                        </a:spcAft>
                      </a:pPr>
                      <a:r>
                        <a:rPr lang="en-US" sz="1000" b="1" spc="5">
                          <a:solidFill>
                            <a:srgbClr val="FF0000"/>
                          </a:solidFill>
                          <a:latin typeface="Times New Roman"/>
                          <a:ea typeface="Times New Roman"/>
                          <a:cs typeface="Times New Roman"/>
                        </a:rPr>
                        <a:t>10</a:t>
                      </a:r>
                      <a:r>
                        <a:rPr lang="en-US" sz="1000" b="1" spc="10">
                          <a:solidFill>
                            <a:srgbClr val="FF0000"/>
                          </a:solidFill>
                          <a:latin typeface="Times New Roman"/>
                          <a:ea typeface="Times New Roman"/>
                          <a:cs typeface="Times New Roman"/>
                        </a:rPr>
                        <a:t> </a:t>
                      </a:r>
                      <a:r>
                        <a:rPr lang="en-US" sz="1000" b="1" spc="-10">
                          <a:solidFill>
                            <a:srgbClr val="FF0000"/>
                          </a:solidFill>
                          <a:latin typeface="Times New Roman"/>
                          <a:ea typeface="Times New Roman"/>
                          <a:cs typeface="Times New Roman"/>
                        </a:rPr>
                        <a:t>(</a:t>
                      </a:r>
                      <a:r>
                        <a:rPr lang="en-US" sz="1000" b="1" spc="5">
                          <a:solidFill>
                            <a:srgbClr val="FF0000"/>
                          </a:solidFill>
                          <a:latin typeface="Times New Roman"/>
                          <a:ea typeface="Times New Roman"/>
                          <a:cs typeface="Times New Roman"/>
                        </a:rPr>
                        <a:t>32</a:t>
                      </a:r>
                      <a:r>
                        <a:rPr lang="en-US" sz="1000" b="1" spc="-5">
                          <a:solidFill>
                            <a:srgbClr val="FF0000"/>
                          </a:solidFill>
                          <a:latin typeface="Times New Roman"/>
                          <a:ea typeface="Times New Roman"/>
                          <a:cs typeface="Times New Roman"/>
                        </a:rPr>
                        <a:t>%</a:t>
                      </a:r>
                      <a:r>
                        <a:rPr lang="en-US" sz="1000" b="1">
                          <a:solidFill>
                            <a:srgbClr val="FF0000"/>
                          </a:solidFill>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ct val="115000"/>
                        </a:lnSpc>
                        <a:spcBef>
                          <a:spcPts val="495"/>
                        </a:spcBef>
                        <a:spcAft>
                          <a:spcPts val="0"/>
                        </a:spcAft>
                      </a:pPr>
                      <a:r>
                        <a:rPr lang="en-US" sz="1000" b="1" spc="5">
                          <a:solidFill>
                            <a:srgbClr val="FF0000"/>
                          </a:solidFill>
                          <a:latin typeface="Times New Roman"/>
                          <a:ea typeface="Times New Roman"/>
                          <a:cs typeface="Times New Roman"/>
                        </a:rPr>
                        <a:t>04</a:t>
                      </a:r>
                      <a:r>
                        <a:rPr lang="en-US" sz="1000" b="1" spc="10">
                          <a:solidFill>
                            <a:srgbClr val="FF0000"/>
                          </a:solidFill>
                          <a:latin typeface="Times New Roman"/>
                          <a:ea typeface="Times New Roman"/>
                          <a:cs typeface="Times New Roman"/>
                        </a:rPr>
                        <a:t> </a:t>
                      </a:r>
                      <a:r>
                        <a:rPr lang="en-US" sz="1000" b="1" spc="-10">
                          <a:solidFill>
                            <a:srgbClr val="FF0000"/>
                          </a:solidFill>
                          <a:latin typeface="Times New Roman"/>
                          <a:ea typeface="Times New Roman"/>
                          <a:cs typeface="Times New Roman"/>
                        </a:rPr>
                        <a:t>(</a:t>
                      </a:r>
                      <a:r>
                        <a:rPr lang="en-US" sz="1000" b="1" spc="5">
                          <a:solidFill>
                            <a:srgbClr val="FF0000"/>
                          </a:solidFill>
                          <a:latin typeface="Times New Roman"/>
                          <a:ea typeface="Times New Roman"/>
                          <a:cs typeface="Times New Roman"/>
                        </a:rPr>
                        <a:t>57</a:t>
                      </a:r>
                      <a:r>
                        <a:rPr lang="en-US" sz="1000" b="1" spc="-5">
                          <a:solidFill>
                            <a:srgbClr val="FF0000"/>
                          </a:solidFill>
                          <a:latin typeface="Times New Roman"/>
                          <a:ea typeface="Times New Roman"/>
                          <a:cs typeface="Times New Roman"/>
                        </a:rPr>
                        <a:t>%</a:t>
                      </a:r>
                      <a:r>
                        <a:rPr lang="en-US" sz="1000" b="1">
                          <a:solidFill>
                            <a:srgbClr val="FF0000"/>
                          </a:solidFill>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ct val="115000"/>
                        </a:lnSpc>
                        <a:spcBef>
                          <a:spcPts val="495"/>
                        </a:spcBef>
                        <a:spcAft>
                          <a:spcPts val="0"/>
                        </a:spcAft>
                      </a:pPr>
                      <a:r>
                        <a:rPr lang="en-US" sz="1000" b="1">
                          <a:solidFill>
                            <a:srgbClr val="FF0000"/>
                          </a:solidFill>
                          <a:latin typeface="Times New Roman"/>
                          <a:ea typeface="Times New Roman"/>
                          <a:cs typeface="Times New Roman"/>
                        </a:rPr>
                        <a:t>09</a:t>
                      </a:r>
                      <a:r>
                        <a:rPr lang="en-US" sz="1000" b="1" spc="10">
                          <a:solidFill>
                            <a:srgbClr val="FF0000"/>
                          </a:solidFill>
                          <a:latin typeface="Times New Roman"/>
                          <a:ea typeface="Times New Roman"/>
                          <a:cs typeface="Times New Roman"/>
                        </a:rPr>
                        <a:t> </a:t>
                      </a:r>
                      <a:r>
                        <a:rPr lang="en-US" sz="1000" b="1">
                          <a:solidFill>
                            <a:srgbClr val="FF0000"/>
                          </a:solidFill>
                          <a:latin typeface="Times New Roman"/>
                          <a:ea typeface="Times New Roman"/>
                          <a:cs typeface="Times New Roman"/>
                        </a:rPr>
                        <a:t>(</a:t>
                      </a:r>
                      <a:r>
                        <a:rPr lang="en-US" sz="1000" b="1" spc="-5">
                          <a:solidFill>
                            <a:srgbClr val="FF0000"/>
                          </a:solidFill>
                          <a:latin typeface="Times New Roman"/>
                          <a:ea typeface="Times New Roman"/>
                          <a:cs typeface="Times New Roman"/>
                        </a:rPr>
                        <a:t>52%</a:t>
                      </a:r>
                      <a:r>
                        <a:rPr lang="en-US" sz="1000" b="1">
                          <a:solidFill>
                            <a:srgbClr val="FF0000"/>
                          </a:solidFill>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ct val="115000"/>
                        </a:lnSpc>
                        <a:spcBef>
                          <a:spcPts val="495"/>
                        </a:spcBef>
                        <a:spcAft>
                          <a:spcPts val="0"/>
                        </a:spcAft>
                      </a:pPr>
                      <a:r>
                        <a:rPr lang="en-US" sz="1000" b="1" spc="5">
                          <a:solidFill>
                            <a:srgbClr val="FF0000"/>
                          </a:solidFill>
                          <a:latin typeface="Times New Roman"/>
                          <a:ea typeface="Times New Roman"/>
                          <a:cs typeface="Times New Roman"/>
                        </a:rPr>
                        <a:t>47</a:t>
                      </a:r>
                      <a:r>
                        <a:rPr lang="en-US" sz="1000" b="1">
                          <a:solidFill>
                            <a:srgbClr val="FF0000"/>
                          </a:solidFill>
                          <a:latin typeface="Times New Roman"/>
                          <a:ea typeface="Times New Roman"/>
                          <a:cs typeface="Times New Roman"/>
                        </a:rPr>
                        <a:t>(</a:t>
                      </a:r>
                      <a:r>
                        <a:rPr lang="en-US" sz="1000" b="1" spc="-5">
                          <a:solidFill>
                            <a:srgbClr val="FF0000"/>
                          </a:solidFill>
                          <a:latin typeface="Times New Roman"/>
                          <a:ea typeface="Times New Roman"/>
                          <a:cs typeface="Times New Roman"/>
                        </a:rPr>
                        <a:t>54%</a:t>
                      </a:r>
                      <a:r>
                        <a:rPr lang="en-US" sz="1000" b="1">
                          <a:solidFill>
                            <a:srgbClr val="FF0000"/>
                          </a:solidFill>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r>
              <a:tr h="660553">
                <a:tc>
                  <a:txBody>
                    <a:bodyPr/>
                    <a:lstStyle/>
                    <a:p>
                      <a:pPr marL="64770">
                        <a:lnSpc>
                          <a:spcPct val="115000"/>
                        </a:lnSpc>
                        <a:spcAft>
                          <a:spcPts val="0"/>
                        </a:spcAft>
                      </a:pPr>
                      <a:r>
                        <a:rPr lang="en-US" sz="1000" b="1" spc="5" dirty="0" smtClean="0">
                          <a:latin typeface="Times New Roman"/>
                          <a:ea typeface="Times New Roman"/>
                          <a:cs typeface="Times New Roman"/>
                        </a:rPr>
                        <a:t>The </a:t>
                      </a:r>
                      <a:r>
                        <a:rPr lang="en-US" sz="1000" b="1" spc="5" dirty="0" err="1">
                          <a:latin typeface="Times New Roman"/>
                          <a:ea typeface="Times New Roman"/>
                          <a:cs typeface="Times New Roman"/>
                        </a:rPr>
                        <a:t>colour</a:t>
                      </a:r>
                      <a:r>
                        <a:rPr lang="en-US" sz="1000" b="1" spc="5" dirty="0">
                          <a:latin typeface="Times New Roman"/>
                          <a:ea typeface="Times New Roman"/>
                          <a:cs typeface="Times New Roman"/>
                        </a:rPr>
                        <a:t> code of bags used for disposal of normal waste </a:t>
                      </a:r>
                      <a:endParaRPr lang="en-IN" sz="1100" dirty="0">
                        <a:latin typeface="Times New Roman"/>
                        <a:ea typeface="Times New Roman"/>
                        <a:cs typeface="Times New Roman"/>
                      </a:endParaRPr>
                    </a:p>
                  </a:txBody>
                  <a:tcPr marL="68580" marR="68580" marT="0" marB="0"/>
                </a:tc>
                <a:tc>
                  <a:txBody>
                    <a:bodyPr/>
                    <a:lstStyle/>
                    <a:p>
                      <a:pPr>
                        <a:lnSpc>
                          <a:spcPts val="1000"/>
                        </a:lnSpc>
                        <a:spcBef>
                          <a:spcPts val="5"/>
                        </a:spcBef>
                        <a:spcAft>
                          <a:spcPts val="0"/>
                        </a:spcAft>
                      </a:pPr>
                      <a:endParaRPr lang="en-IN" sz="1100">
                        <a:latin typeface="Times New Roman"/>
                        <a:ea typeface="Times New Roman"/>
                        <a:cs typeface="Times New Roman"/>
                      </a:endParaRPr>
                    </a:p>
                    <a:p>
                      <a:pPr>
                        <a:lnSpc>
                          <a:spcPct val="115000"/>
                        </a:lnSpc>
                        <a:spcAft>
                          <a:spcPts val="0"/>
                        </a:spcAft>
                      </a:pPr>
                      <a:r>
                        <a:rPr lang="en-US" sz="1000" b="1" spc="-5">
                          <a:latin typeface="Times New Roman"/>
                          <a:ea typeface="Times New Roman"/>
                          <a:cs typeface="Times New Roman"/>
                        </a:rPr>
                        <a:t>20 </a:t>
                      </a:r>
                      <a:r>
                        <a:rPr lang="en-US" sz="1000" b="1">
                          <a:latin typeface="Times New Roman"/>
                          <a:ea typeface="Times New Roman"/>
                          <a:cs typeface="Times New Roman"/>
                        </a:rPr>
                        <a:t>(</a:t>
                      </a:r>
                      <a:r>
                        <a:rPr lang="en-US" sz="1000" b="1" spc="-5">
                          <a:latin typeface="Times New Roman"/>
                          <a:ea typeface="Times New Roman"/>
                          <a:cs typeface="Times New Roman"/>
                        </a:rPr>
                        <a:t>95%</a:t>
                      </a:r>
                      <a:r>
                        <a:rPr lang="en-US" sz="10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ts val="1000"/>
                        </a:lnSpc>
                        <a:spcBef>
                          <a:spcPts val="5"/>
                        </a:spcBef>
                        <a:spcAft>
                          <a:spcPts val="0"/>
                        </a:spcAft>
                      </a:pPr>
                      <a:endParaRPr lang="en-IN" sz="1100">
                        <a:latin typeface="Times New Roman"/>
                        <a:ea typeface="Times New Roman"/>
                        <a:cs typeface="Times New Roman"/>
                      </a:endParaRPr>
                    </a:p>
                    <a:p>
                      <a:pPr>
                        <a:lnSpc>
                          <a:spcPct val="115000"/>
                        </a:lnSpc>
                        <a:spcAft>
                          <a:spcPts val="0"/>
                        </a:spcAft>
                      </a:pPr>
                      <a:r>
                        <a:rPr lang="en-US" sz="1000" b="1" spc="5">
                          <a:latin typeface="Times New Roman"/>
                          <a:ea typeface="Times New Roman"/>
                          <a:cs typeface="Times New Roman"/>
                        </a:rPr>
                        <a:t>2</a:t>
                      </a:r>
                      <a:r>
                        <a:rPr lang="en-US" sz="1000" b="1">
                          <a:latin typeface="Times New Roman"/>
                          <a:ea typeface="Times New Roman"/>
                          <a:cs typeface="Times New Roman"/>
                        </a:rPr>
                        <a:t>9</a:t>
                      </a:r>
                      <a:r>
                        <a:rPr lang="en-US" sz="1000" b="1" spc="10">
                          <a:latin typeface="Times New Roman"/>
                          <a:ea typeface="Times New Roman"/>
                          <a:cs typeface="Times New Roman"/>
                        </a:rPr>
                        <a:t> (</a:t>
                      </a:r>
                      <a:r>
                        <a:rPr lang="en-US" sz="1000" b="1" spc="5">
                          <a:latin typeface="Times New Roman"/>
                          <a:ea typeface="Times New Roman"/>
                          <a:cs typeface="Times New Roman"/>
                        </a:rPr>
                        <a:t>93.5</a:t>
                      </a:r>
                      <a:r>
                        <a:rPr lang="en-US" sz="1000" b="1" spc="-5">
                          <a:latin typeface="Times New Roman"/>
                          <a:ea typeface="Times New Roman"/>
                          <a:cs typeface="Times New Roman"/>
                        </a:rPr>
                        <a:t>%</a:t>
                      </a:r>
                      <a:r>
                        <a:rPr lang="en-US" sz="10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ts val="1000"/>
                        </a:lnSpc>
                        <a:spcBef>
                          <a:spcPts val="5"/>
                        </a:spcBef>
                        <a:spcAft>
                          <a:spcPts val="0"/>
                        </a:spcAft>
                      </a:pPr>
                      <a:endParaRPr lang="en-IN" sz="1100">
                        <a:latin typeface="Times New Roman"/>
                        <a:ea typeface="Times New Roman"/>
                        <a:cs typeface="Times New Roman"/>
                      </a:endParaRPr>
                    </a:p>
                    <a:p>
                      <a:pPr>
                        <a:lnSpc>
                          <a:spcPct val="115000"/>
                        </a:lnSpc>
                        <a:spcAft>
                          <a:spcPts val="0"/>
                        </a:spcAft>
                      </a:pPr>
                      <a:r>
                        <a:rPr lang="en-US" sz="1000" b="1" spc="5">
                          <a:latin typeface="Times New Roman"/>
                          <a:ea typeface="Times New Roman"/>
                          <a:cs typeface="Times New Roman"/>
                        </a:rPr>
                        <a:t>05</a:t>
                      </a:r>
                      <a:r>
                        <a:rPr lang="en-US" sz="1000" b="1" spc="10">
                          <a:latin typeface="Times New Roman"/>
                          <a:ea typeface="Times New Roman"/>
                          <a:cs typeface="Times New Roman"/>
                        </a:rPr>
                        <a:t> </a:t>
                      </a:r>
                      <a:r>
                        <a:rPr lang="en-US" sz="1000" b="1" spc="-10">
                          <a:latin typeface="Times New Roman"/>
                          <a:ea typeface="Times New Roman"/>
                          <a:cs typeface="Times New Roman"/>
                        </a:rPr>
                        <a:t>(</a:t>
                      </a:r>
                      <a:r>
                        <a:rPr lang="en-US" sz="1000" b="1" spc="5">
                          <a:latin typeface="Times New Roman"/>
                          <a:ea typeface="Times New Roman"/>
                          <a:cs typeface="Times New Roman"/>
                        </a:rPr>
                        <a:t>71</a:t>
                      </a:r>
                      <a:r>
                        <a:rPr lang="en-US" sz="1000" b="1" spc="-5">
                          <a:latin typeface="Times New Roman"/>
                          <a:ea typeface="Times New Roman"/>
                          <a:cs typeface="Times New Roman"/>
                        </a:rPr>
                        <a:t>%</a:t>
                      </a:r>
                      <a:r>
                        <a:rPr lang="en-US" sz="10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ts val="1000"/>
                        </a:lnSpc>
                        <a:spcBef>
                          <a:spcPts val="5"/>
                        </a:spcBef>
                        <a:spcAft>
                          <a:spcPts val="0"/>
                        </a:spcAft>
                      </a:pPr>
                      <a:endParaRPr lang="en-IN" sz="1100">
                        <a:latin typeface="Times New Roman"/>
                        <a:ea typeface="Times New Roman"/>
                        <a:cs typeface="Times New Roman"/>
                      </a:endParaRPr>
                    </a:p>
                    <a:p>
                      <a:pPr>
                        <a:lnSpc>
                          <a:spcPct val="115000"/>
                        </a:lnSpc>
                        <a:spcAft>
                          <a:spcPts val="0"/>
                        </a:spcAft>
                      </a:pPr>
                      <a:r>
                        <a:rPr lang="en-US" sz="1000" b="1">
                          <a:solidFill>
                            <a:srgbClr val="FF0000"/>
                          </a:solidFill>
                          <a:latin typeface="Times New Roman"/>
                          <a:ea typeface="Times New Roman"/>
                          <a:cs typeface="Times New Roman"/>
                        </a:rPr>
                        <a:t>09</a:t>
                      </a:r>
                      <a:r>
                        <a:rPr lang="en-US" sz="1000" b="1" spc="10">
                          <a:solidFill>
                            <a:srgbClr val="FF0000"/>
                          </a:solidFill>
                          <a:latin typeface="Times New Roman"/>
                          <a:ea typeface="Times New Roman"/>
                          <a:cs typeface="Times New Roman"/>
                        </a:rPr>
                        <a:t> </a:t>
                      </a:r>
                      <a:r>
                        <a:rPr lang="en-US" sz="1000" b="1">
                          <a:solidFill>
                            <a:srgbClr val="FF0000"/>
                          </a:solidFill>
                          <a:latin typeface="Times New Roman"/>
                          <a:ea typeface="Times New Roman"/>
                          <a:cs typeface="Times New Roman"/>
                        </a:rPr>
                        <a:t>(</a:t>
                      </a:r>
                      <a:r>
                        <a:rPr lang="en-US" sz="1000" b="1" spc="-5">
                          <a:solidFill>
                            <a:srgbClr val="FF0000"/>
                          </a:solidFill>
                          <a:latin typeface="Times New Roman"/>
                          <a:ea typeface="Times New Roman"/>
                          <a:cs typeface="Times New Roman"/>
                        </a:rPr>
                        <a:t>52%</a:t>
                      </a:r>
                      <a:r>
                        <a:rPr lang="en-US" sz="1000" b="1">
                          <a:solidFill>
                            <a:srgbClr val="FF0000"/>
                          </a:solidFill>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ts val="1000"/>
                        </a:lnSpc>
                        <a:spcBef>
                          <a:spcPts val="5"/>
                        </a:spcBef>
                        <a:spcAft>
                          <a:spcPts val="0"/>
                        </a:spcAft>
                      </a:pPr>
                      <a:endParaRPr lang="en-IN" sz="1100">
                        <a:latin typeface="Times New Roman"/>
                        <a:ea typeface="Times New Roman"/>
                        <a:cs typeface="Times New Roman"/>
                      </a:endParaRPr>
                    </a:p>
                    <a:p>
                      <a:pPr>
                        <a:lnSpc>
                          <a:spcPct val="115000"/>
                        </a:lnSpc>
                        <a:spcAft>
                          <a:spcPts val="0"/>
                        </a:spcAft>
                      </a:pPr>
                      <a:r>
                        <a:rPr lang="en-US" sz="1000" b="1" spc="5">
                          <a:latin typeface="Times New Roman"/>
                          <a:ea typeface="Times New Roman"/>
                          <a:cs typeface="Times New Roman"/>
                        </a:rPr>
                        <a:t>63</a:t>
                      </a:r>
                      <a:r>
                        <a:rPr lang="en-US" sz="1000" b="1">
                          <a:latin typeface="Times New Roman"/>
                          <a:ea typeface="Times New Roman"/>
                          <a:cs typeface="Times New Roman"/>
                        </a:rPr>
                        <a:t>(</a:t>
                      </a:r>
                      <a:r>
                        <a:rPr lang="en-US" sz="1000" b="1" spc="-5">
                          <a:latin typeface="Times New Roman"/>
                          <a:ea typeface="Times New Roman"/>
                          <a:cs typeface="Times New Roman"/>
                        </a:rPr>
                        <a:t>8</a:t>
                      </a:r>
                      <a:r>
                        <a:rPr lang="en-US" sz="1000" b="1" spc="5">
                          <a:latin typeface="Times New Roman"/>
                          <a:ea typeface="Times New Roman"/>
                          <a:cs typeface="Times New Roman"/>
                        </a:rPr>
                        <a:t>3</a:t>
                      </a:r>
                      <a:r>
                        <a:rPr lang="en-US" sz="1000" b="1" spc="-10">
                          <a:latin typeface="Times New Roman"/>
                          <a:ea typeface="Times New Roman"/>
                          <a:cs typeface="Times New Roman"/>
                        </a:rPr>
                        <a:t>.</a:t>
                      </a:r>
                      <a:r>
                        <a:rPr lang="en-US" sz="1000" b="1" spc="5">
                          <a:latin typeface="Times New Roman"/>
                          <a:ea typeface="Times New Roman"/>
                          <a:cs typeface="Times New Roman"/>
                        </a:rPr>
                        <a:t>5</a:t>
                      </a:r>
                      <a:r>
                        <a:rPr lang="en-US" sz="1000" b="1" spc="-5">
                          <a:latin typeface="Times New Roman"/>
                          <a:ea typeface="Times New Roman"/>
                          <a:cs typeface="Times New Roman"/>
                        </a:rPr>
                        <a:t>%</a:t>
                      </a:r>
                      <a:r>
                        <a:rPr lang="en-US" sz="10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r>
              <a:tr h="528443">
                <a:tc>
                  <a:txBody>
                    <a:bodyPr/>
                    <a:lstStyle/>
                    <a:p>
                      <a:pPr>
                        <a:lnSpc>
                          <a:spcPct val="115000"/>
                        </a:lnSpc>
                        <a:spcBef>
                          <a:spcPts val="1000"/>
                        </a:spcBef>
                        <a:spcAft>
                          <a:spcPts val="0"/>
                        </a:spcAft>
                      </a:pPr>
                      <a:r>
                        <a:rPr lang="en-US" sz="1000" b="1" dirty="0" smtClean="0">
                          <a:solidFill>
                            <a:srgbClr val="000000"/>
                          </a:solidFill>
                          <a:latin typeface="Calibri"/>
                          <a:ea typeface="Times New Roman"/>
                          <a:cs typeface="Times New Roman"/>
                        </a:rPr>
                        <a:t>Action </a:t>
                      </a:r>
                      <a:r>
                        <a:rPr lang="en-US" sz="1000" b="1" dirty="0">
                          <a:solidFill>
                            <a:srgbClr val="000000"/>
                          </a:solidFill>
                          <a:latin typeface="Calibri"/>
                          <a:ea typeface="Times New Roman"/>
                          <a:cs typeface="Times New Roman"/>
                        </a:rPr>
                        <a:t>to be taken  after exposure to infected waste</a:t>
                      </a:r>
                      <a:endParaRPr lang="en-IN" sz="1100" b="1" dirty="0">
                        <a:latin typeface="Times New Roman"/>
                        <a:ea typeface="Times New Roman"/>
                        <a:cs typeface="Times New Roman"/>
                      </a:endParaRPr>
                    </a:p>
                  </a:txBody>
                  <a:tcPr marL="68580" marR="68580" marT="0" marB="0"/>
                </a:tc>
                <a:tc>
                  <a:txBody>
                    <a:bodyPr/>
                    <a:lstStyle/>
                    <a:p>
                      <a:pPr>
                        <a:lnSpc>
                          <a:spcPts val="1000"/>
                        </a:lnSpc>
                        <a:spcBef>
                          <a:spcPts val="5"/>
                        </a:spcBef>
                        <a:spcAft>
                          <a:spcPts val="0"/>
                        </a:spcAft>
                      </a:pPr>
                      <a:endParaRPr lang="en-IN" sz="1100">
                        <a:latin typeface="Times New Roman"/>
                        <a:ea typeface="Times New Roman"/>
                        <a:cs typeface="Times New Roman"/>
                      </a:endParaRPr>
                    </a:p>
                    <a:p>
                      <a:pPr>
                        <a:lnSpc>
                          <a:spcPct val="115000"/>
                        </a:lnSpc>
                        <a:spcAft>
                          <a:spcPts val="0"/>
                        </a:spcAft>
                      </a:pPr>
                      <a:r>
                        <a:rPr lang="en-US" sz="1000" b="1" spc="5">
                          <a:latin typeface="Times New Roman"/>
                          <a:ea typeface="Times New Roman"/>
                          <a:cs typeface="Times New Roman"/>
                        </a:rPr>
                        <a:t>16</a:t>
                      </a:r>
                      <a:r>
                        <a:rPr lang="en-US" sz="1000" b="1" spc="10">
                          <a:latin typeface="Times New Roman"/>
                          <a:ea typeface="Times New Roman"/>
                          <a:cs typeface="Times New Roman"/>
                        </a:rPr>
                        <a:t> </a:t>
                      </a:r>
                      <a:r>
                        <a:rPr lang="en-US" sz="1000" b="1" spc="-10">
                          <a:latin typeface="Times New Roman"/>
                          <a:ea typeface="Times New Roman"/>
                          <a:cs typeface="Times New Roman"/>
                        </a:rPr>
                        <a:t>(</a:t>
                      </a:r>
                      <a:r>
                        <a:rPr lang="en-US" sz="1000" b="1" spc="5">
                          <a:latin typeface="Times New Roman"/>
                          <a:ea typeface="Times New Roman"/>
                          <a:cs typeface="Times New Roman"/>
                        </a:rPr>
                        <a:t>76</a:t>
                      </a:r>
                      <a:r>
                        <a:rPr lang="en-US" sz="1000" b="1" spc="-5">
                          <a:latin typeface="Times New Roman"/>
                          <a:ea typeface="Times New Roman"/>
                          <a:cs typeface="Times New Roman"/>
                        </a:rPr>
                        <a:t>%</a:t>
                      </a:r>
                      <a:r>
                        <a:rPr lang="en-US" sz="10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ts val="1000"/>
                        </a:lnSpc>
                        <a:spcBef>
                          <a:spcPts val="5"/>
                        </a:spcBef>
                        <a:spcAft>
                          <a:spcPts val="0"/>
                        </a:spcAft>
                      </a:pPr>
                      <a:endParaRPr lang="en-IN" sz="1100">
                        <a:latin typeface="Times New Roman"/>
                        <a:ea typeface="Times New Roman"/>
                        <a:cs typeface="Times New Roman"/>
                      </a:endParaRPr>
                    </a:p>
                    <a:p>
                      <a:pPr>
                        <a:lnSpc>
                          <a:spcPct val="115000"/>
                        </a:lnSpc>
                        <a:spcAft>
                          <a:spcPts val="0"/>
                        </a:spcAft>
                      </a:pPr>
                      <a:r>
                        <a:rPr lang="en-US" sz="1000" b="1" spc="5">
                          <a:latin typeface="Times New Roman"/>
                          <a:ea typeface="Times New Roman"/>
                          <a:cs typeface="Times New Roman"/>
                        </a:rPr>
                        <a:t>26</a:t>
                      </a:r>
                      <a:r>
                        <a:rPr lang="en-US" sz="1000" b="1" spc="10">
                          <a:latin typeface="Times New Roman"/>
                          <a:ea typeface="Times New Roman"/>
                          <a:cs typeface="Times New Roman"/>
                        </a:rPr>
                        <a:t> </a:t>
                      </a:r>
                      <a:r>
                        <a:rPr lang="en-US" sz="1000" b="1" spc="-10">
                          <a:latin typeface="Times New Roman"/>
                          <a:ea typeface="Times New Roman"/>
                          <a:cs typeface="Times New Roman"/>
                        </a:rPr>
                        <a:t>(</a:t>
                      </a:r>
                      <a:r>
                        <a:rPr lang="en-US" sz="1000" b="1" spc="5">
                          <a:latin typeface="Times New Roman"/>
                          <a:ea typeface="Times New Roman"/>
                          <a:cs typeface="Times New Roman"/>
                        </a:rPr>
                        <a:t>84</a:t>
                      </a:r>
                      <a:r>
                        <a:rPr lang="en-US" sz="1000" b="1" spc="-5">
                          <a:latin typeface="Times New Roman"/>
                          <a:ea typeface="Times New Roman"/>
                          <a:cs typeface="Times New Roman"/>
                        </a:rPr>
                        <a:t>%</a:t>
                      </a:r>
                      <a:r>
                        <a:rPr lang="en-US" sz="10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ts val="1000"/>
                        </a:lnSpc>
                        <a:spcBef>
                          <a:spcPts val="5"/>
                        </a:spcBef>
                        <a:spcAft>
                          <a:spcPts val="0"/>
                        </a:spcAft>
                      </a:pPr>
                      <a:endParaRPr lang="en-IN" sz="1100">
                        <a:latin typeface="Times New Roman"/>
                        <a:ea typeface="Times New Roman"/>
                        <a:cs typeface="Times New Roman"/>
                      </a:endParaRPr>
                    </a:p>
                    <a:p>
                      <a:pPr>
                        <a:lnSpc>
                          <a:spcPct val="115000"/>
                        </a:lnSpc>
                        <a:spcAft>
                          <a:spcPts val="0"/>
                        </a:spcAft>
                      </a:pPr>
                      <a:r>
                        <a:rPr lang="en-US" sz="1000" b="1" spc="5">
                          <a:solidFill>
                            <a:srgbClr val="FF0000"/>
                          </a:solidFill>
                          <a:latin typeface="Times New Roman"/>
                          <a:ea typeface="Times New Roman"/>
                          <a:cs typeface="Times New Roman"/>
                        </a:rPr>
                        <a:t>04</a:t>
                      </a:r>
                      <a:r>
                        <a:rPr lang="en-US" sz="1000" b="1" spc="10">
                          <a:solidFill>
                            <a:srgbClr val="FF0000"/>
                          </a:solidFill>
                          <a:latin typeface="Times New Roman"/>
                          <a:ea typeface="Times New Roman"/>
                          <a:cs typeface="Times New Roman"/>
                        </a:rPr>
                        <a:t> </a:t>
                      </a:r>
                      <a:r>
                        <a:rPr lang="en-US" sz="1000" b="1" spc="-10">
                          <a:solidFill>
                            <a:srgbClr val="FF0000"/>
                          </a:solidFill>
                          <a:latin typeface="Times New Roman"/>
                          <a:ea typeface="Times New Roman"/>
                          <a:cs typeface="Times New Roman"/>
                        </a:rPr>
                        <a:t>(</a:t>
                      </a:r>
                      <a:r>
                        <a:rPr lang="en-US" sz="1000" b="1" spc="5">
                          <a:solidFill>
                            <a:srgbClr val="FF0000"/>
                          </a:solidFill>
                          <a:latin typeface="Times New Roman"/>
                          <a:ea typeface="Times New Roman"/>
                          <a:cs typeface="Times New Roman"/>
                        </a:rPr>
                        <a:t>57</a:t>
                      </a:r>
                      <a:r>
                        <a:rPr lang="en-US" sz="1000" b="1" spc="-5">
                          <a:solidFill>
                            <a:srgbClr val="FF0000"/>
                          </a:solidFill>
                          <a:latin typeface="Times New Roman"/>
                          <a:ea typeface="Times New Roman"/>
                          <a:cs typeface="Times New Roman"/>
                        </a:rPr>
                        <a:t>%</a:t>
                      </a:r>
                      <a:r>
                        <a:rPr lang="en-US" sz="1000" b="1">
                          <a:solidFill>
                            <a:srgbClr val="FF0000"/>
                          </a:solidFill>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ts val="1000"/>
                        </a:lnSpc>
                        <a:spcBef>
                          <a:spcPts val="5"/>
                        </a:spcBef>
                        <a:spcAft>
                          <a:spcPts val="0"/>
                        </a:spcAft>
                      </a:pPr>
                      <a:endParaRPr lang="en-IN" sz="1100">
                        <a:latin typeface="Times New Roman"/>
                        <a:ea typeface="Times New Roman"/>
                        <a:cs typeface="Times New Roman"/>
                      </a:endParaRPr>
                    </a:p>
                    <a:p>
                      <a:pPr>
                        <a:lnSpc>
                          <a:spcPct val="115000"/>
                        </a:lnSpc>
                        <a:spcAft>
                          <a:spcPts val="0"/>
                        </a:spcAft>
                      </a:pPr>
                      <a:r>
                        <a:rPr lang="en-US" sz="1000" b="1">
                          <a:solidFill>
                            <a:srgbClr val="FF0000"/>
                          </a:solidFill>
                          <a:latin typeface="Times New Roman"/>
                          <a:ea typeface="Times New Roman"/>
                          <a:cs typeface="Times New Roman"/>
                        </a:rPr>
                        <a:t>06</a:t>
                      </a:r>
                      <a:r>
                        <a:rPr lang="en-US" sz="1000" b="1" spc="10">
                          <a:solidFill>
                            <a:srgbClr val="FF0000"/>
                          </a:solidFill>
                          <a:latin typeface="Times New Roman"/>
                          <a:ea typeface="Times New Roman"/>
                          <a:cs typeface="Times New Roman"/>
                        </a:rPr>
                        <a:t> </a:t>
                      </a:r>
                      <a:r>
                        <a:rPr lang="en-US" sz="1000" b="1">
                          <a:solidFill>
                            <a:srgbClr val="FF0000"/>
                          </a:solidFill>
                          <a:latin typeface="Times New Roman"/>
                          <a:ea typeface="Times New Roman"/>
                          <a:cs typeface="Times New Roman"/>
                        </a:rPr>
                        <a:t>(</a:t>
                      </a:r>
                      <a:r>
                        <a:rPr lang="en-US" sz="1000" b="1" spc="-5">
                          <a:solidFill>
                            <a:srgbClr val="FF0000"/>
                          </a:solidFill>
                          <a:latin typeface="Times New Roman"/>
                          <a:ea typeface="Times New Roman"/>
                          <a:cs typeface="Times New Roman"/>
                        </a:rPr>
                        <a:t>35%</a:t>
                      </a:r>
                      <a:r>
                        <a:rPr lang="en-US" sz="1000" b="1">
                          <a:solidFill>
                            <a:srgbClr val="FF0000"/>
                          </a:solidFill>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ts val="1000"/>
                        </a:lnSpc>
                        <a:spcBef>
                          <a:spcPts val="5"/>
                        </a:spcBef>
                        <a:spcAft>
                          <a:spcPts val="0"/>
                        </a:spcAft>
                      </a:pPr>
                      <a:endParaRPr lang="en-IN" sz="1100">
                        <a:latin typeface="Times New Roman"/>
                        <a:ea typeface="Times New Roman"/>
                        <a:cs typeface="Times New Roman"/>
                      </a:endParaRPr>
                    </a:p>
                    <a:p>
                      <a:pPr>
                        <a:lnSpc>
                          <a:spcPct val="115000"/>
                        </a:lnSpc>
                        <a:spcAft>
                          <a:spcPts val="0"/>
                        </a:spcAft>
                      </a:pPr>
                      <a:r>
                        <a:rPr lang="en-US" sz="1000" b="1" spc="5">
                          <a:solidFill>
                            <a:srgbClr val="FF0000"/>
                          </a:solidFill>
                          <a:latin typeface="Times New Roman"/>
                          <a:ea typeface="Times New Roman"/>
                          <a:cs typeface="Times New Roman"/>
                        </a:rPr>
                        <a:t>52</a:t>
                      </a:r>
                      <a:r>
                        <a:rPr lang="en-US" sz="1000" b="1">
                          <a:solidFill>
                            <a:srgbClr val="FF0000"/>
                          </a:solidFill>
                          <a:latin typeface="Times New Roman"/>
                          <a:ea typeface="Times New Roman"/>
                          <a:cs typeface="Times New Roman"/>
                        </a:rPr>
                        <a:t>(</a:t>
                      </a:r>
                      <a:r>
                        <a:rPr lang="en-US" sz="1000" b="1" spc="-5">
                          <a:solidFill>
                            <a:srgbClr val="FF0000"/>
                          </a:solidFill>
                          <a:latin typeface="Times New Roman"/>
                          <a:ea typeface="Times New Roman"/>
                          <a:cs typeface="Times New Roman"/>
                        </a:rPr>
                        <a:t>68%</a:t>
                      </a:r>
                      <a:r>
                        <a:rPr lang="en-US" sz="1000" b="1">
                          <a:solidFill>
                            <a:srgbClr val="FF0000"/>
                          </a:solidFill>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r>
              <a:tr h="396332">
                <a:tc>
                  <a:txBody>
                    <a:bodyPr/>
                    <a:lstStyle/>
                    <a:p>
                      <a:pPr>
                        <a:lnSpc>
                          <a:spcPct val="115000"/>
                        </a:lnSpc>
                        <a:spcAft>
                          <a:spcPts val="1000"/>
                        </a:spcAft>
                      </a:pPr>
                      <a:r>
                        <a:rPr lang="en-US" sz="1000" b="1" dirty="0" smtClean="0">
                          <a:latin typeface="Times New Roman"/>
                          <a:ea typeface="Times New Roman"/>
                          <a:cs typeface="Times New Roman"/>
                        </a:rPr>
                        <a:t>Aware </a:t>
                      </a:r>
                      <a:r>
                        <a:rPr lang="en-US" sz="1000" b="1" dirty="0">
                          <a:latin typeface="Times New Roman"/>
                          <a:ea typeface="Times New Roman"/>
                          <a:cs typeface="Times New Roman"/>
                        </a:rPr>
                        <a:t>of the dangers of needle stick injury</a:t>
                      </a:r>
                      <a:endParaRPr lang="en-IN" sz="1100" dirty="0">
                        <a:latin typeface="Times New Roman"/>
                        <a:ea typeface="Times New Roman"/>
                        <a:cs typeface="Times New Roman"/>
                      </a:endParaRPr>
                    </a:p>
                  </a:txBody>
                  <a:tcPr marL="68580" marR="68580" marT="0" marB="0"/>
                </a:tc>
                <a:tc>
                  <a:txBody>
                    <a:bodyPr/>
                    <a:lstStyle/>
                    <a:p>
                      <a:pPr>
                        <a:lnSpc>
                          <a:spcPts val="1000"/>
                        </a:lnSpc>
                        <a:spcBef>
                          <a:spcPts val="5"/>
                        </a:spcBef>
                        <a:spcAft>
                          <a:spcPts val="0"/>
                        </a:spcAft>
                      </a:pPr>
                      <a:endParaRPr lang="en-IN" sz="1100">
                        <a:latin typeface="Times New Roman"/>
                        <a:ea typeface="Times New Roman"/>
                        <a:cs typeface="Times New Roman"/>
                      </a:endParaRPr>
                    </a:p>
                    <a:p>
                      <a:pPr>
                        <a:lnSpc>
                          <a:spcPct val="115000"/>
                        </a:lnSpc>
                        <a:spcAft>
                          <a:spcPts val="0"/>
                        </a:spcAft>
                      </a:pPr>
                      <a:r>
                        <a:rPr lang="en-US" sz="1000" b="1" spc="5">
                          <a:latin typeface="Times New Roman"/>
                          <a:ea typeface="Times New Roman"/>
                          <a:cs typeface="Times New Roman"/>
                        </a:rPr>
                        <a:t>21</a:t>
                      </a:r>
                      <a:r>
                        <a:rPr lang="en-US" sz="1000" b="1" spc="10">
                          <a:latin typeface="Times New Roman"/>
                          <a:ea typeface="Times New Roman"/>
                          <a:cs typeface="Times New Roman"/>
                        </a:rPr>
                        <a:t> </a:t>
                      </a:r>
                      <a:r>
                        <a:rPr lang="en-US" sz="1000" b="1" spc="-10">
                          <a:latin typeface="Times New Roman"/>
                          <a:ea typeface="Times New Roman"/>
                          <a:cs typeface="Times New Roman"/>
                        </a:rPr>
                        <a:t>(</a:t>
                      </a:r>
                      <a:r>
                        <a:rPr lang="en-US" sz="1000" b="1" spc="5">
                          <a:latin typeface="Times New Roman"/>
                          <a:ea typeface="Times New Roman"/>
                          <a:cs typeface="Times New Roman"/>
                        </a:rPr>
                        <a:t>100</a:t>
                      </a:r>
                      <a:r>
                        <a:rPr lang="en-US" sz="1000" b="1" spc="-5">
                          <a:latin typeface="Times New Roman"/>
                          <a:ea typeface="Times New Roman"/>
                          <a:cs typeface="Times New Roman"/>
                        </a:rPr>
                        <a:t>%</a:t>
                      </a:r>
                      <a:r>
                        <a:rPr lang="en-US" sz="10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ts val="1000"/>
                        </a:lnSpc>
                        <a:spcBef>
                          <a:spcPts val="5"/>
                        </a:spcBef>
                        <a:spcAft>
                          <a:spcPts val="0"/>
                        </a:spcAft>
                      </a:pPr>
                      <a:endParaRPr lang="en-IN" sz="1100">
                        <a:latin typeface="Times New Roman"/>
                        <a:ea typeface="Times New Roman"/>
                        <a:cs typeface="Times New Roman"/>
                      </a:endParaRPr>
                    </a:p>
                    <a:p>
                      <a:pPr>
                        <a:lnSpc>
                          <a:spcPct val="115000"/>
                        </a:lnSpc>
                        <a:spcAft>
                          <a:spcPts val="0"/>
                        </a:spcAft>
                      </a:pPr>
                      <a:r>
                        <a:rPr lang="en-US" sz="1000" b="1" spc="5">
                          <a:solidFill>
                            <a:srgbClr val="FF0000"/>
                          </a:solidFill>
                          <a:latin typeface="Times New Roman"/>
                          <a:ea typeface="Times New Roman"/>
                          <a:cs typeface="Times New Roman"/>
                        </a:rPr>
                        <a:t>21</a:t>
                      </a:r>
                      <a:r>
                        <a:rPr lang="en-US" sz="1000" b="1" spc="10">
                          <a:solidFill>
                            <a:srgbClr val="FF0000"/>
                          </a:solidFill>
                          <a:latin typeface="Times New Roman"/>
                          <a:ea typeface="Times New Roman"/>
                          <a:cs typeface="Times New Roman"/>
                        </a:rPr>
                        <a:t> </a:t>
                      </a:r>
                      <a:r>
                        <a:rPr lang="en-US" sz="1000" b="1" spc="-10">
                          <a:solidFill>
                            <a:srgbClr val="FF0000"/>
                          </a:solidFill>
                          <a:latin typeface="Times New Roman"/>
                          <a:ea typeface="Times New Roman"/>
                          <a:cs typeface="Times New Roman"/>
                        </a:rPr>
                        <a:t>(</a:t>
                      </a:r>
                      <a:r>
                        <a:rPr lang="en-US" sz="1000" b="1" spc="5">
                          <a:solidFill>
                            <a:srgbClr val="FF0000"/>
                          </a:solidFill>
                          <a:latin typeface="Times New Roman"/>
                          <a:ea typeface="Times New Roman"/>
                          <a:cs typeface="Times New Roman"/>
                        </a:rPr>
                        <a:t>68</a:t>
                      </a:r>
                      <a:r>
                        <a:rPr lang="en-US" sz="1000" b="1">
                          <a:solidFill>
                            <a:srgbClr val="FF0000"/>
                          </a:solidFill>
                          <a:latin typeface="Times New Roman"/>
                          <a:ea typeface="Times New Roman"/>
                          <a:cs typeface="Times New Roman"/>
                        </a:rPr>
                        <a:t>.</a:t>
                      </a:r>
                      <a:r>
                        <a:rPr lang="en-US" sz="1000" b="1" spc="-5">
                          <a:solidFill>
                            <a:srgbClr val="FF0000"/>
                          </a:solidFill>
                          <a:latin typeface="Times New Roman"/>
                          <a:ea typeface="Times New Roman"/>
                          <a:cs typeface="Times New Roman"/>
                        </a:rPr>
                        <a:t>%</a:t>
                      </a:r>
                      <a:r>
                        <a:rPr lang="en-US" sz="1000" b="1">
                          <a:solidFill>
                            <a:srgbClr val="FF0000"/>
                          </a:solidFill>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ts val="1000"/>
                        </a:lnSpc>
                        <a:spcBef>
                          <a:spcPts val="5"/>
                        </a:spcBef>
                        <a:spcAft>
                          <a:spcPts val="0"/>
                        </a:spcAft>
                      </a:pPr>
                      <a:endParaRPr lang="en-IN" sz="1100">
                        <a:latin typeface="Times New Roman"/>
                        <a:ea typeface="Times New Roman"/>
                        <a:cs typeface="Times New Roman"/>
                      </a:endParaRPr>
                    </a:p>
                    <a:p>
                      <a:pPr>
                        <a:lnSpc>
                          <a:spcPct val="115000"/>
                        </a:lnSpc>
                        <a:spcAft>
                          <a:spcPts val="0"/>
                        </a:spcAft>
                      </a:pPr>
                      <a:r>
                        <a:rPr lang="en-US" sz="1000" b="1" spc="5">
                          <a:latin typeface="Times New Roman"/>
                          <a:ea typeface="Times New Roman"/>
                          <a:cs typeface="Times New Roman"/>
                        </a:rPr>
                        <a:t>06</a:t>
                      </a:r>
                      <a:r>
                        <a:rPr lang="en-US" sz="1000" b="1" spc="10">
                          <a:latin typeface="Times New Roman"/>
                          <a:ea typeface="Times New Roman"/>
                          <a:cs typeface="Times New Roman"/>
                        </a:rPr>
                        <a:t> </a:t>
                      </a:r>
                      <a:r>
                        <a:rPr lang="en-US" sz="1000" b="1" spc="-10">
                          <a:latin typeface="Times New Roman"/>
                          <a:ea typeface="Times New Roman"/>
                          <a:cs typeface="Times New Roman"/>
                        </a:rPr>
                        <a:t>(</a:t>
                      </a:r>
                      <a:r>
                        <a:rPr lang="en-US" sz="1000" b="1" spc="5">
                          <a:latin typeface="Times New Roman"/>
                          <a:ea typeface="Times New Roman"/>
                          <a:cs typeface="Times New Roman"/>
                        </a:rPr>
                        <a:t>86</a:t>
                      </a:r>
                      <a:r>
                        <a:rPr lang="en-US" sz="1000" b="1" spc="-5">
                          <a:latin typeface="Times New Roman"/>
                          <a:ea typeface="Times New Roman"/>
                          <a:cs typeface="Times New Roman"/>
                        </a:rPr>
                        <a:t>%</a:t>
                      </a:r>
                      <a:r>
                        <a:rPr lang="en-US" sz="10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ts val="1000"/>
                        </a:lnSpc>
                        <a:spcBef>
                          <a:spcPts val="5"/>
                        </a:spcBef>
                        <a:spcAft>
                          <a:spcPts val="0"/>
                        </a:spcAft>
                      </a:pPr>
                      <a:endParaRPr lang="en-IN" sz="1100">
                        <a:latin typeface="Times New Roman"/>
                        <a:ea typeface="Times New Roman"/>
                        <a:cs typeface="Times New Roman"/>
                      </a:endParaRPr>
                    </a:p>
                    <a:p>
                      <a:pPr>
                        <a:lnSpc>
                          <a:spcPct val="115000"/>
                        </a:lnSpc>
                        <a:spcAft>
                          <a:spcPts val="0"/>
                        </a:spcAft>
                      </a:pPr>
                      <a:r>
                        <a:rPr lang="en-US" sz="1000" b="1">
                          <a:solidFill>
                            <a:srgbClr val="FF0000"/>
                          </a:solidFill>
                          <a:latin typeface="Times New Roman"/>
                          <a:ea typeface="Times New Roman"/>
                          <a:cs typeface="Times New Roman"/>
                        </a:rPr>
                        <a:t>10</a:t>
                      </a:r>
                      <a:r>
                        <a:rPr lang="en-US" sz="1000" b="1" spc="10">
                          <a:solidFill>
                            <a:srgbClr val="FF0000"/>
                          </a:solidFill>
                          <a:latin typeface="Times New Roman"/>
                          <a:ea typeface="Times New Roman"/>
                          <a:cs typeface="Times New Roman"/>
                        </a:rPr>
                        <a:t> </a:t>
                      </a:r>
                      <a:r>
                        <a:rPr lang="en-US" sz="1000" b="1">
                          <a:solidFill>
                            <a:srgbClr val="FF0000"/>
                          </a:solidFill>
                          <a:latin typeface="Times New Roman"/>
                          <a:ea typeface="Times New Roman"/>
                          <a:cs typeface="Times New Roman"/>
                        </a:rPr>
                        <a:t>(</a:t>
                      </a:r>
                      <a:r>
                        <a:rPr lang="en-US" sz="1000" b="1" spc="-5">
                          <a:solidFill>
                            <a:srgbClr val="FF0000"/>
                          </a:solidFill>
                          <a:latin typeface="Times New Roman"/>
                          <a:ea typeface="Times New Roman"/>
                          <a:cs typeface="Times New Roman"/>
                        </a:rPr>
                        <a:t>58%</a:t>
                      </a:r>
                      <a:r>
                        <a:rPr lang="en-US" sz="1000" b="1">
                          <a:solidFill>
                            <a:srgbClr val="FF0000"/>
                          </a:solidFill>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ts val="1000"/>
                        </a:lnSpc>
                        <a:spcBef>
                          <a:spcPts val="5"/>
                        </a:spcBef>
                        <a:spcAft>
                          <a:spcPts val="0"/>
                        </a:spcAft>
                      </a:pPr>
                      <a:endParaRPr lang="en-IN" sz="1100" dirty="0">
                        <a:latin typeface="Times New Roman"/>
                        <a:ea typeface="Times New Roman"/>
                        <a:cs typeface="Times New Roman"/>
                      </a:endParaRPr>
                    </a:p>
                    <a:p>
                      <a:pPr>
                        <a:lnSpc>
                          <a:spcPct val="115000"/>
                        </a:lnSpc>
                        <a:spcAft>
                          <a:spcPts val="0"/>
                        </a:spcAft>
                      </a:pPr>
                      <a:r>
                        <a:rPr lang="en-US" sz="1000" b="1" spc="5" dirty="0">
                          <a:solidFill>
                            <a:srgbClr val="FF0000"/>
                          </a:solidFill>
                          <a:latin typeface="Times New Roman"/>
                          <a:ea typeface="Times New Roman"/>
                          <a:cs typeface="Times New Roman"/>
                        </a:rPr>
                        <a:t>58</a:t>
                      </a:r>
                      <a:r>
                        <a:rPr lang="en-US" sz="1000" b="1" spc="-5" dirty="0">
                          <a:solidFill>
                            <a:srgbClr val="FF0000"/>
                          </a:solidFill>
                          <a:latin typeface="Times New Roman"/>
                          <a:ea typeface="Times New Roman"/>
                          <a:cs typeface="Times New Roman"/>
                        </a:rPr>
                        <a:t> </a:t>
                      </a:r>
                      <a:r>
                        <a:rPr lang="en-US" sz="1000" b="1" dirty="0">
                          <a:solidFill>
                            <a:srgbClr val="FF0000"/>
                          </a:solidFill>
                          <a:latin typeface="Times New Roman"/>
                          <a:ea typeface="Times New Roman"/>
                          <a:cs typeface="Times New Roman"/>
                        </a:rPr>
                        <a:t>(</a:t>
                      </a:r>
                      <a:r>
                        <a:rPr lang="en-US" sz="1000" b="1" spc="-5" dirty="0">
                          <a:solidFill>
                            <a:srgbClr val="FF0000"/>
                          </a:solidFill>
                          <a:latin typeface="Times New Roman"/>
                          <a:ea typeface="Times New Roman"/>
                          <a:cs typeface="Times New Roman"/>
                        </a:rPr>
                        <a:t>76%</a:t>
                      </a:r>
                      <a:r>
                        <a:rPr lang="en-US" sz="1000" b="1" dirty="0">
                          <a:solidFill>
                            <a:srgbClr val="FF0000"/>
                          </a:solidFill>
                          <a:latin typeface="Times New Roman"/>
                          <a:ea typeface="Times New Roman"/>
                          <a:cs typeface="Times New Roman"/>
                        </a:rPr>
                        <a:t>)</a:t>
                      </a:r>
                      <a:endParaRPr lang="en-IN" sz="1100" dirty="0">
                        <a:latin typeface="Times New Roman"/>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u="sng" dirty="0" smtClean="0"/>
              <a:t>ANALYSIS- KNOWLEDGE</a:t>
            </a:r>
            <a:endParaRPr lang="en-IN" sz="3600" u="sng" dirty="0"/>
          </a:p>
        </p:txBody>
      </p:sp>
      <p:sp>
        <p:nvSpPr>
          <p:cNvPr id="3" name="Content Placeholder 2"/>
          <p:cNvSpPr>
            <a:spLocks noGrp="1"/>
          </p:cNvSpPr>
          <p:nvPr>
            <p:ph idx="1"/>
          </p:nvPr>
        </p:nvSpPr>
        <p:spPr>
          <a:xfrm>
            <a:off x="457200" y="1268760"/>
            <a:ext cx="8229600" cy="4857403"/>
          </a:xfrm>
        </p:spPr>
        <p:txBody>
          <a:bodyPr>
            <a:normAutofit lnSpcReduction="10000"/>
          </a:bodyPr>
          <a:lstStyle/>
          <a:p>
            <a:endParaRPr lang="en-US" dirty="0" smtClean="0"/>
          </a:p>
          <a:p>
            <a:r>
              <a:rPr lang="en-US" dirty="0" smtClean="0"/>
              <a:t>The awareness  about what constitutes BMWaste was high in  all , while the Doctors had 100% score ,Nurses had 81%, 86 % in Lab Technicians and 67% in Sanitation staff </a:t>
            </a:r>
          </a:p>
          <a:p>
            <a:r>
              <a:rPr lang="en-US" dirty="0" smtClean="0"/>
              <a:t>76% of the Doctors and 84% of the Nurses were aware about the actions to be taken after exposure  to BMW , it was low at 57% for the Lab Technicians and still lower  at 35% for the Sanitary staff</a:t>
            </a:r>
            <a:endParaRPr lang="en-IN"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u="sng" dirty="0" smtClean="0"/>
              <a:t>OVERALL KNOWLEDGE LEVEL</a:t>
            </a:r>
            <a:endParaRPr lang="en-IN"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u="sng" dirty="0" smtClean="0"/>
              <a:t>ANALYSIS- KNOWLEDGE</a:t>
            </a:r>
            <a:endParaRPr lang="en-IN"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u="sng" dirty="0" smtClean="0"/>
              <a:t>ANALYSIS- KNOWLEDGE</a:t>
            </a:r>
            <a:endParaRPr lang="en-IN"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en-IN" sz="3200" b="1" u="sng" dirty="0" smtClean="0"/>
              <a:t>ORGANISATION</a:t>
            </a:r>
            <a:br>
              <a:rPr lang="en-IN" sz="3200" b="1" u="sng" dirty="0" smtClean="0"/>
            </a:br>
            <a:endParaRPr lang="en-IN" sz="3200" b="1" u="sng" dirty="0"/>
          </a:p>
        </p:txBody>
      </p:sp>
      <p:sp>
        <p:nvSpPr>
          <p:cNvPr id="3" name="Content Placeholder 2"/>
          <p:cNvSpPr>
            <a:spLocks noGrp="1"/>
          </p:cNvSpPr>
          <p:nvPr>
            <p:ph idx="1"/>
          </p:nvPr>
        </p:nvSpPr>
        <p:spPr>
          <a:xfrm>
            <a:off x="457200" y="5445224"/>
            <a:ext cx="8435280" cy="1008112"/>
          </a:xfrm>
        </p:spPr>
        <p:txBody>
          <a:bodyPr/>
          <a:lstStyle/>
          <a:p>
            <a:pPr algn="ctr">
              <a:buNone/>
            </a:pPr>
            <a:r>
              <a:rPr lang="en-IN" sz="2000" b="1" u="sng" dirty="0" smtClean="0">
                <a:solidFill>
                  <a:srgbClr val="C00000"/>
                </a:solidFill>
              </a:rPr>
              <a:t>CANTONMENT GENERAL HOSPITAL , SADAR BAZAR ,DELHI CANTT</a:t>
            </a:r>
          </a:p>
          <a:p>
            <a:pPr algn="ctr">
              <a:buNone/>
            </a:pPr>
            <a:endParaRPr lang="en-IN" b="1" u="sng" dirty="0"/>
          </a:p>
          <a:p>
            <a:pPr algn="ctr">
              <a:buNone/>
            </a:pPr>
            <a:endParaRPr lang="en-IN" b="1" u="sng" dirty="0"/>
          </a:p>
        </p:txBody>
      </p:sp>
      <p:pic>
        <p:nvPicPr>
          <p:cNvPr id="4" name="Picture 3" descr="C:\Users\Pradeep\Desktop\Dessertation\Hospital\P_20160428_131847_p.jpg"/>
          <p:cNvPicPr/>
          <p:nvPr/>
        </p:nvPicPr>
        <p:blipFill>
          <a:blip r:embed="rId2" cstate="print"/>
          <a:srcRect/>
          <a:stretch>
            <a:fillRect/>
          </a:stretch>
        </p:blipFill>
        <p:spPr bwMode="auto">
          <a:xfrm>
            <a:off x="179512" y="836712"/>
            <a:ext cx="8856984" cy="460851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descr="C:\Documents and Settings\PA TO BRIG ADM\Desktop\ct.jpg"/>
          <p:cNvPicPr>
            <a:picLocks noChangeAspect="1" noChangeArrowheads="1"/>
          </p:cNvPicPr>
          <p:nvPr/>
        </p:nvPicPr>
        <p:blipFill>
          <a:blip r:embed="rId3" cstate="print"/>
          <a:srcRect r="92029" b="85652"/>
          <a:stretch>
            <a:fillRect/>
          </a:stretch>
        </p:blipFill>
        <p:spPr bwMode="auto">
          <a:xfrm>
            <a:off x="107504" y="764704"/>
            <a:ext cx="2088232" cy="1512168"/>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u="sng" dirty="0" smtClean="0"/>
              <a:t>ANALYSIS- KNOWLEDGE</a:t>
            </a:r>
            <a:endParaRPr lang="en-IN"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u="sng" dirty="0" smtClean="0"/>
              <a:t>OBSERVATIONS- ATTITUDE</a:t>
            </a:r>
            <a:endParaRPr lang="en-IN" dirty="0"/>
          </a:p>
        </p:txBody>
      </p:sp>
      <p:graphicFrame>
        <p:nvGraphicFramePr>
          <p:cNvPr id="4" name="Content Placeholder 3"/>
          <p:cNvGraphicFramePr>
            <a:graphicFrameLocks noGrp="1"/>
          </p:cNvGraphicFramePr>
          <p:nvPr>
            <p:ph idx="1"/>
          </p:nvPr>
        </p:nvGraphicFramePr>
        <p:xfrm>
          <a:off x="457200" y="1600200"/>
          <a:ext cx="8229600" cy="4689760"/>
        </p:xfrm>
        <a:graphic>
          <a:graphicData uri="http://schemas.openxmlformats.org/drawingml/2006/table">
            <a:tbl>
              <a:tblPr firstRow="1" bandRow="1">
                <a:tableStyleId>{5C22544A-7EE6-4342-B048-85BDC9FD1C3A}</a:tableStyleId>
              </a:tblPr>
              <a:tblGrid>
                <a:gridCol w="2057400"/>
                <a:gridCol w="2057400"/>
                <a:gridCol w="2057400"/>
                <a:gridCol w="2057400"/>
              </a:tblGrid>
              <a:tr h="772852">
                <a:tc>
                  <a:txBody>
                    <a:bodyPr/>
                    <a:lstStyle/>
                    <a:p>
                      <a:pPr>
                        <a:lnSpc>
                          <a:spcPts val="1355"/>
                        </a:lnSpc>
                        <a:spcBef>
                          <a:spcPts val="300"/>
                        </a:spcBef>
                        <a:spcAft>
                          <a:spcPts val="0"/>
                        </a:spcAft>
                      </a:pPr>
                      <a:r>
                        <a:rPr lang="en-US" sz="1400" b="1" dirty="0">
                          <a:latin typeface="Times New Roman"/>
                          <a:ea typeface="Times New Roman"/>
                          <a:cs typeface="Arial"/>
                        </a:rPr>
                        <a:t>Standard</a:t>
                      </a:r>
                      <a:endParaRPr lang="en-IN" sz="1100" dirty="0">
                        <a:latin typeface="Times New Roman"/>
                        <a:ea typeface="Times New Roman"/>
                        <a:cs typeface="Times New Roman"/>
                      </a:endParaRPr>
                    </a:p>
                    <a:p>
                      <a:pPr>
                        <a:lnSpc>
                          <a:spcPts val="1355"/>
                        </a:lnSpc>
                        <a:spcBef>
                          <a:spcPts val="300"/>
                        </a:spcBef>
                        <a:spcAft>
                          <a:spcPts val="0"/>
                        </a:spcAft>
                      </a:pPr>
                      <a:r>
                        <a:rPr lang="en-US" sz="1400" b="1" dirty="0">
                          <a:latin typeface="Times New Roman"/>
                          <a:ea typeface="Times New Roman"/>
                          <a:cs typeface="Arial"/>
                        </a:rPr>
                        <a:t>---------------------</a:t>
                      </a:r>
                      <a:endParaRPr lang="en-IN" sz="1100" dirty="0">
                        <a:latin typeface="Times New Roman"/>
                        <a:ea typeface="Times New Roman"/>
                        <a:cs typeface="Times New Roman"/>
                      </a:endParaRPr>
                    </a:p>
                    <a:p>
                      <a:pPr>
                        <a:lnSpc>
                          <a:spcPts val="1355"/>
                        </a:lnSpc>
                        <a:spcBef>
                          <a:spcPts val="300"/>
                        </a:spcBef>
                        <a:spcAft>
                          <a:spcPts val="0"/>
                        </a:spcAft>
                      </a:pPr>
                      <a:r>
                        <a:rPr lang="en-US" sz="1400" b="1" dirty="0">
                          <a:latin typeface="Times New Roman"/>
                          <a:ea typeface="Times New Roman"/>
                          <a:cs typeface="Arial"/>
                        </a:rPr>
                        <a:t>Profession</a:t>
                      </a:r>
                      <a:endParaRPr lang="en-IN" sz="1100" dirty="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b="1">
                          <a:latin typeface="Times New Roman"/>
                          <a:ea typeface="Times New Roman"/>
                          <a:cs typeface="Arial"/>
                        </a:rPr>
                        <a:t>Excellent</a:t>
                      </a:r>
                      <a:endParaRPr lang="en-IN" sz="1100">
                        <a:latin typeface="Times New Roman"/>
                        <a:ea typeface="Times New Roman"/>
                        <a:cs typeface="Times New Roman"/>
                      </a:endParaRPr>
                    </a:p>
                    <a:p>
                      <a:pPr>
                        <a:lnSpc>
                          <a:spcPts val="1355"/>
                        </a:lnSpc>
                        <a:spcBef>
                          <a:spcPts val="300"/>
                        </a:spcBef>
                        <a:spcAft>
                          <a:spcPts val="0"/>
                        </a:spcAft>
                      </a:pPr>
                      <a:r>
                        <a:rPr lang="en-US" sz="1400" b="1">
                          <a:latin typeface="Times New Roman"/>
                          <a:ea typeface="Times New Roman"/>
                          <a:cs typeface="Arial"/>
                        </a:rPr>
                        <a:t>(8-10)</a:t>
                      </a:r>
                      <a:endParaRPr lang="en-IN" sz="1100">
                        <a:latin typeface="Times New Roman"/>
                        <a:ea typeface="Times New Roman"/>
                        <a:cs typeface="Times New Roman"/>
                      </a:endParaRPr>
                    </a:p>
                    <a:p>
                      <a:pPr>
                        <a:lnSpc>
                          <a:spcPts val="1355"/>
                        </a:lnSpc>
                        <a:spcBef>
                          <a:spcPts val="300"/>
                        </a:spcBef>
                        <a:spcAft>
                          <a:spcPts val="0"/>
                        </a:spcAft>
                      </a:pPr>
                      <a:r>
                        <a:rPr lang="en-US" sz="1400" b="1">
                          <a:latin typeface="Times New Roman"/>
                          <a:ea typeface="Times New Roman"/>
                          <a:cs typeface="Arial"/>
                        </a:rPr>
                        <a:t>n  (%)</a:t>
                      </a:r>
                      <a:endParaRPr lang="en-IN" sz="1100">
                        <a:latin typeface="Times New Roman"/>
                        <a:ea typeface="Times New Roman"/>
                        <a:cs typeface="Times New Roman"/>
                      </a:endParaRPr>
                    </a:p>
                    <a:p>
                      <a:pPr>
                        <a:lnSpc>
                          <a:spcPts val="1355"/>
                        </a:lnSpc>
                        <a:spcBef>
                          <a:spcPts val="300"/>
                        </a:spcBef>
                        <a:spcAft>
                          <a:spcPts val="0"/>
                        </a:spcAft>
                      </a:pPr>
                      <a:r>
                        <a:rPr lang="en-US" sz="1400" b="1">
                          <a:latin typeface="Times New Roman"/>
                          <a:ea typeface="Times New Roman"/>
                          <a:cs typeface="Arial"/>
                        </a:rPr>
                        <a:t> </a:t>
                      </a:r>
                      <a:endParaRPr lang="en-IN" sz="110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b="1">
                          <a:latin typeface="Times New Roman"/>
                          <a:ea typeface="Times New Roman"/>
                          <a:cs typeface="Arial"/>
                        </a:rPr>
                        <a:t>Good</a:t>
                      </a:r>
                      <a:endParaRPr lang="en-IN" sz="1100">
                        <a:latin typeface="Times New Roman"/>
                        <a:ea typeface="Times New Roman"/>
                        <a:cs typeface="Times New Roman"/>
                      </a:endParaRPr>
                    </a:p>
                    <a:p>
                      <a:pPr>
                        <a:lnSpc>
                          <a:spcPts val="1355"/>
                        </a:lnSpc>
                        <a:spcBef>
                          <a:spcPts val="300"/>
                        </a:spcBef>
                        <a:spcAft>
                          <a:spcPts val="0"/>
                        </a:spcAft>
                      </a:pPr>
                      <a:r>
                        <a:rPr lang="en-US" sz="1400" b="1">
                          <a:latin typeface="Times New Roman"/>
                          <a:ea typeface="Times New Roman"/>
                          <a:cs typeface="Arial"/>
                        </a:rPr>
                        <a:t>(5-7)</a:t>
                      </a:r>
                      <a:endParaRPr lang="en-IN" sz="1100">
                        <a:latin typeface="Times New Roman"/>
                        <a:ea typeface="Times New Roman"/>
                        <a:cs typeface="Times New Roman"/>
                      </a:endParaRPr>
                    </a:p>
                    <a:p>
                      <a:pPr>
                        <a:lnSpc>
                          <a:spcPts val="1355"/>
                        </a:lnSpc>
                        <a:spcBef>
                          <a:spcPts val="300"/>
                        </a:spcBef>
                        <a:spcAft>
                          <a:spcPts val="0"/>
                        </a:spcAft>
                      </a:pPr>
                      <a:r>
                        <a:rPr lang="en-US" sz="1400" b="1">
                          <a:latin typeface="Times New Roman"/>
                          <a:ea typeface="Times New Roman"/>
                          <a:cs typeface="Arial"/>
                        </a:rPr>
                        <a:t>n  (%)</a:t>
                      </a:r>
                      <a:endParaRPr lang="en-IN" sz="110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b="1">
                          <a:latin typeface="Times New Roman"/>
                          <a:ea typeface="Times New Roman"/>
                          <a:cs typeface="Arial"/>
                        </a:rPr>
                        <a:t>Poor</a:t>
                      </a:r>
                      <a:endParaRPr lang="en-IN" sz="1100">
                        <a:latin typeface="Times New Roman"/>
                        <a:ea typeface="Times New Roman"/>
                        <a:cs typeface="Times New Roman"/>
                      </a:endParaRPr>
                    </a:p>
                    <a:p>
                      <a:pPr>
                        <a:lnSpc>
                          <a:spcPts val="1355"/>
                        </a:lnSpc>
                        <a:spcBef>
                          <a:spcPts val="300"/>
                        </a:spcBef>
                        <a:spcAft>
                          <a:spcPts val="0"/>
                        </a:spcAft>
                      </a:pPr>
                      <a:r>
                        <a:rPr lang="en-US" sz="1400" b="1">
                          <a:latin typeface="Times New Roman"/>
                          <a:ea typeface="Times New Roman"/>
                          <a:cs typeface="Arial"/>
                        </a:rPr>
                        <a:t>(&lt;5)</a:t>
                      </a:r>
                      <a:endParaRPr lang="en-IN" sz="1100">
                        <a:latin typeface="Times New Roman"/>
                        <a:ea typeface="Times New Roman"/>
                        <a:cs typeface="Times New Roman"/>
                      </a:endParaRPr>
                    </a:p>
                    <a:p>
                      <a:pPr>
                        <a:lnSpc>
                          <a:spcPts val="1355"/>
                        </a:lnSpc>
                        <a:spcBef>
                          <a:spcPts val="300"/>
                        </a:spcBef>
                        <a:spcAft>
                          <a:spcPts val="0"/>
                        </a:spcAft>
                      </a:pPr>
                      <a:r>
                        <a:rPr lang="en-US" sz="1400" b="1">
                          <a:latin typeface="Times New Roman"/>
                          <a:ea typeface="Times New Roman"/>
                          <a:cs typeface="Arial"/>
                        </a:rPr>
                        <a:t>n  (%)</a:t>
                      </a:r>
                      <a:endParaRPr lang="en-IN" sz="1100">
                        <a:latin typeface="Times New Roman"/>
                        <a:ea typeface="Times New Roman"/>
                        <a:cs typeface="Times New Roman"/>
                      </a:endParaRPr>
                    </a:p>
                  </a:txBody>
                  <a:tcPr marL="68580" marR="68580" marT="0" marB="0"/>
                </a:tc>
              </a:tr>
              <a:tr h="772852">
                <a:tc>
                  <a:txBody>
                    <a:bodyPr/>
                    <a:lstStyle/>
                    <a:p>
                      <a:pPr>
                        <a:lnSpc>
                          <a:spcPts val="1355"/>
                        </a:lnSpc>
                        <a:spcBef>
                          <a:spcPts val="300"/>
                        </a:spcBef>
                        <a:spcAft>
                          <a:spcPts val="0"/>
                        </a:spcAft>
                      </a:pPr>
                      <a:r>
                        <a:rPr lang="en-US" sz="1400" b="1">
                          <a:latin typeface="Times New Roman"/>
                          <a:ea typeface="Times New Roman"/>
                          <a:cs typeface="Arial"/>
                        </a:rPr>
                        <a:t>Doctors </a:t>
                      </a:r>
                      <a:r>
                        <a:rPr lang="en-US" sz="1400">
                          <a:latin typeface="Times New Roman"/>
                          <a:ea typeface="Times New Roman"/>
                          <a:cs typeface="Arial"/>
                        </a:rPr>
                        <a:t>(N= 21)</a:t>
                      </a:r>
                      <a:endParaRPr lang="en-IN" sz="110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a:latin typeface="Times New Roman"/>
                          <a:ea typeface="Times New Roman"/>
                          <a:cs typeface="Arial"/>
                        </a:rPr>
                        <a:t>12 ( 57%)</a:t>
                      </a:r>
                      <a:endParaRPr lang="en-IN" sz="110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a:latin typeface="Times New Roman"/>
                          <a:ea typeface="Times New Roman"/>
                          <a:cs typeface="Arial"/>
                        </a:rPr>
                        <a:t>09 (43%)</a:t>
                      </a:r>
                      <a:endParaRPr lang="en-IN" sz="110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a:latin typeface="Times New Roman"/>
                          <a:ea typeface="Times New Roman"/>
                          <a:cs typeface="Arial"/>
                        </a:rPr>
                        <a:t>00</a:t>
                      </a:r>
                      <a:endParaRPr lang="en-IN" sz="1100">
                        <a:latin typeface="Times New Roman"/>
                        <a:ea typeface="Times New Roman"/>
                        <a:cs typeface="Times New Roman"/>
                      </a:endParaRPr>
                    </a:p>
                  </a:txBody>
                  <a:tcPr marL="68580" marR="68580" marT="0" marB="0"/>
                </a:tc>
              </a:tr>
              <a:tr h="772852">
                <a:tc>
                  <a:txBody>
                    <a:bodyPr/>
                    <a:lstStyle/>
                    <a:p>
                      <a:pPr>
                        <a:lnSpc>
                          <a:spcPts val="1355"/>
                        </a:lnSpc>
                        <a:spcBef>
                          <a:spcPts val="300"/>
                        </a:spcBef>
                        <a:spcAft>
                          <a:spcPts val="0"/>
                        </a:spcAft>
                      </a:pPr>
                      <a:r>
                        <a:rPr lang="en-US" sz="1400" b="1">
                          <a:latin typeface="Times New Roman"/>
                          <a:ea typeface="Times New Roman"/>
                          <a:cs typeface="Arial"/>
                        </a:rPr>
                        <a:t>Nurses </a:t>
                      </a:r>
                      <a:r>
                        <a:rPr lang="en-US" sz="1400">
                          <a:latin typeface="Times New Roman"/>
                          <a:ea typeface="Times New Roman"/>
                          <a:cs typeface="Arial"/>
                        </a:rPr>
                        <a:t>(N=31)</a:t>
                      </a:r>
                      <a:endParaRPr lang="en-IN" sz="110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a:latin typeface="Times New Roman"/>
                          <a:ea typeface="Times New Roman"/>
                          <a:cs typeface="Arial"/>
                        </a:rPr>
                        <a:t>16(51%)</a:t>
                      </a:r>
                      <a:endParaRPr lang="en-IN" sz="110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a:latin typeface="Times New Roman"/>
                          <a:ea typeface="Times New Roman"/>
                          <a:cs typeface="Arial"/>
                        </a:rPr>
                        <a:t>15( 49%)</a:t>
                      </a:r>
                      <a:endParaRPr lang="en-IN" sz="110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a:latin typeface="Times New Roman"/>
                          <a:ea typeface="Times New Roman"/>
                          <a:cs typeface="Arial"/>
                        </a:rPr>
                        <a:t>00 </a:t>
                      </a:r>
                      <a:endParaRPr lang="en-IN" sz="1100">
                        <a:latin typeface="Times New Roman"/>
                        <a:ea typeface="Times New Roman"/>
                        <a:cs typeface="Times New Roman"/>
                      </a:endParaRPr>
                    </a:p>
                  </a:txBody>
                  <a:tcPr marL="68580" marR="68580" marT="0" marB="0"/>
                </a:tc>
              </a:tr>
              <a:tr h="772852">
                <a:tc>
                  <a:txBody>
                    <a:bodyPr/>
                    <a:lstStyle/>
                    <a:p>
                      <a:pPr>
                        <a:lnSpc>
                          <a:spcPts val="1355"/>
                        </a:lnSpc>
                        <a:spcBef>
                          <a:spcPts val="300"/>
                        </a:spcBef>
                        <a:spcAft>
                          <a:spcPts val="0"/>
                        </a:spcAft>
                      </a:pPr>
                      <a:r>
                        <a:rPr lang="en-US" sz="1400" b="1">
                          <a:latin typeface="Times New Roman"/>
                          <a:ea typeface="Times New Roman"/>
                          <a:cs typeface="Arial"/>
                        </a:rPr>
                        <a:t>Lab Technicians </a:t>
                      </a:r>
                      <a:r>
                        <a:rPr lang="en-US" sz="1400">
                          <a:latin typeface="Times New Roman"/>
                          <a:ea typeface="Times New Roman"/>
                          <a:cs typeface="Arial"/>
                        </a:rPr>
                        <a:t>(N=07)</a:t>
                      </a:r>
                      <a:endParaRPr lang="en-IN" sz="110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a:latin typeface="Times New Roman"/>
                          <a:ea typeface="Times New Roman"/>
                          <a:cs typeface="Arial"/>
                        </a:rPr>
                        <a:t>04(57%)</a:t>
                      </a:r>
                      <a:endParaRPr lang="en-IN" sz="110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a:latin typeface="Times New Roman"/>
                          <a:ea typeface="Times New Roman"/>
                          <a:cs typeface="Arial"/>
                        </a:rPr>
                        <a:t>03 (43%)</a:t>
                      </a:r>
                      <a:endParaRPr lang="en-IN" sz="110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a:latin typeface="Times New Roman"/>
                          <a:ea typeface="Times New Roman"/>
                          <a:cs typeface="Arial"/>
                        </a:rPr>
                        <a:t>00</a:t>
                      </a:r>
                      <a:endParaRPr lang="en-IN" sz="1100">
                        <a:latin typeface="Times New Roman"/>
                        <a:ea typeface="Times New Roman"/>
                        <a:cs typeface="Times New Roman"/>
                      </a:endParaRPr>
                    </a:p>
                  </a:txBody>
                  <a:tcPr marL="68580" marR="68580" marT="0" marB="0"/>
                </a:tc>
              </a:tr>
              <a:tr h="772852">
                <a:tc>
                  <a:txBody>
                    <a:bodyPr/>
                    <a:lstStyle/>
                    <a:p>
                      <a:pPr>
                        <a:lnSpc>
                          <a:spcPts val="1355"/>
                        </a:lnSpc>
                        <a:spcBef>
                          <a:spcPts val="300"/>
                        </a:spcBef>
                        <a:spcAft>
                          <a:spcPts val="0"/>
                        </a:spcAft>
                      </a:pPr>
                      <a:r>
                        <a:rPr lang="en-US" sz="1400" b="1">
                          <a:latin typeface="Times New Roman"/>
                          <a:ea typeface="Times New Roman"/>
                          <a:cs typeface="Arial"/>
                        </a:rPr>
                        <a:t>Hygiene Staff </a:t>
                      </a:r>
                      <a:r>
                        <a:rPr lang="en-US" sz="1400">
                          <a:latin typeface="Times New Roman"/>
                          <a:ea typeface="Times New Roman"/>
                          <a:cs typeface="Arial"/>
                        </a:rPr>
                        <a:t>(N=17)</a:t>
                      </a:r>
                      <a:endParaRPr lang="en-IN" sz="110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a:latin typeface="Times New Roman"/>
                          <a:ea typeface="Times New Roman"/>
                          <a:cs typeface="Arial"/>
                        </a:rPr>
                        <a:t>07(41%)</a:t>
                      </a:r>
                      <a:endParaRPr lang="en-IN" sz="110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a:latin typeface="Times New Roman"/>
                          <a:ea typeface="Times New Roman"/>
                          <a:cs typeface="Arial"/>
                        </a:rPr>
                        <a:t>07(41%)</a:t>
                      </a:r>
                      <a:endParaRPr lang="en-IN" sz="110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a:latin typeface="Times New Roman"/>
                          <a:ea typeface="Times New Roman"/>
                          <a:cs typeface="Arial"/>
                        </a:rPr>
                        <a:t>03(17%)</a:t>
                      </a:r>
                      <a:endParaRPr lang="en-IN" sz="1100">
                        <a:latin typeface="Times New Roman"/>
                        <a:ea typeface="Times New Roman"/>
                        <a:cs typeface="Times New Roman"/>
                      </a:endParaRPr>
                    </a:p>
                  </a:txBody>
                  <a:tcPr marL="68580" marR="68580" marT="0" marB="0"/>
                </a:tc>
              </a:tr>
              <a:tr h="772852">
                <a:tc>
                  <a:txBody>
                    <a:bodyPr/>
                    <a:lstStyle/>
                    <a:p>
                      <a:pPr>
                        <a:lnSpc>
                          <a:spcPts val="1355"/>
                        </a:lnSpc>
                        <a:spcBef>
                          <a:spcPts val="300"/>
                        </a:spcBef>
                        <a:spcAft>
                          <a:spcPts val="0"/>
                        </a:spcAft>
                      </a:pPr>
                      <a:r>
                        <a:rPr lang="en-US" sz="1400" b="1">
                          <a:latin typeface="Times New Roman"/>
                          <a:ea typeface="Times New Roman"/>
                          <a:cs typeface="Arial"/>
                        </a:rPr>
                        <a:t>Total</a:t>
                      </a:r>
                      <a:endParaRPr lang="en-IN" sz="110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b="1">
                          <a:latin typeface="Times New Roman"/>
                          <a:ea typeface="Times New Roman"/>
                          <a:cs typeface="Arial"/>
                        </a:rPr>
                        <a:t>40(53%)</a:t>
                      </a:r>
                      <a:endParaRPr lang="en-IN" sz="110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b="1">
                          <a:latin typeface="Times New Roman"/>
                          <a:ea typeface="Times New Roman"/>
                          <a:cs typeface="Arial"/>
                        </a:rPr>
                        <a:t>35(46%)</a:t>
                      </a:r>
                      <a:endParaRPr lang="en-IN" sz="110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b="1" dirty="0">
                          <a:latin typeface="Times New Roman"/>
                          <a:ea typeface="Times New Roman"/>
                          <a:cs typeface="Arial"/>
                        </a:rPr>
                        <a:t>01( 1%)</a:t>
                      </a:r>
                      <a:endParaRPr lang="en-IN" sz="1100" dirty="0">
                        <a:latin typeface="Times New Roman"/>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rmAutofit/>
          </a:bodyPr>
          <a:lstStyle/>
          <a:p>
            <a:r>
              <a:rPr lang="en-IN" sz="3600" dirty="0" smtClean="0"/>
              <a:t>RESPONSE TO  QUESTIONS ON ATTITUDE</a:t>
            </a:r>
            <a:endParaRPr lang="en-IN" sz="3600" dirty="0"/>
          </a:p>
        </p:txBody>
      </p:sp>
      <p:graphicFrame>
        <p:nvGraphicFramePr>
          <p:cNvPr id="4" name="Content Placeholder 3"/>
          <p:cNvGraphicFramePr>
            <a:graphicFrameLocks noGrp="1"/>
          </p:cNvGraphicFramePr>
          <p:nvPr>
            <p:ph idx="1"/>
          </p:nvPr>
        </p:nvGraphicFramePr>
        <p:xfrm>
          <a:off x="107504" y="908719"/>
          <a:ext cx="8964486" cy="5726269"/>
        </p:xfrm>
        <a:graphic>
          <a:graphicData uri="http://schemas.openxmlformats.org/drawingml/2006/table">
            <a:tbl>
              <a:tblPr firstRow="1" bandRow="1">
                <a:tableStyleId>{5C22544A-7EE6-4342-B048-85BDC9FD1C3A}</a:tableStyleId>
              </a:tblPr>
              <a:tblGrid>
                <a:gridCol w="1494081"/>
                <a:gridCol w="1494081"/>
                <a:gridCol w="1494081"/>
                <a:gridCol w="1494081"/>
                <a:gridCol w="1494081"/>
                <a:gridCol w="1494081"/>
              </a:tblGrid>
              <a:tr h="546771">
                <a:tc>
                  <a:txBody>
                    <a:bodyPr/>
                    <a:lstStyle/>
                    <a:p>
                      <a:pPr>
                        <a:lnSpc>
                          <a:spcPct val="115000"/>
                        </a:lnSpc>
                        <a:spcAft>
                          <a:spcPts val="1000"/>
                        </a:spcAft>
                      </a:pPr>
                      <a:endParaRPr lang="en-IN" sz="1100" dirty="0">
                        <a:latin typeface="Times New Roman"/>
                        <a:ea typeface="Times New Roman"/>
                        <a:cs typeface="Times New Roman"/>
                      </a:endParaRPr>
                    </a:p>
                  </a:txBody>
                  <a:tcPr marL="68580" marR="68580" marT="0" marB="0"/>
                </a:tc>
                <a:tc>
                  <a:txBody>
                    <a:bodyPr/>
                    <a:lstStyle/>
                    <a:p>
                      <a:pPr marL="64770">
                        <a:lnSpc>
                          <a:spcPct val="115000"/>
                        </a:lnSpc>
                        <a:spcBef>
                          <a:spcPts val="485"/>
                        </a:spcBef>
                        <a:spcAft>
                          <a:spcPts val="0"/>
                        </a:spcAft>
                      </a:pPr>
                      <a:r>
                        <a:rPr lang="en-US" sz="800" b="1">
                          <a:latin typeface="Times New Roman"/>
                          <a:ea typeface="Times New Roman"/>
                          <a:cs typeface="Times New Roman"/>
                        </a:rPr>
                        <a:t>D</a:t>
                      </a:r>
                      <a:r>
                        <a:rPr lang="en-US" sz="800" b="1" spc="5">
                          <a:latin typeface="Times New Roman"/>
                          <a:ea typeface="Times New Roman"/>
                          <a:cs typeface="Times New Roman"/>
                        </a:rPr>
                        <a:t>o</a:t>
                      </a:r>
                      <a:r>
                        <a:rPr lang="en-US" sz="800" b="1" spc="-5">
                          <a:latin typeface="Times New Roman"/>
                          <a:ea typeface="Times New Roman"/>
                          <a:cs typeface="Times New Roman"/>
                        </a:rPr>
                        <a:t>c</a:t>
                      </a:r>
                      <a:r>
                        <a:rPr lang="en-US" sz="800" b="1">
                          <a:latin typeface="Times New Roman"/>
                          <a:ea typeface="Times New Roman"/>
                          <a:cs typeface="Times New Roman"/>
                        </a:rPr>
                        <a:t>t</a:t>
                      </a:r>
                      <a:r>
                        <a:rPr lang="en-US" sz="800" b="1" spc="5">
                          <a:latin typeface="Times New Roman"/>
                          <a:ea typeface="Times New Roman"/>
                          <a:cs typeface="Times New Roman"/>
                        </a:rPr>
                        <a:t>o</a:t>
                      </a:r>
                      <a:r>
                        <a:rPr lang="en-US" sz="800" b="1">
                          <a:latin typeface="Times New Roman"/>
                          <a:ea typeface="Times New Roman"/>
                          <a:cs typeface="Times New Roman"/>
                        </a:rPr>
                        <a:t>rs</a:t>
                      </a:r>
                      <a:endParaRPr lang="en-IN" sz="1100">
                        <a:latin typeface="Times New Roman"/>
                        <a:ea typeface="Times New Roman"/>
                        <a:cs typeface="Times New Roman"/>
                      </a:endParaRPr>
                    </a:p>
                    <a:p>
                      <a:pPr marL="64770">
                        <a:lnSpc>
                          <a:spcPct val="115000"/>
                        </a:lnSpc>
                        <a:spcBef>
                          <a:spcPts val="10"/>
                        </a:spcBef>
                        <a:spcAft>
                          <a:spcPts val="0"/>
                        </a:spcAft>
                      </a:pPr>
                      <a:r>
                        <a:rPr lang="en-US" sz="800" b="1">
                          <a:latin typeface="Times New Roman"/>
                          <a:ea typeface="Times New Roman"/>
                          <a:cs typeface="Times New Roman"/>
                        </a:rPr>
                        <a:t>N</a:t>
                      </a:r>
                      <a:r>
                        <a:rPr lang="en-US" sz="800" b="1" spc="-5">
                          <a:latin typeface="Times New Roman"/>
                          <a:ea typeface="Times New Roman"/>
                          <a:cs typeface="Times New Roman"/>
                        </a:rPr>
                        <a:t>=</a:t>
                      </a:r>
                      <a:r>
                        <a:rPr lang="en-US" sz="800" b="1" spc="5">
                          <a:latin typeface="Times New Roman"/>
                          <a:ea typeface="Times New Roman"/>
                          <a:cs typeface="Times New Roman"/>
                        </a:rPr>
                        <a:t>21</a:t>
                      </a:r>
                      <a:endParaRPr lang="en-IN" sz="1100">
                        <a:latin typeface="Times New Roman"/>
                        <a:ea typeface="Times New Roman"/>
                        <a:cs typeface="Times New Roman"/>
                      </a:endParaRPr>
                    </a:p>
                  </a:txBody>
                  <a:tcPr marL="68580" marR="68580" marT="0" marB="0"/>
                </a:tc>
                <a:tc>
                  <a:txBody>
                    <a:bodyPr/>
                    <a:lstStyle/>
                    <a:p>
                      <a:pPr marL="64770">
                        <a:lnSpc>
                          <a:spcPct val="115000"/>
                        </a:lnSpc>
                        <a:spcBef>
                          <a:spcPts val="485"/>
                        </a:spcBef>
                        <a:spcAft>
                          <a:spcPts val="0"/>
                        </a:spcAft>
                      </a:pPr>
                      <a:r>
                        <a:rPr lang="en-US" sz="800" b="1">
                          <a:latin typeface="Times New Roman"/>
                          <a:ea typeface="Times New Roman"/>
                          <a:cs typeface="Times New Roman"/>
                        </a:rPr>
                        <a:t>N</a:t>
                      </a:r>
                      <a:r>
                        <a:rPr lang="en-US" sz="800" b="1" spc="5">
                          <a:latin typeface="Times New Roman"/>
                          <a:ea typeface="Times New Roman"/>
                          <a:cs typeface="Times New Roman"/>
                        </a:rPr>
                        <a:t>u</a:t>
                      </a:r>
                      <a:r>
                        <a:rPr lang="en-US" sz="800" b="1">
                          <a:latin typeface="Times New Roman"/>
                          <a:ea typeface="Times New Roman"/>
                          <a:cs typeface="Times New Roman"/>
                        </a:rPr>
                        <a:t>rs</a:t>
                      </a:r>
                      <a:r>
                        <a:rPr lang="en-US" sz="800" b="1" spc="-5">
                          <a:latin typeface="Times New Roman"/>
                          <a:ea typeface="Times New Roman"/>
                          <a:cs typeface="Times New Roman"/>
                        </a:rPr>
                        <a:t>e</a:t>
                      </a:r>
                      <a:r>
                        <a:rPr lang="en-US" sz="800" b="1">
                          <a:latin typeface="Times New Roman"/>
                          <a:ea typeface="Times New Roman"/>
                          <a:cs typeface="Times New Roman"/>
                        </a:rPr>
                        <a:t>s</a:t>
                      </a:r>
                      <a:endParaRPr lang="en-IN" sz="1100">
                        <a:latin typeface="Times New Roman"/>
                        <a:ea typeface="Times New Roman"/>
                        <a:cs typeface="Times New Roman"/>
                      </a:endParaRPr>
                    </a:p>
                    <a:p>
                      <a:pPr marL="64770">
                        <a:lnSpc>
                          <a:spcPct val="115000"/>
                        </a:lnSpc>
                        <a:spcBef>
                          <a:spcPts val="10"/>
                        </a:spcBef>
                        <a:spcAft>
                          <a:spcPts val="0"/>
                        </a:spcAft>
                      </a:pPr>
                      <a:r>
                        <a:rPr lang="en-US" sz="800" b="1">
                          <a:latin typeface="Times New Roman"/>
                          <a:ea typeface="Times New Roman"/>
                          <a:cs typeface="Times New Roman"/>
                        </a:rPr>
                        <a:t>N</a:t>
                      </a:r>
                      <a:r>
                        <a:rPr lang="en-US" sz="800" b="1" spc="-5">
                          <a:latin typeface="Times New Roman"/>
                          <a:ea typeface="Times New Roman"/>
                          <a:cs typeface="Times New Roman"/>
                        </a:rPr>
                        <a:t>=</a:t>
                      </a:r>
                      <a:r>
                        <a:rPr lang="en-US" sz="800" b="1" spc="5">
                          <a:latin typeface="Times New Roman"/>
                          <a:ea typeface="Times New Roman"/>
                          <a:cs typeface="Times New Roman"/>
                        </a:rPr>
                        <a:t>31</a:t>
                      </a:r>
                      <a:endParaRPr lang="en-IN" sz="1100">
                        <a:latin typeface="Times New Roman"/>
                        <a:ea typeface="Times New Roman"/>
                        <a:cs typeface="Times New Roman"/>
                      </a:endParaRPr>
                    </a:p>
                  </a:txBody>
                  <a:tcPr marL="68580" marR="68580" marT="0" marB="0"/>
                </a:tc>
                <a:tc>
                  <a:txBody>
                    <a:bodyPr/>
                    <a:lstStyle/>
                    <a:p>
                      <a:pPr marL="64770">
                        <a:lnSpc>
                          <a:spcPts val="1005"/>
                        </a:lnSpc>
                        <a:spcAft>
                          <a:spcPts val="0"/>
                        </a:spcAft>
                      </a:pPr>
                      <a:r>
                        <a:rPr lang="en-US" sz="800" b="1" spc="-10">
                          <a:latin typeface="Times New Roman"/>
                          <a:ea typeface="Times New Roman"/>
                          <a:cs typeface="Times New Roman"/>
                        </a:rPr>
                        <a:t>L</a:t>
                      </a:r>
                      <a:r>
                        <a:rPr lang="en-US" sz="800" b="1" spc="-5">
                          <a:latin typeface="Times New Roman"/>
                          <a:ea typeface="Times New Roman"/>
                          <a:cs typeface="Times New Roman"/>
                        </a:rPr>
                        <a:t>a</a:t>
                      </a:r>
                      <a:r>
                        <a:rPr lang="en-US" sz="800" b="1">
                          <a:latin typeface="Times New Roman"/>
                          <a:ea typeface="Times New Roman"/>
                          <a:cs typeface="Times New Roman"/>
                        </a:rPr>
                        <a:t>b</a:t>
                      </a:r>
                      <a:endParaRPr lang="en-IN" sz="1100">
                        <a:latin typeface="Times New Roman"/>
                        <a:ea typeface="Times New Roman"/>
                        <a:cs typeface="Times New Roman"/>
                      </a:endParaRPr>
                    </a:p>
                    <a:p>
                      <a:pPr marL="64770">
                        <a:lnSpc>
                          <a:spcPct val="115000"/>
                        </a:lnSpc>
                        <a:spcBef>
                          <a:spcPts val="10"/>
                        </a:spcBef>
                        <a:spcAft>
                          <a:spcPts val="0"/>
                        </a:spcAft>
                      </a:pPr>
                      <a:r>
                        <a:rPr lang="en-US" sz="800" b="1">
                          <a:latin typeface="Times New Roman"/>
                          <a:ea typeface="Times New Roman"/>
                          <a:cs typeface="Times New Roman"/>
                        </a:rPr>
                        <a:t>te</a:t>
                      </a:r>
                      <a:r>
                        <a:rPr lang="en-US" sz="800" b="1" spc="-5">
                          <a:latin typeface="Times New Roman"/>
                          <a:ea typeface="Times New Roman"/>
                          <a:cs typeface="Times New Roman"/>
                        </a:rPr>
                        <a:t>c</a:t>
                      </a:r>
                      <a:r>
                        <a:rPr lang="en-US" sz="800" b="1" spc="5">
                          <a:latin typeface="Times New Roman"/>
                          <a:ea typeface="Times New Roman"/>
                          <a:cs typeface="Times New Roman"/>
                        </a:rPr>
                        <a:t>hn</a:t>
                      </a:r>
                      <a:r>
                        <a:rPr lang="en-US" sz="800" b="1">
                          <a:latin typeface="Times New Roman"/>
                          <a:ea typeface="Times New Roman"/>
                          <a:cs typeface="Times New Roman"/>
                        </a:rPr>
                        <a:t>ici</a:t>
                      </a:r>
                      <a:r>
                        <a:rPr lang="en-US" sz="800" b="1" spc="-5">
                          <a:latin typeface="Times New Roman"/>
                          <a:ea typeface="Times New Roman"/>
                          <a:cs typeface="Times New Roman"/>
                        </a:rPr>
                        <a:t>a</a:t>
                      </a:r>
                      <a:r>
                        <a:rPr lang="en-US" sz="800" b="1" spc="5">
                          <a:latin typeface="Times New Roman"/>
                          <a:ea typeface="Times New Roman"/>
                          <a:cs typeface="Times New Roman"/>
                        </a:rPr>
                        <a:t>n</a:t>
                      </a:r>
                      <a:r>
                        <a:rPr lang="en-US" sz="800" b="1">
                          <a:latin typeface="Times New Roman"/>
                          <a:ea typeface="Times New Roman"/>
                          <a:cs typeface="Times New Roman"/>
                        </a:rPr>
                        <a:t>s</a:t>
                      </a:r>
                      <a:endParaRPr lang="en-IN" sz="1100">
                        <a:latin typeface="Times New Roman"/>
                        <a:ea typeface="Times New Roman"/>
                        <a:cs typeface="Times New Roman"/>
                      </a:endParaRPr>
                    </a:p>
                    <a:p>
                      <a:pPr marL="64770">
                        <a:lnSpc>
                          <a:spcPts val="1030"/>
                        </a:lnSpc>
                        <a:spcAft>
                          <a:spcPts val="0"/>
                        </a:spcAft>
                      </a:pPr>
                      <a:r>
                        <a:rPr lang="en-US" sz="800" b="1">
                          <a:latin typeface="Times New Roman"/>
                          <a:ea typeface="Times New Roman"/>
                          <a:cs typeface="Times New Roman"/>
                        </a:rPr>
                        <a:t>N</a:t>
                      </a:r>
                      <a:r>
                        <a:rPr lang="en-US" sz="800" b="1" spc="-5">
                          <a:latin typeface="Times New Roman"/>
                          <a:ea typeface="Times New Roman"/>
                          <a:cs typeface="Times New Roman"/>
                        </a:rPr>
                        <a:t>=</a:t>
                      </a:r>
                      <a:r>
                        <a:rPr lang="en-US" sz="800" b="1" spc="5">
                          <a:latin typeface="Times New Roman"/>
                          <a:ea typeface="Times New Roman"/>
                          <a:cs typeface="Times New Roman"/>
                        </a:rPr>
                        <a:t>07</a:t>
                      </a:r>
                      <a:endParaRPr lang="en-IN" sz="1100">
                        <a:latin typeface="Times New Roman"/>
                        <a:ea typeface="Times New Roman"/>
                        <a:cs typeface="Times New Roman"/>
                      </a:endParaRPr>
                    </a:p>
                  </a:txBody>
                  <a:tcPr marL="68580" marR="68580" marT="0" marB="0"/>
                </a:tc>
                <a:tc>
                  <a:txBody>
                    <a:bodyPr/>
                    <a:lstStyle/>
                    <a:p>
                      <a:pPr marL="64770">
                        <a:lnSpc>
                          <a:spcPct val="115000"/>
                        </a:lnSpc>
                        <a:spcBef>
                          <a:spcPts val="485"/>
                        </a:spcBef>
                        <a:spcAft>
                          <a:spcPts val="0"/>
                        </a:spcAft>
                      </a:pPr>
                      <a:r>
                        <a:rPr lang="en-US" sz="800" b="1" spc="5">
                          <a:latin typeface="Times New Roman"/>
                          <a:ea typeface="Times New Roman"/>
                          <a:cs typeface="Times New Roman"/>
                        </a:rPr>
                        <a:t>S</a:t>
                      </a:r>
                      <a:r>
                        <a:rPr lang="en-US" sz="800" b="1" spc="-5">
                          <a:latin typeface="Times New Roman"/>
                          <a:ea typeface="Times New Roman"/>
                          <a:cs typeface="Times New Roman"/>
                        </a:rPr>
                        <a:t>a</a:t>
                      </a:r>
                      <a:r>
                        <a:rPr lang="en-US" sz="800" b="1" spc="5">
                          <a:latin typeface="Times New Roman"/>
                          <a:ea typeface="Times New Roman"/>
                          <a:cs typeface="Times New Roman"/>
                        </a:rPr>
                        <a:t>n</a:t>
                      </a:r>
                      <a:r>
                        <a:rPr lang="en-US" sz="800" b="1">
                          <a:latin typeface="Times New Roman"/>
                          <a:ea typeface="Times New Roman"/>
                          <a:cs typeface="Times New Roman"/>
                        </a:rPr>
                        <a:t>i</a:t>
                      </a:r>
                      <a:r>
                        <a:rPr lang="en-US" sz="800" b="1" spc="5">
                          <a:latin typeface="Times New Roman"/>
                          <a:ea typeface="Times New Roman"/>
                          <a:cs typeface="Times New Roman"/>
                        </a:rPr>
                        <a:t>t</a:t>
                      </a:r>
                      <a:r>
                        <a:rPr lang="en-US" sz="800" b="1" spc="-5">
                          <a:latin typeface="Times New Roman"/>
                          <a:ea typeface="Times New Roman"/>
                          <a:cs typeface="Times New Roman"/>
                        </a:rPr>
                        <a:t>a</a:t>
                      </a:r>
                      <a:r>
                        <a:rPr lang="en-US" sz="800" b="1">
                          <a:latin typeface="Times New Roman"/>
                          <a:ea typeface="Times New Roman"/>
                          <a:cs typeface="Times New Roman"/>
                        </a:rPr>
                        <a:t>ry</a:t>
                      </a:r>
                      <a:r>
                        <a:rPr lang="en-US" sz="800" b="1" spc="-15">
                          <a:latin typeface="Times New Roman"/>
                          <a:ea typeface="Times New Roman"/>
                          <a:cs typeface="Times New Roman"/>
                        </a:rPr>
                        <a:t> </a:t>
                      </a:r>
                      <a:r>
                        <a:rPr lang="en-US" sz="800" b="1">
                          <a:latin typeface="Times New Roman"/>
                          <a:ea typeface="Times New Roman"/>
                          <a:cs typeface="Times New Roman"/>
                        </a:rPr>
                        <a:t>st</a:t>
                      </a:r>
                      <a:r>
                        <a:rPr lang="en-US" sz="800" b="1" spc="5">
                          <a:latin typeface="Times New Roman"/>
                          <a:ea typeface="Times New Roman"/>
                          <a:cs typeface="Times New Roman"/>
                        </a:rPr>
                        <a:t>a</a:t>
                      </a:r>
                      <a:r>
                        <a:rPr lang="en-US" sz="800" b="1">
                          <a:latin typeface="Times New Roman"/>
                          <a:ea typeface="Times New Roman"/>
                          <a:cs typeface="Times New Roman"/>
                        </a:rPr>
                        <a:t>ff</a:t>
                      </a:r>
                      <a:endParaRPr lang="en-IN" sz="1100">
                        <a:latin typeface="Times New Roman"/>
                        <a:ea typeface="Times New Roman"/>
                        <a:cs typeface="Times New Roman"/>
                      </a:endParaRPr>
                    </a:p>
                    <a:p>
                      <a:pPr marL="64770">
                        <a:lnSpc>
                          <a:spcPct val="115000"/>
                        </a:lnSpc>
                        <a:spcBef>
                          <a:spcPts val="10"/>
                        </a:spcBef>
                        <a:spcAft>
                          <a:spcPts val="0"/>
                        </a:spcAft>
                      </a:pPr>
                      <a:r>
                        <a:rPr lang="en-US" sz="800" b="1">
                          <a:latin typeface="Times New Roman"/>
                          <a:ea typeface="Times New Roman"/>
                          <a:cs typeface="Times New Roman"/>
                        </a:rPr>
                        <a:t>N</a:t>
                      </a:r>
                      <a:r>
                        <a:rPr lang="en-US" sz="800" b="1" spc="-5">
                          <a:latin typeface="Times New Roman"/>
                          <a:ea typeface="Times New Roman"/>
                          <a:cs typeface="Times New Roman"/>
                        </a:rPr>
                        <a:t>=</a:t>
                      </a:r>
                      <a:r>
                        <a:rPr lang="en-US" sz="800" b="1" spc="5">
                          <a:latin typeface="Times New Roman"/>
                          <a:ea typeface="Times New Roman"/>
                          <a:cs typeface="Times New Roman"/>
                        </a:rPr>
                        <a:t>17</a:t>
                      </a:r>
                      <a:endParaRPr lang="en-IN" sz="1100">
                        <a:latin typeface="Times New Roman"/>
                        <a:ea typeface="Times New Roman"/>
                        <a:cs typeface="Times New Roman"/>
                      </a:endParaRPr>
                    </a:p>
                  </a:txBody>
                  <a:tcPr marL="68580" marR="68580" marT="0" marB="0"/>
                </a:tc>
                <a:tc>
                  <a:txBody>
                    <a:bodyPr/>
                    <a:lstStyle/>
                    <a:p>
                      <a:pPr marL="64770">
                        <a:lnSpc>
                          <a:spcPct val="115000"/>
                        </a:lnSpc>
                        <a:spcBef>
                          <a:spcPts val="485"/>
                        </a:spcBef>
                        <a:spcAft>
                          <a:spcPts val="0"/>
                        </a:spcAft>
                      </a:pPr>
                      <a:r>
                        <a:rPr lang="en-US" sz="800" b="1" spc="-10">
                          <a:latin typeface="Times New Roman"/>
                          <a:ea typeface="Times New Roman"/>
                          <a:cs typeface="Times New Roman"/>
                        </a:rPr>
                        <a:t>T</a:t>
                      </a:r>
                      <a:r>
                        <a:rPr lang="en-US" sz="800" b="1" spc="5">
                          <a:latin typeface="Times New Roman"/>
                          <a:ea typeface="Times New Roman"/>
                          <a:cs typeface="Times New Roman"/>
                        </a:rPr>
                        <a:t>o</a:t>
                      </a:r>
                      <a:r>
                        <a:rPr lang="en-US" sz="800" b="1">
                          <a:latin typeface="Times New Roman"/>
                          <a:ea typeface="Times New Roman"/>
                          <a:cs typeface="Times New Roman"/>
                        </a:rPr>
                        <a:t>tal</a:t>
                      </a:r>
                      <a:endParaRPr lang="en-IN" sz="1100">
                        <a:latin typeface="Times New Roman"/>
                        <a:ea typeface="Times New Roman"/>
                        <a:cs typeface="Times New Roman"/>
                      </a:endParaRPr>
                    </a:p>
                    <a:p>
                      <a:pPr marL="64770">
                        <a:lnSpc>
                          <a:spcPct val="115000"/>
                        </a:lnSpc>
                        <a:spcBef>
                          <a:spcPts val="10"/>
                        </a:spcBef>
                        <a:spcAft>
                          <a:spcPts val="0"/>
                        </a:spcAft>
                      </a:pPr>
                      <a:r>
                        <a:rPr lang="en-US" sz="800" b="1">
                          <a:latin typeface="Times New Roman"/>
                          <a:ea typeface="Times New Roman"/>
                          <a:cs typeface="Times New Roman"/>
                        </a:rPr>
                        <a:t>N</a:t>
                      </a:r>
                      <a:r>
                        <a:rPr lang="en-US" sz="800" b="1" spc="-5">
                          <a:latin typeface="Times New Roman"/>
                          <a:ea typeface="Times New Roman"/>
                          <a:cs typeface="Times New Roman"/>
                        </a:rPr>
                        <a:t>=</a:t>
                      </a:r>
                      <a:r>
                        <a:rPr lang="en-US" sz="800" b="1" spc="5">
                          <a:latin typeface="Times New Roman"/>
                          <a:ea typeface="Times New Roman"/>
                          <a:cs typeface="Times New Roman"/>
                        </a:rPr>
                        <a:t>76</a:t>
                      </a:r>
                      <a:endParaRPr lang="en-IN" sz="1100">
                        <a:latin typeface="Times New Roman"/>
                        <a:ea typeface="Times New Roman"/>
                        <a:cs typeface="Times New Roman"/>
                      </a:endParaRPr>
                    </a:p>
                  </a:txBody>
                  <a:tcPr marL="68580" marR="68580" marT="0" marB="0"/>
                </a:tc>
              </a:tr>
              <a:tr h="441537">
                <a:tc>
                  <a:txBody>
                    <a:bodyPr/>
                    <a:lstStyle/>
                    <a:p>
                      <a:pPr>
                        <a:lnSpc>
                          <a:spcPct val="115000"/>
                        </a:lnSpc>
                        <a:spcAft>
                          <a:spcPts val="1000"/>
                        </a:spcAft>
                      </a:pPr>
                      <a:r>
                        <a:rPr lang="en-US" sz="800" b="1" dirty="0" smtClean="0">
                          <a:latin typeface="Times New Roman"/>
                          <a:ea typeface="Times New Roman"/>
                          <a:cs typeface="Times New Roman"/>
                        </a:rPr>
                        <a:t>safe </a:t>
                      </a:r>
                      <a:r>
                        <a:rPr lang="en-US" sz="800" b="1" dirty="0">
                          <a:latin typeface="Times New Roman"/>
                          <a:ea typeface="Times New Roman"/>
                          <a:cs typeface="Times New Roman"/>
                        </a:rPr>
                        <a:t>management  of</a:t>
                      </a:r>
                      <a:r>
                        <a:rPr lang="en-US" sz="800" b="1" spc="-5" dirty="0">
                          <a:latin typeface="Times New Roman"/>
                          <a:ea typeface="Times New Roman"/>
                          <a:cs typeface="Times New Roman"/>
                        </a:rPr>
                        <a:t> </a:t>
                      </a:r>
                      <a:r>
                        <a:rPr lang="en-US" sz="800" b="1" spc="5" dirty="0">
                          <a:latin typeface="Times New Roman"/>
                          <a:ea typeface="Times New Roman"/>
                          <a:cs typeface="Times New Roman"/>
                        </a:rPr>
                        <a:t>b</a:t>
                      </a:r>
                      <a:r>
                        <a:rPr lang="en-US" sz="800" b="1" dirty="0">
                          <a:latin typeface="Times New Roman"/>
                          <a:ea typeface="Times New Roman"/>
                          <a:cs typeface="Times New Roman"/>
                        </a:rPr>
                        <a:t>i</a:t>
                      </a:r>
                      <a:r>
                        <a:rPr lang="en-US" sz="800" b="1" spc="5" dirty="0">
                          <a:latin typeface="Times New Roman"/>
                          <a:ea typeface="Times New Roman"/>
                          <a:cs typeface="Times New Roman"/>
                        </a:rPr>
                        <a:t>o</a:t>
                      </a:r>
                      <a:r>
                        <a:rPr lang="en-US" sz="800" b="1" spc="-15" dirty="0">
                          <a:latin typeface="Times New Roman"/>
                          <a:ea typeface="Times New Roman"/>
                          <a:cs typeface="Times New Roman"/>
                        </a:rPr>
                        <a:t>m</a:t>
                      </a:r>
                      <a:r>
                        <a:rPr lang="en-US" sz="800" b="1" spc="-5" dirty="0">
                          <a:latin typeface="Times New Roman"/>
                          <a:ea typeface="Times New Roman"/>
                          <a:cs typeface="Times New Roman"/>
                        </a:rPr>
                        <a:t>e</a:t>
                      </a:r>
                      <a:r>
                        <a:rPr lang="en-US" sz="800" b="1" spc="5" dirty="0">
                          <a:latin typeface="Times New Roman"/>
                          <a:ea typeface="Times New Roman"/>
                          <a:cs typeface="Times New Roman"/>
                        </a:rPr>
                        <a:t>d</a:t>
                      </a:r>
                      <a:r>
                        <a:rPr lang="en-US" sz="800" b="1" dirty="0">
                          <a:latin typeface="Times New Roman"/>
                          <a:ea typeface="Times New Roman"/>
                          <a:cs typeface="Times New Roman"/>
                        </a:rPr>
                        <a:t>ic</a:t>
                      </a:r>
                      <a:r>
                        <a:rPr lang="en-US" sz="800" b="1" spc="-5" dirty="0">
                          <a:latin typeface="Times New Roman"/>
                          <a:ea typeface="Times New Roman"/>
                          <a:cs typeface="Times New Roman"/>
                        </a:rPr>
                        <a:t>a</a:t>
                      </a:r>
                      <a:r>
                        <a:rPr lang="en-US" sz="800" b="1" dirty="0">
                          <a:latin typeface="Times New Roman"/>
                          <a:ea typeface="Times New Roman"/>
                          <a:cs typeface="Times New Roman"/>
                        </a:rPr>
                        <a:t>l</a:t>
                      </a:r>
                      <a:r>
                        <a:rPr lang="en-US" sz="800" b="1" spc="5" dirty="0">
                          <a:latin typeface="Times New Roman"/>
                          <a:ea typeface="Times New Roman"/>
                          <a:cs typeface="Times New Roman"/>
                        </a:rPr>
                        <a:t> </a:t>
                      </a:r>
                      <a:r>
                        <a:rPr lang="en-US" sz="800" b="1" spc="-15" dirty="0">
                          <a:latin typeface="Times New Roman"/>
                          <a:ea typeface="Times New Roman"/>
                          <a:cs typeface="Times New Roman"/>
                        </a:rPr>
                        <a:t>w</a:t>
                      </a:r>
                      <a:r>
                        <a:rPr lang="en-US" sz="800" b="1" spc="5" dirty="0">
                          <a:latin typeface="Times New Roman"/>
                          <a:ea typeface="Times New Roman"/>
                          <a:cs typeface="Times New Roman"/>
                        </a:rPr>
                        <a:t>a</a:t>
                      </a:r>
                      <a:r>
                        <a:rPr lang="en-US" sz="800" b="1" dirty="0">
                          <a:latin typeface="Times New Roman"/>
                          <a:ea typeface="Times New Roman"/>
                          <a:cs typeface="Times New Roman"/>
                        </a:rPr>
                        <a:t>ste</a:t>
                      </a:r>
                      <a:r>
                        <a:rPr lang="en-US" sz="800" b="1" spc="10" dirty="0">
                          <a:latin typeface="Times New Roman"/>
                          <a:ea typeface="Times New Roman"/>
                          <a:cs typeface="Times New Roman"/>
                        </a:rPr>
                        <a:t> </a:t>
                      </a:r>
                      <a:r>
                        <a:rPr lang="en-US" sz="800" b="1" dirty="0">
                          <a:latin typeface="Times New Roman"/>
                          <a:ea typeface="Times New Roman"/>
                          <a:cs typeface="Times New Roman"/>
                        </a:rPr>
                        <a:t>is an important issue</a:t>
                      </a:r>
                      <a:endParaRPr lang="en-IN" sz="1100" dirty="0">
                        <a:latin typeface="Times New Roman"/>
                        <a:ea typeface="Times New Roman"/>
                        <a:cs typeface="Times New Roman"/>
                      </a:endParaRPr>
                    </a:p>
                  </a:txBody>
                  <a:tcPr marL="68580" marR="68580" marT="0" marB="0"/>
                </a:tc>
                <a:tc>
                  <a:txBody>
                    <a:bodyPr/>
                    <a:lstStyle/>
                    <a:p>
                      <a:pPr>
                        <a:lnSpc>
                          <a:spcPts val="650"/>
                        </a:lnSpc>
                        <a:spcBef>
                          <a:spcPts val="15"/>
                        </a:spcBef>
                        <a:spcAft>
                          <a:spcPts val="0"/>
                        </a:spcAft>
                      </a:pPr>
                      <a:endParaRPr lang="en-IN" sz="1100">
                        <a:latin typeface="Times New Roman"/>
                        <a:ea typeface="Times New Roman"/>
                        <a:cs typeface="Times New Roman"/>
                      </a:endParaRPr>
                    </a:p>
                    <a:p>
                      <a:pPr marL="64770">
                        <a:lnSpc>
                          <a:spcPct val="115000"/>
                        </a:lnSpc>
                        <a:spcAft>
                          <a:spcPts val="0"/>
                        </a:spcAft>
                      </a:pPr>
                      <a:r>
                        <a:rPr lang="en-US" sz="800" b="1" spc="5">
                          <a:latin typeface="Times New Roman"/>
                          <a:ea typeface="Times New Roman"/>
                          <a:cs typeface="Times New Roman"/>
                        </a:rPr>
                        <a:t>21</a:t>
                      </a:r>
                      <a:r>
                        <a:rPr lang="en-US" sz="800" b="1">
                          <a:latin typeface="Times New Roman"/>
                          <a:ea typeface="Times New Roman"/>
                          <a:cs typeface="Times New Roman"/>
                        </a:rPr>
                        <a:t>(</a:t>
                      </a:r>
                      <a:r>
                        <a:rPr lang="en-US" sz="800" b="1" spc="-5">
                          <a:latin typeface="Times New Roman"/>
                          <a:ea typeface="Times New Roman"/>
                          <a:cs typeface="Times New Roman"/>
                        </a:rPr>
                        <a:t>100%</a:t>
                      </a:r>
                      <a:r>
                        <a:rPr lang="en-US" sz="8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ts val="650"/>
                        </a:lnSpc>
                        <a:spcBef>
                          <a:spcPts val="15"/>
                        </a:spcBef>
                        <a:spcAft>
                          <a:spcPts val="0"/>
                        </a:spcAft>
                      </a:pPr>
                      <a:endParaRPr lang="en-IN" sz="1100">
                        <a:latin typeface="Times New Roman"/>
                        <a:ea typeface="Times New Roman"/>
                        <a:cs typeface="Times New Roman"/>
                      </a:endParaRPr>
                    </a:p>
                    <a:p>
                      <a:pPr marL="64770">
                        <a:lnSpc>
                          <a:spcPct val="115000"/>
                        </a:lnSpc>
                        <a:spcAft>
                          <a:spcPts val="0"/>
                        </a:spcAft>
                      </a:pPr>
                      <a:r>
                        <a:rPr lang="en-US" sz="800" b="1" spc="5">
                          <a:latin typeface="Times New Roman"/>
                          <a:ea typeface="Times New Roman"/>
                          <a:cs typeface="Times New Roman"/>
                        </a:rPr>
                        <a:t>29</a:t>
                      </a:r>
                      <a:r>
                        <a:rPr lang="en-US" sz="800" b="1" spc="-10">
                          <a:latin typeface="Times New Roman"/>
                          <a:ea typeface="Times New Roman"/>
                          <a:cs typeface="Times New Roman"/>
                        </a:rPr>
                        <a:t>(</a:t>
                      </a:r>
                      <a:r>
                        <a:rPr lang="en-US" sz="800" b="1" spc="5">
                          <a:latin typeface="Times New Roman"/>
                          <a:ea typeface="Times New Roman"/>
                          <a:cs typeface="Times New Roman"/>
                        </a:rPr>
                        <a:t>93</a:t>
                      </a:r>
                      <a:r>
                        <a:rPr lang="en-US" sz="800" b="1" spc="-5">
                          <a:latin typeface="Times New Roman"/>
                          <a:ea typeface="Times New Roman"/>
                          <a:cs typeface="Times New Roman"/>
                        </a:rPr>
                        <a:t>%</a:t>
                      </a:r>
                      <a:r>
                        <a:rPr lang="en-US" sz="8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ts val="650"/>
                        </a:lnSpc>
                        <a:spcBef>
                          <a:spcPts val="15"/>
                        </a:spcBef>
                        <a:spcAft>
                          <a:spcPts val="0"/>
                        </a:spcAft>
                      </a:pPr>
                      <a:endParaRPr lang="en-IN" sz="1100" dirty="0">
                        <a:latin typeface="Times New Roman"/>
                        <a:ea typeface="Times New Roman"/>
                        <a:cs typeface="Times New Roman"/>
                      </a:endParaRPr>
                    </a:p>
                    <a:p>
                      <a:pPr marL="64770">
                        <a:lnSpc>
                          <a:spcPct val="115000"/>
                        </a:lnSpc>
                        <a:spcAft>
                          <a:spcPts val="0"/>
                        </a:spcAft>
                      </a:pPr>
                      <a:r>
                        <a:rPr lang="en-US" sz="800" b="1" dirty="0">
                          <a:latin typeface="Times New Roman"/>
                          <a:ea typeface="Times New Roman"/>
                          <a:cs typeface="Times New Roman"/>
                        </a:rPr>
                        <a:t>5</a:t>
                      </a:r>
                      <a:r>
                        <a:rPr lang="en-US" sz="800" b="1" spc="10" dirty="0">
                          <a:latin typeface="Times New Roman"/>
                          <a:ea typeface="Times New Roman"/>
                          <a:cs typeface="Times New Roman"/>
                        </a:rPr>
                        <a:t> </a:t>
                      </a:r>
                      <a:r>
                        <a:rPr lang="en-US" sz="800" b="1" dirty="0">
                          <a:latin typeface="Times New Roman"/>
                          <a:ea typeface="Times New Roman"/>
                          <a:cs typeface="Times New Roman"/>
                        </a:rPr>
                        <a:t>(</a:t>
                      </a:r>
                      <a:r>
                        <a:rPr lang="en-US" sz="800" b="1" spc="-5" dirty="0">
                          <a:latin typeface="Times New Roman"/>
                          <a:ea typeface="Times New Roman"/>
                          <a:cs typeface="Times New Roman"/>
                        </a:rPr>
                        <a:t>71%</a:t>
                      </a:r>
                      <a:r>
                        <a:rPr lang="en-US" sz="800" b="1" dirty="0">
                          <a:latin typeface="Times New Roman"/>
                          <a:ea typeface="Times New Roman"/>
                          <a:cs typeface="Times New Roman"/>
                        </a:rPr>
                        <a:t>)</a:t>
                      </a:r>
                      <a:endParaRPr lang="en-IN" sz="1100" dirty="0">
                        <a:latin typeface="Times New Roman"/>
                        <a:ea typeface="Times New Roman"/>
                        <a:cs typeface="Times New Roman"/>
                      </a:endParaRPr>
                    </a:p>
                  </a:txBody>
                  <a:tcPr marL="68580" marR="68580" marT="0" marB="0"/>
                </a:tc>
                <a:tc>
                  <a:txBody>
                    <a:bodyPr/>
                    <a:lstStyle/>
                    <a:p>
                      <a:pPr>
                        <a:lnSpc>
                          <a:spcPts val="650"/>
                        </a:lnSpc>
                        <a:spcBef>
                          <a:spcPts val="15"/>
                        </a:spcBef>
                        <a:spcAft>
                          <a:spcPts val="0"/>
                        </a:spcAft>
                      </a:pPr>
                      <a:endParaRPr lang="en-IN" sz="1100">
                        <a:latin typeface="Times New Roman"/>
                        <a:ea typeface="Times New Roman"/>
                        <a:cs typeface="Times New Roman"/>
                      </a:endParaRPr>
                    </a:p>
                    <a:p>
                      <a:pPr marL="64770">
                        <a:lnSpc>
                          <a:spcPct val="115000"/>
                        </a:lnSpc>
                        <a:spcAft>
                          <a:spcPts val="0"/>
                        </a:spcAft>
                      </a:pPr>
                      <a:r>
                        <a:rPr lang="en-US" sz="800" b="1">
                          <a:latin typeface="Times New Roman"/>
                          <a:ea typeface="Times New Roman"/>
                          <a:cs typeface="Times New Roman"/>
                        </a:rPr>
                        <a:t>15</a:t>
                      </a:r>
                      <a:r>
                        <a:rPr lang="en-US" sz="800" b="1" spc="10">
                          <a:latin typeface="Times New Roman"/>
                          <a:ea typeface="Times New Roman"/>
                          <a:cs typeface="Times New Roman"/>
                        </a:rPr>
                        <a:t> </a:t>
                      </a:r>
                      <a:r>
                        <a:rPr lang="en-US" sz="800" b="1">
                          <a:latin typeface="Times New Roman"/>
                          <a:ea typeface="Times New Roman"/>
                          <a:cs typeface="Times New Roman"/>
                        </a:rPr>
                        <a:t>(</a:t>
                      </a:r>
                      <a:r>
                        <a:rPr lang="en-US" sz="800" b="1" spc="5">
                          <a:latin typeface="Times New Roman"/>
                          <a:ea typeface="Times New Roman"/>
                          <a:cs typeface="Times New Roman"/>
                        </a:rPr>
                        <a:t>88</a:t>
                      </a:r>
                      <a:r>
                        <a:rPr lang="en-US" sz="800" b="1" spc="-5">
                          <a:latin typeface="Times New Roman"/>
                          <a:ea typeface="Times New Roman"/>
                          <a:cs typeface="Times New Roman"/>
                        </a:rPr>
                        <a:t>%</a:t>
                      </a:r>
                      <a:r>
                        <a:rPr lang="en-US" sz="8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ts val="650"/>
                        </a:lnSpc>
                        <a:spcBef>
                          <a:spcPts val="15"/>
                        </a:spcBef>
                        <a:spcAft>
                          <a:spcPts val="0"/>
                        </a:spcAft>
                      </a:pPr>
                      <a:endParaRPr lang="en-IN" sz="1100">
                        <a:latin typeface="Times New Roman"/>
                        <a:ea typeface="Times New Roman"/>
                        <a:cs typeface="Times New Roman"/>
                      </a:endParaRPr>
                    </a:p>
                    <a:p>
                      <a:pPr marL="64770">
                        <a:lnSpc>
                          <a:spcPct val="115000"/>
                        </a:lnSpc>
                        <a:spcAft>
                          <a:spcPts val="0"/>
                        </a:spcAft>
                      </a:pPr>
                      <a:r>
                        <a:rPr lang="en-US" sz="800" b="1" spc="5">
                          <a:latin typeface="Times New Roman"/>
                          <a:ea typeface="Times New Roman"/>
                          <a:cs typeface="Times New Roman"/>
                        </a:rPr>
                        <a:t>70</a:t>
                      </a:r>
                      <a:r>
                        <a:rPr lang="en-US" sz="800" b="1" spc="-5">
                          <a:latin typeface="Times New Roman"/>
                          <a:ea typeface="Times New Roman"/>
                          <a:cs typeface="Times New Roman"/>
                        </a:rPr>
                        <a:t> </a:t>
                      </a:r>
                      <a:r>
                        <a:rPr lang="en-US" sz="800" b="1">
                          <a:latin typeface="Times New Roman"/>
                          <a:ea typeface="Times New Roman"/>
                          <a:cs typeface="Times New Roman"/>
                        </a:rPr>
                        <a:t>(</a:t>
                      </a:r>
                      <a:r>
                        <a:rPr lang="en-US" sz="800" b="1" spc="-5">
                          <a:latin typeface="Times New Roman"/>
                          <a:ea typeface="Times New Roman"/>
                          <a:cs typeface="Times New Roman"/>
                        </a:rPr>
                        <a:t>92%</a:t>
                      </a:r>
                      <a:r>
                        <a:rPr lang="en-US" sz="8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r>
              <a:tr h="352211">
                <a:tc>
                  <a:txBody>
                    <a:bodyPr/>
                    <a:lstStyle/>
                    <a:p>
                      <a:pPr marL="64770">
                        <a:lnSpc>
                          <a:spcPct val="115000"/>
                        </a:lnSpc>
                        <a:spcAft>
                          <a:spcPts val="0"/>
                        </a:spcAft>
                      </a:pPr>
                      <a:r>
                        <a:rPr lang="en-US" sz="800" b="1" dirty="0" smtClean="0">
                          <a:latin typeface="Times New Roman"/>
                          <a:ea typeface="Times New Roman"/>
                          <a:cs typeface="Times New Roman"/>
                        </a:rPr>
                        <a:t>BMW management </a:t>
                      </a:r>
                      <a:r>
                        <a:rPr lang="en-US" sz="800" b="1" dirty="0">
                          <a:latin typeface="Times New Roman"/>
                          <a:ea typeface="Times New Roman"/>
                          <a:cs typeface="Times New Roman"/>
                        </a:rPr>
                        <a:t>is the collective  responsibility of all</a:t>
                      </a:r>
                      <a:endParaRPr lang="en-IN" sz="1100" dirty="0">
                        <a:latin typeface="Times New Roman"/>
                        <a:ea typeface="Times New Roman"/>
                        <a:cs typeface="Times New Roman"/>
                      </a:endParaRPr>
                    </a:p>
                  </a:txBody>
                  <a:tcPr marL="68580" marR="68580" marT="0" marB="0"/>
                </a:tc>
                <a:tc>
                  <a:txBody>
                    <a:bodyPr/>
                    <a:lstStyle/>
                    <a:p>
                      <a:pPr marL="64770">
                        <a:lnSpc>
                          <a:spcPct val="115000"/>
                        </a:lnSpc>
                        <a:spcBef>
                          <a:spcPts val="495"/>
                        </a:spcBef>
                        <a:spcAft>
                          <a:spcPts val="0"/>
                        </a:spcAft>
                      </a:pPr>
                      <a:r>
                        <a:rPr lang="en-US" sz="800" b="1" spc="5">
                          <a:latin typeface="Times New Roman"/>
                          <a:ea typeface="Times New Roman"/>
                          <a:cs typeface="Times New Roman"/>
                        </a:rPr>
                        <a:t>21</a:t>
                      </a:r>
                      <a:r>
                        <a:rPr lang="en-US" sz="800" b="1" spc="-5">
                          <a:latin typeface="Times New Roman"/>
                          <a:ea typeface="Times New Roman"/>
                          <a:cs typeface="Times New Roman"/>
                        </a:rPr>
                        <a:t> </a:t>
                      </a:r>
                      <a:r>
                        <a:rPr lang="en-US" sz="800" b="1">
                          <a:latin typeface="Times New Roman"/>
                          <a:ea typeface="Times New Roman"/>
                          <a:cs typeface="Times New Roman"/>
                        </a:rPr>
                        <a:t>(</a:t>
                      </a:r>
                      <a:r>
                        <a:rPr lang="en-US" sz="800" b="1" spc="-5">
                          <a:latin typeface="Times New Roman"/>
                          <a:ea typeface="Times New Roman"/>
                          <a:cs typeface="Times New Roman"/>
                        </a:rPr>
                        <a:t>100%</a:t>
                      </a:r>
                      <a:r>
                        <a:rPr lang="en-US" sz="8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ct val="115000"/>
                        </a:lnSpc>
                        <a:spcBef>
                          <a:spcPts val="495"/>
                        </a:spcBef>
                        <a:spcAft>
                          <a:spcPts val="0"/>
                        </a:spcAft>
                        <a:tabLst>
                          <a:tab pos="21590" algn="l"/>
                        </a:tabLst>
                      </a:pPr>
                      <a:r>
                        <a:rPr lang="en-US" sz="800" b="1" spc="5">
                          <a:latin typeface="Times New Roman"/>
                          <a:ea typeface="Times New Roman"/>
                          <a:cs typeface="Times New Roman"/>
                        </a:rPr>
                        <a:t>6</a:t>
                      </a:r>
                      <a:r>
                        <a:rPr lang="en-US" sz="800" b="1">
                          <a:latin typeface="Times New Roman"/>
                          <a:ea typeface="Times New Roman"/>
                          <a:cs typeface="Times New Roman"/>
                        </a:rPr>
                        <a:t>1</a:t>
                      </a:r>
                      <a:r>
                        <a:rPr lang="en-US" sz="800" b="1" spc="10">
                          <a:latin typeface="Times New Roman"/>
                          <a:ea typeface="Times New Roman"/>
                          <a:cs typeface="Times New Roman"/>
                        </a:rPr>
                        <a:t> </a:t>
                      </a:r>
                      <a:r>
                        <a:rPr lang="en-US" sz="800" b="1" spc="-10">
                          <a:latin typeface="Times New Roman"/>
                          <a:ea typeface="Times New Roman"/>
                          <a:cs typeface="Times New Roman"/>
                        </a:rPr>
                        <a:t>(</a:t>
                      </a:r>
                      <a:r>
                        <a:rPr lang="en-US" sz="800" b="1" spc="5">
                          <a:latin typeface="Times New Roman"/>
                          <a:ea typeface="Times New Roman"/>
                          <a:cs typeface="Times New Roman"/>
                        </a:rPr>
                        <a:t>53</a:t>
                      </a:r>
                      <a:r>
                        <a:rPr lang="en-US" sz="800" b="1" spc="-5">
                          <a:latin typeface="Times New Roman"/>
                          <a:ea typeface="Times New Roman"/>
                          <a:cs typeface="Times New Roman"/>
                        </a:rPr>
                        <a:t>%</a:t>
                      </a:r>
                      <a:r>
                        <a:rPr lang="en-US" sz="800" b="1">
                          <a:latin typeface="Times New Roman"/>
                          <a:ea typeface="Times New Roman"/>
                          <a:cs typeface="Times New Roman"/>
                        </a:rPr>
                        <a:t>)2831	28( 90%)</a:t>
                      </a:r>
                      <a:endParaRPr lang="en-IN" sz="1100">
                        <a:latin typeface="Times New Roman"/>
                        <a:ea typeface="Times New Roman"/>
                        <a:cs typeface="Times New Roman"/>
                      </a:endParaRPr>
                    </a:p>
                  </a:txBody>
                  <a:tcPr marL="68580" marR="68580" marT="0" marB="0"/>
                </a:tc>
                <a:tc>
                  <a:txBody>
                    <a:bodyPr/>
                    <a:lstStyle/>
                    <a:p>
                      <a:pPr marL="64770">
                        <a:lnSpc>
                          <a:spcPct val="115000"/>
                        </a:lnSpc>
                        <a:spcBef>
                          <a:spcPts val="495"/>
                        </a:spcBef>
                        <a:spcAft>
                          <a:spcPts val="0"/>
                        </a:spcAft>
                      </a:pPr>
                      <a:r>
                        <a:rPr lang="en-US" sz="800" b="1">
                          <a:latin typeface="Times New Roman"/>
                          <a:ea typeface="Times New Roman"/>
                          <a:cs typeface="Times New Roman"/>
                        </a:rPr>
                        <a:t>07</a:t>
                      </a:r>
                      <a:r>
                        <a:rPr lang="en-US" sz="800" b="1" spc="10">
                          <a:latin typeface="Times New Roman"/>
                          <a:ea typeface="Times New Roman"/>
                          <a:cs typeface="Times New Roman"/>
                        </a:rPr>
                        <a:t> </a:t>
                      </a:r>
                      <a:r>
                        <a:rPr lang="en-US" sz="800" b="1">
                          <a:latin typeface="Times New Roman"/>
                          <a:ea typeface="Times New Roman"/>
                          <a:cs typeface="Times New Roman"/>
                        </a:rPr>
                        <a:t>(</a:t>
                      </a:r>
                      <a:r>
                        <a:rPr lang="en-US" sz="800" b="1" spc="5">
                          <a:latin typeface="Times New Roman"/>
                          <a:ea typeface="Times New Roman"/>
                          <a:cs typeface="Times New Roman"/>
                        </a:rPr>
                        <a:t>100%</a:t>
                      </a:r>
                      <a:r>
                        <a:rPr lang="en-US" sz="8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marL="64770">
                        <a:lnSpc>
                          <a:spcPct val="115000"/>
                        </a:lnSpc>
                        <a:spcBef>
                          <a:spcPts val="495"/>
                        </a:spcBef>
                        <a:spcAft>
                          <a:spcPts val="0"/>
                        </a:spcAft>
                      </a:pPr>
                      <a:r>
                        <a:rPr lang="en-US" sz="800" b="1">
                          <a:latin typeface="Times New Roman"/>
                          <a:ea typeface="Times New Roman"/>
                          <a:cs typeface="Times New Roman"/>
                        </a:rPr>
                        <a:t>17</a:t>
                      </a:r>
                      <a:r>
                        <a:rPr lang="en-US" sz="800" b="1" spc="10">
                          <a:latin typeface="Times New Roman"/>
                          <a:ea typeface="Times New Roman"/>
                          <a:cs typeface="Times New Roman"/>
                        </a:rPr>
                        <a:t> </a:t>
                      </a:r>
                      <a:r>
                        <a:rPr lang="en-US" sz="800" b="1">
                          <a:latin typeface="Times New Roman"/>
                          <a:ea typeface="Times New Roman"/>
                          <a:cs typeface="Times New Roman"/>
                        </a:rPr>
                        <a:t>(</a:t>
                      </a:r>
                      <a:r>
                        <a:rPr lang="en-US" sz="800" b="1" spc="-5">
                          <a:latin typeface="Times New Roman"/>
                          <a:ea typeface="Times New Roman"/>
                          <a:cs typeface="Times New Roman"/>
                        </a:rPr>
                        <a:t>100%</a:t>
                      </a:r>
                      <a:r>
                        <a:rPr lang="en-US" sz="8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marL="64770">
                        <a:lnSpc>
                          <a:spcPct val="115000"/>
                        </a:lnSpc>
                        <a:spcBef>
                          <a:spcPts val="495"/>
                        </a:spcBef>
                        <a:spcAft>
                          <a:spcPts val="0"/>
                        </a:spcAft>
                      </a:pPr>
                      <a:r>
                        <a:rPr lang="en-US" sz="800" b="1" spc="5">
                          <a:latin typeface="Times New Roman"/>
                          <a:ea typeface="Times New Roman"/>
                          <a:cs typeface="Times New Roman"/>
                        </a:rPr>
                        <a:t>72</a:t>
                      </a:r>
                      <a:r>
                        <a:rPr lang="en-US" sz="800" b="1" spc="-5">
                          <a:latin typeface="Times New Roman"/>
                          <a:ea typeface="Times New Roman"/>
                          <a:cs typeface="Times New Roman"/>
                        </a:rPr>
                        <a:t> </a:t>
                      </a:r>
                      <a:r>
                        <a:rPr lang="en-US" sz="800" b="1">
                          <a:latin typeface="Times New Roman"/>
                          <a:ea typeface="Times New Roman"/>
                          <a:cs typeface="Times New Roman"/>
                        </a:rPr>
                        <a:t>(</a:t>
                      </a:r>
                      <a:r>
                        <a:rPr lang="en-US" sz="800" b="1" spc="-5">
                          <a:latin typeface="Times New Roman"/>
                          <a:ea typeface="Times New Roman"/>
                          <a:cs typeface="Times New Roman"/>
                        </a:rPr>
                        <a:t>95%</a:t>
                      </a:r>
                      <a:r>
                        <a:rPr lang="en-US" sz="8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r>
              <a:tr h="546771">
                <a:tc>
                  <a:txBody>
                    <a:bodyPr/>
                    <a:lstStyle/>
                    <a:p>
                      <a:pPr marL="64770">
                        <a:lnSpc>
                          <a:spcPct val="115000"/>
                        </a:lnSpc>
                        <a:spcAft>
                          <a:spcPts val="0"/>
                        </a:spcAft>
                      </a:pPr>
                      <a:r>
                        <a:rPr lang="en-US" sz="800" b="1">
                          <a:latin typeface="Times New Roman"/>
                          <a:ea typeface="Times New Roman"/>
                          <a:cs typeface="Times New Roman"/>
                        </a:rPr>
                        <a:t>Safe waste management  increases the financial burden on the hospital</a:t>
                      </a:r>
                      <a:endParaRPr lang="en-IN" sz="1100">
                        <a:latin typeface="Times New Roman"/>
                        <a:ea typeface="Times New Roman"/>
                        <a:cs typeface="Times New Roman"/>
                      </a:endParaRPr>
                    </a:p>
                  </a:txBody>
                  <a:tcPr marL="68580" marR="68580" marT="0" marB="0"/>
                </a:tc>
                <a:tc>
                  <a:txBody>
                    <a:bodyPr/>
                    <a:lstStyle/>
                    <a:p>
                      <a:pPr marL="64770">
                        <a:lnSpc>
                          <a:spcPts val="1005"/>
                        </a:lnSpc>
                        <a:spcAft>
                          <a:spcPts val="0"/>
                        </a:spcAft>
                      </a:pPr>
                      <a:r>
                        <a:rPr lang="en-US" sz="800" b="1" spc="5">
                          <a:latin typeface="Times New Roman"/>
                          <a:ea typeface="Times New Roman"/>
                          <a:cs typeface="Times New Roman"/>
                        </a:rPr>
                        <a:t>04</a:t>
                      </a:r>
                      <a:r>
                        <a:rPr lang="en-US" sz="800" b="1">
                          <a:latin typeface="Times New Roman"/>
                          <a:ea typeface="Times New Roman"/>
                          <a:cs typeface="Times New Roman"/>
                        </a:rPr>
                        <a:t>(</a:t>
                      </a:r>
                      <a:r>
                        <a:rPr lang="en-US" sz="800" b="1" spc="-5">
                          <a:latin typeface="Times New Roman"/>
                          <a:ea typeface="Times New Roman"/>
                          <a:cs typeface="Times New Roman"/>
                        </a:rPr>
                        <a:t>20%</a:t>
                      </a:r>
                      <a:r>
                        <a:rPr lang="en-US" sz="8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marL="64770">
                        <a:lnSpc>
                          <a:spcPts val="1005"/>
                        </a:lnSpc>
                        <a:spcAft>
                          <a:spcPts val="0"/>
                        </a:spcAft>
                      </a:pPr>
                      <a:r>
                        <a:rPr lang="en-US" sz="800" b="1" spc="5">
                          <a:latin typeface="Times New Roman"/>
                          <a:ea typeface="Times New Roman"/>
                          <a:cs typeface="Times New Roman"/>
                        </a:rPr>
                        <a:t>04</a:t>
                      </a:r>
                      <a:r>
                        <a:rPr lang="en-US" sz="800" b="1" spc="-10">
                          <a:latin typeface="Times New Roman"/>
                          <a:ea typeface="Times New Roman"/>
                          <a:cs typeface="Times New Roman"/>
                        </a:rPr>
                        <a:t>(</a:t>
                      </a:r>
                      <a:r>
                        <a:rPr lang="en-US" sz="800" b="1" spc="5">
                          <a:latin typeface="Times New Roman"/>
                          <a:ea typeface="Times New Roman"/>
                          <a:cs typeface="Times New Roman"/>
                        </a:rPr>
                        <a:t>13</a:t>
                      </a:r>
                      <a:r>
                        <a:rPr lang="en-US" sz="800" b="1" spc="-5">
                          <a:latin typeface="Times New Roman"/>
                          <a:ea typeface="Times New Roman"/>
                          <a:cs typeface="Times New Roman"/>
                        </a:rPr>
                        <a:t>%</a:t>
                      </a:r>
                      <a:r>
                        <a:rPr lang="en-US" sz="8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marL="64770">
                        <a:lnSpc>
                          <a:spcPts val="1005"/>
                        </a:lnSpc>
                        <a:spcAft>
                          <a:spcPts val="0"/>
                        </a:spcAft>
                      </a:pPr>
                      <a:r>
                        <a:rPr lang="en-US" sz="800" b="1">
                          <a:latin typeface="Times New Roman"/>
                          <a:ea typeface="Times New Roman"/>
                          <a:cs typeface="Times New Roman"/>
                        </a:rPr>
                        <a:t>07</a:t>
                      </a:r>
                      <a:r>
                        <a:rPr lang="en-US" sz="800" b="1" spc="10">
                          <a:latin typeface="Times New Roman"/>
                          <a:ea typeface="Times New Roman"/>
                          <a:cs typeface="Times New Roman"/>
                        </a:rPr>
                        <a:t> </a:t>
                      </a:r>
                      <a:r>
                        <a:rPr lang="en-US" sz="800" b="1">
                          <a:latin typeface="Times New Roman"/>
                          <a:ea typeface="Times New Roman"/>
                          <a:cs typeface="Times New Roman"/>
                        </a:rPr>
                        <a:t>(</a:t>
                      </a:r>
                      <a:r>
                        <a:rPr lang="en-US" sz="800" b="1" spc="-5">
                          <a:latin typeface="Times New Roman"/>
                          <a:ea typeface="Times New Roman"/>
                          <a:cs typeface="Times New Roman"/>
                        </a:rPr>
                        <a:t>100%</a:t>
                      </a:r>
                      <a:r>
                        <a:rPr lang="en-US" sz="8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marL="64770">
                        <a:lnSpc>
                          <a:spcPts val="1005"/>
                        </a:lnSpc>
                        <a:spcAft>
                          <a:spcPts val="0"/>
                        </a:spcAft>
                      </a:pPr>
                      <a:r>
                        <a:rPr lang="en-US" sz="800" b="1">
                          <a:latin typeface="Times New Roman"/>
                          <a:ea typeface="Times New Roman"/>
                          <a:cs typeface="Times New Roman"/>
                        </a:rPr>
                        <a:t>12(</a:t>
                      </a:r>
                      <a:r>
                        <a:rPr lang="en-US" sz="800" b="1" spc="-5">
                          <a:latin typeface="Times New Roman"/>
                          <a:ea typeface="Times New Roman"/>
                          <a:cs typeface="Times New Roman"/>
                        </a:rPr>
                        <a:t>70%</a:t>
                      </a:r>
                      <a:r>
                        <a:rPr lang="en-US" sz="8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marL="64770">
                        <a:lnSpc>
                          <a:spcPts val="1005"/>
                        </a:lnSpc>
                        <a:spcAft>
                          <a:spcPts val="0"/>
                        </a:spcAft>
                      </a:pPr>
                      <a:r>
                        <a:rPr lang="en-US" sz="900" b="1" spc="5">
                          <a:solidFill>
                            <a:srgbClr val="632423"/>
                          </a:solidFill>
                          <a:latin typeface="Times New Roman"/>
                          <a:ea typeface="Times New Roman"/>
                          <a:cs typeface="Times New Roman"/>
                        </a:rPr>
                        <a:t>27</a:t>
                      </a:r>
                      <a:r>
                        <a:rPr lang="en-US" sz="900" b="1" spc="-5">
                          <a:solidFill>
                            <a:srgbClr val="632423"/>
                          </a:solidFill>
                          <a:latin typeface="Times New Roman"/>
                          <a:ea typeface="Times New Roman"/>
                          <a:cs typeface="Times New Roman"/>
                        </a:rPr>
                        <a:t> </a:t>
                      </a:r>
                      <a:r>
                        <a:rPr lang="en-US" sz="900" b="1">
                          <a:solidFill>
                            <a:srgbClr val="632423"/>
                          </a:solidFill>
                          <a:latin typeface="Times New Roman"/>
                          <a:ea typeface="Times New Roman"/>
                          <a:cs typeface="Times New Roman"/>
                        </a:rPr>
                        <a:t>(</a:t>
                      </a:r>
                      <a:r>
                        <a:rPr lang="en-US" sz="900" b="1" spc="-5">
                          <a:solidFill>
                            <a:srgbClr val="632423"/>
                          </a:solidFill>
                          <a:latin typeface="Times New Roman"/>
                          <a:ea typeface="Times New Roman"/>
                          <a:cs typeface="Times New Roman"/>
                        </a:rPr>
                        <a:t>48%</a:t>
                      </a:r>
                      <a:r>
                        <a:rPr lang="en-US" sz="900" b="1">
                          <a:solidFill>
                            <a:srgbClr val="632423"/>
                          </a:solidFill>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r>
              <a:tr h="546771">
                <a:tc>
                  <a:txBody>
                    <a:bodyPr/>
                    <a:lstStyle/>
                    <a:p>
                      <a:pPr marL="64770">
                        <a:lnSpc>
                          <a:spcPct val="115000"/>
                        </a:lnSpc>
                        <a:spcBef>
                          <a:spcPts val="10"/>
                        </a:spcBef>
                        <a:spcAft>
                          <a:spcPts val="0"/>
                        </a:spcAft>
                      </a:pPr>
                      <a:r>
                        <a:rPr lang="en-US" sz="800" b="1">
                          <a:latin typeface="Times New Roman"/>
                          <a:ea typeface="Times New Roman"/>
                          <a:cs typeface="Times New Roman"/>
                        </a:rPr>
                        <a:t>Safe Bio medical waste management is an extra burden on the work</a:t>
                      </a:r>
                      <a:endParaRPr lang="en-IN" sz="1100">
                        <a:latin typeface="Times New Roman"/>
                        <a:ea typeface="Times New Roman"/>
                        <a:cs typeface="Times New Roman"/>
                      </a:endParaRPr>
                    </a:p>
                  </a:txBody>
                  <a:tcPr marL="68580" marR="68580" marT="0" marB="0"/>
                </a:tc>
                <a:tc>
                  <a:txBody>
                    <a:bodyPr/>
                    <a:lstStyle/>
                    <a:p>
                      <a:pPr marL="64770">
                        <a:lnSpc>
                          <a:spcPct val="115000"/>
                        </a:lnSpc>
                        <a:spcBef>
                          <a:spcPts val="495"/>
                        </a:spcBef>
                        <a:spcAft>
                          <a:spcPts val="0"/>
                        </a:spcAft>
                      </a:pPr>
                      <a:r>
                        <a:rPr lang="en-US" sz="800" b="1" spc="5">
                          <a:latin typeface="Times New Roman"/>
                          <a:ea typeface="Times New Roman"/>
                          <a:cs typeface="Times New Roman"/>
                        </a:rPr>
                        <a:t>05</a:t>
                      </a:r>
                      <a:r>
                        <a:rPr lang="en-US" sz="800" b="1" spc="-5">
                          <a:latin typeface="Times New Roman"/>
                          <a:ea typeface="Times New Roman"/>
                          <a:cs typeface="Times New Roman"/>
                        </a:rPr>
                        <a:t> </a:t>
                      </a:r>
                      <a:r>
                        <a:rPr lang="en-US" sz="800" b="1">
                          <a:latin typeface="Times New Roman"/>
                          <a:ea typeface="Times New Roman"/>
                          <a:cs typeface="Times New Roman"/>
                        </a:rPr>
                        <a:t>(</a:t>
                      </a:r>
                      <a:r>
                        <a:rPr lang="en-US" sz="800" b="1" spc="-5">
                          <a:latin typeface="Times New Roman"/>
                          <a:ea typeface="Times New Roman"/>
                          <a:cs typeface="Times New Roman"/>
                        </a:rPr>
                        <a:t>23%</a:t>
                      </a:r>
                      <a:r>
                        <a:rPr lang="en-US" sz="8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marL="64770">
                        <a:lnSpc>
                          <a:spcPct val="115000"/>
                        </a:lnSpc>
                        <a:spcBef>
                          <a:spcPts val="495"/>
                        </a:spcBef>
                        <a:spcAft>
                          <a:spcPts val="0"/>
                        </a:spcAft>
                      </a:pPr>
                      <a:r>
                        <a:rPr lang="en-US" sz="800" b="1" spc="5">
                          <a:latin typeface="Times New Roman"/>
                          <a:ea typeface="Times New Roman"/>
                          <a:cs typeface="Times New Roman"/>
                        </a:rPr>
                        <a:t>10</a:t>
                      </a:r>
                      <a:r>
                        <a:rPr lang="en-US" sz="800" b="1" spc="-10">
                          <a:latin typeface="Times New Roman"/>
                          <a:ea typeface="Times New Roman"/>
                          <a:cs typeface="Times New Roman"/>
                        </a:rPr>
                        <a:t>(</a:t>
                      </a:r>
                      <a:r>
                        <a:rPr lang="en-US" sz="800" b="1" spc="5">
                          <a:latin typeface="Times New Roman"/>
                          <a:ea typeface="Times New Roman"/>
                          <a:cs typeface="Times New Roman"/>
                        </a:rPr>
                        <a:t>32</a:t>
                      </a:r>
                      <a:r>
                        <a:rPr lang="en-US" sz="800" b="1" spc="-5">
                          <a:latin typeface="Times New Roman"/>
                          <a:ea typeface="Times New Roman"/>
                          <a:cs typeface="Times New Roman"/>
                        </a:rPr>
                        <a:t>%</a:t>
                      </a:r>
                      <a:r>
                        <a:rPr lang="en-US" sz="8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marL="64770">
                        <a:lnSpc>
                          <a:spcPct val="115000"/>
                        </a:lnSpc>
                        <a:spcBef>
                          <a:spcPts val="495"/>
                        </a:spcBef>
                        <a:spcAft>
                          <a:spcPts val="0"/>
                        </a:spcAft>
                      </a:pPr>
                      <a:r>
                        <a:rPr lang="en-US" sz="800" b="1" spc="5">
                          <a:latin typeface="Times New Roman"/>
                          <a:ea typeface="Times New Roman"/>
                          <a:cs typeface="Times New Roman"/>
                        </a:rPr>
                        <a:t>06</a:t>
                      </a:r>
                      <a:r>
                        <a:rPr lang="en-US" sz="800" b="1" spc="10">
                          <a:latin typeface="Times New Roman"/>
                          <a:ea typeface="Times New Roman"/>
                          <a:cs typeface="Times New Roman"/>
                        </a:rPr>
                        <a:t> </a:t>
                      </a:r>
                      <a:r>
                        <a:rPr lang="en-US" sz="800" b="1" spc="-10">
                          <a:latin typeface="Times New Roman"/>
                          <a:ea typeface="Times New Roman"/>
                          <a:cs typeface="Times New Roman"/>
                        </a:rPr>
                        <a:t>(</a:t>
                      </a:r>
                      <a:r>
                        <a:rPr lang="en-US" sz="800" b="1" spc="5">
                          <a:latin typeface="Times New Roman"/>
                          <a:ea typeface="Times New Roman"/>
                          <a:cs typeface="Times New Roman"/>
                        </a:rPr>
                        <a:t>19</a:t>
                      </a:r>
                      <a:r>
                        <a:rPr lang="en-US" sz="800" b="1" spc="-5">
                          <a:latin typeface="Times New Roman"/>
                          <a:ea typeface="Times New Roman"/>
                          <a:cs typeface="Times New Roman"/>
                        </a:rPr>
                        <a:t>%</a:t>
                      </a:r>
                      <a:r>
                        <a:rPr lang="en-US" sz="8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marL="64770">
                        <a:lnSpc>
                          <a:spcPct val="115000"/>
                        </a:lnSpc>
                        <a:spcBef>
                          <a:spcPts val="495"/>
                        </a:spcBef>
                        <a:spcAft>
                          <a:spcPts val="0"/>
                        </a:spcAft>
                      </a:pPr>
                      <a:r>
                        <a:rPr lang="en-US" sz="800" b="1" spc="5">
                          <a:latin typeface="Times New Roman"/>
                          <a:ea typeface="Times New Roman"/>
                          <a:cs typeface="Times New Roman"/>
                        </a:rPr>
                        <a:t>04</a:t>
                      </a:r>
                      <a:r>
                        <a:rPr lang="en-US" sz="800" b="1" spc="10">
                          <a:latin typeface="Times New Roman"/>
                          <a:ea typeface="Times New Roman"/>
                          <a:cs typeface="Times New Roman"/>
                        </a:rPr>
                        <a:t> </a:t>
                      </a:r>
                      <a:r>
                        <a:rPr lang="en-US" sz="800" b="1" spc="-10">
                          <a:latin typeface="Times New Roman"/>
                          <a:ea typeface="Times New Roman"/>
                          <a:cs typeface="Times New Roman"/>
                        </a:rPr>
                        <a:t>(</a:t>
                      </a:r>
                      <a:r>
                        <a:rPr lang="en-US" sz="800" b="1" spc="5">
                          <a:latin typeface="Times New Roman"/>
                          <a:ea typeface="Times New Roman"/>
                          <a:cs typeface="Times New Roman"/>
                        </a:rPr>
                        <a:t>24</a:t>
                      </a:r>
                      <a:r>
                        <a:rPr lang="en-US" sz="800" b="1" spc="-5">
                          <a:latin typeface="Times New Roman"/>
                          <a:ea typeface="Times New Roman"/>
                          <a:cs typeface="Times New Roman"/>
                        </a:rPr>
                        <a:t>%</a:t>
                      </a:r>
                      <a:r>
                        <a:rPr lang="en-US" sz="8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marL="64770">
                        <a:lnSpc>
                          <a:spcPct val="115000"/>
                        </a:lnSpc>
                        <a:spcBef>
                          <a:spcPts val="495"/>
                        </a:spcBef>
                        <a:spcAft>
                          <a:spcPts val="0"/>
                        </a:spcAft>
                      </a:pPr>
                      <a:r>
                        <a:rPr lang="en-US" sz="900" b="1" spc="5">
                          <a:solidFill>
                            <a:srgbClr val="632423"/>
                          </a:solidFill>
                          <a:latin typeface="Times New Roman"/>
                          <a:ea typeface="Times New Roman"/>
                          <a:cs typeface="Times New Roman"/>
                        </a:rPr>
                        <a:t>25(33</a:t>
                      </a:r>
                      <a:r>
                        <a:rPr lang="en-US" sz="900" b="1" spc="-5">
                          <a:solidFill>
                            <a:srgbClr val="632423"/>
                          </a:solidFill>
                          <a:latin typeface="Times New Roman"/>
                          <a:ea typeface="Times New Roman"/>
                          <a:cs typeface="Times New Roman"/>
                        </a:rPr>
                        <a:t>%</a:t>
                      </a:r>
                      <a:r>
                        <a:rPr lang="en-US" sz="900" b="1">
                          <a:solidFill>
                            <a:srgbClr val="632423"/>
                          </a:solidFill>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r>
              <a:tr h="546771">
                <a:tc>
                  <a:txBody>
                    <a:bodyPr/>
                    <a:lstStyle/>
                    <a:p>
                      <a:pPr marL="64770">
                        <a:lnSpc>
                          <a:spcPct val="115000"/>
                        </a:lnSpc>
                        <a:spcAft>
                          <a:spcPts val="0"/>
                        </a:spcAft>
                      </a:pPr>
                      <a:r>
                        <a:rPr lang="en-US" sz="800" b="1" dirty="0" smtClean="0">
                          <a:latin typeface="Times New Roman"/>
                          <a:ea typeface="Times New Roman"/>
                          <a:cs typeface="Times New Roman"/>
                        </a:rPr>
                        <a:t>Hospital </a:t>
                      </a:r>
                      <a:r>
                        <a:rPr lang="en-US" sz="800" b="1" dirty="0">
                          <a:latin typeface="Times New Roman"/>
                          <a:ea typeface="Times New Roman"/>
                          <a:cs typeface="Times New Roman"/>
                        </a:rPr>
                        <a:t>should </a:t>
                      </a:r>
                      <a:r>
                        <a:rPr lang="en-US" sz="800" b="1" dirty="0" err="1">
                          <a:latin typeface="Times New Roman"/>
                          <a:ea typeface="Times New Roman"/>
                          <a:cs typeface="Times New Roman"/>
                        </a:rPr>
                        <a:t>organise</a:t>
                      </a:r>
                      <a:r>
                        <a:rPr lang="en-US" sz="800" b="1" dirty="0">
                          <a:latin typeface="Times New Roman"/>
                          <a:ea typeface="Times New Roman"/>
                          <a:cs typeface="Times New Roman"/>
                        </a:rPr>
                        <a:t> additional classes on waste management</a:t>
                      </a:r>
                      <a:endParaRPr lang="en-IN" sz="1100" dirty="0">
                        <a:latin typeface="Times New Roman"/>
                        <a:ea typeface="Times New Roman"/>
                        <a:cs typeface="Times New Roman"/>
                      </a:endParaRPr>
                    </a:p>
                  </a:txBody>
                  <a:tcPr marL="68580" marR="68580" marT="0" marB="0"/>
                </a:tc>
                <a:tc>
                  <a:txBody>
                    <a:bodyPr/>
                    <a:lstStyle/>
                    <a:p>
                      <a:pPr marL="64770">
                        <a:lnSpc>
                          <a:spcPct val="115000"/>
                        </a:lnSpc>
                        <a:spcBef>
                          <a:spcPts val="485"/>
                        </a:spcBef>
                        <a:spcAft>
                          <a:spcPts val="0"/>
                        </a:spcAft>
                      </a:pPr>
                      <a:r>
                        <a:rPr lang="en-US" sz="800" b="1" spc="5">
                          <a:latin typeface="Times New Roman"/>
                          <a:ea typeface="Times New Roman"/>
                          <a:cs typeface="Times New Roman"/>
                        </a:rPr>
                        <a:t>21</a:t>
                      </a:r>
                      <a:r>
                        <a:rPr lang="en-US" sz="800" b="1">
                          <a:latin typeface="Times New Roman"/>
                          <a:ea typeface="Times New Roman"/>
                          <a:cs typeface="Times New Roman"/>
                        </a:rPr>
                        <a:t>(</a:t>
                      </a:r>
                      <a:r>
                        <a:rPr lang="en-US" sz="800" b="1" spc="-5">
                          <a:latin typeface="Times New Roman"/>
                          <a:ea typeface="Times New Roman"/>
                          <a:cs typeface="Times New Roman"/>
                        </a:rPr>
                        <a:t>100%</a:t>
                      </a:r>
                      <a:r>
                        <a:rPr lang="en-US" sz="8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marL="64770">
                        <a:lnSpc>
                          <a:spcPct val="115000"/>
                        </a:lnSpc>
                        <a:spcBef>
                          <a:spcPts val="485"/>
                        </a:spcBef>
                        <a:spcAft>
                          <a:spcPts val="0"/>
                        </a:spcAft>
                      </a:pPr>
                      <a:r>
                        <a:rPr lang="en-US" sz="800" b="1" spc="5">
                          <a:latin typeface="Times New Roman"/>
                          <a:ea typeface="Times New Roman"/>
                          <a:cs typeface="Times New Roman"/>
                        </a:rPr>
                        <a:t>31</a:t>
                      </a:r>
                      <a:r>
                        <a:rPr lang="en-US" sz="800" b="1">
                          <a:latin typeface="Times New Roman"/>
                          <a:ea typeface="Times New Roman"/>
                          <a:cs typeface="Times New Roman"/>
                        </a:rPr>
                        <a:t>(</a:t>
                      </a:r>
                      <a:r>
                        <a:rPr lang="en-US" sz="800" b="1" spc="-5">
                          <a:latin typeface="Times New Roman"/>
                          <a:ea typeface="Times New Roman"/>
                          <a:cs typeface="Times New Roman"/>
                        </a:rPr>
                        <a:t>100%</a:t>
                      </a:r>
                      <a:r>
                        <a:rPr lang="en-US" sz="8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marL="64770">
                        <a:lnSpc>
                          <a:spcPct val="115000"/>
                        </a:lnSpc>
                        <a:spcBef>
                          <a:spcPts val="485"/>
                        </a:spcBef>
                        <a:spcAft>
                          <a:spcPts val="0"/>
                        </a:spcAft>
                      </a:pPr>
                      <a:r>
                        <a:rPr lang="en-US" sz="800" b="1" spc="5">
                          <a:latin typeface="Times New Roman"/>
                          <a:ea typeface="Times New Roman"/>
                          <a:cs typeface="Times New Roman"/>
                        </a:rPr>
                        <a:t>07</a:t>
                      </a:r>
                      <a:r>
                        <a:rPr lang="en-US" sz="800" b="1" spc="10">
                          <a:latin typeface="Times New Roman"/>
                          <a:ea typeface="Times New Roman"/>
                          <a:cs typeface="Times New Roman"/>
                        </a:rPr>
                        <a:t> </a:t>
                      </a:r>
                      <a:r>
                        <a:rPr lang="en-US" sz="800" b="1" spc="-10">
                          <a:latin typeface="Times New Roman"/>
                          <a:ea typeface="Times New Roman"/>
                          <a:cs typeface="Times New Roman"/>
                        </a:rPr>
                        <a:t>(</a:t>
                      </a:r>
                      <a:r>
                        <a:rPr lang="en-US" sz="800" b="1" spc="5">
                          <a:latin typeface="Times New Roman"/>
                          <a:ea typeface="Times New Roman"/>
                          <a:cs typeface="Times New Roman"/>
                        </a:rPr>
                        <a:t>100</a:t>
                      </a:r>
                      <a:r>
                        <a:rPr lang="en-US" sz="800" b="1" spc="-5">
                          <a:latin typeface="Times New Roman"/>
                          <a:ea typeface="Times New Roman"/>
                          <a:cs typeface="Times New Roman"/>
                        </a:rPr>
                        <a:t>%</a:t>
                      </a:r>
                      <a:r>
                        <a:rPr lang="en-US" sz="8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marL="64770">
                        <a:lnSpc>
                          <a:spcPct val="115000"/>
                        </a:lnSpc>
                        <a:spcBef>
                          <a:spcPts val="485"/>
                        </a:spcBef>
                        <a:spcAft>
                          <a:spcPts val="0"/>
                        </a:spcAft>
                      </a:pPr>
                      <a:r>
                        <a:rPr lang="en-US" sz="800" b="1" spc="5">
                          <a:latin typeface="Times New Roman"/>
                          <a:ea typeface="Times New Roman"/>
                          <a:cs typeface="Times New Roman"/>
                        </a:rPr>
                        <a:t>17</a:t>
                      </a:r>
                      <a:r>
                        <a:rPr lang="en-US" sz="800" b="1" spc="10">
                          <a:latin typeface="Times New Roman"/>
                          <a:ea typeface="Times New Roman"/>
                          <a:cs typeface="Times New Roman"/>
                        </a:rPr>
                        <a:t> </a:t>
                      </a:r>
                      <a:r>
                        <a:rPr lang="en-US" sz="800" b="1" spc="-10">
                          <a:latin typeface="Times New Roman"/>
                          <a:ea typeface="Times New Roman"/>
                          <a:cs typeface="Times New Roman"/>
                        </a:rPr>
                        <a:t>(</a:t>
                      </a:r>
                      <a:r>
                        <a:rPr lang="en-US" sz="800" b="1" spc="5">
                          <a:latin typeface="Times New Roman"/>
                          <a:ea typeface="Times New Roman"/>
                          <a:cs typeface="Times New Roman"/>
                        </a:rPr>
                        <a:t>100</a:t>
                      </a:r>
                      <a:r>
                        <a:rPr lang="en-US" sz="800" b="1" spc="-5">
                          <a:latin typeface="Times New Roman"/>
                          <a:ea typeface="Times New Roman"/>
                          <a:cs typeface="Times New Roman"/>
                        </a:rPr>
                        <a:t>%</a:t>
                      </a:r>
                      <a:r>
                        <a:rPr lang="en-US" sz="8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marL="64770">
                        <a:lnSpc>
                          <a:spcPct val="115000"/>
                        </a:lnSpc>
                        <a:spcBef>
                          <a:spcPts val="485"/>
                        </a:spcBef>
                        <a:spcAft>
                          <a:spcPts val="0"/>
                        </a:spcAft>
                      </a:pPr>
                      <a:r>
                        <a:rPr lang="en-US" sz="800" b="1" spc="5">
                          <a:latin typeface="Times New Roman"/>
                          <a:ea typeface="Times New Roman"/>
                          <a:cs typeface="Times New Roman"/>
                        </a:rPr>
                        <a:t>76</a:t>
                      </a:r>
                      <a:r>
                        <a:rPr lang="en-US" sz="800" b="1" spc="-5">
                          <a:latin typeface="Times New Roman"/>
                          <a:ea typeface="Times New Roman"/>
                          <a:cs typeface="Times New Roman"/>
                        </a:rPr>
                        <a:t> </a:t>
                      </a:r>
                      <a:r>
                        <a:rPr lang="en-US" sz="800" b="1">
                          <a:latin typeface="Times New Roman"/>
                          <a:ea typeface="Times New Roman"/>
                          <a:cs typeface="Times New Roman"/>
                        </a:rPr>
                        <a:t>(</a:t>
                      </a:r>
                      <a:r>
                        <a:rPr lang="en-US" sz="800" b="1" spc="-5">
                          <a:latin typeface="Times New Roman"/>
                          <a:ea typeface="Times New Roman"/>
                          <a:cs typeface="Times New Roman"/>
                        </a:rPr>
                        <a:t>100%</a:t>
                      </a:r>
                      <a:r>
                        <a:rPr lang="en-US" sz="8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r>
              <a:tr h="588715">
                <a:tc>
                  <a:txBody>
                    <a:bodyPr/>
                    <a:lstStyle/>
                    <a:p>
                      <a:pPr marL="64770">
                        <a:lnSpc>
                          <a:spcPct val="115000"/>
                        </a:lnSpc>
                        <a:spcAft>
                          <a:spcPts val="0"/>
                        </a:spcAft>
                      </a:pPr>
                      <a:r>
                        <a:rPr lang="en-US" sz="800" b="1">
                          <a:latin typeface="Times New Roman"/>
                          <a:ea typeface="Times New Roman"/>
                          <a:cs typeface="Times New Roman"/>
                        </a:rPr>
                        <a:t>Will voluntarily attend programmes to upgrade their knowledge on waste management in the hospital</a:t>
                      </a:r>
                      <a:endParaRPr lang="en-IN" sz="1100">
                        <a:latin typeface="Times New Roman"/>
                        <a:ea typeface="Times New Roman"/>
                        <a:cs typeface="Times New Roman"/>
                      </a:endParaRPr>
                    </a:p>
                  </a:txBody>
                  <a:tcPr marL="68580" marR="68580" marT="0" marB="0"/>
                </a:tc>
                <a:tc>
                  <a:txBody>
                    <a:bodyPr/>
                    <a:lstStyle/>
                    <a:p>
                      <a:pPr marL="64770">
                        <a:lnSpc>
                          <a:spcPct val="115000"/>
                        </a:lnSpc>
                        <a:spcBef>
                          <a:spcPts val="485"/>
                        </a:spcBef>
                        <a:spcAft>
                          <a:spcPts val="0"/>
                        </a:spcAft>
                      </a:pPr>
                      <a:r>
                        <a:rPr lang="en-US" sz="800" b="1" spc="5">
                          <a:latin typeface="Times New Roman"/>
                          <a:ea typeface="Times New Roman"/>
                          <a:cs typeface="Times New Roman"/>
                        </a:rPr>
                        <a:t>21</a:t>
                      </a:r>
                      <a:r>
                        <a:rPr lang="en-US" sz="800" b="1" spc="-5">
                          <a:latin typeface="Times New Roman"/>
                          <a:ea typeface="Times New Roman"/>
                          <a:cs typeface="Times New Roman"/>
                        </a:rPr>
                        <a:t> </a:t>
                      </a:r>
                      <a:r>
                        <a:rPr lang="en-US" sz="800" b="1">
                          <a:latin typeface="Times New Roman"/>
                          <a:ea typeface="Times New Roman"/>
                          <a:cs typeface="Times New Roman"/>
                        </a:rPr>
                        <a:t>(</a:t>
                      </a:r>
                      <a:r>
                        <a:rPr lang="en-US" sz="800" b="1" spc="-5">
                          <a:latin typeface="Times New Roman"/>
                          <a:ea typeface="Times New Roman"/>
                          <a:cs typeface="Times New Roman"/>
                        </a:rPr>
                        <a:t>100%</a:t>
                      </a:r>
                      <a:r>
                        <a:rPr lang="en-US" sz="8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marL="64770">
                        <a:lnSpc>
                          <a:spcPct val="115000"/>
                        </a:lnSpc>
                        <a:spcBef>
                          <a:spcPts val="485"/>
                        </a:spcBef>
                        <a:spcAft>
                          <a:spcPts val="0"/>
                        </a:spcAft>
                      </a:pPr>
                      <a:r>
                        <a:rPr lang="en-US" sz="800" b="1" spc="5">
                          <a:latin typeface="Times New Roman"/>
                          <a:ea typeface="Times New Roman"/>
                          <a:cs typeface="Times New Roman"/>
                        </a:rPr>
                        <a:t>31</a:t>
                      </a:r>
                      <a:r>
                        <a:rPr lang="en-US" sz="800" b="1" spc="10">
                          <a:latin typeface="Times New Roman"/>
                          <a:ea typeface="Times New Roman"/>
                          <a:cs typeface="Times New Roman"/>
                        </a:rPr>
                        <a:t> </a:t>
                      </a:r>
                      <a:r>
                        <a:rPr lang="en-US" sz="800" b="1" spc="-10">
                          <a:latin typeface="Times New Roman"/>
                          <a:ea typeface="Times New Roman"/>
                          <a:cs typeface="Times New Roman"/>
                        </a:rPr>
                        <a:t>(</a:t>
                      </a:r>
                      <a:r>
                        <a:rPr lang="en-US" sz="800" b="1" spc="5">
                          <a:latin typeface="Times New Roman"/>
                          <a:ea typeface="Times New Roman"/>
                          <a:cs typeface="Times New Roman"/>
                        </a:rPr>
                        <a:t>100</a:t>
                      </a:r>
                      <a:r>
                        <a:rPr lang="en-US" sz="800" b="1" spc="-5">
                          <a:latin typeface="Times New Roman"/>
                          <a:ea typeface="Times New Roman"/>
                          <a:cs typeface="Times New Roman"/>
                        </a:rPr>
                        <a:t>%</a:t>
                      </a:r>
                      <a:r>
                        <a:rPr lang="en-US" sz="8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marL="64770">
                        <a:lnSpc>
                          <a:spcPct val="115000"/>
                        </a:lnSpc>
                        <a:spcBef>
                          <a:spcPts val="485"/>
                        </a:spcBef>
                        <a:spcAft>
                          <a:spcPts val="0"/>
                        </a:spcAft>
                      </a:pPr>
                      <a:r>
                        <a:rPr lang="en-US" sz="800" b="1" spc="5">
                          <a:latin typeface="Times New Roman"/>
                          <a:ea typeface="Times New Roman"/>
                          <a:cs typeface="Times New Roman"/>
                        </a:rPr>
                        <a:t>07</a:t>
                      </a:r>
                      <a:r>
                        <a:rPr lang="en-US" sz="800" b="1" spc="10">
                          <a:latin typeface="Times New Roman"/>
                          <a:ea typeface="Times New Roman"/>
                          <a:cs typeface="Times New Roman"/>
                        </a:rPr>
                        <a:t> </a:t>
                      </a:r>
                      <a:r>
                        <a:rPr lang="en-US" sz="800" b="1" spc="-10">
                          <a:latin typeface="Times New Roman"/>
                          <a:ea typeface="Times New Roman"/>
                          <a:cs typeface="Times New Roman"/>
                        </a:rPr>
                        <a:t>(</a:t>
                      </a:r>
                      <a:r>
                        <a:rPr lang="en-US" sz="800" b="1" spc="5">
                          <a:latin typeface="Times New Roman"/>
                          <a:ea typeface="Times New Roman"/>
                          <a:cs typeface="Times New Roman"/>
                        </a:rPr>
                        <a:t>1</a:t>
                      </a:r>
                      <a:r>
                        <a:rPr lang="en-US" sz="800" b="1" spc="-5">
                          <a:latin typeface="Times New Roman"/>
                          <a:ea typeface="Times New Roman"/>
                          <a:cs typeface="Times New Roman"/>
                        </a:rPr>
                        <a:t>0</a:t>
                      </a:r>
                      <a:r>
                        <a:rPr lang="en-US" sz="800" b="1" spc="5">
                          <a:latin typeface="Times New Roman"/>
                          <a:ea typeface="Times New Roman"/>
                          <a:cs typeface="Times New Roman"/>
                        </a:rPr>
                        <a:t>0</a:t>
                      </a:r>
                      <a:r>
                        <a:rPr lang="en-US" sz="800" b="1" spc="-5">
                          <a:latin typeface="Times New Roman"/>
                          <a:ea typeface="Times New Roman"/>
                          <a:cs typeface="Times New Roman"/>
                        </a:rPr>
                        <a:t>%</a:t>
                      </a:r>
                      <a:r>
                        <a:rPr lang="en-US" sz="8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marL="64770">
                        <a:lnSpc>
                          <a:spcPct val="115000"/>
                        </a:lnSpc>
                        <a:spcBef>
                          <a:spcPts val="485"/>
                        </a:spcBef>
                        <a:spcAft>
                          <a:spcPts val="0"/>
                        </a:spcAft>
                      </a:pPr>
                      <a:r>
                        <a:rPr lang="en-US" sz="800" b="1">
                          <a:latin typeface="Times New Roman"/>
                          <a:ea typeface="Times New Roman"/>
                          <a:cs typeface="Times New Roman"/>
                        </a:rPr>
                        <a:t>17</a:t>
                      </a:r>
                      <a:r>
                        <a:rPr lang="en-US" sz="800" b="1" spc="10">
                          <a:latin typeface="Times New Roman"/>
                          <a:ea typeface="Times New Roman"/>
                          <a:cs typeface="Times New Roman"/>
                        </a:rPr>
                        <a:t> </a:t>
                      </a:r>
                      <a:r>
                        <a:rPr lang="en-US" sz="800" b="1">
                          <a:latin typeface="Times New Roman"/>
                          <a:ea typeface="Times New Roman"/>
                          <a:cs typeface="Times New Roman"/>
                        </a:rPr>
                        <a:t>(</a:t>
                      </a:r>
                      <a:r>
                        <a:rPr lang="en-US" sz="800" b="1" spc="-5">
                          <a:latin typeface="Times New Roman"/>
                          <a:ea typeface="Times New Roman"/>
                          <a:cs typeface="Times New Roman"/>
                        </a:rPr>
                        <a:t>100%</a:t>
                      </a:r>
                      <a:r>
                        <a:rPr lang="en-US" sz="8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marL="64770">
                        <a:lnSpc>
                          <a:spcPct val="115000"/>
                        </a:lnSpc>
                        <a:spcBef>
                          <a:spcPts val="485"/>
                        </a:spcBef>
                        <a:spcAft>
                          <a:spcPts val="0"/>
                        </a:spcAft>
                      </a:pPr>
                      <a:r>
                        <a:rPr lang="en-US" sz="800" b="1" spc="5">
                          <a:latin typeface="Times New Roman"/>
                          <a:ea typeface="Times New Roman"/>
                          <a:cs typeface="Times New Roman"/>
                        </a:rPr>
                        <a:t>76</a:t>
                      </a:r>
                      <a:r>
                        <a:rPr lang="en-US" sz="800" b="1" spc="-5">
                          <a:latin typeface="Times New Roman"/>
                          <a:ea typeface="Times New Roman"/>
                          <a:cs typeface="Times New Roman"/>
                        </a:rPr>
                        <a:t> </a:t>
                      </a:r>
                      <a:r>
                        <a:rPr lang="en-US" sz="800" b="1">
                          <a:latin typeface="Times New Roman"/>
                          <a:ea typeface="Times New Roman"/>
                          <a:cs typeface="Times New Roman"/>
                        </a:rPr>
                        <a:t>(</a:t>
                      </a:r>
                      <a:r>
                        <a:rPr lang="en-US" sz="800" b="1" spc="-5">
                          <a:latin typeface="Times New Roman"/>
                          <a:ea typeface="Times New Roman"/>
                          <a:cs typeface="Times New Roman"/>
                        </a:rPr>
                        <a:t>100%</a:t>
                      </a:r>
                      <a:r>
                        <a:rPr lang="en-US" sz="8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r>
              <a:tr h="546771">
                <a:tc>
                  <a:txBody>
                    <a:bodyPr/>
                    <a:lstStyle/>
                    <a:p>
                      <a:pPr marL="64770">
                        <a:lnSpc>
                          <a:spcPct val="115000"/>
                        </a:lnSpc>
                        <a:spcBef>
                          <a:spcPts val="10"/>
                        </a:spcBef>
                        <a:spcAft>
                          <a:spcPts val="0"/>
                        </a:spcAft>
                      </a:pPr>
                      <a:r>
                        <a:rPr lang="en-US" sz="800" b="1">
                          <a:latin typeface="Times New Roman"/>
                          <a:ea typeface="Times New Roman"/>
                          <a:cs typeface="Times New Roman"/>
                        </a:rPr>
                        <a:t>Agree that infectious waste should be sterilised before shredding and disposal</a:t>
                      </a:r>
                      <a:endParaRPr lang="en-IN" sz="1100">
                        <a:latin typeface="Times New Roman"/>
                        <a:ea typeface="Times New Roman"/>
                        <a:cs typeface="Times New Roman"/>
                      </a:endParaRPr>
                    </a:p>
                  </a:txBody>
                  <a:tcPr marL="68580" marR="68580" marT="0" marB="0"/>
                </a:tc>
                <a:tc>
                  <a:txBody>
                    <a:bodyPr/>
                    <a:lstStyle/>
                    <a:p>
                      <a:pPr marL="64770">
                        <a:lnSpc>
                          <a:spcPct val="115000"/>
                        </a:lnSpc>
                        <a:spcBef>
                          <a:spcPts val="495"/>
                        </a:spcBef>
                        <a:spcAft>
                          <a:spcPts val="0"/>
                        </a:spcAft>
                      </a:pPr>
                      <a:r>
                        <a:rPr lang="en-US" sz="800" b="1" spc="5">
                          <a:latin typeface="Times New Roman"/>
                          <a:ea typeface="Times New Roman"/>
                          <a:cs typeface="Times New Roman"/>
                        </a:rPr>
                        <a:t>17</a:t>
                      </a:r>
                      <a:r>
                        <a:rPr lang="en-US" sz="800" b="1">
                          <a:latin typeface="Times New Roman"/>
                          <a:ea typeface="Times New Roman"/>
                          <a:cs typeface="Times New Roman"/>
                        </a:rPr>
                        <a:t>(</a:t>
                      </a:r>
                      <a:r>
                        <a:rPr lang="en-US" sz="800" b="1" spc="-5">
                          <a:latin typeface="Times New Roman"/>
                          <a:ea typeface="Times New Roman"/>
                          <a:cs typeface="Times New Roman"/>
                        </a:rPr>
                        <a:t>80%</a:t>
                      </a:r>
                      <a:r>
                        <a:rPr lang="en-US" sz="8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marL="64770">
                        <a:lnSpc>
                          <a:spcPct val="115000"/>
                        </a:lnSpc>
                        <a:spcBef>
                          <a:spcPts val="495"/>
                        </a:spcBef>
                        <a:spcAft>
                          <a:spcPts val="0"/>
                        </a:spcAft>
                      </a:pPr>
                      <a:r>
                        <a:rPr lang="en-US" sz="800" b="1" spc="5">
                          <a:solidFill>
                            <a:srgbClr val="FF0000"/>
                          </a:solidFill>
                          <a:latin typeface="Times New Roman"/>
                          <a:ea typeface="Times New Roman"/>
                          <a:cs typeface="Times New Roman"/>
                        </a:rPr>
                        <a:t>05</a:t>
                      </a:r>
                      <a:r>
                        <a:rPr lang="en-US" sz="800" b="1" spc="-10">
                          <a:solidFill>
                            <a:srgbClr val="FF0000"/>
                          </a:solidFill>
                          <a:latin typeface="Times New Roman"/>
                          <a:ea typeface="Times New Roman"/>
                          <a:cs typeface="Times New Roman"/>
                        </a:rPr>
                        <a:t>(</a:t>
                      </a:r>
                      <a:r>
                        <a:rPr lang="en-US" sz="800" b="1" spc="5">
                          <a:solidFill>
                            <a:srgbClr val="FF0000"/>
                          </a:solidFill>
                          <a:latin typeface="Times New Roman"/>
                          <a:ea typeface="Times New Roman"/>
                          <a:cs typeface="Times New Roman"/>
                        </a:rPr>
                        <a:t>16</a:t>
                      </a:r>
                      <a:r>
                        <a:rPr lang="en-US" sz="800" b="1" spc="-5">
                          <a:solidFill>
                            <a:srgbClr val="FF0000"/>
                          </a:solidFill>
                          <a:latin typeface="Times New Roman"/>
                          <a:ea typeface="Times New Roman"/>
                          <a:cs typeface="Times New Roman"/>
                        </a:rPr>
                        <a:t>%</a:t>
                      </a:r>
                      <a:r>
                        <a:rPr lang="en-US" sz="800" b="1">
                          <a:solidFill>
                            <a:srgbClr val="FF0000"/>
                          </a:solidFill>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marL="64770">
                        <a:lnSpc>
                          <a:spcPct val="115000"/>
                        </a:lnSpc>
                        <a:spcBef>
                          <a:spcPts val="495"/>
                        </a:spcBef>
                        <a:spcAft>
                          <a:spcPts val="0"/>
                        </a:spcAft>
                      </a:pPr>
                      <a:r>
                        <a:rPr lang="en-US" sz="800" b="1" spc="5">
                          <a:latin typeface="Times New Roman"/>
                          <a:ea typeface="Times New Roman"/>
                          <a:cs typeface="Times New Roman"/>
                        </a:rPr>
                        <a:t>06</a:t>
                      </a:r>
                      <a:r>
                        <a:rPr lang="en-US" sz="800" b="1" spc="10">
                          <a:latin typeface="Times New Roman"/>
                          <a:ea typeface="Times New Roman"/>
                          <a:cs typeface="Times New Roman"/>
                        </a:rPr>
                        <a:t> </a:t>
                      </a:r>
                      <a:r>
                        <a:rPr lang="en-US" sz="800" b="1" spc="-10">
                          <a:latin typeface="Times New Roman"/>
                          <a:ea typeface="Times New Roman"/>
                          <a:cs typeface="Times New Roman"/>
                        </a:rPr>
                        <a:t>(</a:t>
                      </a:r>
                      <a:r>
                        <a:rPr lang="en-US" sz="800" b="1" spc="5">
                          <a:latin typeface="Times New Roman"/>
                          <a:ea typeface="Times New Roman"/>
                          <a:cs typeface="Times New Roman"/>
                        </a:rPr>
                        <a:t>86</a:t>
                      </a:r>
                      <a:r>
                        <a:rPr lang="en-US" sz="800" b="1" spc="-5">
                          <a:latin typeface="Times New Roman"/>
                          <a:ea typeface="Times New Roman"/>
                          <a:cs typeface="Times New Roman"/>
                        </a:rPr>
                        <a:t>%</a:t>
                      </a:r>
                      <a:r>
                        <a:rPr lang="en-US" sz="8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marL="64770">
                        <a:lnSpc>
                          <a:spcPct val="115000"/>
                        </a:lnSpc>
                        <a:spcBef>
                          <a:spcPts val="495"/>
                        </a:spcBef>
                        <a:spcAft>
                          <a:spcPts val="0"/>
                        </a:spcAft>
                      </a:pPr>
                      <a:r>
                        <a:rPr lang="en-US" sz="800" b="1">
                          <a:latin typeface="Times New Roman"/>
                          <a:ea typeface="Times New Roman"/>
                          <a:cs typeface="Times New Roman"/>
                        </a:rPr>
                        <a:t>08</a:t>
                      </a:r>
                      <a:r>
                        <a:rPr lang="en-US" sz="800" b="1" spc="10">
                          <a:latin typeface="Times New Roman"/>
                          <a:ea typeface="Times New Roman"/>
                          <a:cs typeface="Times New Roman"/>
                        </a:rPr>
                        <a:t> </a:t>
                      </a:r>
                      <a:r>
                        <a:rPr lang="en-US" sz="800" b="1">
                          <a:latin typeface="Times New Roman"/>
                          <a:ea typeface="Times New Roman"/>
                          <a:cs typeface="Times New Roman"/>
                        </a:rPr>
                        <a:t>(</a:t>
                      </a:r>
                      <a:r>
                        <a:rPr lang="en-US" sz="800" b="1" spc="-5">
                          <a:latin typeface="Times New Roman"/>
                          <a:ea typeface="Times New Roman"/>
                          <a:cs typeface="Times New Roman"/>
                        </a:rPr>
                        <a:t>47%</a:t>
                      </a:r>
                      <a:r>
                        <a:rPr lang="en-US" sz="8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marL="64770">
                        <a:lnSpc>
                          <a:spcPct val="115000"/>
                        </a:lnSpc>
                        <a:spcBef>
                          <a:spcPts val="495"/>
                        </a:spcBef>
                        <a:spcAft>
                          <a:spcPts val="0"/>
                        </a:spcAft>
                      </a:pPr>
                      <a:r>
                        <a:rPr lang="en-US" sz="900" b="1" spc="5">
                          <a:solidFill>
                            <a:srgbClr val="C00000"/>
                          </a:solidFill>
                          <a:latin typeface="Times New Roman"/>
                          <a:ea typeface="Times New Roman"/>
                          <a:cs typeface="Times New Roman"/>
                        </a:rPr>
                        <a:t>32</a:t>
                      </a:r>
                      <a:r>
                        <a:rPr lang="en-US" sz="900" b="1" spc="-5">
                          <a:solidFill>
                            <a:srgbClr val="C00000"/>
                          </a:solidFill>
                          <a:latin typeface="Times New Roman"/>
                          <a:ea typeface="Times New Roman"/>
                          <a:cs typeface="Times New Roman"/>
                        </a:rPr>
                        <a:t> </a:t>
                      </a:r>
                      <a:r>
                        <a:rPr lang="en-US" sz="900" b="1">
                          <a:solidFill>
                            <a:srgbClr val="C00000"/>
                          </a:solidFill>
                          <a:latin typeface="Times New Roman"/>
                          <a:ea typeface="Times New Roman"/>
                          <a:cs typeface="Times New Roman"/>
                        </a:rPr>
                        <a:t>(</a:t>
                      </a:r>
                      <a:r>
                        <a:rPr lang="en-US" sz="900" b="1" spc="-5">
                          <a:solidFill>
                            <a:srgbClr val="C00000"/>
                          </a:solidFill>
                          <a:latin typeface="Times New Roman"/>
                          <a:ea typeface="Times New Roman"/>
                          <a:cs typeface="Times New Roman"/>
                        </a:rPr>
                        <a:t>42%</a:t>
                      </a:r>
                      <a:r>
                        <a:rPr lang="en-US" sz="900" b="1">
                          <a:solidFill>
                            <a:srgbClr val="C00000"/>
                          </a:solidFill>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r>
              <a:tr h="548637">
                <a:tc>
                  <a:txBody>
                    <a:bodyPr/>
                    <a:lstStyle/>
                    <a:p>
                      <a:pPr marL="64770" marR="502285">
                        <a:lnSpc>
                          <a:spcPct val="115000"/>
                        </a:lnSpc>
                        <a:spcBef>
                          <a:spcPts val="5"/>
                        </a:spcBef>
                        <a:spcAft>
                          <a:spcPts val="0"/>
                        </a:spcAft>
                      </a:pPr>
                      <a:r>
                        <a:rPr lang="en-US" sz="800" b="1" dirty="0" smtClean="0">
                          <a:latin typeface="Times New Roman"/>
                          <a:ea typeface="Times New Roman"/>
                          <a:cs typeface="Times New Roman"/>
                        </a:rPr>
                        <a:t>ETP to be established in </a:t>
                      </a:r>
                      <a:r>
                        <a:rPr lang="en-US" sz="800" b="1" dirty="0" err="1" smtClean="0">
                          <a:latin typeface="Times New Roman"/>
                          <a:ea typeface="Times New Roman"/>
                          <a:cs typeface="Times New Roman"/>
                        </a:rPr>
                        <a:t>Hoospital</a:t>
                      </a:r>
                      <a:r>
                        <a:rPr lang="en-US" sz="800" b="1" dirty="0" smtClean="0">
                          <a:latin typeface="Times New Roman"/>
                          <a:ea typeface="Times New Roman"/>
                          <a:cs typeface="Times New Roman"/>
                        </a:rPr>
                        <a:t> </a:t>
                      </a:r>
                      <a:endParaRPr lang="en-IN" sz="1100" dirty="0">
                        <a:latin typeface="Times New Roman"/>
                        <a:ea typeface="Times New Roman"/>
                        <a:cs typeface="Times New Roman"/>
                      </a:endParaRPr>
                    </a:p>
                  </a:txBody>
                  <a:tcPr marL="68580" marR="68580" marT="0" marB="0"/>
                </a:tc>
                <a:tc>
                  <a:txBody>
                    <a:bodyPr/>
                    <a:lstStyle/>
                    <a:p>
                      <a:pPr>
                        <a:lnSpc>
                          <a:spcPts val="1000"/>
                        </a:lnSpc>
                        <a:spcBef>
                          <a:spcPts val="5"/>
                        </a:spcBef>
                        <a:spcAft>
                          <a:spcPts val="0"/>
                        </a:spcAft>
                      </a:pPr>
                      <a:endParaRPr lang="en-IN" sz="1100">
                        <a:latin typeface="Times New Roman"/>
                        <a:ea typeface="Times New Roman"/>
                        <a:cs typeface="Times New Roman"/>
                      </a:endParaRPr>
                    </a:p>
                    <a:p>
                      <a:pPr marL="64770">
                        <a:lnSpc>
                          <a:spcPct val="115000"/>
                        </a:lnSpc>
                        <a:spcAft>
                          <a:spcPts val="0"/>
                        </a:spcAft>
                      </a:pPr>
                      <a:r>
                        <a:rPr lang="en-US" sz="800" b="1" spc="5">
                          <a:latin typeface="Times New Roman"/>
                          <a:ea typeface="Times New Roman"/>
                          <a:cs typeface="Times New Roman"/>
                        </a:rPr>
                        <a:t>10</a:t>
                      </a:r>
                      <a:r>
                        <a:rPr lang="en-US" sz="800" b="1" spc="-5">
                          <a:latin typeface="Times New Roman"/>
                          <a:ea typeface="Times New Roman"/>
                          <a:cs typeface="Times New Roman"/>
                        </a:rPr>
                        <a:t> </a:t>
                      </a:r>
                      <a:r>
                        <a:rPr lang="en-US" sz="800" b="1">
                          <a:latin typeface="Times New Roman"/>
                          <a:ea typeface="Times New Roman"/>
                          <a:cs typeface="Times New Roman"/>
                        </a:rPr>
                        <a:t>(</a:t>
                      </a:r>
                      <a:r>
                        <a:rPr lang="en-US" sz="800" b="1" spc="-5">
                          <a:latin typeface="Times New Roman"/>
                          <a:ea typeface="Times New Roman"/>
                          <a:cs typeface="Times New Roman"/>
                        </a:rPr>
                        <a:t>48%</a:t>
                      </a:r>
                      <a:r>
                        <a:rPr lang="en-US" sz="8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ts val="1000"/>
                        </a:lnSpc>
                        <a:spcBef>
                          <a:spcPts val="5"/>
                        </a:spcBef>
                        <a:spcAft>
                          <a:spcPts val="0"/>
                        </a:spcAft>
                      </a:pPr>
                      <a:endParaRPr lang="en-IN" sz="1100">
                        <a:latin typeface="Times New Roman"/>
                        <a:ea typeface="Times New Roman"/>
                        <a:cs typeface="Times New Roman"/>
                      </a:endParaRPr>
                    </a:p>
                    <a:p>
                      <a:pPr marL="64770">
                        <a:lnSpc>
                          <a:spcPct val="115000"/>
                        </a:lnSpc>
                        <a:spcAft>
                          <a:spcPts val="0"/>
                        </a:spcAft>
                      </a:pPr>
                      <a:r>
                        <a:rPr lang="en-US" sz="800" b="1" spc="5">
                          <a:latin typeface="Times New Roman"/>
                          <a:ea typeface="Times New Roman"/>
                          <a:cs typeface="Times New Roman"/>
                        </a:rPr>
                        <a:t>05</a:t>
                      </a:r>
                      <a:r>
                        <a:rPr lang="en-US" sz="800" b="1" spc="-10">
                          <a:latin typeface="Times New Roman"/>
                          <a:ea typeface="Times New Roman"/>
                          <a:cs typeface="Times New Roman"/>
                        </a:rPr>
                        <a:t>(</a:t>
                      </a:r>
                      <a:r>
                        <a:rPr lang="en-US" sz="800" b="1" spc="5">
                          <a:latin typeface="Times New Roman"/>
                          <a:ea typeface="Times New Roman"/>
                          <a:cs typeface="Times New Roman"/>
                        </a:rPr>
                        <a:t>16</a:t>
                      </a:r>
                      <a:r>
                        <a:rPr lang="en-US" sz="800" b="1" spc="-5">
                          <a:latin typeface="Times New Roman"/>
                          <a:ea typeface="Times New Roman"/>
                          <a:cs typeface="Times New Roman"/>
                        </a:rPr>
                        <a:t>%</a:t>
                      </a:r>
                      <a:r>
                        <a:rPr lang="en-US" sz="8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ts val="1000"/>
                        </a:lnSpc>
                        <a:spcBef>
                          <a:spcPts val="5"/>
                        </a:spcBef>
                        <a:spcAft>
                          <a:spcPts val="0"/>
                        </a:spcAft>
                      </a:pPr>
                      <a:endParaRPr lang="en-IN" sz="1100">
                        <a:latin typeface="Times New Roman"/>
                        <a:ea typeface="Times New Roman"/>
                        <a:cs typeface="Times New Roman"/>
                      </a:endParaRPr>
                    </a:p>
                    <a:p>
                      <a:pPr marL="64770">
                        <a:lnSpc>
                          <a:spcPct val="115000"/>
                        </a:lnSpc>
                        <a:spcAft>
                          <a:spcPts val="0"/>
                        </a:spcAft>
                      </a:pPr>
                      <a:r>
                        <a:rPr lang="en-US" sz="800" b="1" spc="5">
                          <a:latin typeface="Times New Roman"/>
                          <a:ea typeface="Times New Roman"/>
                          <a:cs typeface="Times New Roman"/>
                        </a:rPr>
                        <a:t>01</a:t>
                      </a:r>
                      <a:r>
                        <a:rPr lang="en-US" sz="800" b="1" spc="10">
                          <a:latin typeface="Times New Roman"/>
                          <a:ea typeface="Times New Roman"/>
                          <a:cs typeface="Times New Roman"/>
                        </a:rPr>
                        <a:t> </a:t>
                      </a:r>
                      <a:r>
                        <a:rPr lang="en-US" sz="800" b="1" spc="-10">
                          <a:latin typeface="Times New Roman"/>
                          <a:ea typeface="Times New Roman"/>
                          <a:cs typeface="Times New Roman"/>
                        </a:rPr>
                        <a:t>(</a:t>
                      </a:r>
                      <a:r>
                        <a:rPr lang="en-US" sz="800" b="1" spc="5">
                          <a:latin typeface="Times New Roman"/>
                          <a:ea typeface="Times New Roman"/>
                          <a:cs typeface="Times New Roman"/>
                        </a:rPr>
                        <a:t>14</a:t>
                      </a:r>
                      <a:r>
                        <a:rPr lang="en-US" sz="800" b="1">
                          <a:latin typeface="Times New Roman"/>
                          <a:ea typeface="Times New Roman"/>
                          <a:cs typeface="Times New Roman"/>
                        </a:rPr>
                        <a:t>.</a:t>
                      </a:r>
                      <a:r>
                        <a:rPr lang="en-US" sz="800" b="1" spc="5">
                          <a:latin typeface="Times New Roman"/>
                          <a:ea typeface="Times New Roman"/>
                          <a:cs typeface="Times New Roman"/>
                        </a:rPr>
                        <a:t>2</a:t>
                      </a:r>
                      <a:r>
                        <a:rPr lang="en-US" sz="800" b="1" spc="-5">
                          <a:latin typeface="Times New Roman"/>
                          <a:ea typeface="Times New Roman"/>
                          <a:cs typeface="Times New Roman"/>
                        </a:rPr>
                        <a:t>%</a:t>
                      </a:r>
                      <a:r>
                        <a:rPr lang="en-US" sz="8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ts val="1000"/>
                        </a:lnSpc>
                        <a:spcBef>
                          <a:spcPts val="5"/>
                        </a:spcBef>
                        <a:spcAft>
                          <a:spcPts val="0"/>
                        </a:spcAft>
                      </a:pPr>
                      <a:endParaRPr lang="en-IN" sz="1100">
                        <a:latin typeface="Times New Roman"/>
                        <a:ea typeface="Times New Roman"/>
                        <a:cs typeface="Times New Roman"/>
                      </a:endParaRPr>
                    </a:p>
                    <a:p>
                      <a:pPr marL="64770">
                        <a:lnSpc>
                          <a:spcPct val="115000"/>
                        </a:lnSpc>
                        <a:spcAft>
                          <a:spcPts val="0"/>
                        </a:spcAft>
                      </a:pPr>
                      <a:r>
                        <a:rPr lang="en-US" sz="800" b="1">
                          <a:latin typeface="Times New Roman"/>
                          <a:ea typeface="Times New Roman"/>
                          <a:cs typeface="Times New Roman"/>
                        </a:rPr>
                        <a:t>05</a:t>
                      </a:r>
                      <a:r>
                        <a:rPr lang="en-US" sz="800" b="1" spc="10">
                          <a:latin typeface="Times New Roman"/>
                          <a:ea typeface="Times New Roman"/>
                          <a:cs typeface="Times New Roman"/>
                        </a:rPr>
                        <a:t> </a:t>
                      </a:r>
                      <a:r>
                        <a:rPr lang="en-US" sz="800" b="1">
                          <a:latin typeface="Times New Roman"/>
                          <a:ea typeface="Times New Roman"/>
                          <a:cs typeface="Times New Roman"/>
                        </a:rPr>
                        <a:t>(</a:t>
                      </a:r>
                      <a:r>
                        <a:rPr lang="en-US" sz="800" b="1" spc="-5">
                          <a:latin typeface="Times New Roman"/>
                          <a:ea typeface="Times New Roman"/>
                          <a:cs typeface="Times New Roman"/>
                        </a:rPr>
                        <a:t>29%</a:t>
                      </a:r>
                      <a:r>
                        <a:rPr lang="en-US" sz="8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ts val="1000"/>
                        </a:lnSpc>
                        <a:spcBef>
                          <a:spcPts val="5"/>
                        </a:spcBef>
                        <a:spcAft>
                          <a:spcPts val="0"/>
                        </a:spcAft>
                      </a:pPr>
                      <a:endParaRPr lang="en-IN" sz="1100">
                        <a:latin typeface="Times New Roman"/>
                        <a:ea typeface="Times New Roman"/>
                        <a:cs typeface="Times New Roman"/>
                      </a:endParaRPr>
                    </a:p>
                    <a:p>
                      <a:pPr marL="64770">
                        <a:lnSpc>
                          <a:spcPct val="115000"/>
                        </a:lnSpc>
                        <a:spcAft>
                          <a:spcPts val="0"/>
                        </a:spcAft>
                      </a:pPr>
                      <a:r>
                        <a:rPr lang="en-US" sz="900" b="1" spc="5">
                          <a:solidFill>
                            <a:srgbClr val="C00000"/>
                          </a:solidFill>
                          <a:latin typeface="Times New Roman"/>
                          <a:ea typeface="Times New Roman"/>
                          <a:cs typeface="Times New Roman"/>
                        </a:rPr>
                        <a:t>21</a:t>
                      </a:r>
                      <a:r>
                        <a:rPr lang="en-US" sz="900" b="1" spc="-5">
                          <a:solidFill>
                            <a:srgbClr val="C00000"/>
                          </a:solidFill>
                          <a:latin typeface="Times New Roman"/>
                          <a:ea typeface="Times New Roman"/>
                          <a:cs typeface="Times New Roman"/>
                        </a:rPr>
                        <a:t> </a:t>
                      </a:r>
                      <a:r>
                        <a:rPr lang="en-US" sz="900" b="1">
                          <a:solidFill>
                            <a:srgbClr val="C00000"/>
                          </a:solidFill>
                          <a:latin typeface="Times New Roman"/>
                          <a:ea typeface="Times New Roman"/>
                          <a:cs typeface="Times New Roman"/>
                        </a:rPr>
                        <a:t>(</a:t>
                      </a:r>
                      <a:r>
                        <a:rPr lang="en-US" sz="900" b="1" spc="5">
                          <a:solidFill>
                            <a:srgbClr val="C00000"/>
                          </a:solidFill>
                          <a:latin typeface="Times New Roman"/>
                          <a:ea typeface="Times New Roman"/>
                          <a:cs typeface="Times New Roman"/>
                        </a:rPr>
                        <a:t>28</a:t>
                      </a:r>
                      <a:r>
                        <a:rPr lang="en-US" sz="900" b="1" spc="-10">
                          <a:solidFill>
                            <a:srgbClr val="C00000"/>
                          </a:solidFill>
                          <a:latin typeface="Times New Roman"/>
                          <a:ea typeface="Times New Roman"/>
                          <a:cs typeface="Times New Roman"/>
                        </a:rPr>
                        <a:t>.</a:t>
                      </a:r>
                      <a:r>
                        <a:rPr lang="en-US" sz="900" b="1" spc="-5">
                          <a:solidFill>
                            <a:srgbClr val="C00000"/>
                          </a:solidFill>
                          <a:latin typeface="Times New Roman"/>
                          <a:ea typeface="Times New Roman"/>
                          <a:cs typeface="Times New Roman"/>
                        </a:rPr>
                        <a:t>%</a:t>
                      </a:r>
                      <a:r>
                        <a:rPr lang="en-US" sz="900" b="1">
                          <a:solidFill>
                            <a:srgbClr val="C00000"/>
                          </a:solidFill>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r>
              <a:tr h="514543">
                <a:tc>
                  <a:txBody>
                    <a:bodyPr/>
                    <a:lstStyle/>
                    <a:p>
                      <a:pPr marL="64770" marR="109220">
                        <a:lnSpc>
                          <a:spcPct val="115000"/>
                        </a:lnSpc>
                        <a:spcBef>
                          <a:spcPts val="10"/>
                        </a:spcBef>
                        <a:spcAft>
                          <a:spcPts val="0"/>
                        </a:spcAft>
                      </a:pPr>
                      <a:r>
                        <a:rPr lang="en-US" sz="1000" b="1" dirty="0" smtClean="0">
                          <a:latin typeface="Times New Roman"/>
                          <a:ea typeface="Times New Roman"/>
                          <a:cs typeface="Times New Roman"/>
                        </a:rPr>
                        <a:t>Non compliance to be reported</a:t>
                      </a:r>
                      <a:endParaRPr lang="en-IN" sz="1100" dirty="0">
                        <a:latin typeface="Times New Roman"/>
                        <a:ea typeface="Times New Roman"/>
                        <a:cs typeface="Times New Roman"/>
                      </a:endParaRPr>
                    </a:p>
                  </a:txBody>
                  <a:tcPr marL="68580" marR="68580" marT="0" marB="0"/>
                </a:tc>
                <a:tc>
                  <a:txBody>
                    <a:bodyPr/>
                    <a:lstStyle/>
                    <a:p>
                      <a:pPr>
                        <a:lnSpc>
                          <a:spcPts val="1000"/>
                        </a:lnSpc>
                        <a:spcBef>
                          <a:spcPts val="5"/>
                        </a:spcBef>
                        <a:spcAft>
                          <a:spcPts val="0"/>
                        </a:spcAft>
                      </a:pPr>
                      <a:endParaRPr lang="en-IN" sz="1100" dirty="0">
                        <a:latin typeface="Times New Roman"/>
                        <a:ea typeface="Times New Roman"/>
                        <a:cs typeface="Times New Roman"/>
                      </a:endParaRPr>
                    </a:p>
                    <a:p>
                      <a:pPr marL="64770">
                        <a:lnSpc>
                          <a:spcPct val="115000"/>
                        </a:lnSpc>
                        <a:spcAft>
                          <a:spcPts val="0"/>
                        </a:spcAft>
                      </a:pPr>
                      <a:r>
                        <a:rPr lang="en-US" sz="1000" b="1" spc="5" dirty="0">
                          <a:latin typeface="Times New Roman"/>
                          <a:ea typeface="Times New Roman"/>
                          <a:cs typeface="Times New Roman"/>
                        </a:rPr>
                        <a:t>21</a:t>
                      </a:r>
                      <a:r>
                        <a:rPr lang="en-US" sz="1000" b="1" spc="10" dirty="0">
                          <a:latin typeface="Times New Roman"/>
                          <a:ea typeface="Times New Roman"/>
                          <a:cs typeface="Times New Roman"/>
                        </a:rPr>
                        <a:t> </a:t>
                      </a:r>
                      <a:r>
                        <a:rPr lang="en-US" sz="1000" b="1" spc="-10" dirty="0">
                          <a:latin typeface="Times New Roman"/>
                          <a:ea typeface="Times New Roman"/>
                          <a:cs typeface="Times New Roman"/>
                        </a:rPr>
                        <a:t>(</a:t>
                      </a:r>
                      <a:r>
                        <a:rPr lang="en-US" sz="1000" b="1" spc="5" dirty="0">
                          <a:latin typeface="Times New Roman"/>
                          <a:ea typeface="Times New Roman"/>
                          <a:cs typeface="Times New Roman"/>
                        </a:rPr>
                        <a:t>100</a:t>
                      </a:r>
                      <a:r>
                        <a:rPr lang="en-US" sz="1000" b="1" spc="-5" dirty="0">
                          <a:latin typeface="Times New Roman"/>
                          <a:ea typeface="Times New Roman"/>
                          <a:cs typeface="Times New Roman"/>
                        </a:rPr>
                        <a:t>%</a:t>
                      </a:r>
                      <a:r>
                        <a:rPr lang="en-US" sz="1000" b="1" dirty="0">
                          <a:latin typeface="Times New Roman"/>
                          <a:ea typeface="Times New Roman"/>
                          <a:cs typeface="Times New Roman"/>
                        </a:rPr>
                        <a:t>)</a:t>
                      </a:r>
                      <a:endParaRPr lang="en-IN" sz="1100" dirty="0">
                        <a:latin typeface="Times New Roman"/>
                        <a:ea typeface="Times New Roman"/>
                        <a:cs typeface="Times New Roman"/>
                      </a:endParaRPr>
                    </a:p>
                  </a:txBody>
                  <a:tcPr marL="68580" marR="68580" marT="0" marB="0"/>
                </a:tc>
                <a:tc>
                  <a:txBody>
                    <a:bodyPr/>
                    <a:lstStyle/>
                    <a:p>
                      <a:pPr>
                        <a:lnSpc>
                          <a:spcPts val="1000"/>
                        </a:lnSpc>
                        <a:spcBef>
                          <a:spcPts val="5"/>
                        </a:spcBef>
                        <a:spcAft>
                          <a:spcPts val="0"/>
                        </a:spcAft>
                      </a:pPr>
                      <a:endParaRPr lang="en-IN" sz="1100">
                        <a:latin typeface="Times New Roman"/>
                        <a:ea typeface="Times New Roman"/>
                        <a:cs typeface="Times New Roman"/>
                      </a:endParaRPr>
                    </a:p>
                    <a:p>
                      <a:pPr marL="64770">
                        <a:lnSpc>
                          <a:spcPct val="115000"/>
                        </a:lnSpc>
                        <a:spcAft>
                          <a:spcPts val="0"/>
                        </a:spcAft>
                      </a:pPr>
                      <a:r>
                        <a:rPr lang="en-US" sz="1000" b="1" spc="5">
                          <a:latin typeface="Times New Roman"/>
                          <a:ea typeface="Times New Roman"/>
                          <a:cs typeface="Times New Roman"/>
                        </a:rPr>
                        <a:t>31</a:t>
                      </a:r>
                      <a:r>
                        <a:rPr lang="en-US" sz="1000" b="1" spc="10">
                          <a:latin typeface="Times New Roman"/>
                          <a:ea typeface="Times New Roman"/>
                          <a:cs typeface="Times New Roman"/>
                        </a:rPr>
                        <a:t> </a:t>
                      </a:r>
                      <a:r>
                        <a:rPr lang="en-US" sz="1000" b="1" spc="-10">
                          <a:latin typeface="Times New Roman"/>
                          <a:ea typeface="Times New Roman"/>
                          <a:cs typeface="Times New Roman"/>
                        </a:rPr>
                        <a:t>(</a:t>
                      </a:r>
                      <a:r>
                        <a:rPr lang="en-US" sz="1000" b="1" spc="5">
                          <a:latin typeface="Times New Roman"/>
                          <a:ea typeface="Times New Roman"/>
                          <a:cs typeface="Times New Roman"/>
                        </a:rPr>
                        <a:t>100</a:t>
                      </a:r>
                      <a:r>
                        <a:rPr lang="en-US" sz="1000" b="1" spc="-5">
                          <a:latin typeface="Times New Roman"/>
                          <a:ea typeface="Times New Roman"/>
                          <a:cs typeface="Times New Roman"/>
                        </a:rPr>
                        <a:t>%</a:t>
                      </a:r>
                      <a:r>
                        <a:rPr lang="en-US" sz="10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ts val="1000"/>
                        </a:lnSpc>
                        <a:spcBef>
                          <a:spcPts val="5"/>
                        </a:spcBef>
                        <a:spcAft>
                          <a:spcPts val="0"/>
                        </a:spcAft>
                      </a:pPr>
                      <a:endParaRPr lang="en-IN" sz="1100">
                        <a:latin typeface="Times New Roman"/>
                        <a:ea typeface="Times New Roman"/>
                        <a:cs typeface="Times New Roman"/>
                      </a:endParaRPr>
                    </a:p>
                    <a:p>
                      <a:pPr marL="64770">
                        <a:lnSpc>
                          <a:spcPct val="115000"/>
                        </a:lnSpc>
                        <a:spcAft>
                          <a:spcPts val="0"/>
                        </a:spcAft>
                      </a:pPr>
                      <a:r>
                        <a:rPr lang="en-US" sz="1000" b="1" spc="5">
                          <a:latin typeface="Times New Roman"/>
                          <a:ea typeface="Times New Roman"/>
                          <a:cs typeface="Times New Roman"/>
                        </a:rPr>
                        <a:t>07</a:t>
                      </a:r>
                      <a:r>
                        <a:rPr lang="en-US" sz="1000" b="1" spc="10">
                          <a:latin typeface="Times New Roman"/>
                          <a:ea typeface="Times New Roman"/>
                          <a:cs typeface="Times New Roman"/>
                        </a:rPr>
                        <a:t> </a:t>
                      </a:r>
                      <a:r>
                        <a:rPr lang="en-US" sz="1000" b="1" spc="-10">
                          <a:latin typeface="Times New Roman"/>
                          <a:ea typeface="Times New Roman"/>
                          <a:cs typeface="Times New Roman"/>
                        </a:rPr>
                        <a:t>(</a:t>
                      </a:r>
                      <a:r>
                        <a:rPr lang="en-US" sz="1000" b="1" spc="5">
                          <a:latin typeface="Times New Roman"/>
                          <a:ea typeface="Times New Roman"/>
                          <a:cs typeface="Times New Roman"/>
                        </a:rPr>
                        <a:t>100</a:t>
                      </a:r>
                      <a:r>
                        <a:rPr lang="en-US" sz="1000" b="1" spc="-5">
                          <a:latin typeface="Times New Roman"/>
                          <a:ea typeface="Times New Roman"/>
                          <a:cs typeface="Times New Roman"/>
                        </a:rPr>
                        <a:t>%</a:t>
                      </a:r>
                      <a:r>
                        <a:rPr lang="en-US" sz="10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ts val="1000"/>
                        </a:lnSpc>
                        <a:spcBef>
                          <a:spcPts val="5"/>
                        </a:spcBef>
                        <a:spcAft>
                          <a:spcPts val="0"/>
                        </a:spcAft>
                      </a:pPr>
                      <a:endParaRPr lang="en-IN" sz="1100">
                        <a:latin typeface="Times New Roman"/>
                        <a:ea typeface="Times New Roman"/>
                        <a:cs typeface="Times New Roman"/>
                      </a:endParaRPr>
                    </a:p>
                    <a:p>
                      <a:pPr marL="64770">
                        <a:lnSpc>
                          <a:spcPct val="115000"/>
                        </a:lnSpc>
                        <a:spcAft>
                          <a:spcPts val="0"/>
                        </a:spcAft>
                      </a:pPr>
                      <a:r>
                        <a:rPr lang="en-US" sz="1000" b="1">
                          <a:latin typeface="Times New Roman"/>
                          <a:ea typeface="Times New Roman"/>
                          <a:cs typeface="Times New Roman"/>
                        </a:rPr>
                        <a:t>17</a:t>
                      </a:r>
                      <a:r>
                        <a:rPr lang="en-US" sz="1000" b="1" spc="10">
                          <a:latin typeface="Times New Roman"/>
                          <a:ea typeface="Times New Roman"/>
                          <a:cs typeface="Times New Roman"/>
                        </a:rPr>
                        <a:t> </a:t>
                      </a:r>
                      <a:r>
                        <a:rPr lang="en-US" sz="1000" b="1">
                          <a:latin typeface="Times New Roman"/>
                          <a:ea typeface="Times New Roman"/>
                          <a:cs typeface="Times New Roman"/>
                        </a:rPr>
                        <a:t>(</a:t>
                      </a:r>
                      <a:r>
                        <a:rPr lang="en-US" sz="1000" b="1" spc="-5">
                          <a:latin typeface="Times New Roman"/>
                          <a:ea typeface="Times New Roman"/>
                          <a:cs typeface="Times New Roman"/>
                        </a:rPr>
                        <a:t>100%</a:t>
                      </a:r>
                      <a:r>
                        <a:rPr lang="en-US" sz="10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ts val="1000"/>
                        </a:lnSpc>
                        <a:spcBef>
                          <a:spcPts val="5"/>
                        </a:spcBef>
                        <a:spcAft>
                          <a:spcPts val="0"/>
                        </a:spcAft>
                      </a:pPr>
                      <a:endParaRPr lang="en-IN" sz="1100">
                        <a:latin typeface="Times New Roman"/>
                        <a:ea typeface="Times New Roman"/>
                        <a:cs typeface="Times New Roman"/>
                      </a:endParaRPr>
                    </a:p>
                    <a:p>
                      <a:pPr marL="64770">
                        <a:lnSpc>
                          <a:spcPct val="115000"/>
                        </a:lnSpc>
                        <a:spcAft>
                          <a:spcPts val="0"/>
                        </a:spcAft>
                      </a:pPr>
                      <a:r>
                        <a:rPr lang="en-US" sz="1000" b="1" spc="5">
                          <a:latin typeface="Times New Roman"/>
                          <a:ea typeface="Times New Roman"/>
                          <a:cs typeface="Times New Roman"/>
                        </a:rPr>
                        <a:t>76</a:t>
                      </a:r>
                      <a:r>
                        <a:rPr lang="en-US" sz="1000" b="1" spc="-5">
                          <a:latin typeface="Times New Roman"/>
                          <a:ea typeface="Times New Roman"/>
                          <a:cs typeface="Times New Roman"/>
                        </a:rPr>
                        <a:t> </a:t>
                      </a:r>
                      <a:r>
                        <a:rPr lang="en-US" sz="1000" b="1">
                          <a:latin typeface="Times New Roman"/>
                          <a:ea typeface="Times New Roman"/>
                          <a:cs typeface="Times New Roman"/>
                        </a:rPr>
                        <a:t>(</a:t>
                      </a:r>
                      <a:r>
                        <a:rPr lang="en-US" sz="1000" b="1" spc="-5">
                          <a:latin typeface="Times New Roman"/>
                          <a:ea typeface="Times New Roman"/>
                          <a:cs typeface="Times New Roman"/>
                        </a:rPr>
                        <a:t>100%</a:t>
                      </a:r>
                      <a:r>
                        <a:rPr lang="en-US" sz="10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r>
              <a:tr h="546771">
                <a:tc>
                  <a:txBody>
                    <a:bodyPr/>
                    <a:lstStyle/>
                    <a:p>
                      <a:pPr marL="64770">
                        <a:lnSpc>
                          <a:spcPct val="115000"/>
                        </a:lnSpc>
                        <a:spcAft>
                          <a:spcPts val="0"/>
                        </a:spcAft>
                      </a:pPr>
                      <a:r>
                        <a:rPr lang="en-US" sz="1000" b="1" dirty="0">
                          <a:latin typeface="Times New Roman"/>
                          <a:ea typeface="Times New Roman"/>
                          <a:cs typeface="Times New Roman"/>
                        </a:rPr>
                        <a:t>Think that  </a:t>
                      </a:r>
                      <a:r>
                        <a:rPr lang="en-US" sz="1000" b="1" dirty="0" err="1">
                          <a:latin typeface="Times New Roman"/>
                          <a:ea typeface="Times New Roman"/>
                          <a:cs typeface="Times New Roman"/>
                        </a:rPr>
                        <a:t>labelling</a:t>
                      </a:r>
                      <a:r>
                        <a:rPr lang="en-US" sz="1000" b="1" dirty="0">
                          <a:latin typeface="Times New Roman"/>
                          <a:ea typeface="Times New Roman"/>
                          <a:cs typeface="Times New Roman"/>
                        </a:rPr>
                        <a:t> the container before filling is important</a:t>
                      </a:r>
                      <a:endParaRPr lang="en-IN" sz="1100" dirty="0">
                        <a:latin typeface="Times New Roman"/>
                        <a:ea typeface="Times New Roman"/>
                        <a:cs typeface="Times New Roman"/>
                      </a:endParaRPr>
                    </a:p>
                  </a:txBody>
                  <a:tcPr marL="68580" marR="68580" marT="0" marB="0"/>
                </a:tc>
                <a:tc>
                  <a:txBody>
                    <a:bodyPr/>
                    <a:lstStyle/>
                    <a:p>
                      <a:pPr>
                        <a:lnSpc>
                          <a:spcPts val="1000"/>
                        </a:lnSpc>
                        <a:spcBef>
                          <a:spcPts val="5"/>
                        </a:spcBef>
                        <a:spcAft>
                          <a:spcPts val="0"/>
                        </a:spcAft>
                      </a:pPr>
                      <a:endParaRPr lang="en-IN" sz="1100">
                        <a:latin typeface="Times New Roman"/>
                        <a:ea typeface="Times New Roman"/>
                        <a:cs typeface="Times New Roman"/>
                      </a:endParaRPr>
                    </a:p>
                    <a:p>
                      <a:pPr marL="64770">
                        <a:lnSpc>
                          <a:spcPct val="115000"/>
                        </a:lnSpc>
                        <a:spcAft>
                          <a:spcPts val="0"/>
                        </a:spcAft>
                      </a:pPr>
                      <a:r>
                        <a:rPr lang="en-US" sz="1000" b="1" spc="5">
                          <a:latin typeface="Times New Roman"/>
                          <a:ea typeface="Times New Roman"/>
                          <a:cs typeface="Times New Roman"/>
                        </a:rPr>
                        <a:t>20</a:t>
                      </a:r>
                      <a:r>
                        <a:rPr lang="en-US" sz="1000" b="1" spc="10">
                          <a:latin typeface="Times New Roman"/>
                          <a:ea typeface="Times New Roman"/>
                          <a:cs typeface="Times New Roman"/>
                        </a:rPr>
                        <a:t> </a:t>
                      </a:r>
                      <a:r>
                        <a:rPr lang="en-US" sz="1000" b="1" spc="-10">
                          <a:latin typeface="Times New Roman"/>
                          <a:ea typeface="Times New Roman"/>
                          <a:cs typeface="Times New Roman"/>
                        </a:rPr>
                        <a:t>(</a:t>
                      </a:r>
                      <a:r>
                        <a:rPr lang="en-US" sz="1000" b="1" spc="5">
                          <a:latin typeface="Times New Roman"/>
                          <a:ea typeface="Times New Roman"/>
                          <a:cs typeface="Times New Roman"/>
                        </a:rPr>
                        <a:t>95</a:t>
                      </a:r>
                      <a:r>
                        <a:rPr lang="en-US" sz="1000" b="1" spc="-5">
                          <a:latin typeface="Times New Roman"/>
                          <a:ea typeface="Times New Roman"/>
                          <a:cs typeface="Times New Roman"/>
                        </a:rPr>
                        <a:t>%</a:t>
                      </a:r>
                      <a:r>
                        <a:rPr lang="en-US" sz="10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ts val="1000"/>
                        </a:lnSpc>
                        <a:spcBef>
                          <a:spcPts val="5"/>
                        </a:spcBef>
                        <a:spcAft>
                          <a:spcPts val="0"/>
                        </a:spcAft>
                      </a:pPr>
                      <a:endParaRPr lang="en-IN" sz="1100" dirty="0">
                        <a:latin typeface="Times New Roman"/>
                        <a:ea typeface="Times New Roman"/>
                        <a:cs typeface="Times New Roman"/>
                      </a:endParaRPr>
                    </a:p>
                    <a:p>
                      <a:pPr marL="64770">
                        <a:lnSpc>
                          <a:spcPct val="115000"/>
                        </a:lnSpc>
                        <a:spcAft>
                          <a:spcPts val="0"/>
                        </a:spcAft>
                      </a:pPr>
                      <a:r>
                        <a:rPr lang="en-US" sz="1000" b="1" spc="5" dirty="0">
                          <a:latin typeface="Times New Roman"/>
                          <a:ea typeface="Times New Roman"/>
                          <a:cs typeface="Times New Roman"/>
                        </a:rPr>
                        <a:t>30</a:t>
                      </a:r>
                      <a:r>
                        <a:rPr lang="en-US" sz="1000" b="1" spc="10" dirty="0">
                          <a:latin typeface="Times New Roman"/>
                          <a:ea typeface="Times New Roman"/>
                          <a:cs typeface="Times New Roman"/>
                        </a:rPr>
                        <a:t> </a:t>
                      </a:r>
                      <a:r>
                        <a:rPr lang="en-US" sz="1000" b="1" spc="-10" dirty="0">
                          <a:latin typeface="Times New Roman"/>
                          <a:ea typeface="Times New Roman"/>
                          <a:cs typeface="Times New Roman"/>
                        </a:rPr>
                        <a:t>(</a:t>
                      </a:r>
                      <a:r>
                        <a:rPr lang="en-US" sz="1000" b="1" spc="5" dirty="0">
                          <a:latin typeface="Times New Roman"/>
                          <a:ea typeface="Times New Roman"/>
                          <a:cs typeface="Times New Roman"/>
                        </a:rPr>
                        <a:t>97</a:t>
                      </a:r>
                      <a:r>
                        <a:rPr lang="en-US" sz="1000" b="1" spc="-5" dirty="0">
                          <a:latin typeface="Times New Roman"/>
                          <a:ea typeface="Times New Roman"/>
                          <a:cs typeface="Times New Roman"/>
                        </a:rPr>
                        <a:t>%</a:t>
                      </a:r>
                      <a:r>
                        <a:rPr lang="en-US" sz="1000" b="1" dirty="0">
                          <a:latin typeface="Times New Roman"/>
                          <a:ea typeface="Times New Roman"/>
                          <a:cs typeface="Times New Roman"/>
                        </a:rPr>
                        <a:t>)</a:t>
                      </a:r>
                      <a:endParaRPr lang="en-IN" sz="1100" dirty="0">
                        <a:latin typeface="Times New Roman"/>
                        <a:ea typeface="Times New Roman"/>
                        <a:cs typeface="Times New Roman"/>
                      </a:endParaRPr>
                    </a:p>
                  </a:txBody>
                  <a:tcPr marL="68580" marR="68580" marT="0" marB="0"/>
                </a:tc>
                <a:tc>
                  <a:txBody>
                    <a:bodyPr/>
                    <a:lstStyle/>
                    <a:p>
                      <a:pPr>
                        <a:lnSpc>
                          <a:spcPts val="1000"/>
                        </a:lnSpc>
                        <a:spcBef>
                          <a:spcPts val="5"/>
                        </a:spcBef>
                        <a:spcAft>
                          <a:spcPts val="0"/>
                        </a:spcAft>
                      </a:pPr>
                      <a:endParaRPr lang="en-IN" sz="1100">
                        <a:latin typeface="Times New Roman"/>
                        <a:ea typeface="Times New Roman"/>
                        <a:cs typeface="Times New Roman"/>
                      </a:endParaRPr>
                    </a:p>
                    <a:p>
                      <a:pPr marL="64770">
                        <a:lnSpc>
                          <a:spcPct val="115000"/>
                        </a:lnSpc>
                        <a:spcAft>
                          <a:spcPts val="0"/>
                        </a:spcAft>
                      </a:pPr>
                      <a:r>
                        <a:rPr lang="en-US" sz="1000" b="1" spc="5">
                          <a:latin typeface="Times New Roman"/>
                          <a:ea typeface="Times New Roman"/>
                          <a:cs typeface="Times New Roman"/>
                        </a:rPr>
                        <a:t>07</a:t>
                      </a:r>
                      <a:r>
                        <a:rPr lang="en-US" sz="1000" b="1" spc="10">
                          <a:latin typeface="Times New Roman"/>
                          <a:ea typeface="Times New Roman"/>
                          <a:cs typeface="Times New Roman"/>
                        </a:rPr>
                        <a:t> </a:t>
                      </a:r>
                      <a:r>
                        <a:rPr lang="en-US" sz="1000" b="1" spc="-10">
                          <a:latin typeface="Times New Roman"/>
                          <a:ea typeface="Times New Roman"/>
                          <a:cs typeface="Times New Roman"/>
                        </a:rPr>
                        <a:t>(</a:t>
                      </a:r>
                      <a:r>
                        <a:rPr lang="en-US" sz="1000" b="1" spc="5">
                          <a:latin typeface="Times New Roman"/>
                          <a:ea typeface="Times New Roman"/>
                          <a:cs typeface="Times New Roman"/>
                        </a:rPr>
                        <a:t>100</a:t>
                      </a:r>
                      <a:r>
                        <a:rPr lang="en-US" sz="1000" b="1" spc="-5">
                          <a:latin typeface="Times New Roman"/>
                          <a:ea typeface="Times New Roman"/>
                          <a:cs typeface="Times New Roman"/>
                        </a:rPr>
                        <a:t>%</a:t>
                      </a:r>
                      <a:r>
                        <a:rPr lang="en-US" sz="10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ts val="1000"/>
                        </a:lnSpc>
                        <a:spcBef>
                          <a:spcPts val="5"/>
                        </a:spcBef>
                        <a:spcAft>
                          <a:spcPts val="0"/>
                        </a:spcAft>
                      </a:pPr>
                      <a:endParaRPr lang="en-IN" sz="1100">
                        <a:latin typeface="Times New Roman"/>
                        <a:ea typeface="Times New Roman"/>
                        <a:cs typeface="Times New Roman"/>
                      </a:endParaRPr>
                    </a:p>
                    <a:p>
                      <a:pPr>
                        <a:lnSpc>
                          <a:spcPct val="115000"/>
                        </a:lnSpc>
                        <a:spcAft>
                          <a:spcPts val="0"/>
                        </a:spcAft>
                      </a:pPr>
                      <a:r>
                        <a:rPr lang="en-US" sz="1000" b="1">
                          <a:latin typeface="Times New Roman"/>
                          <a:ea typeface="Times New Roman"/>
                          <a:cs typeface="Times New Roman"/>
                        </a:rPr>
                        <a:t>16(</a:t>
                      </a:r>
                      <a:r>
                        <a:rPr lang="en-US" sz="1000" b="1" spc="-5">
                          <a:latin typeface="Times New Roman"/>
                          <a:ea typeface="Times New Roman"/>
                          <a:cs typeface="Times New Roman"/>
                        </a:rPr>
                        <a:t>94%</a:t>
                      </a:r>
                      <a:r>
                        <a:rPr lang="en-US" sz="1000" b="1">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nSpc>
                          <a:spcPts val="1000"/>
                        </a:lnSpc>
                        <a:spcBef>
                          <a:spcPts val="5"/>
                        </a:spcBef>
                        <a:spcAft>
                          <a:spcPts val="0"/>
                        </a:spcAft>
                      </a:pPr>
                      <a:endParaRPr lang="en-IN" sz="1100" dirty="0">
                        <a:latin typeface="Times New Roman"/>
                        <a:ea typeface="Times New Roman"/>
                        <a:cs typeface="Times New Roman"/>
                      </a:endParaRPr>
                    </a:p>
                    <a:p>
                      <a:pPr marL="64770">
                        <a:lnSpc>
                          <a:spcPct val="115000"/>
                        </a:lnSpc>
                        <a:spcAft>
                          <a:spcPts val="0"/>
                        </a:spcAft>
                      </a:pPr>
                      <a:r>
                        <a:rPr lang="en-US" sz="1000" b="1" spc="5" dirty="0">
                          <a:latin typeface="Times New Roman"/>
                          <a:ea typeface="Times New Roman"/>
                          <a:cs typeface="Times New Roman"/>
                        </a:rPr>
                        <a:t>73</a:t>
                      </a:r>
                      <a:r>
                        <a:rPr lang="en-US" sz="1000" b="1" spc="-5" dirty="0">
                          <a:latin typeface="Times New Roman"/>
                          <a:ea typeface="Times New Roman"/>
                          <a:cs typeface="Times New Roman"/>
                        </a:rPr>
                        <a:t> </a:t>
                      </a:r>
                      <a:r>
                        <a:rPr lang="en-US" sz="1000" b="1" dirty="0">
                          <a:latin typeface="Times New Roman"/>
                          <a:ea typeface="Times New Roman"/>
                          <a:cs typeface="Times New Roman"/>
                        </a:rPr>
                        <a:t>(</a:t>
                      </a:r>
                      <a:r>
                        <a:rPr lang="en-US" sz="1000" b="1" spc="-5" dirty="0">
                          <a:latin typeface="Times New Roman"/>
                          <a:ea typeface="Times New Roman"/>
                          <a:cs typeface="Times New Roman"/>
                        </a:rPr>
                        <a:t>96%</a:t>
                      </a:r>
                      <a:r>
                        <a:rPr lang="en-US" sz="1000" b="1" dirty="0">
                          <a:latin typeface="Times New Roman"/>
                          <a:ea typeface="Times New Roman"/>
                          <a:cs typeface="Times New Roman"/>
                        </a:rPr>
                        <a:t>)</a:t>
                      </a:r>
                      <a:endParaRPr lang="en-IN" sz="1100" dirty="0">
                        <a:latin typeface="Times New Roman"/>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u="sng" dirty="0" smtClean="0"/>
              <a:t>ANALYSIS- ATTITUDE</a:t>
            </a:r>
            <a:endParaRPr lang="en-IN" dirty="0"/>
          </a:p>
        </p:txBody>
      </p:sp>
      <p:sp>
        <p:nvSpPr>
          <p:cNvPr id="3" name="Content Placeholder 2"/>
          <p:cNvSpPr>
            <a:spLocks noGrp="1"/>
          </p:cNvSpPr>
          <p:nvPr>
            <p:ph idx="1"/>
          </p:nvPr>
        </p:nvSpPr>
        <p:spPr/>
        <p:txBody>
          <a:bodyPr>
            <a:normAutofit/>
          </a:bodyPr>
          <a:lstStyle/>
          <a:p>
            <a:r>
              <a:rPr lang="en-US" sz="2400" dirty="0" smtClean="0"/>
              <a:t>All HCWs showed a positive attitude towards BMW management in the hospital, 53% excellent score and 46 % secured a good score This reflects in the general upkeep , maintenance and cleanliness of the hospital  which was of high standard. </a:t>
            </a:r>
          </a:p>
          <a:p>
            <a:r>
              <a:rPr lang="en-US" sz="2400" dirty="0" smtClean="0"/>
              <a:t> 92% of the participant HCW  agreed that BMW management was an important issue , 95 % said that it was a collective responsibility . Only  48% felt that it increased the financial  burden of  the  hospital  and only 33% felt that it increased the burden of work . This reflects the changing attitude of the HCW about BMW management in the present scenario</a:t>
            </a:r>
            <a:endParaRPr lang="en-IN"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u="sng" dirty="0" smtClean="0"/>
              <a:t>ANALYSIS- ATTITUDE</a:t>
            </a:r>
            <a:endParaRPr lang="en-IN" dirty="0"/>
          </a:p>
        </p:txBody>
      </p:sp>
      <p:sp>
        <p:nvSpPr>
          <p:cNvPr id="3" name="Content Placeholder 2"/>
          <p:cNvSpPr>
            <a:spLocks noGrp="1"/>
          </p:cNvSpPr>
          <p:nvPr>
            <p:ph idx="1"/>
          </p:nvPr>
        </p:nvSpPr>
        <p:spPr/>
        <p:txBody>
          <a:bodyPr>
            <a:normAutofit/>
          </a:bodyPr>
          <a:lstStyle/>
          <a:p>
            <a:r>
              <a:rPr lang="en-IN" sz="2400" dirty="0" smtClean="0"/>
              <a:t> </a:t>
            </a:r>
            <a:r>
              <a:rPr lang="en-US" sz="2000" dirty="0" smtClean="0"/>
              <a:t>The HCW are   unanimous about their view that the hospital should conduct regular training and awareness modules about BMW management and all (100%) were volunteers to attend any such training programs</a:t>
            </a:r>
          </a:p>
          <a:p>
            <a:r>
              <a:rPr lang="en-US" sz="2000" dirty="0" smtClean="0"/>
              <a:t> Only 42% of the HCW felt that infectious waste should be sterilized before disposal , lowest being the Sanitary staff</a:t>
            </a:r>
          </a:p>
          <a:p>
            <a:r>
              <a:rPr lang="en-US" sz="2000" dirty="0" smtClean="0"/>
              <a:t> Only 28% felt the necessity of having an Effluent Treatment Plant (ETP)  in the hospital</a:t>
            </a:r>
          </a:p>
          <a:p>
            <a:r>
              <a:rPr lang="en-US" sz="2000" dirty="0" smtClean="0"/>
              <a:t> 76% of the HCW felt that it was important to comply with the directions of pollution control board  and any non compliance must be reported</a:t>
            </a:r>
            <a:endParaRPr lang="en-IN"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u="sng" dirty="0" smtClean="0"/>
              <a:t>ANALYSIS- ATTITUDE</a:t>
            </a:r>
            <a:endParaRPr lang="en-IN" dirty="0"/>
          </a:p>
        </p:txBody>
      </p:sp>
      <p:graphicFrame>
        <p:nvGraphicFramePr>
          <p:cNvPr id="4" name="Chart 3"/>
          <p:cNvGraphicFramePr/>
          <p:nvPr/>
        </p:nvGraphicFramePr>
        <p:xfrm>
          <a:off x="539552" y="1844824"/>
          <a:ext cx="8280920" cy="424847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u="sng" dirty="0" smtClean="0"/>
              <a:t>OBSERVATIONS- PRACTICES</a:t>
            </a:r>
            <a:endParaRPr lang="en-IN" dirty="0"/>
          </a:p>
        </p:txBody>
      </p:sp>
      <p:graphicFrame>
        <p:nvGraphicFramePr>
          <p:cNvPr id="4" name="Content Placeholder 3"/>
          <p:cNvGraphicFramePr>
            <a:graphicFrameLocks noGrp="1"/>
          </p:cNvGraphicFramePr>
          <p:nvPr>
            <p:ph idx="1"/>
          </p:nvPr>
        </p:nvGraphicFramePr>
        <p:xfrm>
          <a:off x="457200" y="1600200"/>
          <a:ext cx="8229600" cy="4637112"/>
        </p:xfrm>
        <a:graphic>
          <a:graphicData uri="http://schemas.openxmlformats.org/drawingml/2006/table">
            <a:tbl>
              <a:tblPr firstRow="1" bandRow="1">
                <a:tableStyleId>{5C22544A-7EE6-4342-B048-85BDC9FD1C3A}</a:tableStyleId>
              </a:tblPr>
              <a:tblGrid>
                <a:gridCol w="2057400"/>
                <a:gridCol w="2057400"/>
                <a:gridCol w="2057400"/>
                <a:gridCol w="2057400"/>
              </a:tblGrid>
              <a:tr h="772852">
                <a:tc>
                  <a:txBody>
                    <a:bodyPr/>
                    <a:lstStyle/>
                    <a:p>
                      <a:pPr>
                        <a:lnSpc>
                          <a:spcPts val="1355"/>
                        </a:lnSpc>
                        <a:spcBef>
                          <a:spcPts val="300"/>
                        </a:spcBef>
                        <a:spcAft>
                          <a:spcPts val="0"/>
                        </a:spcAft>
                      </a:pPr>
                      <a:r>
                        <a:rPr lang="en-US" sz="1400" b="1" dirty="0">
                          <a:latin typeface="Times New Roman"/>
                          <a:ea typeface="Times New Roman"/>
                          <a:cs typeface="Arial"/>
                        </a:rPr>
                        <a:t>Standard</a:t>
                      </a:r>
                      <a:endParaRPr lang="en-IN" sz="1100" dirty="0">
                        <a:latin typeface="Times New Roman"/>
                        <a:ea typeface="Times New Roman"/>
                        <a:cs typeface="Times New Roman"/>
                      </a:endParaRPr>
                    </a:p>
                    <a:p>
                      <a:pPr>
                        <a:lnSpc>
                          <a:spcPts val="1355"/>
                        </a:lnSpc>
                        <a:spcBef>
                          <a:spcPts val="300"/>
                        </a:spcBef>
                        <a:spcAft>
                          <a:spcPts val="0"/>
                        </a:spcAft>
                      </a:pPr>
                      <a:r>
                        <a:rPr lang="en-US" sz="1400" b="1" dirty="0">
                          <a:latin typeface="Times New Roman"/>
                          <a:ea typeface="Times New Roman"/>
                          <a:cs typeface="Arial"/>
                        </a:rPr>
                        <a:t>---------------------</a:t>
                      </a:r>
                      <a:endParaRPr lang="en-IN" sz="1100" dirty="0">
                        <a:latin typeface="Times New Roman"/>
                        <a:ea typeface="Times New Roman"/>
                        <a:cs typeface="Times New Roman"/>
                      </a:endParaRPr>
                    </a:p>
                    <a:p>
                      <a:pPr>
                        <a:lnSpc>
                          <a:spcPts val="1355"/>
                        </a:lnSpc>
                        <a:spcBef>
                          <a:spcPts val="300"/>
                        </a:spcBef>
                        <a:spcAft>
                          <a:spcPts val="0"/>
                        </a:spcAft>
                      </a:pPr>
                      <a:r>
                        <a:rPr lang="en-US" sz="1400" b="1" dirty="0">
                          <a:latin typeface="Times New Roman"/>
                          <a:ea typeface="Times New Roman"/>
                          <a:cs typeface="Arial"/>
                        </a:rPr>
                        <a:t>Profession</a:t>
                      </a:r>
                      <a:endParaRPr lang="en-IN" sz="1100" dirty="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b="1">
                          <a:latin typeface="Times New Roman"/>
                          <a:ea typeface="Times New Roman"/>
                          <a:cs typeface="Arial"/>
                        </a:rPr>
                        <a:t>Excellent</a:t>
                      </a:r>
                      <a:endParaRPr lang="en-IN" sz="1100">
                        <a:latin typeface="Times New Roman"/>
                        <a:ea typeface="Times New Roman"/>
                        <a:cs typeface="Times New Roman"/>
                      </a:endParaRPr>
                    </a:p>
                    <a:p>
                      <a:pPr>
                        <a:lnSpc>
                          <a:spcPts val="1355"/>
                        </a:lnSpc>
                        <a:spcBef>
                          <a:spcPts val="300"/>
                        </a:spcBef>
                        <a:spcAft>
                          <a:spcPts val="0"/>
                        </a:spcAft>
                      </a:pPr>
                      <a:r>
                        <a:rPr lang="en-US" sz="1400" b="1">
                          <a:latin typeface="Times New Roman"/>
                          <a:ea typeface="Times New Roman"/>
                          <a:cs typeface="Arial"/>
                        </a:rPr>
                        <a:t>n  (%)</a:t>
                      </a:r>
                      <a:endParaRPr lang="en-IN" sz="1100">
                        <a:latin typeface="Times New Roman"/>
                        <a:ea typeface="Times New Roman"/>
                        <a:cs typeface="Times New Roman"/>
                      </a:endParaRPr>
                    </a:p>
                    <a:p>
                      <a:pPr>
                        <a:lnSpc>
                          <a:spcPts val="1355"/>
                        </a:lnSpc>
                        <a:spcBef>
                          <a:spcPts val="300"/>
                        </a:spcBef>
                        <a:spcAft>
                          <a:spcPts val="0"/>
                        </a:spcAft>
                      </a:pPr>
                      <a:r>
                        <a:rPr lang="en-US" sz="1400" b="1">
                          <a:latin typeface="Times New Roman"/>
                          <a:ea typeface="Times New Roman"/>
                          <a:cs typeface="Arial"/>
                        </a:rPr>
                        <a:t> </a:t>
                      </a:r>
                      <a:endParaRPr lang="en-IN" sz="110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b="1">
                          <a:latin typeface="Times New Roman"/>
                          <a:ea typeface="Times New Roman"/>
                          <a:cs typeface="Arial"/>
                        </a:rPr>
                        <a:t>Good</a:t>
                      </a:r>
                      <a:endParaRPr lang="en-IN" sz="1100">
                        <a:latin typeface="Times New Roman"/>
                        <a:ea typeface="Times New Roman"/>
                        <a:cs typeface="Times New Roman"/>
                      </a:endParaRPr>
                    </a:p>
                    <a:p>
                      <a:pPr>
                        <a:lnSpc>
                          <a:spcPts val="1355"/>
                        </a:lnSpc>
                        <a:spcBef>
                          <a:spcPts val="300"/>
                        </a:spcBef>
                        <a:spcAft>
                          <a:spcPts val="0"/>
                        </a:spcAft>
                      </a:pPr>
                      <a:r>
                        <a:rPr lang="en-US" sz="1400" b="1">
                          <a:latin typeface="Times New Roman"/>
                          <a:ea typeface="Times New Roman"/>
                          <a:cs typeface="Arial"/>
                        </a:rPr>
                        <a:t>n  (%)</a:t>
                      </a:r>
                      <a:endParaRPr lang="en-IN" sz="110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b="1">
                          <a:latin typeface="Times New Roman"/>
                          <a:ea typeface="Times New Roman"/>
                          <a:cs typeface="Arial"/>
                        </a:rPr>
                        <a:t>Poor</a:t>
                      </a:r>
                      <a:endParaRPr lang="en-IN" sz="1100">
                        <a:latin typeface="Times New Roman"/>
                        <a:ea typeface="Times New Roman"/>
                        <a:cs typeface="Times New Roman"/>
                      </a:endParaRPr>
                    </a:p>
                    <a:p>
                      <a:pPr>
                        <a:lnSpc>
                          <a:spcPts val="1355"/>
                        </a:lnSpc>
                        <a:spcBef>
                          <a:spcPts val="300"/>
                        </a:spcBef>
                        <a:spcAft>
                          <a:spcPts val="0"/>
                        </a:spcAft>
                      </a:pPr>
                      <a:r>
                        <a:rPr lang="en-US" sz="1400" b="1">
                          <a:latin typeface="Times New Roman"/>
                          <a:ea typeface="Times New Roman"/>
                          <a:cs typeface="Arial"/>
                        </a:rPr>
                        <a:t>n  (%)</a:t>
                      </a:r>
                      <a:endParaRPr lang="en-IN" sz="1100">
                        <a:latin typeface="Times New Roman"/>
                        <a:ea typeface="Times New Roman"/>
                        <a:cs typeface="Times New Roman"/>
                      </a:endParaRPr>
                    </a:p>
                  </a:txBody>
                  <a:tcPr marL="68580" marR="68580" marT="0" marB="0"/>
                </a:tc>
              </a:tr>
              <a:tr h="772852">
                <a:tc>
                  <a:txBody>
                    <a:bodyPr/>
                    <a:lstStyle/>
                    <a:p>
                      <a:pPr>
                        <a:lnSpc>
                          <a:spcPts val="1355"/>
                        </a:lnSpc>
                        <a:spcBef>
                          <a:spcPts val="300"/>
                        </a:spcBef>
                        <a:spcAft>
                          <a:spcPts val="0"/>
                        </a:spcAft>
                      </a:pPr>
                      <a:r>
                        <a:rPr lang="en-US" sz="1400" b="1">
                          <a:latin typeface="Times New Roman"/>
                          <a:ea typeface="Times New Roman"/>
                          <a:cs typeface="Arial"/>
                        </a:rPr>
                        <a:t>Doctors </a:t>
                      </a:r>
                      <a:endParaRPr lang="en-IN" sz="1100">
                        <a:latin typeface="Times New Roman"/>
                        <a:ea typeface="Times New Roman"/>
                        <a:cs typeface="Times New Roman"/>
                      </a:endParaRPr>
                    </a:p>
                    <a:p>
                      <a:pPr>
                        <a:lnSpc>
                          <a:spcPts val="1355"/>
                        </a:lnSpc>
                        <a:spcBef>
                          <a:spcPts val="300"/>
                        </a:spcBef>
                        <a:spcAft>
                          <a:spcPts val="0"/>
                        </a:spcAft>
                      </a:pPr>
                      <a:r>
                        <a:rPr lang="en-US" sz="1400" b="1">
                          <a:latin typeface="Times New Roman"/>
                          <a:ea typeface="Times New Roman"/>
                          <a:cs typeface="Arial"/>
                        </a:rPr>
                        <a:t>N=</a:t>
                      </a:r>
                      <a:r>
                        <a:rPr lang="en-US" sz="1400">
                          <a:latin typeface="Times New Roman"/>
                          <a:ea typeface="Times New Roman"/>
                          <a:cs typeface="Arial"/>
                        </a:rPr>
                        <a:t>21(28%)</a:t>
                      </a:r>
                      <a:endParaRPr lang="en-IN" sz="110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a:latin typeface="Times New Roman"/>
                          <a:ea typeface="Times New Roman"/>
                          <a:cs typeface="Arial"/>
                        </a:rPr>
                        <a:t>5 ( 24%)</a:t>
                      </a:r>
                      <a:endParaRPr lang="en-IN" sz="110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a:latin typeface="Times New Roman"/>
                          <a:ea typeface="Times New Roman"/>
                          <a:cs typeface="Arial"/>
                        </a:rPr>
                        <a:t>10 (48%)</a:t>
                      </a:r>
                      <a:endParaRPr lang="en-IN" sz="110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a:latin typeface="Times New Roman"/>
                          <a:ea typeface="Times New Roman"/>
                          <a:cs typeface="Arial"/>
                        </a:rPr>
                        <a:t>06(28%)</a:t>
                      </a:r>
                      <a:endParaRPr lang="en-IN" sz="1100">
                        <a:latin typeface="Times New Roman"/>
                        <a:ea typeface="Times New Roman"/>
                        <a:cs typeface="Times New Roman"/>
                      </a:endParaRPr>
                    </a:p>
                  </a:txBody>
                  <a:tcPr marL="68580" marR="68580" marT="0" marB="0"/>
                </a:tc>
              </a:tr>
              <a:tr h="772852">
                <a:tc>
                  <a:txBody>
                    <a:bodyPr/>
                    <a:lstStyle/>
                    <a:p>
                      <a:pPr>
                        <a:lnSpc>
                          <a:spcPts val="1355"/>
                        </a:lnSpc>
                        <a:spcBef>
                          <a:spcPts val="300"/>
                        </a:spcBef>
                        <a:spcAft>
                          <a:spcPts val="0"/>
                        </a:spcAft>
                      </a:pPr>
                      <a:r>
                        <a:rPr lang="en-US" sz="1400" b="1">
                          <a:latin typeface="Times New Roman"/>
                          <a:ea typeface="Times New Roman"/>
                          <a:cs typeface="Arial"/>
                        </a:rPr>
                        <a:t>Nurses</a:t>
                      </a:r>
                      <a:endParaRPr lang="en-IN" sz="1100">
                        <a:latin typeface="Times New Roman"/>
                        <a:ea typeface="Times New Roman"/>
                        <a:cs typeface="Times New Roman"/>
                      </a:endParaRPr>
                    </a:p>
                    <a:p>
                      <a:pPr>
                        <a:lnSpc>
                          <a:spcPts val="1355"/>
                        </a:lnSpc>
                        <a:spcBef>
                          <a:spcPts val="300"/>
                        </a:spcBef>
                        <a:spcAft>
                          <a:spcPts val="0"/>
                        </a:spcAft>
                      </a:pPr>
                      <a:r>
                        <a:rPr lang="en-US" sz="1400">
                          <a:latin typeface="Times New Roman"/>
                          <a:ea typeface="Times New Roman"/>
                          <a:cs typeface="Arial"/>
                        </a:rPr>
                        <a:t>N=31(41%)</a:t>
                      </a:r>
                      <a:endParaRPr lang="en-IN" sz="110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a:latin typeface="Times New Roman"/>
                          <a:ea typeface="Times New Roman"/>
                          <a:cs typeface="Arial"/>
                        </a:rPr>
                        <a:t>16(51%)</a:t>
                      </a:r>
                      <a:endParaRPr lang="en-IN" sz="110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a:latin typeface="Times New Roman"/>
                          <a:ea typeface="Times New Roman"/>
                          <a:cs typeface="Arial"/>
                        </a:rPr>
                        <a:t>10( 32%)</a:t>
                      </a:r>
                      <a:endParaRPr lang="en-IN" sz="110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a:latin typeface="Times New Roman"/>
                          <a:ea typeface="Times New Roman"/>
                          <a:cs typeface="Arial"/>
                        </a:rPr>
                        <a:t>05(28%)</a:t>
                      </a:r>
                      <a:endParaRPr lang="en-IN" sz="1100">
                        <a:latin typeface="Times New Roman"/>
                        <a:ea typeface="Times New Roman"/>
                        <a:cs typeface="Times New Roman"/>
                      </a:endParaRPr>
                    </a:p>
                  </a:txBody>
                  <a:tcPr marL="68580" marR="68580" marT="0" marB="0"/>
                </a:tc>
              </a:tr>
              <a:tr h="772852">
                <a:tc>
                  <a:txBody>
                    <a:bodyPr/>
                    <a:lstStyle/>
                    <a:p>
                      <a:pPr>
                        <a:lnSpc>
                          <a:spcPts val="1355"/>
                        </a:lnSpc>
                        <a:spcBef>
                          <a:spcPts val="300"/>
                        </a:spcBef>
                        <a:spcAft>
                          <a:spcPts val="0"/>
                        </a:spcAft>
                      </a:pPr>
                      <a:r>
                        <a:rPr lang="en-US" sz="1400" b="1">
                          <a:latin typeface="Times New Roman"/>
                          <a:ea typeface="Times New Roman"/>
                          <a:cs typeface="Arial"/>
                        </a:rPr>
                        <a:t>Lab Technicians</a:t>
                      </a:r>
                      <a:endParaRPr lang="en-IN" sz="1100">
                        <a:latin typeface="Times New Roman"/>
                        <a:ea typeface="Times New Roman"/>
                        <a:cs typeface="Times New Roman"/>
                      </a:endParaRPr>
                    </a:p>
                    <a:p>
                      <a:pPr>
                        <a:lnSpc>
                          <a:spcPts val="1355"/>
                        </a:lnSpc>
                        <a:spcBef>
                          <a:spcPts val="300"/>
                        </a:spcBef>
                        <a:spcAft>
                          <a:spcPts val="0"/>
                        </a:spcAft>
                      </a:pPr>
                      <a:r>
                        <a:rPr lang="en-US" sz="1400">
                          <a:latin typeface="Times New Roman"/>
                          <a:ea typeface="Times New Roman"/>
                          <a:cs typeface="Arial"/>
                        </a:rPr>
                        <a:t>N=07(09%)</a:t>
                      </a:r>
                      <a:endParaRPr lang="en-IN" sz="110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a:latin typeface="Times New Roman"/>
                          <a:ea typeface="Times New Roman"/>
                          <a:cs typeface="Arial"/>
                        </a:rPr>
                        <a:t>06(86%)</a:t>
                      </a:r>
                      <a:endParaRPr lang="en-IN" sz="110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a:latin typeface="Times New Roman"/>
                          <a:ea typeface="Times New Roman"/>
                          <a:cs typeface="Arial"/>
                        </a:rPr>
                        <a:t>01 (14%)</a:t>
                      </a:r>
                      <a:endParaRPr lang="en-IN" sz="110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a:latin typeface="Times New Roman"/>
                          <a:ea typeface="Times New Roman"/>
                          <a:cs typeface="Arial"/>
                        </a:rPr>
                        <a:t>00</a:t>
                      </a:r>
                      <a:endParaRPr lang="en-IN" sz="1100">
                        <a:latin typeface="Times New Roman"/>
                        <a:ea typeface="Times New Roman"/>
                        <a:cs typeface="Times New Roman"/>
                      </a:endParaRPr>
                    </a:p>
                  </a:txBody>
                  <a:tcPr marL="68580" marR="68580" marT="0" marB="0"/>
                </a:tc>
              </a:tr>
              <a:tr h="772852">
                <a:tc>
                  <a:txBody>
                    <a:bodyPr/>
                    <a:lstStyle/>
                    <a:p>
                      <a:pPr>
                        <a:lnSpc>
                          <a:spcPts val="1355"/>
                        </a:lnSpc>
                        <a:spcBef>
                          <a:spcPts val="300"/>
                        </a:spcBef>
                        <a:spcAft>
                          <a:spcPts val="0"/>
                        </a:spcAft>
                      </a:pPr>
                      <a:r>
                        <a:rPr lang="en-US" sz="1400" b="1">
                          <a:latin typeface="Times New Roman"/>
                          <a:ea typeface="Times New Roman"/>
                          <a:cs typeface="Arial"/>
                        </a:rPr>
                        <a:t>Hygiene Staff</a:t>
                      </a:r>
                      <a:endParaRPr lang="en-IN" sz="1100">
                        <a:latin typeface="Times New Roman"/>
                        <a:ea typeface="Times New Roman"/>
                        <a:cs typeface="Times New Roman"/>
                      </a:endParaRPr>
                    </a:p>
                    <a:p>
                      <a:pPr>
                        <a:lnSpc>
                          <a:spcPts val="1355"/>
                        </a:lnSpc>
                        <a:spcBef>
                          <a:spcPts val="300"/>
                        </a:spcBef>
                        <a:spcAft>
                          <a:spcPts val="0"/>
                        </a:spcAft>
                      </a:pPr>
                      <a:r>
                        <a:rPr lang="en-US" sz="1400">
                          <a:latin typeface="Times New Roman"/>
                          <a:ea typeface="Times New Roman"/>
                          <a:cs typeface="Arial"/>
                        </a:rPr>
                        <a:t>N=17(22%)</a:t>
                      </a:r>
                      <a:endParaRPr lang="en-IN" sz="110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a:latin typeface="Times New Roman"/>
                          <a:ea typeface="Times New Roman"/>
                          <a:cs typeface="Arial"/>
                        </a:rPr>
                        <a:t>05(29%)</a:t>
                      </a:r>
                      <a:endParaRPr lang="en-IN" sz="110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a:latin typeface="Times New Roman"/>
                          <a:ea typeface="Times New Roman"/>
                          <a:cs typeface="Arial"/>
                        </a:rPr>
                        <a:t>10(59%)</a:t>
                      </a:r>
                      <a:endParaRPr lang="en-IN" sz="110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a:latin typeface="Times New Roman"/>
                          <a:ea typeface="Times New Roman"/>
                          <a:cs typeface="Arial"/>
                        </a:rPr>
                        <a:t>02(12%)</a:t>
                      </a:r>
                      <a:endParaRPr lang="en-IN" sz="1100">
                        <a:latin typeface="Times New Roman"/>
                        <a:ea typeface="Times New Roman"/>
                        <a:cs typeface="Times New Roman"/>
                      </a:endParaRPr>
                    </a:p>
                  </a:txBody>
                  <a:tcPr marL="68580" marR="68580" marT="0" marB="0"/>
                </a:tc>
              </a:tr>
              <a:tr h="772852">
                <a:tc>
                  <a:txBody>
                    <a:bodyPr/>
                    <a:lstStyle/>
                    <a:p>
                      <a:pPr>
                        <a:lnSpc>
                          <a:spcPts val="1355"/>
                        </a:lnSpc>
                        <a:spcBef>
                          <a:spcPts val="300"/>
                        </a:spcBef>
                        <a:spcAft>
                          <a:spcPts val="0"/>
                        </a:spcAft>
                      </a:pPr>
                      <a:r>
                        <a:rPr lang="en-US" sz="1400" b="1">
                          <a:latin typeface="Times New Roman"/>
                          <a:ea typeface="Times New Roman"/>
                          <a:cs typeface="Arial"/>
                        </a:rPr>
                        <a:t>Total  - 76</a:t>
                      </a:r>
                      <a:endParaRPr lang="en-IN" sz="110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b="1">
                          <a:latin typeface="Times New Roman"/>
                          <a:ea typeface="Times New Roman"/>
                          <a:cs typeface="Arial"/>
                        </a:rPr>
                        <a:t>32(42%)</a:t>
                      </a:r>
                      <a:endParaRPr lang="en-IN" sz="110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b="1">
                          <a:latin typeface="Times New Roman"/>
                          <a:ea typeface="Times New Roman"/>
                          <a:cs typeface="Arial"/>
                        </a:rPr>
                        <a:t>31(41%)</a:t>
                      </a:r>
                      <a:endParaRPr lang="en-IN" sz="1100">
                        <a:latin typeface="Times New Roman"/>
                        <a:ea typeface="Times New Roman"/>
                        <a:cs typeface="Times New Roman"/>
                      </a:endParaRPr>
                    </a:p>
                  </a:txBody>
                  <a:tcPr marL="68580" marR="68580" marT="0" marB="0"/>
                </a:tc>
                <a:tc>
                  <a:txBody>
                    <a:bodyPr/>
                    <a:lstStyle/>
                    <a:p>
                      <a:pPr>
                        <a:lnSpc>
                          <a:spcPts val="1355"/>
                        </a:lnSpc>
                        <a:spcBef>
                          <a:spcPts val="300"/>
                        </a:spcBef>
                        <a:spcAft>
                          <a:spcPts val="0"/>
                        </a:spcAft>
                      </a:pPr>
                      <a:r>
                        <a:rPr lang="en-US" sz="1400" b="1" dirty="0">
                          <a:latin typeface="Times New Roman"/>
                          <a:ea typeface="Times New Roman"/>
                          <a:cs typeface="Arial"/>
                        </a:rPr>
                        <a:t>13(7%)</a:t>
                      </a:r>
                      <a:endParaRPr lang="en-IN" sz="1100" dirty="0">
                        <a:latin typeface="Times New Roman"/>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9036496" cy="634082"/>
          </a:xfrm>
        </p:spPr>
        <p:txBody>
          <a:bodyPr>
            <a:noAutofit/>
          </a:bodyPr>
          <a:lstStyle/>
          <a:p>
            <a:r>
              <a:rPr lang="en-IN" sz="3600" dirty="0" smtClean="0"/>
              <a:t>RESPONSE TO  QUESTIONS ON PRACTICE</a:t>
            </a:r>
            <a:endParaRPr lang="en-IN" sz="3600" dirty="0"/>
          </a:p>
        </p:txBody>
      </p:sp>
      <p:graphicFrame>
        <p:nvGraphicFramePr>
          <p:cNvPr id="4" name="Content Placeholder 3"/>
          <p:cNvGraphicFramePr>
            <a:graphicFrameLocks noGrp="1"/>
          </p:cNvGraphicFramePr>
          <p:nvPr>
            <p:ph idx="1"/>
          </p:nvPr>
        </p:nvGraphicFramePr>
        <p:xfrm>
          <a:off x="0" y="980727"/>
          <a:ext cx="9144000" cy="5877271"/>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684567">
                <a:tc>
                  <a:txBody>
                    <a:bodyPr/>
                    <a:lstStyle/>
                    <a:p>
                      <a:pPr algn="ctr">
                        <a:lnSpc>
                          <a:spcPct val="115000"/>
                        </a:lnSpc>
                        <a:spcAft>
                          <a:spcPts val="0"/>
                        </a:spcAft>
                      </a:pPr>
                      <a:endParaRPr lang="en-IN" sz="1100" dirty="0">
                        <a:latin typeface="Times New Roman"/>
                        <a:ea typeface="Times New Roman"/>
                        <a:cs typeface="Times New Roman"/>
                      </a:endParaRPr>
                    </a:p>
                  </a:txBody>
                  <a:tcPr marL="68580" marR="68580" marT="0" marB="0"/>
                </a:tc>
                <a:tc>
                  <a:txBody>
                    <a:bodyPr/>
                    <a:lstStyle/>
                    <a:p>
                      <a:pPr algn="ctr">
                        <a:lnSpc>
                          <a:spcPct val="115000"/>
                        </a:lnSpc>
                        <a:spcAft>
                          <a:spcPts val="0"/>
                        </a:spcAft>
                      </a:pPr>
                      <a:r>
                        <a:rPr lang="en-US" sz="1200">
                          <a:latin typeface="Times New Roman"/>
                          <a:ea typeface="Times New Roman"/>
                          <a:cs typeface="Times New Roman"/>
                        </a:rPr>
                        <a:t>D</a:t>
                      </a:r>
                      <a:r>
                        <a:rPr lang="en-US" sz="1200" spc="5">
                          <a:latin typeface="Times New Roman"/>
                          <a:ea typeface="Times New Roman"/>
                          <a:cs typeface="Times New Roman"/>
                        </a:rPr>
                        <a:t>o</a:t>
                      </a:r>
                      <a:r>
                        <a:rPr lang="en-US" sz="1200" spc="-5">
                          <a:latin typeface="Times New Roman"/>
                          <a:ea typeface="Times New Roman"/>
                          <a:cs typeface="Times New Roman"/>
                        </a:rPr>
                        <a:t>c</a:t>
                      </a:r>
                      <a:r>
                        <a:rPr lang="en-US" sz="1200">
                          <a:latin typeface="Times New Roman"/>
                          <a:ea typeface="Times New Roman"/>
                          <a:cs typeface="Times New Roman"/>
                        </a:rPr>
                        <a:t>t</a:t>
                      </a:r>
                      <a:r>
                        <a:rPr lang="en-US" sz="1200" spc="5">
                          <a:latin typeface="Times New Roman"/>
                          <a:ea typeface="Times New Roman"/>
                          <a:cs typeface="Times New Roman"/>
                        </a:rPr>
                        <a:t>o</a:t>
                      </a:r>
                      <a:r>
                        <a:rPr lang="en-US" sz="1200">
                          <a:latin typeface="Times New Roman"/>
                          <a:ea typeface="Times New Roman"/>
                          <a:cs typeface="Times New Roman"/>
                        </a:rPr>
                        <a:t>rs</a:t>
                      </a:r>
                      <a:endParaRPr lang="en-IN" sz="1100">
                        <a:latin typeface="Times New Roman"/>
                        <a:ea typeface="Times New Roman"/>
                        <a:cs typeface="Times New Roman"/>
                      </a:endParaRPr>
                    </a:p>
                    <a:p>
                      <a:pPr algn="ctr">
                        <a:lnSpc>
                          <a:spcPct val="115000"/>
                        </a:lnSpc>
                        <a:spcAft>
                          <a:spcPts val="0"/>
                        </a:spcAft>
                      </a:pPr>
                      <a:r>
                        <a:rPr lang="en-US" sz="1200">
                          <a:latin typeface="Times New Roman"/>
                          <a:ea typeface="Times New Roman"/>
                          <a:cs typeface="Times New Roman"/>
                        </a:rPr>
                        <a:t>N</a:t>
                      </a:r>
                      <a:r>
                        <a:rPr lang="en-US" sz="1200" spc="-5">
                          <a:latin typeface="Times New Roman"/>
                          <a:ea typeface="Times New Roman"/>
                          <a:cs typeface="Times New Roman"/>
                        </a:rPr>
                        <a:t>=</a:t>
                      </a:r>
                      <a:r>
                        <a:rPr lang="en-US" sz="1200" spc="5">
                          <a:latin typeface="Times New Roman"/>
                          <a:ea typeface="Times New Roman"/>
                          <a:cs typeface="Times New Roman"/>
                        </a:rPr>
                        <a:t>21</a:t>
                      </a:r>
                      <a:endParaRPr lang="en-IN" sz="1100">
                        <a:latin typeface="Times New Roman"/>
                        <a:ea typeface="Times New Roman"/>
                        <a:cs typeface="Times New Roman"/>
                      </a:endParaRPr>
                    </a:p>
                  </a:txBody>
                  <a:tcPr marL="68580" marR="68580" marT="0" marB="0"/>
                </a:tc>
                <a:tc>
                  <a:txBody>
                    <a:bodyPr/>
                    <a:lstStyle/>
                    <a:p>
                      <a:pPr algn="ctr">
                        <a:lnSpc>
                          <a:spcPct val="115000"/>
                        </a:lnSpc>
                        <a:spcAft>
                          <a:spcPts val="0"/>
                        </a:spcAft>
                      </a:pPr>
                      <a:r>
                        <a:rPr lang="en-US" sz="1200">
                          <a:latin typeface="Times New Roman"/>
                          <a:ea typeface="Times New Roman"/>
                          <a:cs typeface="Times New Roman"/>
                        </a:rPr>
                        <a:t>N</a:t>
                      </a:r>
                      <a:r>
                        <a:rPr lang="en-US" sz="1200" spc="5">
                          <a:latin typeface="Times New Roman"/>
                          <a:ea typeface="Times New Roman"/>
                          <a:cs typeface="Times New Roman"/>
                        </a:rPr>
                        <a:t>u</a:t>
                      </a:r>
                      <a:r>
                        <a:rPr lang="en-US" sz="1200">
                          <a:latin typeface="Times New Roman"/>
                          <a:ea typeface="Times New Roman"/>
                          <a:cs typeface="Times New Roman"/>
                        </a:rPr>
                        <a:t>rs</a:t>
                      </a:r>
                      <a:r>
                        <a:rPr lang="en-US" sz="1200" spc="-5">
                          <a:latin typeface="Times New Roman"/>
                          <a:ea typeface="Times New Roman"/>
                          <a:cs typeface="Times New Roman"/>
                        </a:rPr>
                        <a:t>e</a:t>
                      </a:r>
                      <a:r>
                        <a:rPr lang="en-US" sz="1200">
                          <a:latin typeface="Times New Roman"/>
                          <a:ea typeface="Times New Roman"/>
                          <a:cs typeface="Times New Roman"/>
                        </a:rPr>
                        <a:t>s</a:t>
                      </a:r>
                      <a:endParaRPr lang="en-IN" sz="1100">
                        <a:latin typeface="Times New Roman"/>
                        <a:ea typeface="Times New Roman"/>
                        <a:cs typeface="Times New Roman"/>
                      </a:endParaRPr>
                    </a:p>
                    <a:p>
                      <a:pPr algn="ctr">
                        <a:lnSpc>
                          <a:spcPct val="115000"/>
                        </a:lnSpc>
                        <a:spcAft>
                          <a:spcPts val="0"/>
                        </a:spcAft>
                      </a:pPr>
                      <a:r>
                        <a:rPr lang="en-US" sz="1200">
                          <a:latin typeface="Times New Roman"/>
                          <a:ea typeface="Times New Roman"/>
                          <a:cs typeface="Times New Roman"/>
                        </a:rPr>
                        <a:t>N</a:t>
                      </a:r>
                      <a:r>
                        <a:rPr lang="en-US" sz="1200" spc="-5">
                          <a:latin typeface="Times New Roman"/>
                          <a:ea typeface="Times New Roman"/>
                          <a:cs typeface="Times New Roman"/>
                        </a:rPr>
                        <a:t>=</a:t>
                      </a:r>
                      <a:r>
                        <a:rPr lang="en-US" sz="1200" spc="5">
                          <a:latin typeface="Times New Roman"/>
                          <a:ea typeface="Times New Roman"/>
                          <a:cs typeface="Times New Roman"/>
                        </a:rPr>
                        <a:t>31</a:t>
                      </a:r>
                      <a:endParaRPr lang="en-IN" sz="1100">
                        <a:latin typeface="Times New Roman"/>
                        <a:ea typeface="Times New Roman"/>
                        <a:cs typeface="Times New Roman"/>
                      </a:endParaRPr>
                    </a:p>
                  </a:txBody>
                  <a:tcPr marL="68580" marR="68580" marT="0" marB="0"/>
                </a:tc>
                <a:tc>
                  <a:txBody>
                    <a:bodyPr/>
                    <a:lstStyle/>
                    <a:p>
                      <a:pPr algn="ctr">
                        <a:lnSpc>
                          <a:spcPct val="115000"/>
                        </a:lnSpc>
                        <a:spcAft>
                          <a:spcPts val="0"/>
                        </a:spcAft>
                      </a:pPr>
                      <a:r>
                        <a:rPr lang="en-US" sz="1200" spc="-10">
                          <a:latin typeface="Times New Roman"/>
                          <a:ea typeface="Times New Roman"/>
                          <a:cs typeface="Times New Roman"/>
                        </a:rPr>
                        <a:t>L</a:t>
                      </a:r>
                      <a:r>
                        <a:rPr lang="en-US" sz="1200" spc="-5">
                          <a:latin typeface="Times New Roman"/>
                          <a:ea typeface="Times New Roman"/>
                          <a:cs typeface="Times New Roman"/>
                        </a:rPr>
                        <a:t>a</a:t>
                      </a:r>
                      <a:r>
                        <a:rPr lang="en-US" sz="1200">
                          <a:latin typeface="Times New Roman"/>
                          <a:ea typeface="Times New Roman"/>
                          <a:cs typeface="Times New Roman"/>
                        </a:rPr>
                        <a:t>b</a:t>
                      </a:r>
                      <a:endParaRPr lang="en-IN" sz="1100">
                        <a:latin typeface="Times New Roman"/>
                        <a:ea typeface="Times New Roman"/>
                        <a:cs typeface="Times New Roman"/>
                      </a:endParaRPr>
                    </a:p>
                    <a:p>
                      <a:pPr algn="ctr">
                        <a:lnSpc>
                          <a:spcPct val="115000"/>
                        </a:lnSpc>
                        <a:spcAft>
                          <a:spcPts val="0"/>
                        </a:spcAft>
                      </a:pPr>
                      <a:r>
                        <a:rPr lang="en-US" sz="1200">
                          <a:latin typeface="Times New Roman"/>
                          <a:ea typeface="Times New Roman"/>
                          <a:cs typeface="Times New Roman"/>
                        </a:rPr>
                        <a:t>Te</a:t>
                      </a:r>
                      <a:r>
                        <a:rPr lang="en-US" sz="1200" spc="-5">
                          <a:latin typeface="Times New Roman"/>
                          <a:ea typeface="Times New Roman"/>
                          <a:cs typeface="Times New Roman"/>
                        </a:rPr>
                        <a:t>c</a:t>
                      </a:r>
                      <a:r>
                        <a:rPr lang="en-US" sz="1200" spc="5">
                          <a:latin typeface="Times New Roman"/>
                          <a:ea typeface="Times New Roman"/>
                          <a:cs typeface="Times New Roman"/>
                        </a:rPr>
                        <a:t>hn</a:t>
                      </a:r>
                      <a:r>
                        <a:rPr lang="en-US" sz="1200">
                          <a:latin typeface="Times New Roman"/>
                          <a:ea typeface="Times New Roman"/>
                          <a:cs typeface="Times New Roman"/>
                        </a:rPr>
                        <a:t>ici</a:t>
                      </a:r>
                      <a:r>
                        <a:rPr lang="en-US" sz="1200" spc="-5">
                          <a:latin typeface="Times New Roman"/>
                          <a:ea typeface="Times New Roman"/>
                          <a:cs typeface="Times New Roman"/>
                        </a:rPr>
                        <a:t>a</a:t>
                      </a:r>
                      <a:r>
                        <a:rPr lang="en-US" sz="1200" spc="5">
                          <a:latin typeface="Times New Roman"/>
                          <a:ea typeface="Times New Roman"/>
                          <a:cs typeface="Times New Roman"/>
                        </a:rPr>
                        <a:t>n</a:t>
                      </a:r>
                      <a:r>
                        <a:rPr lang="en-US" sz="1200">
                          <a:latin typeface="Times New Roman"/>
                          <a:ea typeface="Times New Roman"/>
                          <a:cs typeface="Times New Roman"/>
                        </a:rPr>
                        <a:t>s</a:t>
                      </a:r>
                      <a:endParaRPr lang="en-IN" sz="1100">
                        <a:latin typeface="Times New Roman"/>
                        <a:ea typeface="Times New Roman"/>
                        <a:cs typeface="Times New Roman"/>
                      </a:endParaRPr>
                    </a:p>
                    <a:p>
                      <a:pPr algn="ctr">
                        <a:lnSpc>
                          <a:spcPct val="115000"/>
                        </a:lnSpc>
                        <a:spcAft>
                          <a:spcPts val="0"/>
                        </a:spcAft>
                      </a:pPr>
                      <a:r>
                        <a:rPr lang="en-US" sz="1200">
                          <a:latin typeface="Times New Roman"/>
                          <a:ea typeface="Times New Roman"/>
                          <a:cs typeface="Times New Roman"/>
                        </a:rPr>
                        <a:t>N</a:t>
                      </a:r>
                      <a:r>
                        <a:rPr lang="en-US" sz="1200" spc="-5">
                          <a:latin typeface="Times New Roman"/>
                          <a:ea typeface="Times New Roman"/>
                          <a:cs typeface="Times New Roman"/>
                        </a:rPr>
                        <a:t>=</a:t>
                      </a:r>
                      <a:r>
                        <a:rPr lang="en-US" sz="1200" spc="5">
                          <a:latin typeface="Times New Roman"/>
                          <a:ea typeface="Times New Roman"/>
                          <a:cs typeface="Times New Roman"/>
                        </a:rPr>
                        <a:t>07</a:t>
                      </a:r>
                      <a:endParaRPr lang="en-IN" sz="1100">
                        <a:latin typeface="Times New Roman"/>
                        <a:ea typeface="Times New Roman"/>
                        <a:cs typeface="Times New Roman"/>
                      </a:endParaRPr>
                    </a:p>
                  </a:txBody>
                  <a:tcPr marL="68580" marR="68580" marT="0" marB="0"/>
                </a:tc>
                <a:tc>
                  <a:txBody>
                    <a:bodyPr/>
                    <a:lstStyle/>
                    <a:p>
                      <a:pPr algn="ctr">
                        <a:lnSpc>
                          <a:spcPct val="115000"/>
                        </a:lnSpc>
                        <a:spcAft>
                          <a:spcPts val="0"/>
                        </a:spcAft>
                      </a:pPr>
                      <a:r>
                        <a:rPr lang="en-US" sz="1200" spc="5">
                          <a:latin typeface="Times New Roman"/>
                          <a:ea typeface="Times New Roman"/>
                          <a:cs typeface="Times New Roman"/>
                        </a:rPr>
                        <a:t>S</a:t>
                      </a:r>
                      <a:r>
                        <a:rPr lang="en-US" sz="1200" spc="-5">
                          <a:latin typeface="Times New Roman"/>
                          <a:ea typeface="Times New Roman"/>
                          <a:cs typeface="Times New Roman"/>
                        </a:rPr>
                        <a:t>a</a:t>
                      </a:r>
                      <a:r>
                        <a:rPr lang="en-US" sz="1200" spc="5">
                          <a:latin typeface="Times New Roman"/>
                          <a:ea typeface="Times New Roman"/>
                          <a:cs typeface="Times New Roman"/>
                        </a:rPr>
                        <a:t>n</a:t>
                      </a:r>
                      <a:r>
                        <a:rPr lang="en-US" sz="1200">
                          <a:latin typeface="Times New Roman"/>
                          <a:ea typeface="Times New Roman"/>
                          <a:cs typeface="Times New Roman"/>
                        </a:rPr>
                        <a:t>i</a:t>
                      </a:r>
                      <a:r>
                        <a:rPr lang="en-US" sz="1200" spc="5">
                          <a:latin typeface="Times New Roman"/>
                          <a:ea typeface="Times New Roman"/>
                          <a:cs typeface="Times New Roman"/>
                        </a:rPr>
                        <a:t>t</a:t>
                      </a:r>
                      <a:r>
                        <a:rPr lang="en-US" sz="1200" spc="-5">
                          <a:latin typeface="Times New Roman"/>
                          <a:ea typeface="Times New Roman"/>
                          <a:cs typeface="Times New Roman"/>
                        </a:rPr>
                        <a:t>a</a:t>
                      </a:r>
                      <a:r>
                        <a:rPr lang="en-US" sz="1200">
                          <a:latin typeface="Times New Roman"/>
                          <a:ea typeface="Times New Roman"/>
                          <a:cs typeface="Times New Roman"/>
                        </a:rPr>
                        <a:t>ry</a:t>
                      </a:r>
                      <a:r>
                        <a:rPr lang="en-US" sz="1200" spc="-15">
                          <a:latin typeface="Times New Roman"/>
                          <a:ea typeface="Times New Roman"/>
                          <a:cs typeface="Times New Roman"/>
                        </a:rPr>
                        <a:t> </a:t>
                      </a:r>
                      <a:r>
                        <a:rPr lang="en-US" sz="1200">
                          <a:latin typeface="Times New Roman"/>
                          <a:ea typeface="Times New Roman"/>
                          <a:cs typeface="Times New Roman"/>
                        </a:rPr>
                        <a:t>st</a:t>
                      </a:r>
                      <a:r>
                        <a:rPr lang="en-US" sz="1200" spc="5">
                          <a:latin typeface="Times New Roman"/>
                          <a:ea typeface="Times New Roman"/>
                          <a:cs typeface="Times New Roman"/>
                        </a:rPr>
                        <a:t>a</a:t>
                      </a:r>
                      <a:r>
                        <a:rPr lang="en-US" sz="1200">
                          <a:latin typeface="Times New Roman"/>
                          <a:ea typeface="Times New Roman"/>
                          <a:cs typeface="Times New Roman"/>
                        </a:rPr>
                        <a:t>ff</a:t>
                      </a:r>
                      <a:endParaRPr lang="en-IN" sz="1100">
                        <a:latin typeface="Times New Roman"/>
                        <a:ea typeface="Times New Roman"/>
                        <a:cs typeface="Times New Roman"/>
                      </a:endParaRPr>
                    </a:p>
                    <a:p>
                      <a:pPr algn="ctr">
                        <a:lnSpc>
                          <a:spcPct val="115000"/>
                        </a:lnSpc>
                        <a:spcAft>
                          <a:spcPts val="0"/>
                        </a:spcAft>
                      </a:pPr>
                      <a:r>
                        <a:rPr lang="en-US" sz="1200">
                          <a:latin typeface="Times New Roman"/>
                          <a:ea typeface="Times New Roman"/>
                          <a:cs typeface="Times New Roman"/>
                        </a:rPr>
                        <a:t>N</a:t>
                      </a:r>
                      <a:r>
                        <a:rPr lang="en-US" sz="1200" spc="-5">
                          <a:latin typeface="Times New Roman"/>
                          <a:ea typeface="Times New Roman"/>
                          <a:cs typeface="Times New Roman"/>
                        </a:rPr>
                        <a:t>=</a:t>
                      </a:r>
                      <a:r>
                        <a:rPr lang="en-US" sz="1200" spc="5">
                          <a:latin typeface="Times New Roman"/>
                          <a:ea typeface="Times New Roman"/>
                          <a:cs typeface="Times New Roman"/>
                        </a:rPr>
                        <a:t>17</a:t>
                      </a:r>
                      <a:endParaRPr lang="en-IN" sz="1100">
                        <a:latin typeface="Times New Roman"/>
                        <a:ea typeface="Times New Roman"/>
                        <a:cs typeface="Times New Roman"/>
                      </a:endParaRPr>
                    </a:p>
                  </a:txBody>
                  <a:tcPr marL="68580" marR="68580" marT="0" marB="0"/>
                </a:tc>
                <a:tc>
                  <a:txBody>
                    <a:bodyPr/>
                    <a:lstStyle/>
                    <a:p>
                      <a:pPr algn="ctr">
                        <a:lnSpc>
                          <a:spcPct val="115000"/>
                        </a:lnSpc>
                        <a:spcAft>
                          <a:spcPts val="0"/>
                        </a:spcAft>
                      </a:pPr>
                      <a:r>
                        <a:rPr lang="en-US" sz="1200" spc="-10">
                          <a:latin typeface="Times New Roman"/>
                          <a:ea typeface="Times New Roman"/>
                          <a:cs typeface="Times New Roman"/>
                        </a:rPr>
                        <a:t>T</a:t>
                      </a:r>
                      <a:r>
                        <a:rPr lang="en-US" sz="1200" spc="5">
                          <a:latin typeface="Times New Roman"/>
                          <a:ea typeface="Times New Roman"/>
                          <a:cs typeface="Times New Roman"/>
                        </a:rPr>
                        <a:t>o</a:t>
                      </a:r>
                      <a:r>
                        <a:rPr lang="en-US" sz="1200">
                          <a:latin typeface="Times New Roman"/>
                          <a:ea typeface="Times New Roman"/>
                          <a:cs typeface="Times New Roman"/>
                        </a:rPr>
                        <a:t>tal</a:t>
                      </a:r>
                      <a:endParaRPr lang="en-IN" sz="1100">
                        <a:latin typeface="Times New Roman"/>
                        <a:ea typeface="Times New Roman"/>
                        <a:cs typeface="Times New Roman"/>
                      </a:endParaRPr>
                    </a:p>
                    <a:p>
                      <a:pPr algn="ctr">
                        <a:lnSpc>
                          <a:spcPct val="115000"/>
                        </a:lnSpc>
                        <a:spcAft>
                          <a:spcPts val="0"/>
                        </a:spcAft>
                      </a:pPr>
                      <a:r>
                        <a:rPr lang="en-US" sz="1200">
                          <a:latin typeface="Times New Roman"/>
                          <a:ea typeface="Times New Roman"/>
                          <a:cs typeface="Times New Roman"/>
                        </a:rPr>
                        <a:t>N</a:t>
                      </a:r>
                      <a:r>
                        <a:rPr lang="en-US" sz="1200" spc="-5">
                          <a:latin typeface="Times New Roman"/>
                          <a:ea typeface="Times New Roman"/>
                          <a:cs typeface="Times New Roman"/>
                        </a:rPr>
                        <a:t>=</a:t>
                      </a:r>
                      <a:r>
                        <a:rPr lang="en-US" sz="1200" spc="5">
                          <a:latin typeface="Times New Roman"/>
                          <a:ea typeface="Times New Roman"/>
                          <a:cs typeface="Times New Roman"/>
                        </a:rPr>
                        <a:t>76</a:t>
                      </a:r>
                      <a:endParaRPr lang="en-IN" sz="1100">
                        <a:latin typeface="Times New Roman"/>
                        <a:ea typeface="Times New Roman"/>
                        <a:cs typeface="Times New Roman"/>
                      </a:endParaRPr>
                    </a:p>
                  </a:txBody>
                  <a:tcPr marL="68580" marR="68580" marT="0" marB="0"/>
                </a:tc>
              </a:tr>
              <a:tr h="487370">
                <a:tc>
                  <a:txBody>
                    <a:bodyPr/>
                    <a:lstStyle/>
                    <a:p>
                      <a:pPr algn="ctr">
                        <a:lnSpc>
                          <a:spcPct val="115000"/>
                        </a:lnSpc>
                        <a:spcAft>
                          <a:spcPts val="0"/>
                        </a:spcAft>
                      </a:pPr>
                      <a:r>
                        <a:rPr lang="en-US" sz="1200" dirty="0">
                          <a:latin typeface="Times New Roman"/>
                          <a:ea typeface="Times New Roman"/>
                          <a:cs typeface="Times New Roman"/>
                        </a:rPr>
                        <a:t>Follow </a:t>
                      </a:r>
                      <a:r>
                        <a:rPr lang="en-US" sz="1200" dirty="0" smtClean="0">
                          <a:latin typeface="Times New Roman"/>
                          <a:ea typeface="Times New Roman"/>
                          <a:cs typeface="Times New Roman"/>
                        </a:rPr>
                        <a:t>color </a:t>
                      </a:r>
                      <a:r>
                        <a:rPr lang="en-US" sz="1200" dirty="0">
                          <a:latin typeface="Times New Roman"/>
                          <a:ea typeface="Times New Roman"/>
                          <a:cs typeface="Times New Roman"/>
                        </a:rPr>
                        <a:t>coding of BMW</a:t>
                      </a:r>
                      <a:endParaRPr lang="en-IN" sz="1100" dirty="0">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en-US" sz="1000">
                        <a:latin typeface="Times New Roman"/>
                        <a:ea typeface="Times New Roman"/>
                        <a:cs typeface="Times New Roman"/>
                      </a:endParaRPr>
                    </a:p>
                    <a:p>
                      <a:pPr algn="ctr">
                        <a:lnSpc>
                          <a:spcPct val="115000"/>
                        </a:lnSpc>
                        <a:spcAft>
                          <a:spcPts val="0"/>
                        </a:spcAft>
                      </a:pPr>
                      <a:r>
                        <a:rPr lang="en-US" sz="1000" spc="5">
                          <a:latin typeface="Times New Roman"/>
                          <a:ea typeface="Times New Roman"/>
                          <a:cs typeface="Times New Roman"/>
                        </a:rPr>
                        <a:t>21</a:t>
                      </a:r>
                      <a:r>
                        <a:rPr lang="en-US" sz="1000" spc="-5">
                          <a:latin typeface="Times New Roman"/>
                          <a:ea typeface="Times New Roman"/>
                          <a:cs typeface="Times New Roman"/>
                        </a:rPr>
                        <a:t> </a:t>
                      </a:r>
                      <a:r>
                        <a:rPr lang="en-US" sz="1000">
                          <a:latin typeface="Times New Roman"/>
                          <a:ea typeface="Times New Roman"/>
                          <a:cs typeface="Times New Roman"/>
                        </a:rPr>
                        <a:t>(</a:t>
                      </a:r>
                      <a:r>
                        <a:rPr lang="en-US" sz="1000" spc="-5">
                          <a:latin typeface="Times New Roman"/>
                          <a:ea typeface="Times New Roman"/>
                          <a:cs typeface="Times New Roman"/>
                        </a:rPr>
                        <a:t>100%</a:t>
                      </a:r>
                      <a:r>
                        <a:rPr lang="en-US" sz="1000">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en-US" sz="1000">
                        <a:latin typeface="Times New Roman"/>
                        <a:ea typeface="Times New Roman"/>
                        <a:cs typeface="Times New Roman"/>
                      </a:endParaRPr>
                    </a:p>
                    <a:p>
                      <a:pPr algn="ctr">
                        <a:lnSpc>
                          <a:spcPct val="115000"/>
                        </a:lnSpc>
                        <a:spcAft>
                          <a:spcPts val="0"/>
                        </a:spcAft>
                      </a:pPr>
                      <a:r>
                        <a:rPr lang="en-US" sz="1000" spc="5">
                          <a:latin typeface="Times New Roman"/>
                          <a:ea typeface="Times New Roman"/>
                          <a:cs typeface="Times New Roman"/>
                        </a:rPr>
                        <a:t>31</a:t>
                      </a:r>
                      <a:r>
                        <a:rPr lang="en-US" sz="1000" spc="10">
                          <a:latin typeface="Times New Roman"/>
                          <a:ea typeface="Times New Roman"/>
                          <a:cs typeface="Times New Roman"/>
                        </a:rPr>
                        <a:t> </a:t>
                      </a:r>
                      <a:r>
                        <a:rPr lang="en-US" sz="1000" spc="-10">
                          <a:latin typeface="Times New Roman"/>
                          <a:ea typeface="Times New Roman"/>
                          <a:cs typeface="Times New Roman"/>
                        </a:rPr>
                        <a:t>(</a:t>
                      </a:r>
                      <a:r>
                        <a:rPr lang="en-US" sz="1000" spc="5">
                          <a:latin typeface="Times New Roman"/>
                          <a:ea typeface="Times New Roman"/>
                          <a:cs typeface="Times New Roman"/>
                        </a:rPr>
                        <a:t>100</a:t>
                      </a:r>
                      <a:r>
                        <a:rPr lang="en-US" sz="1000" spc="-5">
                          <a:latin typeface="Times New Roman"/>
                          <a:ea typeface="Times New Roman"/>
                          <a:cs typeface="Times New Roman"/>
                        </a:rPr>
                        <a:t>%</a:t>
                      </a:r>
                      <a:r>
                        <a:rPr lang="en-US" sz="1000">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en-US" sz="1000">
                        <a:latin typeface="Times New Roman"/>
                        <a:ea typeface="Times New Roman"/>
                        <a:cs typeface="Times New Roman"/>
                      </a:endParaRPr>
                    </a:p>
                    <a:p>
                      <a:pPr algn="ctr">
                        <a:lnSpc>
                          <a:spcPct val="115000"/>
                        </a:lnSpc>
                        <a:spcAft>
                          <a:spcPts val="0"/>
                        </a:spcAft>
                      </a:pPr>
                      <a:r>
                        <a:rPr lang="en-US" sz="1000">
                          <a:latin typeface="Times New Roman"/>
                          <a:ea typeface="Times New Roman"/>
                          <a:cs typeface="Times New Roman"/>
                        </a:rPr>
                        <a:t>07</a:t>
                      </a:r>
                      <a:r>
                        <a:rPr lang="en-US" sz="1000" spc="10">
                          <a:latin typeface="Times New Roman"/>
                          <a:ea typeface="Times New Roman"/>
                          <a:cs typeface="Times New Roman"/>
                        </a:rPr>
                        <a:t> </a:t>
                      </a:r>
                      <a:r>
                        <a:rPr lang="en-US" sz="1000">
                          <a:latin typeface="Times New Roman"/>
                          <a:ea typeface="Times New Roman"/>
                          <a:cs typeface="Times New Roman"/>
                        </a:rPr>
                        <a:t>(</a:t>
                      </a:r>
                      <a:r>
                        <a:rPr lang="en-US" sz="1000" spc="-5">
                          <a:latin typeface="Times New Roman"/>
                          <a:ea typeface="Times New Roman"/>
                          <a:cs typeface="Times New Roman"/>
                        </a:rPr>
                        <a:t>100%</a:t>
                      </a:r>
                      <a:r>
                        <a:rPr lang="en-US" sz="1000">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en-US" sz="1000">
                        <a:latin typeface="Times New Roman"/>
                        <a:ea typeface="Times New Roman"/>
                        <a:cs typeface="Times New Roman"/>
                      </a:endParaRPr>
                    </a:p>
                    <a:p>
                      <a:pPr algn="ctr">
                        <a:lnSpc>
                          <a:spcPct val="115000"/>
                        </a:lnSpc>
                        <a:spcAft>
                          <a:spcPts val="0"/>
                        </a:spcAft>
                      </a:pPr>
                      <a:r>
                        <a:rPr lang="en-US" sz="1000">
                          <a:latin typeface="Times New Roman"/>
                          <a:ea typeface="Times New Roman"/>
                          <a:cs typeface="Times New Roman"/>
                        </a:rPr>
                        <a:t>17(100%)</a:t>
                      </a:r>
                      <a:endParaRPr lang="en-IN" sz="1100">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en-US" sz="1000">
                        <a:latin typeface="Times New Roman"/>
                        <a:ea typeface="Times New Roman"/>
                        <a:cs typeface="Times New Roman"/>
                      </a:endParaRPr>
                    </a:p>
                    <a:p>
                      <a:pPr algn="ctr">
                        <a:lnSpc>
                          <a:spcPct val="115000"/>
                        </a:lnSpc>
                        <a:spcAft>
                          <a:spcPts val="0"/>
                        </a:spcAft>
                      </a:pPr>
                      <a:r>
                        <a:rPr lang="en-US" sz="1000" spc="5">
                          <a:latin typeface="Times New Roman"/>
                          <a:ea typeface="Times New Roman"/>
                          <a:cs typeface="Times New Roman"/>
                        </a:rPr>
                        <a:t>76</a:t>
                      </a:r>
                      <a:r>
                        <a:rPr lang="en-US" sz="1000" spc="-5">
                          <a:latin typeface="Times New Roman"/>
                          <a:ea typeface="Times New Roman"/>
                          <a:cs typeface="Times New Roman"/>
                        </a:rPr>
                        <a:t> </a:t>
                      </a:r>
                      <a:r>
                        <a:rPr lang="en-US" sz="1000">
                          <a:latin typeface="Times New Roman"/>
                          <a:ea typeface="Times New Roman"/>
                          <a:cs typeface="Times New Roman"/>
                        </a:rPr>
                        <a:t>(</a:t>
                      </a:r>
                      <a:r>
                        <a:rPr lang="en-US" sz="1000" spc="-5">
                          <a:latin typeface="Times New Roman"/>
                          <a:ea typeface="Times New Roman"/>
                          <a:cs typeface="Times New Roman"/>
                        </a:rPr>
                        <a:t>100%</a:t>
                      </a:r>
                      <a:r>
                        <a:rPr lang="en-US" sz="1000">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r>
              <a:tr h="456379">
                <a:tc>
                  <a:txBody>
                    <a:bodyPr/>
                    <a:lstStyle/>
                    <a:p>
                      <a:pPr algn="ctr">
                        <a:lnSpc>
                          <a:spcPct val="115000"/>
                        </a:lnSpc>
                        <a:spcAft>
                          <a:spcPts val="0"/>
                        </a:spcAft>
                      </a:pPr>
                      <a:r>
                        <a:rPr lang="en-US" sz="1200" dirty="0" smtClean="0">
                          <a:latin typeface="Times New Roman"/>
                          <a:ea typeface="Times New Roman"/>
                          <a:cs typeface="Times New Roman"/>
                        </a:rPr>
                        <a:t>Correct waste disposal in  hospital</a:t>
                      </a:r>
                      <a:endParaRPr lang="en-IN" sz="1100" dirty="0">
                        <a:latin typeface="Times New Roman"/>
                        <a:ea typeface="Times New Roman"/>
                        <a:cs typeface="Times New Roman"/>
                      </a:endParaRPr>
                    </a:p>
                  </a:txBody>
                  <a:tcPr marL="68580" marR="68580" marT="0" marB="0"/>
                </a:tc>
                <a:tc>
                  <a:txBody>
                    <a:bodyPr/>
                    <a:lstStyle/>
                    <a:p>
                      <a:pPr algn="ctr">
                        <a:lnSpc>
                          <a:spcPct val="115000"/>
                        </a:lnSpc>
                        <a:spcAft>
                          <a:spcPts val="0"/>
                        </a:spcAft>
                      </a:pPr>
                      <a:r>
                        <a:rPr lang="en-US" sz="1000" spc="5">
                          <a:latin typeface="Times New Roman"/>
                          <a:ea typeface="Times New Roman"/>
                          <a:cs typeface="Times New Roman"/>
                        </a:rPr>
                        <a:t>21</a:t>
                      </a:r>
                      <a:r>
                        <a:rPr lang="en-US" sz="1000" spc="-5">
                          <a:latin typeface="Times New Roman"/>
                          <a:ea typeface="Times New Roman"/>
                          <a:cs typeface="Times New Roman"/>
                        </a:rPr>
                        <a:t> </a:t>
                      </a:r>
                      <a:r>
                        <a:rPr lang="en-US" sz="1000">
                          <a:latin typeface="Times New Roman"/>
                          <a:ea typeface="Times New Roman"/>
                          <a:cs typeface="Times New Roman"/>
                        </a:rPr>
                        <a:t>(</a:t>
                      </a:r>
                      <a:r>
                        <a:rPr lang="en-US" sz="1000" spc="-5">
                          <a:latin typeface="Times New Roman"/>
                          <a:ea typeface="Times New Roman"/>
                          <a:cs typeface="Times New Roman"/>
                        </a:rPr>
                        <a:t>100%</a:t>
                      </a:r>
                      <a:r>
                        <a:rPr lang="en-US" sz="1000">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gn="ctr">
                        <a:lnSpc>
                          <a:spcPct val="115000"/>
                        </a:lnSpc>
                        <a:spcAft>
                          <a:spcPts val="0"/>
                        </a:spcAft>
                      </a:pPr>
                      <a:r>
                        <a:rPr lang="en-US" sz="1000" spc="5">
                          <a:latin typeface="Times New Roman"/>
                          <a:ea typeface="Times New Roman"/>
                          <a:cs typeface="Times New Roman"/>
                        </a:rPr>
                        <a:t>31</a:t>
                      </a:r>
                      <a:r>
                        <a:rPr lang="en-US" sz="1000" spc="10">
                          <a:latin typeface="Times New Roman"/>
                          <a:ea typeface="Times New Roman"/>
                          <a:cs typeface="Times New Roman"/>
                        </a:rPr>
                        <a:t> </a:t>
                      </a:r>
                      <a:r>
                        <a:rPr lang="en-US" sz="1000" spc="-10">
                          <a:latin typeface="Times New Roman"/>
                          <a:ea typeface="Times New Roman"/>
                          <a:cs typeface="Times New Roman"/>
                        </a:rPr>
                        <a:t>(</a:t>
                      </a:r>
                      <a:r>
                        <a:rPr lang="en-US" sz="1000" spc="5">
                          <a:latin typeface="Times New Roman"/>
                          <a:ea typeface="Times New Roman"/>
                          <a:cs typeface="Times New Roman"/>
                        </a:rPr>
                        <a:t>100</a:t>
                      </a:r>
                      <a:r>
                        <a:rPr lang="en-US" sz="1000" spc="-5">
                          <a:latin typeface="Times New Roman"/>
                          <a:ea typeface="Times New Roman"/>
                          <a:cs typeface="Times New Roman"/>
                        </a:rPr>
                        <a:t>%</a:t>
                      </a:r>
                      <a:r>
                        <a:rPr lang="en-US" sz="1000">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gn="ctr">
                        <a:lnSpc>
                          <a:spcPct val="115000"/>
                        </a:lnSpc>
                        <a:spcAft>
                          <a:spcPts val="0"/>
                        </a:spcAft>
                      </a:pPr>
                      <a:r>
                        <a:rPr lang="en-US" sz="1000">
                          <a:latin typeface="Times New Roman"/>
                          <a:ea typeface="Times New Roman"/>
                          <a:cs typeface="Times New Roman"/>
                        </a:rPr>
                        <a:t>07</a:t>
                      </a:r>
                      <a:r>
                        <a:rPr lang="en-US" sz="1000" spc="10">
                          <a:latin typeface="Times New Roman"/>
                          <a:ea typeface="Times New Roman"/>
                          <a:cs typeface="Times New Roman"/>
                        </a:rPr>
                        <a:t> </a:t>
                      </a:r>
                      <a:r>
                        <a:rPr lang="en-US" sz="1000">
                          <a:latin typeface="Times New Roman"/>
                          <a:ea typeface="Times New Roman"/>
                          <a:cs typeface="Times New Roman"/>
                        </a:rPr>
                        <a:t>(</a:t>
                      </a:r>
                      <a:r>
                        <a:rPr lang="en-US" sz="1000" spc="5">
                          <a:latin typeface="Times New Roman"/>
                          <a:ea typeface="Times New Roman"/>
                          <a:cs typeface="Times New Roman"/>
                        </a:rPr>
                        <a:t>100</a:t>
                      </a:r>
                      <a:r>
                        <a:rPr lang="en-US" sz="1000" spc="-5">
                          <a:latin typeface="Times New Roman"/>
                          <a:ea typeface="Times New Roman"/>
                          <a:cs typeface="Times New Roman"/>
                        </a:rPr>
                        <a:t>%</a:t>
                      </a:r>
                      <a:r>
                        <a:rPr lang="en-US" sz="1000">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gn="ctr">
                        <a:lnSpc>
                          <a:spcPct val="115000"/>
                        </a:lnSpc>
                        <a:spcAft>
                          <a:spcPts val="0"/>
                        </a:spcAft>
                      </a:pPr>
                      <a:r>
                        <a:rPr lang="en-US" sz="1000">
                          <a:latin typeface="Times New Roman"/>
                          <a:ea typeface="Times New Roman"/>
                          <a:cs typeface="Times New Roman"/>
                        </a:rPr>
                        <a:t>17</a:t>
                      </a:r>
                      <a:r>
                        <a:rPr lang="en-US" sz="1000" spc="10">
                          <a:latin typeface="Times New Roman"/>
                          <a:ea typeface="Times New Roman"/>
                          <a:cs typeface="Times New Roman"/>
                        </a:rPr>
                        <a:t> </a:t>
                      </a:r>
                      <a:r>
                        <a:rPr lang="en-US" sz="1000">
                          <a:latin typeface="Times New Roman"/>
                          <a:ea typeface="Times New Roman"/>
                          <a:cs typeface="Times New Roman"/>
                        </a:rPr>
                        <a:t>(</a:t>
                      </a:r>
                      <a:r>
                        <a:rPr lang="en-US" sz="1000" spc="-5">
                          <a:latin typeface="Times New Roman"/>
                          <a:ea typeface="Times New Roman"/>
                          <a:cs typeface="Times New Roman"/>
                        </a:rPr>
                        <a:t>100%</a:t>
                      </a:r>
                      <a:r>
                        <a:rPr lang="en-US" sz="1000">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gn="ctr">
                        <a:lnSpc>
                          <a:spcPct val="115000"/>
                        </a:lnSpc>
                        <a:spcAft>
                          <a:spcPts val="0"/>
                        </a:spcAft>
                      </a:pPr>
                      <a:r>
                        <a:rPr lang="en-US" sz="1000" spc="-5">
                          <a:latin typeface="Times New Roman"/>
                          <a:ea typeface="Times New Roman"/>
                          <a:cs typeface="Times New Roman"/>
                        </a:rPr>
                        <a:t>76(100%</a:t>
                      </a:r>
                      <a:r>
                        <a:rPr lang="en-US" sz="1000">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r>
              <a:tr h="469599">
                <a:tc>
                  <a:txBody>
                    <a:bodyPr/>
                    <a:lstStyle/>
                    <a:p>
                      <a:pPr algn="ctr">
                        <a:lnSpc>
                          <a:spcPct val="115000"/>
                        </a:lnSpc>
                        <a:spcAft>
                          <a:spcPts val="0"/>
                        </a:spcAft>
                      </a:pPr>
                      <a:r>
                        <a:rPr lang="en-US" sz="1200" dirty="0" smtClean="0">
                          <a:latin typeface="Times New Roman"/>
                          <a:ea typeface="Times New Roman"/>
                          <a:cs typeface="Times New Roman"/>
                        </a:rPr>
                        <a:t>sharps </a:t>
                      </a:r>
                      <a:r>
                        <a:rPr lang="en-US" sz="1200" dirty="0">
                          <a:latin typeface="Times New Roman"/>
                          <a:ea typeface="Times New Roman"/>
                          <a:cs typeface="Times New Roman"/>
                        </a:rPr>
                        <a:t>are disposed in sharp </a:t>
                      </a:r>
                      <a:r>
                        <a:rPr lang="en-US" sz="1200" dirty="0" smtClean="0">
                          <a:latin typeface="Times New Roman"/>
                          <a:ea typeface="Times New Roman"/>
                          <a:cs typeface="Times New Roman"/>
                        </a:rPr>
                        <a:t>containers</a:t>
                      </a:r>
                      <a:endParaRPr lang="en-IN" sz="1100" dirty="0">
                        <a:latin typeface="Times New Roman"/>
                        <a:ea typeface="Times New Roman"/>
                        <a:cs typeface="Times New Roman"/>
                      </a:endParaRPr>
                    </a:p>
                  </a:txBody>
                  <a:tcPr marL="68580" marR="68580" marT="0" marB="0"/>
                </a:tc>
                <a:tc>
                  <a:txBody>
                    <a:bodyPr/>
                    <a:lstStyle/>
                    <a:p>
                      <a:pPr algn="ctr">
                        <a:lnSpc>
                          <a:spcPct val="115000"/>
                        </a:lnSpc>
                        <a:spcAft>
                          <a:spcPts val="0"/>
                        </a:spcAft>
                      </a:pPr>
                      <a:r>
                        <a:rPr lang="en-US" sz="1000" spc="5">
                          <a:latin typeface="Times New Roman"/>
                          <a:ea typeface="Times New Roman"/>
                          <a:cs typeface="Times New Roman"/>
                        </a:rPr>
                        <a:t>17</a:t>
                      </a:r>
                      <a:r>
                        <a:rPr lang="en-US" sz="1000">
                          <a:latin typeface="Times New Roman"/>
                          <a:ea typeface="Times New Roman"/>
                          <a:cs typeface="Times New Roman"/>
                        </a:rPr>
                        <a:t>(</a:t>
                      </a:r>
                      <a:r>
                        <a:rPr lang="en-US" sz="1000" spc="-5">
                          <a:latin typeface="Times New Roman"/>
                          <a:ea typeface="Times New Roman"/>
                          <a:cs typeface="Times New Roman"/>
                        </a:rPr>
                        <a:t>8</a:t>
                      </a:r>
                      <a:r>
                        <a:rPr lang="en-US" sz="1000" spc="5">
                          <a:latin typeface="Times New Roman"/>
                          <a:ea typeface="Times New Roman"/>
                          <a:cs typeface="Times New Roman"/>
                        </a:rPr>
                        <a:t>1</a:t>
                      </a:r>
                      <a:r>
                        <a:rPr lang="en-US" sz="1000" spc="-5">
                          <a:latin typeface="Times New Roman"/>
                          <a:ea typeface="Times New Roman"/>
                          <a:cs typeface="Times New Roman"/>
                        </a:rPr>
                        <a:t>%</a:t>
                      </a:r>
                      <a:r>
                        <a:rPr lang="en-US" sz="1000">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gn="ctr">
                        <a:lnSpc>
                          <a:spcPct val="115000"/>
                        </a:lnSpc>
                        <a:spcAft>
                          <a:spcPts val="0"/>
                        </a:spcAft>
                      </a:pPr>
                      <a:r>
                        <a:rPr lang="en-US" sz="1000" spc="5">
                          <a:latin typeface="Times New Roman"/>
                          <a:ea typeface="Times New Roman"/>
                          <a:cs typeface="Times New Roman"/>
                        </a:rPr>
                        <a:t>31</a:t>
                      </a:r>
                      <a:r>
                        <a:rPr lang="en-US" sz="1000" spc="-10">
                          <a:latin typeface="Times New Roman"/>
                          <a:ea typeface="Times New Roman"/>
                          <a:cs typeface="Times New Roman"/>
                        </a:rPr>
                        <a:t>(</a:t>
                      </a:r>
                      <a:r>
                        <a:rPr lang="en-US" sz="1000" spc="5">
                          <a:latin typeface="Times New Roman"/>
                          <a:ea typeface="Times New Roman"/>
                          <a:cs typeface="Times New Roman"/>
                        </a:rPr>
                        <a:t>100</a:t>
                      </a:r>
                      <a:r>
                        <a:rPr lang="en-US" sz="1000" spc="-5">
                          <a:latin typeface="Times New Roman"/>
                          <a:ea typeface="Times New Roman"/>
                          <a:cs typeface="Times New Roman"/>
                        </a:rPr>
                        <a:t>%</a:t>
                      </a:r>
                      <a:r>
                        <a:rPr lang="en-US" sz="1000">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gn="ctr">
                        <a:lnSpc>
                          <a:spcPct val="115000"/>
                        </a:lnSpc>
                        <a:spcAft>
                          <a:spcPts val="0"/>
                        </a:spcAft>
                      </a:pPr>
                      <a:r>
                        <a:rPr lang="en-US" sz="1000">
                          <a:latin typeface="Times New Roman"/>
                          <a:ea typeface="Times New Roman"/>
                          <a:cs typeface="Times New Roman"/>
                        </a:rPr>
                        <a:t>07</a:t>
                      </a:r>
                      <a:r>
                        <a:rPr lang="en-US" sz="1000" spc="10">
                          <a:latin typeface="Times New Roman"/>
                          <a:ea typeface="Times New Roman"/>
                          <a:cs typeface="Times New Roman"/>
                        </a:rPr>
                        <a:t> </a:t>
                      </a:r>
                      <a:r>
                        <a:rPr lang="en-US" sz="1000">
                          <a:latin typeface="Times New Roman"/>
                          <a:ea typeface="Times New Roman"/>
                          <a:cs typeface="Times New Roman"/>
                        </a:rPr>
                        <a:t>(</a:t>
                      </a:r>
                      <a:r>
                        <a:rPr lang="en-US" sz="1000" spc="-5">
                          <a:latin typeface="Times New Roman"/>
                          <a:ea typeface="Times New Roman"/>
                          <a:cs typeface="Times New Roman"/>
                        </a:rPr>
                        <a:t>100%</a:t>
                      </a:r>
                      <a:r>
                        <a:rPr lang="en-US" sz="1000">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gn="ctr">
                        <a:lnSpc>
                          <a:spcPct val="115000"/>
                        </a:lnSpc>
                        <a:spcAft>
                          <a:spcPts val="0"/>
                        </a:spcAft>
                      </a:pPr>
                      <a:r>
                        <a:rPr lang="en-US" sz="1000">
                          <a:latin typeface="Times New Roman"/>
                          <a:ea typeface="Times New Roman"/>
                          <a:cs typeface="Times New Roman"/>
                        </a:rPr>
                        <a:t>17</a:t>
                      </a:r>
                      <a:r>
                        <a:rPr lang="en-US" sz="1000" spc="10">
                          <a:latin typeface="Times New Roman"/>
                          <a:ea typeface="Times New Roman"/>
                          <a:cs typeface="Times New Roman"/>
                        </a:rPr>
                        <a:t> </a:t>
                      </a:r>
                      <a:r>
                        <a:rPr lang="en-US" sz="1000">
                          <a:latin typeface="Times New Roman"/>
                          <a:ea typeface="Times New Roman"/>
                          <a:cs typeface="Times New Roman"/>
                        </a:rPr>
                        <a:t>(</a:t>
                      </a:r>
                      <a:r>
                        <a:rPr lang="en-US" sz="1000" spc="-5">
                          <a:latin typeface="Times New Roman"/>
                          <a:ea typeface="Times New Roman"/>
                          <a:cs typeface="Times New Roman"/>
                        </a:rPr>
                        <a:t>100%</a:t>
                      </a:r>
                      <a:r>
                        <a:rPr lang="en-US" sz="1000">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gn="ctr">
                        <a:lnSpc>
                          <a:spcPct val="115000"/>
                        </a:lnSpc>
                        <a:spcAft>
                          <a:spcPts val="0"/>
                        </a:spcAft>
                      </a:pPr>
                      <a:r>
                        <a:rPr lang="en-US" sz="1000" spc="5">
                          <a:latin typeface="Times New Roman"/>
                          <a:ea typeface="Times New Roman"/>
                          <a:cs typeface="Times New Roman"/>
                        </a:rPr>
                        <a:t>62</a:t>
                      </a:r>
                      <a:r>
                        <a:rPr lang="en-US" sz="1000" spc="-5">
                          <a:latin typeface="Times New Roman"/>
                          <a:ea typeface="Times New Roman"/>
                          <a:cs typeface="Times New Roman"/>
                        </a:rPr>
                        <a:t> </a:t>
                      </a:r>
                      <a:r>
                        <a:rPr lang="en-US" sz="1000">
                          <a:latin typeface="Times New Roman"/>
                          <a:ea typeface="Times New Roman"/>
                          <a:cs typeface="Times New Roman"/>
                        </a:rPr>
                        <a:t>(</a:t>
                      </a:r>
                      <a:r>
                        <a:rPr lang="en-US" sz="1000" spc="-5">
                          <a:latin typeface="Times New Roman"/>
                          <a:ea typeface="Times New Roman"/>
                          <a:cs typeface="Times New Roman"/>
                        </a:rPr>
                        <a:t>82%</a:t>
                      </a:r>
                      <a:r>
                        <a:rPr lang="en-US" sz="1000">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r>
              <a:tr h="278329">
                <a:tc>
                  <a:txBody>
                    <a:bodyPr/>
                    <a:lstStyle/>
                    <a:p>
                      <a:pPr algn="ctr">
                        <a:lnSpc>
                          <a:spcPct val="115000"/>
                        </a:lnSpc>
                        <a:spcAft>
                          <a:spcPts val="0"/>
                        </a:spcAft>
                      </a:pPr>
                      <a:r>
                        <a:rPr lang="en-US" sz="1200" dirty="0" smtClean="0">
                          <a:latin typeface="Times New Roman"/>
                          <a:ea typeface="Times New Roman"/>
                          <a:cs typeface="Times New Roman"/>
                        </a:rPr>
                        <a:t>Training </a:t>
                      </a:r>
                      <a:r>
                        <a:rPr lang="en-US" sz="1200" dirty="0">
                          <a:latin typeface="Times New Roman"/>
                          <a:ea typeface="Times New Roman"/>
                          <a:cs typeface="Times New Roman"/>
                        </a:rPr>
                        <a:t>is being </a:t>
                      </a:r>
                      <a:r>
                        <a:rPr lang="en-US" sz="1200" dirty="0" smtClean="0">
                          <a:latin typeface="Times New Roman"/>
                          <a:ea typeface="Times New Roman"/>
                          <a:cs typeface="Times New Roman"/>
                        </a:rPr>
                        <a:t>done</a:t>
                      </a:r>
                      <a:endParaRPr lang="en-IN" sz="1100" dirty="0">
                        <a:latin typeface="Times New Roman"/>
                        <a:ea typeface="Times New Roman"/>
                        <a:cs typeface="Times New Roman"/>
                      </a:endParaRPr>
                    </a:p>
                  </a:txBody>
                  <a:tcPr marL="68580" marR="68580" marT="0" marB="0"/>
                </a:tc>
                <a:tc>
                  <a:txBody>
                    <a:bodyPr/>
                    <a:lstStyle/>
                    <a:p>
                      <a:pPr algn="ctr">
                        <a:lnSpc>
                          <a:spcPct val="115000"/>
                        </a:lnSpc>
                        <a:spcAft>
                          <a:spcPts val="0"/>
                        </a:spcAft>
                      </a:pPr>
                      <a:r>
                        <a:rPr lang="en-US" sz="1000" spc="5">
                          <a:solidFill>
                            <a:srgbClr val="FF0000"/>
                          </a:solidFill>
                          <a:latin typeface="Times New Roman"/>
                          <a:ea typeface="Times New Roman"/>
                          <a:cs typeface="Times New Roman"/>
                        </a:rPr>
                        <a:t>11</a:t>
                      </a:r>
                      <a:r>
                        <a:rPr lang="en-US" sz="1000">
                          <a:solidFill>
                            <a:srgbClr val="FF0000"/>
                          </a:solidFill>
                          <a:latin typeface="Times New Roman"/>
                          <a:ea typeface="Times New Roman"/>
                          <a:cs typeface="Times New Roman"/>
                        </a:rPr>
                        <a:t>(</a:t>
                      </a:r>
                      <a:r>
                        <a:rPr lang="en-US" sz="1000" spc="-5">
                          <a:solidFill>
                            <a:srgbClr val="FF0000"/>
                          </a:solidFill>
                          <a:latin typeface="Times New Roman"/>
                          <a:ea typeface="Times New Roman"/>
                          <a:cs typeface="Times New Roman"/>
                        </a:rPr>
                        <a:t>52%</a:t>
                      </a:r>
                      <a:r>
                        <a:rPr lang="en-US" sz="1000">
                          <a:solidFill>
                            <a:srgbClr val="FF0000"/>
                          </a:solidFill>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gn="ctr">
                        <a:lnSpc>
                          <a:spcPct val="115000"/>
                        </a:lnSpc>
                        <a:spcAft>
                          <a:spcPts val="0"/>
                        </a:spcAft>
                      </a:pPr>
                      <a:r>
                        <a:rPr lang="en-US" sz="1000" spc="5">
                          <a:solidFill>
                            <a:srgbClr val="FF0000"/>
                          </a:solidFill>
                          <a:latin typeface="Times New Roman"/>
                          <a:ea typeface="Times New Roman"/>
                          <a:cs typeface="Times New Roman"/>
                        </a:rPr>
                        <a:t>11</a:t>
                      </a:r>
                      <a:r>
                        <a:rPr lang="en-US" sz="1000" spc="10">
                          <a:solidFill>
                            <a:srgbClr val="FF0000"/>
                          </a:solidFill>
                          <a:latin typeface="Times New Roman"/>
                          <a:ea typeface="Times New Roman"/>
                          <a:cs typeface="Times New Roman"/>
                        </a:rPr>
                        <a:t> </a:t>
                      </a:r>
                      <a:r>
                        <a:rPr lang="en-US" sz="1000" spc="-10">
                          <a:solidFill>
                            <a:srgbClr val="FF0000"/>
                          </a:solidFill>
                          <a:latin typeface="Times New Roman"/>
                          <a:ea typeface="Times New Roman"/>
                          <a:cs typeface="Times New Roman"/>
                        </a:rPr>
                        <a:t>(</a:t>
                      </a:r>
                      <a:r>
                        <a:rPr lang="en-US" sz="1000" spc="5">
                          <a:solidFill>
                            <a:srgbClr val="FF0000"/>
                          </a:solidFill>
                          <a:latin typeface="Times New Roman"/>
                          <a:ea typeface="Times New Roman"/>
                          <a:cs typeface="Times New Roman"/>
                        </a:rPr>
                        <a:t>35</a:t>
                      </a:r>
                      <a:r>
                        <a:rPr lang="en-US" sz="1000" spc="-5">
                          <a:solidFill>
                            <a:srgbClr val="FF0000"/>
                          </a:solidFill>
                          <a:latin typeface="Times New Roman"/>
                          <a:ea typeface="Times New Roman"/>
                          <a:cs typeface="Times New Roman"/>
                        </a:rPr>
                        <a:t>%</a:t>
                      </a:r>
                      <a:r>
                        <a:rPr lang="en-US" sz="1000">
                          <a:solidFill>
                            <a:srgbClr val="FF0000"/>
                          </a:solidFill>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gn="ctr">
                        <a:lnSpc>
                          <a:spcPct val="115000"/>
                        </a:lnSpc>
                        <a:spcAft>
                          <a:spcPts val="0"/>
                        </a:spcAft>
                      </a:pPr>
                      <a:r>
                        <a:rPr lang="en-US" sz="1000">
                          <a:latin typeface="Times New Roman"/>
                          <a:ea typeface="Times New Roman"/>
                          <a:cs typeface="Times New Roman"/>
                        </a:rPr>
                        <a:t>11(35%)</a:t>
                      </a:r>
                      <a:endParaRPr lang="en-IN" sz="1100">
                        <a:latin typeface="Times New Roman"/>
                        <a:ea typeface="Times New Roman"/>
                        <a:cs typeface="Times New Roman"/>
                      </a:endParaRPr>
                    </a:p>
                  </a:txBody>
                  <a:tcPr marL="68580" marR="68580" marT="0" marB="0"/>
                </a:tc>
                <a:tc>
                  <a:txBody>
                    <a:bodyPr/>
                    <a:lstStyle/>
                    <a:p>
                      <a:pPr algn="ctr">
                        <a:lnSpc>
                          <a:spcPct val="115000"/>
                        </a:lnSpc>
                        <a:spcAft>
                          <a:spcPts val="0"/>
                        </a:spcAft>
                      </a:pPr>
                      <a:r>
                        <a:rPr lang="en-US" sz="1000" spc="5">
                          <a:solidFill>
                            <a:srgbClr val="FF0000"/>
                          </a:solidFill>
                          <a:latin typeface="Times New Roman"/>
                          <a:ea typeface="Times New Roman"/>
                          <a:cs typeface="Times New Roman"/>
                        </a:rPr>
                        <a:t>10</a:t>
                      </a:r>
                      <a:r>
                        <a:rPr lang="en-US" sz="1000" spc="-10">
                          <a:solidFill>
                            <a:srgbClr val="FF0000"/>
                          </a:solidFill>
                          <a:latin typeface="Times New Roman"/>
                          <a:ea typeface="Times New Roman"/>
                          <a:cs typeface="Times New Roman"/>
                        </a:rPr>
                        <a:t>(</a:t>
                      </a:r>
                      <a:r>
                        <a:rPr lang="en-US" sz="1000" spc="5">
                          <a:solidFill>
                            <a:srgbClr val="FF0000"/>
                          </a:solidFill>
                          <a:latin typeface="Times New Roman"/>
                          <a:ea typeface="Times New Roman"/>
                          <a:cs typeface="Times New Roman"/>
                        </a:rPr>
                        <a:t>59</a:t>
                      </a:r>
                      <a:r>
                        <a:rPr lang="en-US" sz="1000" spc="-5">
                          <a:solidFill>
                            <a:srgbClr val="FF0000"/>
                          </a:solidFill>
                          <a:latin typeface="Times New Roman"/>
                          <a:ea typeface="Times New Roman"/>
                          <a:cs typeface="Times New Roman"/>
                        </a:rPr>
                        <a:t>%</a:t>
                      </a:r>
                      <a:r>
                        <a:rPr lang="en-US" sz="1000">
                          <a:solidFill>
                            <a:srgbClr val="FF0000"/>
                          </a:solidFill>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gn="ctr">
                        <a:lnSpc>
                          <a:spcPct val="115000"/>
                        </a:lnSpc>
                        <a:spcAft>
                          <a:spcPts val="0"/>
                        </a:spcAft>
                      </a:pPr>
                      <a:r>
                        <a:rPr lang="en-US" sz="1000" spc="5">
                          <a:solidFill>
                            <a:srgbClr val="FF0000"/>
                          </a:solidFill>
                          <a:latin typeface="Times New Roman"/>
                          <a:ea typeface="Times New Roman"/>
                          <a:cs typeface="Times New Roman"/>
                        </a:rPr>
                        <a:t>37</a:t>
                      </a:r>
                      <a:r>
                        <a:rPr lang="en-US" sz="1000">
                          <a:solidFill>
                            <a:srgbClr val="FF0000"/>
                          </a:solidFill>
                          <a:latin typeface="Times New Roman"/>
                          <a:ea typeface="Times New Roman"/>
                          <a:cs typeface="Times New Roman"/>
                        </a:rPr>
                        <a:t>(</a:t>
                      </a:r>
                      <a:r>
                        <a:rPr lang="en-US" sz="1000" spc="-5">
                          <a:solidFill>
                            <a:srgbClr val="FF0000"/>
                          </a:solidFill>
                          <a:latin typeface="Times New Roman"/>
                          <a:ea typeface="Times New Roman"/>
                          <a:cs typeface="Times New Roman"/>
                        </a:rPr>
                        <a:t>49%</a:t>
                      </a:r>
                      <a:r>
                        <a:rPr lang="en-US" sz="1000">
                          <a:solidFill>
                            <a:srgbClr val="FF0000"/>
                          </a:solidFill>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r>
              <a:tr h="684567">
                <a:tc>
                  <a:txBody>
                    <a:bodyPr/>
                    <a:lstStyle/>
                    <a:p>
                      <a:pPr algn="ctr">
                        <a:lnSpc>
                          <a:spcPct val="115000"/>
                        </a:lnSpc>
                        <a:spcAft>
                          <a:spcPts val="0"/>
                        </a:spcAft>
                      </a:pPr>
                      <a:r>
                        <a:rPr lang="en-US" sz="1200">
                          <a:latin typeface="Times New Roman"/>
                          <a:ea typeface="Times New Roman"/>
                          <a:cs typeface="Times New Roman"/>
                        </a:rPr>
                        <a:t>Still practice  recapping of used needles</a:t>
                      </a:r>
                      <a:endParaRPr lang="en-IN" sz="1100">
                        <a:latin typeface="Times New Roman"/>
                        <a:ea typeface="Times New Roman"/>
                        <a:cs typeface="Times New Roman"/>
                      </a:endParaRPr>
                    </a:p>
                  </a:txBody>
                  <a:tcPr marL="68580" marR="68580" marT="0" marB="0"/>
                </a:tc>
                <a:tc>
                  <a:txBody>
                    <a:bodyPr/>
                    <a:lstStyle/>
                    <a:p>
                      <a:pPr algn="ctr">
                        <a:lnSpc>
                          <a:spcPct val="115000"/>
                        </a:lnSpc>
                        <a:spcAft>
                          <a:spcPts val="0"/>
                        </a:spcAft>
                      </a:pPr>
                      <a:r>
                        <a:rPr lang="en-US" sz="1000" spc="5">
                          <a:solidFill>
                            <a:srgbClr val="FF0000"/>
                          </a:solidFill>
                          <a:latin typeface="Times New Roman"/>
                          <a:ea typeface="Times New Roman"/>
                          <a:cs typeface="Times New Roman"/>
                        </a:rPr>
                        <a:t>08</a:t>
                      </a:r>
                      <a:r>
                        <a:rPr lang="en-US" sz="1000" spc="-5">
                          <a:solidFill>
                            <a:srgbClr val="FF0000"/>
                          </a:solidFill>
                          <a:latin typeface="Times New Roman"/>
                          <a:ea typeface="Times New Roman"/>
                          <a:cs typeface="Times New Roman"/>
                        </a:rPr>
                        <a:t> </a:t>
                      </a:r>
                      <a:r>
                        <a:rPr lang="en-US" sz="1000">
                          <a:solidFill>
                            <a:srgbClr val="FF0000"/>
                          </a:solidFill>
                          <a:latin typeface="Times New Roman"/>
                          <a:ea typeface="Times New Roman"/>
                          <a:cs typeface="Times New Roman"/>
                        </a:rPr>
                        <a:t>(</a:t>
                      </a:r>
                      <a:r>
                        <a:rPr lang="en-US" sz="1000" spc="-5">
                          <a:solidFill>
                            <a:srgbClr val="FF0000"/>
                          </a:solidFill>
                          <a:latin typeface="Times New Roman"/>
                          <a:ea typeface="Times New Roman"/>
                          <a:cs typeface="Times New Roman"/>
                        </a:rPr>
                        <a:t>38%</a:t>
                      </a:r>
                      <a:r>
                        <a:rPr lang="en-US" sz="1000">
                          <a:solidFill>
                            <a:srgbClr val="FF0000"/>
                          </a:solidFill>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gn="ctr">
                        <a:lnSpc>
                          <a:spcPct val="115000"/>
                        </a:lnSpc>
                        <a:spcAft>
                          <a:spcPts val="0"/>
                        </a:spcAft>
                      </a:pPr>
                      <a:r>
                        <a:rPr lang="en-US" sz="1000" spc="5">
                          <a:solidFill>
                            <a:srgbClr val="FF0000"/>
                          </a:solidFill>
                          <a:latin typeface="Times New Roman"/>
                          <a:ea typeface="Times New Roman"/>
                          <a:cs typeface="Times New Roman"/>
                        </a:rPr>
                        <a:t>04</a:t>
                      </a:r>
                      <a:r>
                        <a:rPr lang="en-US" sz="1000">
                          <a:solidFill>
                            <a:srgbClr val="FF0000"/>
                          </a:solidFill>
                          <a:latin typeface="Times New Roman"/>
                          <a:ea typeface="Times New Roman"/>
                          <a:cs typeface="Times New Roman"/>
                        </a:rPr>
                        <a:t>(</a:t>
                      </a:r>
                      <a:r>
                        <a:rPr lang="en-US" sz="1000" spc="-5">
                          <a:solidFill>
                            <a:srgbClr val="FF0000"/>
                          </a:solidFill>
                          <a:latin typeface="Times New Roman"/>
                          <a:ea typeface="Times New Roman"/>
                          <a:cs typeface="Times New Roman"/>
                        </a:rPr>
                        <a:t>13%</a:t>
                      </a:r>
                      <a:r>
                        <a:rPr lang="en-US" sz="1000">
                          <a:solidFill>
                            <a:srgbClr val="FF0000"/>
                          </a:solidFill>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gn="ctr">
                        <a:lnSpc>
                          <a:spcPct val="115000"/>
                        </a:lnSpc>
                        <a:spcAft>
                          <a:spcPts val="0"/>
                        </a:spcAft>
                      </a:pPr>
                      <a:r>
                        <a:rPr lang="en-US" sz="1000" spc="5">
                          <a:solidFill>
                            <a:srgbClr val="FF0000"/>
                          </a:solidFill>
                          <a:latin typeface="Times New Roman"/>
                          <a:ea typeface="Times New Roman"/>
                          <a:cs typeface="Times New Roman"/>
                        </a:rPr>
                        <a:t>01(14%)</a:t>
                      </a:r>
                      <a:endParaRPr lang="en-IN" sz="1100">
                        <a:latin typeface="Times New Roman"/>
                        <a:ea typeface="Times New Roman"/>
                        <a:cs typeface="Times New Roman"/>
                      </a:endParaRPr>
                    </a:p>
                  </a:txBody>
                  <a:tcPr marL="68580" marR="68580" marT="0" marB="0"/>
                </a:tc>
                <a:tc>
                  <a:txBody>
                    <a:bodyPr/>
                    <a:lstStyle/>
                    <a:p>
                      <a:pPr algn="ctr">
                        <a:lnSpc>
                          <a:spcPct val="115000"/>
                        </a:lnSpc>
                        <a:spcAft>
                          <a:spcPts val="0"/>
                        </a:spcAft>
                      </a:pPr>
                      <a:r>
                        <a:rPr lang="en-US" sz="1000" spc="5">
                          <a:solidFill>
                            <a:srgbClr val="FF0000"/>
                          </a:solidFill>
                          <a:latin typeface="Times New Roman"/>
                          <a:ea typeface="Times New Roman"/>
                          <a:cs typeface="Times New Roman"/>
                        </a:rPr>
                        <a:t>03</a:t>
                      </a:r>
                      <a:r>
                        <a:rPr lang="en-US" sz="1000" spc="-10">
                          <a:solidFill>
                            <a:srgbClr val="FF0000"/>
                          </a:solidFill>
                          <a:latin typeface="Times New Roman"/>
                          <a:ea typeface="Times New Roman"/>
                          <a:cs typeface="Times New Roman"/>
                        </a:rPr>
                        <a:t>(</a:t>
                      </a:r>
                      <a:r>
                        <a:rPr lang="en-US" sz="1000" spc="5">
                          <a:solidFill>
                            <a:srgbClr val="FF0000"/>
                          </a:solidFill>
                          <a:latin typeface="Times New Roman"/>
                          <a:ea typeface="Times New Roman"/>
                          <a:cs typeface="Times New Roman"/>
                        </a:rPr>
                        <a:t>17</a:t>
                      </a:r>
                      <a:r>
                        <a:rPr lang="en-US" sz="1000" spc="-5">
                          <a:solidFill>
                            <a:srgbClr val="FF0000"/>
                          </a:solidFill>
                          <a:latin typeface="Times New Roman"/>
                          <a:ea typeface="Times New Roman"/>
                          <a:cs typeface="Times New Roman"/>
                        </a:rPr>
                        <a:t>%</a:t>
                      </a:r>
                      <a:r>
                        <a:rPr lang="en-US" sz="1000">
                          <a:solidFill>
                            <a:srgbClr val="FF0000"/>
                          </a:solidFill>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gn="ctr">
                        <a:lnSpc>
                          <a:spcPct val="115000"/>
                        </a:lnSpc>
                        <a:spcAft>
                          <a:spcPts val="0"/>
                        </a:spcAft>
                      </a:pPr>
                      <a:r>
                        <a:rPr lang="en-US" sz="1000" spc="5">
                          <a:solidFill>
                            <a:srgbClr val="FF0000"/>
                          </a:solidFill>
                          <a:latin typeface="Times New Roman"/>
                          <a:ea typeface="Times New Roman"/>
                          <a:cs typeface="Times New Roman"/>
                        </a:rPr>
                        <a:t>16</a:t>
                      </a:r>
                      <a:r>
                        <a:rPr lang="en-US" sz="1000">
                          <a:solidFill>
                            <a:srgbClr val="FF0000"/>
                          </a:solidFill>
                          <a:latin typeface="Times New Roman"/>
                          <a:ea typeface="Times New Roman"/>
                          <a:cs typeface="Times New Roman"/>
                        </a:rPr>
                        <a:t>(</a:t>
                      </a:r>
                      <a:r>
                        <a:rPr lang="en-US" sz="1000" spc="-5">
                          <a:solidFill>
                            <a:srgbClr val="FF0000"/>
                          </a:solidFill>
                          <a:latin typeface="Times New Roman"/>
                          <a:ea typeface="Times New Roman"/>
                          <a:cs typeface="Times New Roman"/>
                        </a:rPr>
                        <a:t>21%</a:t>
                      </a:r>
                      <a:r>
                        <a:rPr lang="en-US" sz="1000">
                          <a:solidFill>
                            <a:srgbClr val="FF0000"/>
                          </a:solidFill>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r>
              <a:tr h="456379">
                <a:tc>
                  <a:txBody>
                    <a:bodyPr/>
                    <a:lstStyle/>
                    <a:p>
                      <a:pPr algn="ctr">
                        <a:lnSpc>
                          <a:spcPct val="115000"/>
                        </a:lnSpc>
                        <a:spcAft>
                          <a:spcPts val="0"/>
                        </a:spcAft>
                      </a:pPr>
                      <a:r>
                        <a:rPr lang="en-US" sz="1200">
                          <a:latin typeface="Times New Roman"/>
                          <a:ea typeface="Times New Roman"/>
                          <a:cs typeface="Times New Roman"/>
                        </a:rPr>
                        <a:t>Discard a used needle immediately</a:t>
                      </a:r>
                      <a:endParaRPr lang="en-IN" sz="1100">
                        <a:latin typeface="Times New Roman"/>
                        <a:ea typeface="Times New Roman"/>
                        <a:cs typeface="Times New Roman"/>
                      </a:endParaRPr>
                    </a:p>
                  </a:txBody>
                  <a:tcPr marL="68580" marR="68580" marT="0" marB="0"/>
                </a:tc>
                <a:tc>
                  <a:txBody>
                    <a:bodyPr/>
                    <a:lstStyle/>
                    <a:p>
                      <a:pPr algn="ctr">
                        <a:lnSpc>
                          <a:spcPct val="115000"/>
                        </a:lnSpc>
                        <a:spcAft>
                          <a:spcPts val="0"/>
                        </a:spcAft>
                      </a:pPr>
                      <a:r>
                        <a:rPr lang="en-US" sz="1000" spc="5">
                          <a:latin typeface="Times New Roman"/>
                          <a:ea typeface="Times New Roman"/>
                          <a:cs typeface="Times New Roman"/>
                        </a:rPr>
                        <a:t>18</a:t>
                      </a:r>
                      <a:r>
                        <a:rPr lang="en-US" sz="1000" spc="-5">
                          <a:latin typeface="Times New Roman"/>
                          <a:ea typeface="Times New Roman"/>
                          <a:cs typeface="Times New Roman"/>
                        </a:rPr>
                        <a:t> </a:t>
                      </a:r>
                      <a:r>
                        <a:rPr lang="en-US" sz="1000">
                          <a:latin typeface="Times New Roman"/>
                          <a:ea typeface="Times New Roman"/>
                          <a:cs typeface="Times New Roman"/>
                        </a:rPr>
                        <a:t>(</a:t>
                      </a:r>
                      <a:r>
                        <a:rPr lang="en-US" sz="1000" spc="-5">
                          <a:latin typeface="Times New Roman"/>
                          <a:ea typeface="Times New Roman"/>
                          <a:cs typeface="Times New Roman"/>
                        </a:rPr>
                        <a:t>86%</a:t>
                      </a:r>
                      <a:r>
                        <a:rPr lang="en-US" sz="1000">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gn="ctr">
                        <a:lnSpc>
                          <a:spcPct val="115000"/>
                        </a:lnSpc>
                        <a:spcAft>
                          <a:spcPts val="0"/>
                        </a:spcAft>
                      </a:pPr>
                      <a:r>
                        <a:rPr lang="en-US" sz="1000" spc="5">
                          <a:solidFill>
                            <a:srgbClr val="FF0000"/>
                          </a:solidFill>
                          <a:latin typeface="Times New Roman"/>
                          <a:ea typeface="Times New Roman"/>
                          <a:cs typeface="Times New Roman"/>
                        </a:rPr>
                        <a:t>25</a:t>
                      </a:r>
                      <a:r>
                        <a:rPr lang="en-US" sz="1000" spc="10">
                          <a:solidFill>
                            <a:srgbClr val="FF0000"/>
                          </a:solidFill>
                          <a:latin typeface="Times New Roman"/>
                          <a:ea typeface="Times New Roman"/>
                          <a:cs typeface="Times New Roman"/>
                        </a:rPr>
                        <a:t> </a:t>
                      </a:r>
                      <a:r>
                        <a:rPr lang="en-US" sz="1000" spc="-10">
                          <a:solidFill>
                            <a:srgbClr val="FF0000"/>
                          </a:solidFill>
                          <a:latin typeface="Times New Roman"/>
                          <a:ea typeface="Times New Roman"/>
                          <a:cs typeface="Times New Roman"/>
                        </a:rPr>
                        <a:t>(</a:t>
                      </a:r>
                      <a:r>
                        <a:rPr lang="en-US" sz="1000" spc="5">
                          <a:solidFill>
                            <a:srgbClr val="FF0000"/>
                          </a:solidFill>
                          <a:latin typeface="Times New Roman"/>
                          <a:ea typeface="Times New Roman"/>
                          <a:cs typeface="Times New Roman"/>
                        </a:rPr>
                        <a:t>81</a:t>
                      </a:r>
                      <a:r>
                        <a:rPr lang="en-US" sz="1000" spc="-5">
                          <a:solidFill>
                            <a:srgbClr val="FF0000"/>
                          </a:solidFill>
                          <a:latin typeface="Times New Roman"/>
                          <a:ea typeface="Times New Roman"/>
                          <a:cs typeface="Times New Roman"/>
                        </a:rPr>
                        <a:t>%</a:t>
                      </a:r>
                      <a:r>
                        <a:rPr lang="en-US" sz="1000">
                          <a:solidFill>
                            <a:srgbClr val="FF0000"/>
                          </a:solidFill>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gn="ctr">
                        <a:lnSpc>
                          <a:spcPct val="115000"/>
                        </a:lnSpc>
                        <a:spcAft>
                          <a:spcPts val="0"/>
                        </a:spcAft>
                      </a:pPr>
                      <a:r>
                        <a:rPr lang="en-US" sz="1000" spc="5">
                          <a:latin typeface="Times New Roman"/>
                          <a:ea typeface="Times New Roman"/>
                          <a:cs typeface="Times New Roman"/>
                        </a:rPr>
                        <a:t>07</a:t>
                      </a:r>
                      <a:r>
                        <a:rPr lang="en-US" sz="1000" spc="10">
                          <a:latin typeface="Times New Roman"/>
                          <a:ea typeface="Times New Roman"/>
                          <a:cs typeface="Times New Roman"/>
                        </a:rPr>
                        <a:t> </a:t>
                      </a:r>
                      <a:r>
                        <a:rPr lang="en-US" sz="1000" spc="-10">
                          <a:latin typeface="Times New Roman"/>
                          <a:ea typeface="Times New Roman"/>
                          <a:cs typeface="Times New Roman"/>
                        </a:rPr>
                        <a:t>(</a:t>
                      </a:r>
                      <a:r>
                        <a:rPr lang="en-US" sz="1000" spc="5">
                          <a:latin typeface="Times New Roman"/>
                          <a:ea typeface="Times New Roman"/>
                          <a:cs typeface="Times New Roman"/>
                        </a:rPr>
                        <a:t>1</a:t>
                      </a:r>
                      <a:r>
                        <a:rPr lang="en-US" sz="1000" spc="-5">
                          <a:latin typeface="Times New Roman"/>
                          <a:ea typeface="Times New Roman"/>
                          <a:cs typeface="Times New Roman"/>
                        </a:rPr>
                        <a:t>0</a:t>
                      </a:r>
                      <a:r>
                        <a:rPr lang="en-US" sz="1000" spc="5">
                          <a:latin typeface="Times New Roman"/>
                          <a:ea typeface="Times New Roman"/>
                          <a:cs typeface="Times New Roman"/>
                        </a:rPr>
                        <a:t>0</a:t>
                      </a:r>
                      <a:r>
                        <a:rPr lang="en-US" sz="1000" spc="-5">
                          <a:latin typeface="Times New Roman"/>
                          <a:ea typeface="Times New Roman"/>
                          <a:cs typeface="Times New Roman"/>
                        </a:rPr>
                        <a:t>%</a:t>
                      </a:r>
                      <a:r>
                        <a:rPr lang="en-US" sz="1000">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gn="ctr">
                        <a:lnSpc>
                          <a:spcPct val="115000"/>
                        </a:lnSpc>
                        <a:spcAft>
                          <a:spcPts val="0"/>
                        </a:spcAft>
                      </a:pPr>
                      <a:r>
                        <a:rPr lang="en-US" sz="1000">
                          <a:latin typeface="Times New Roman"/>
                          <a:ea typeface="Times New Roman"/>
                          <a:cs typeface="Times New Roman"/>
                        </a:rPr>
                        <a:t>17</a:t>
                      </a:r>
                      <a:r>
                        <a:rPr lang="en-US" sz="1000" spc="10">
                          <a:latin typeface="Times New Roman"/>
                          <a:ea typeface="Times New Roman"/>
                          <a:cs typeface="Times New Roman"/>
                        </a:rPr>
                        <a:t> </a:t>
                      </a:r>
                      <a:r>
                        <a:rPr lang="en-US" sz="1000">
                          <a:latin typeface="Times New Roman"/>
                          <a:ea typeface="Times New Roman"/>
                          <a:cs typeface="Times New Roman"/>
                        </a:rPr>
                        <a:t>(</a:t>
                      </a:r>
                      <a:r>
                        <a:rPr lang="en-US" sz="1000" spc="-5">
                          <a:latin typeface="Times New Roman"/>
                          <a:ea typeface="Times New Roman"/>
                          <a:cs typeface="Times New Roman"/>
                        </a:rPr>
                        <a:t>100%</a:t>
                      </a:r>
                      <a:r>
                        <a:rPr lang="en-US" sz="1000">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gn="ctr">
                        <a:lnSpc>
                          <a:spcPct val="115000"/>
                        </a:lnSpc>
                        <a:spcAft>
                          <a:spcPts val="0"/>
                        </a:spcAft>
                      </a:pPr>
                      <a:r>
                        <a:rPr lang="en-US" sz="1000" spc="5">
                          <a:latin typeface="Times New Roman"/>
                          <a:ea typeface="Times New Roman"/>
                          <a:cs typeface="Times New Roman"/>
                        </a:rPr>
                        <a:t>57</a:t>
                      </a:r>
                      <a:r>
                        <a:rPr lang="en-US" sz="1000" spc="-5">
                          <a:latin typeface="Times New Roman"/>
                          <a:ea typeface="Times New Roman"/>
                          <a:cs typeface="Times New Roman"/>
                        </a:rPr>
                        <a:t> </a:t>
                      </a:r>
                      <a:r>
                        <a:rPr lang="en-US" sz="1000">
                          <a:latin typeface="Times New Roman"/>
                          <a:ea typeface="Times New Roman"/>
                          <a:cs typeface="Times New Roman"/>
                        </a:rPr>
                        <a:t>(</a:t>
                      </a:r>
                      <a:r>
                        <a:rPr lang="en-US" sz="1000" spc="-5">
                          <a:latin typeface="Times New Roman"/>
                          <a:ea typeface="Times New Roman"/>
                          <a:cs typeface="Times New Roman"/>
                        </a:rPr>
                        <a:t>75</a:t>
                      </a:r>
                      <a:r>
                        <a:rPr lang="en-US" sz="1000" spc="-10">
                          <a:latin typeface="Times New Roman"/>
                          <a:ea typeface="Times New Roman"/>
                          <a:cs typeface="Times New Roman"/>
                        </a:rPr>
                        <a:t>.</a:t>
                      </a:r>
                      <a:r>
                        <a:rPr lang="en-US" sz="1000" spc="5">
                          <a:latin typeface="Times New Roman"/>
                          <a:ea typeface="Times New Roman"/>
                          <a:cs typeface="Times New Roman"/>
                        </a:rPr>
                        <a:t>7</a:t>
                      </a:r>
                      <a:r>
                        <a:rPr lang="en-US" sz="1000" spc="-5">
                          <a:latin typeface="Times New Roman"/>
                          <a:ea typeface="Times New Roman"/>
                          <a:cs typeface="Times New Roman"/>
                        </a:rPr>
                        <a:t>%</a:t>
                      </a:r>
                      <a:r>
                        <a:rPr lang="en-US" sz="1000">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r>
              <a:tr h="684567">
                <a:tc>
                  <a:txBody>
                    <a:bodyPr/>
                    <a:lstStyle/>
                    <a:p>
                      <a:pPr algn="ctr">
                        <a:lnSpc>
                          <a:spcPct val="115000"/>
                        </a:lnSpc>
                        <a:spcAft>
                          <a:spcPts val="0"/>
                        </a:spcAft>
                      </a:pPr>
                      <a:r>
                        <a:rPr lang="en-US" sz="1200" dirty="0" smtClean="0">
                          <a:latin typeface="Times New Roman"/>
                          <a:ea typeface="Times New Roman"/>
                          <a:cs typeface="Times New Roman"/>
                        </a:rPr>
                        <a:t>Sustained Needle Stick injury in 12 months</a:t>
                      </a:r>
                      <a:endParaRPr lang="en-IN" sz="1100" dirty="0">
                        <a:latin typeface="Times New Roman"/>
                        <a:ea typeface="Times New Roman"/>
                        <a:cs typeface="Times New Roman"/>
                      </a:endParaRPr>
                    </a:p>
                  </a:txBody>
                  <a:tcPr marL="68580" marR="68580" marT="0" marB="0"/>
                </a:tc>
                <a:tc>
                  <a:txBody>
                    <a:bodyPr/>
                    <a:lstStyle/>
                    <a:p>
                      <a:pPr algn="ctr">
                        <a:lnSpc>
                          <a:spcPct val="115000"/>
                        </a:lnSpc>
                        <a:spcAft>
                          <a:spcPts val="0"/>
                        </a:spcAft>
                      </a:pPr>
                      <a:r>
                        <a:rPr lang="en-US" sz="1000" spc="5">
                          <a:latin typeface="Times New Roman"/>
                          <a:ea typeface="Times New Roman"/>
                          <a:cs typeface="Times New Roman"/>
                        </a:rPr>
                        <a:t>02</a:t>
                      </a:r>
                      <a:r>
                        <a:rPr lang="en-US" sz="1000" spc="-5">
                          <a:latin typeface="Times New Roman"/>
                          <a:ea typeface="Times New Roman"/>
                          <a:cs typeface="Times New Roman"/>
                        </a:rPr>
                        <a:t> </a:t>
                      </a:r>
                      <a:r>
                        <a:rPr lang="en-US" sz="1000">
                          <a:latin typeface="Times New Roman"/>
                          <a:ea typeface="Times New Roman"/>
                          <a:cs typeface="Times New Roman"/>
                        </a:rPr>
                        <a:t>(</a:t>
                      </a:r>
                      <a:r>
                        <a:rPr lang="en-US" sz="1000" spc="-5">
                          <a:latin typeface="Times New Roman"/>
                          <a:ea typeface="Times New Roman"/>
                          <a:cs typeface="Times New Roman"/>
                        </a:rPr>
                        <a:t>10%</a:t>
                      </a:r>
                      <a:r>
                        <a:rPr lang="en-US" sz="1000">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gn="ctr">
                        <a:lnSpc>
                          <a:spcPct val="115000"/>
                        </a:lnSpc>
                        <a:spcAft>
                          <a:spcPts val="0"/>
                        </a:spcAft>
                      </a:pPr>
                      <a:r>
                        <a:rPr lang="en-US" sz="1000" spc="5">
                          <a:solidFill>
                            <a:srgbClr val="FF0000"/>
                          </a:solidFill>
                          <a:latin typeface="Times New Roman"/>
                          <a:ea typeface="Times New Roman"/>
                          <a:cs typeface="Times New Roman"/>
                        </a:rPr>
                        <a:t>05</a:t>
                      </a:r>
                      <a:r>
                        <a:rPr lang="en-US" sz="1000" spc="10">
                          <a:solidFill>
                            <a:srgbClr val="FF0000"/>
                          </a:solidFill>
                          <a:latin typeface="Times New Roman"/>
                          <a:ea typeface="Times New Roman"/>
                          <a:cs typeface="Times New Roman"/>
                        </a:rPr>
                        <a:t> </a:t>
                      </a:r>
                      <a:r>
                        <a:rPr lang="en-US" sz="1000" spc="-10">
                          <a:solidFill>
                            <a:srgbClr val="FF0000"/>
                          </a:solidFill>
                          <a:latin typeface="Times New Roman"/>
                          <a:ea typeface="Times New Roman"/>
                          <a:cs typeface="Times New Roman"/>
                        </a:rPr>
                        <a:t>(</a:t>
                      </a:r>
                      <a:r>
                        <a:rPr lang="en-US" sz="1000" spc="5">
                          <a:solidFill>
                            <a:srgbClr val="FF0000"/>
                          </a:solidFill>
                          <a:latin typeface="Times New Roman"/>
                          <a:ea typeface="Times New Roman"/>
                          <a:cs typeface="Times New Roman"/>
                        </a:rPr>
                        <a:t>16</a:t>
                      </a:r>
                      <a:r>
                        <a:rPr lang="en-US" sz="1000" spc="-5">
                          <a:solidFill>
                            <a:srgbClr val="FF0000"/>
                          </a:solidFill>
                          <a:latin typeface="Times New Roman"/>
                          <a:ea typeface="Times New Roman"/>
                          <a:cs typeface="Times New Roman"/>
                        </a:rPr>
                        <a:t>%</a:t>
                      </a:r>
                      <a:r>
                        <a:rPr lang="en-US" sz="1000">
                          <a:solidFill>
                            <a:srgbClr val="FF0000"/>
                          </a:solidFill>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gn="ctr">
                        <a:lnSpc>
                          <a:spcPct val="115000"/>
                        </a:lnSpc>
                        <a:spcAft>
                          <a:spcPts val="0"/>
                        </a:spcAft>
                      </a:pPr>
                      <a:r>
                        <a:rPr lang="en-US" sz="1000" spc="5">
                          <a:latin typeface="Times New Roman"/>
                          <a:ea typeface="Times New Roman"/>
                          <a:cs typeface="Times New Roman"/>
                        </a:rPr>
                        <a:t>02</a:t>
                      </a:r>
                      <a:r>
                        <a:rPr lang="en-US" sz="1000" spc="10">
                          <a:latin typeface="Times New Roman"/>
                          <a:ea typeface="Times New Roman"/>
                          <a:cs typeface="Times New Roman"/>
                        </a:rPr>
                        <a:t> </a:t>
                      </a:r>
                      <a:r>
                        <a:rPr lang="en-US" sz="1000" spc="-10">
                          <a:latin typeface="Times New Roman"/>
                          <a:ea typeface="Times New Roman"/>
                          <a:cs typeface="Times New Roman"/>
                        </a:rPr>
                        <a:t>(</a:t>
                      </a:r>
                      <a:r>
                        <a:rPr lang="en-US" sz="1000" spc="5">
                          <a:latin typeface="Times New Roman"/>
                          <a:ea typeface="Times New Roman"/>
                          <a:cs typeface="Times New Roman"/>
                        </a:rPr>
                        <a:t>28</a:t>
                      </a:r>
                      <a:r>
                        <a:rPr lang="en-US" sz="1000" spc="-5">
                          <a:latin typeface="Times New Roman"/>
                          <a:ea typeface="Times New Roman"/>
                          <a:cs typeface="Times New Roman"/>
                        </a:rPr>
                        <a:t>%</a:t>
                      </a:r>
                      <a:r>
                        <a:rPr lang="en-US" sz="1000">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gn="ctr">
                        <a:lnSpc>
                          <a:spcPct val="115000"/>
                        </a:lnSpc>
                        <a:spcAft>
                          <a:spcPts val="0"/>
                        </a:spcAft>
                      </a:pPr>
                      <a:r>
                        <a:rPr lang="en-US" sz="1000">
                          <a:latin typeface="Times New Roman"/>
                          <a:ea typeface="Times New Roman"/>
                          <a:cs typeface="Times New Roman"/>
                        </a:rPr>
                        <a:t>04</a:t>
                      </a:r>
                      <a:r>
                        <a:rPr lang="en-US" sz="1000" spc="10">
                          <a:latin typeface="Times New Roman"/>
                          <a:ea typeface="Times New Roman"/>
                          <a:cs typeface="Times New Roman"/>
                        </a:rPr>
                        <a:t> </a:t>
                      </a:r>
                      <a:r>
                        <a:rPr lang="en-US" sz="1000">
                          <a:latin typeface="Times New Roman"/>
                          <a:ea typeface="Times New Roman"/>
                          <a:cs typeface="Times New Roman"/>
                        </a:rPr>
                        <a:t>(</a:t>
                      </a:r>
                      <a:r>
                        <a:rPr lang="en-US" sz="1000" spc="-5">
                          <a:latin typeface="Times New Roman"/>
                          <a:ea typeface="Times New Roman"/>
                          <a:cs typeface="Times New Roman"/>
                        </a:rPr>
                        <a:t>23%</a:t>
                      </a:r>
                      <a:r>
                        <a:rPr lang="en-US" sz="1000">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gn="ctr">
                        <a:lnSpc>
                          <a:spcPct val="115000"/>
                        </a:lnSpc>
                        <a:spcAft>
                          <a:spcPts val="0"/>
                        </a:spcAft>
                      </a:pPr>
                      <a:r>
                        <a:rPr lang="en-US" sz="1000" spc="5">
                          <a:latin typeface="Times New Roman"/>
                          <a:ea typeface="Times New Roman"/>
                          <a:cs typeface="Times New Roman"/>
                        </a:rPr>
                        <a:t>13</a:t>
                      </a:r>
                      <a:r>
                        <a:rPr lang="en-US" sz="1000" spc="-5">
                          <a:latin typeface="Times New Roman"/>
                          <a:ea typeface="Times New Roman"/>
                          <a:cs typeface="Times New Roman"/>
                        </a:rPr>
                        <a:t> </a:t>
                      </a:r>
                      <a:r>
                        <a:rPr lang="en-US" sz="1000">
                          <a:latin typeface="Times New Roman"/>
                          <a:ea typeface="Times New Roman"/>
                          <a:cs typeface="Times New Roman"/>
                        </a:rPr>
                        <a:t>(</a:t>
                      </a:r>
                      <a:r>
                        <a:rPr lang="en-US" sz="1000" spc="-5">
                          <a:latin typeface="Times New Roman"/>
                          <a:ea typeface="Times New Roman"/>
                          <a:cs typeface="Times New Roman"/>
                        </a:rPr>
                        <a:t>17%</a:t>
                      </a:r>
                      <a:r>
                        <a:rPr lang="en-US" sz="1000">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r>
              <a:tr h="472328">
                <a:tc>
                  <a:txBody>
                    <a:bodyPr/>
                    <a:lstStyle/>
                    <a:p>
                      <a:pPr algn="ctr">
                        <a:lnSpc>
                          <a:spcPct val="115000"/>
                        </a:lnSpc>
                        <a:spcAft>
                          <a:spcPts val="0"/>
                        </a:spcAft>
                      </a:pPr>
                      <a:r>
                        <a:rPr lang="en-US" sz="1200" dirty="0" smtClean="0">
                          <a:latin typeface="Times New Roman"/>
                          <a:ea typeface="Times New Roman"/>
                          <a:cs typeface="Times New Roman"/>
                        </a:rPr>
                        <a:t>reported </a:t>
                      </a:r>
                      <a:r>
                        <a:rPr lang="en-US" sz="1200" dirty="0">
                          <a:latin typeface="Times New Roman"/>
                          <a:ea typeface="Times New Roman"/>
                          <a:cs typeface="Times New Roman"/>
                        </a:rPr>
                        <a:t>about the needle stick injury</a:t>
                      </a:r>
                      <a:endParaRPr lang="en-IN" sz="1100" dirty="0">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en-US" sz="1000">
                        <a:latin typeface="Times New Roman"/>
                        <a:ea typeface="Times New Roman"/>
                        <a:cs typeface="Times New Roman"/>
                      </a:endParaRPr>
                    </a:p>
                    <a:p>
                      <a:pPr algn="ctr">
                        <a:lnSpc>
                          <a:spcPct val="115000"/>
                        </a:lnSpc>
                        <a:spcAft>
                          <a:spcPts val="0"/>
                        </a:spcAft>
                      </a:pPr>
                      <a:r>
                        <a:rPr lang="en-US" sz="1000" spc="5">
                          <a:latin typeface="Times New Roman"/>
                          <a:ea typeface="Times New Roman"/>
                          <a:cs typeface="Times New Roman"/>
                        </a:rPr>
                        <a:t>00</a:t>
                      </a:r>
                      <a:r>
                        <a:rPr lang="en-US" sz="1000" spc="-5">
                          <a:latin typeface="Times New Roman"/>
                          <a:ea typeface="Times New Roman"/>
                          <a:cs typeface="Times New Roman"/>
                        </a:rPr>
                        <a:t> </a:t>
                      </a:r>
                      <a:r>
                        <a:rPr lang="en-US" sz="1000">
                          <a:latin typeface="Times New Roman"/>
                          <a:ea typeface="Times New Roman"/>
                          <a:cs typeface="Times New Roman"/>
                        </a:rPr>
                        <a:t>(</a:t>
                      </a:r>
                      <a:r>
                        <a:rPr lang="en-US" sz="1000" spc="-5">
                          <a:latin typeface="Times New Roman"/>
                          <a:ea typeface="Times New Roman"/>
                          <a:cs typeface="Times New Roman"/>
                        </a:rPr>
                        <a:t>00%</a:t>
                      </a:r>
                      <a:r>
                        <a:rPr lang="en-US" sz="1000">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en-US" sz="1000">
                        <a:latin typeface="Times New Roman"/>
                        <a:ea typeface="Times New Roman"/>
                        <a:cs typeface="Times New Roman"/>
                      </a:endParaRPr>
                    </a:p>
                    <a:p>
                      <a:pPr algn="ctr">
                        <a:lnSpc>
                          <a:spcPct val="115000"/>
                        </a:lnSpc>
                        <a:spcAft>
                          <a:spcPts val="0"/>
                        </a:spcAft>
                      </a:pPr>
                      <a:r>
                        <a:rPr lang="en-US" sz="1000" spc="5">
                          <a:latin typeface="Times New Roman"/>
                          <a:ea typeface="Times New Roman"/>
                          <a:cs typeface="Times New Roman"/>
                        </a:rPr>
                        <a:t>00</a:t>
                      </a:r>
                      <a:r>
                        <a:rPr lang="en-US" sz="1000" spc="10">
                          <a:latin typeface="Times New Roman"/>
                          <a:ea typeface="Times New Roman"/>
                          <a:cs typeface="Times New Roman"/>
                        </a:rPr>
                        <a:t> </a:t>
                      </a:r>
                      <a:r>
                        <a:rPr lang="en-US" sz="1000" spc="-10">
                          <a:latin typeface="Times New Roman"/>
                          <a:ea typeface="Times New Roman"/>
                          <a:cs typeface="Times New Roman"/>
                        </a:rPr>
                        <a:t>(</a:t>
                      </a:r>
                      <a:r>
                        <a:rPr lang="en-US" sz="1000" spc="5">
                          <a:latin typeface="Times New Roman"/>
                          <a:ea typeface="Times New Roman"/>
                          <a:cs typeface="Times New Roman"/>
                        </a:rPr>
                        <a:t>00</a:t>
                      </a:r>
                      <a:r>
                        <a:rPr lang="en-US" sz="1000">
                          <a:latin typeface="Times New Roman"/>
                          <a:ea typeface="Times New Roman"/>
                          <a:cs typeface="Times New Roman"/>
                        </a:rPr>
                        <a:t>.</a:t>
                      </a:r>
                      <a:r>
                        <a:rPr lang="en-US" sz="1000" spc="-5">
                          <a:latin typeface="Times New Roman"/>
                          <a:ea typeface="Times New Roman"/>
                          <a:cs typeface="Times New Roman"/>
                        </a:rPr>
                        <a:t>%</a:t>
                      </a:r>
                      <a:r>
                        <a:rPr lang="en-US" sz="1000">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en-US" sz="1000">
                        <a:latin typeface="Times New Roman"/>
                        <a:ea typeface="Times New Roman"/>
                        <a:cs typeface="Times New Roman"/>
                      </a:endParaRPr>
                    </a:p>
                    <a:p>
                      <a:pPr algn="ctr">
                        <a:lnSpc>
                          <a:spcPct val="115000"/>
                        </a:lnSpc>
                        <a:spcAft>
                          <a:spcPts val="0"/>
                        </a:spcAft>
                      </a:pPr>
                      <a:r>
                        <a:rPr lang="en-US" sz="1000" spc="5">
                          <a:latin typeface="Times New Roman"/>
                          <a:ea typeface="Times New Roman"/>
                          <a:cs typeface="Times New Roman"/>
                        </a:rPr>
                        <a:t>00</a:t>
                      </a:r>
                      <a:r>
                        <a:rPr lang="en-US" sz="1000" spc="10">
                          <a:latin typeface="Times New Roman"/>
                          <a:ea typeface="Times New Roman"/>
                          <a:cs typeface="Times New Roman"/>
                        </a:rPr>
                        <a:t> </a:t>
                      </a:r>
                      <a:r>
                        <a:rPr lang="en-US" sz="1000" spc="-10">
                          <a:latin typeface="Times New Roman"/>
                          <a:ea typeface="Times New Roman"/>
                          <a:cs typeface="Times New Roman"/>
                        </a:rPr>
                        <a:t>(</a:t>
                      </a:r>
                      <a:r>
                        <a:rPr lang="en-US" sz="1000" spc="5">
                          <a:latin typeface="Times New Roman"/>
                          <a:ea typeface="Times New Roman"/>
                          <a:cs typeface="Times New Roman"/>
                        </a:rPr>
                        <a:t>00</a:t>
                      </a:r>
                      <a:r>
                        <a:rPr lang="en-US" sz="1000">
                          <a:latin typeface="Times New Roman"/>
                          <a:ea typeface="Times New Roman"/>
                          <a:cs typeface="Times New Roman"/>
                        </a:rPr>
                        <a:t>.</a:t>
                      </a:r>
                      <a:r>
                        <a:rPr lang="en-US" sz="1000" spc="-5">
                          <a:latin typeface="Times New Roman"/>
                          <a:ea typeface="Times New Roman"/>
                          <a:cs typeface="Times New Roman"/>
                        </a:rPr>
                        <a:t>%</a:t>
                      </a:r>
                      <a:r>
                        <a:rPr lang="en-US" sz="1000">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en-US" sz="1000">
                        <a:latin typeface="Times New Roman"/>
                        <a:ea typeface="Times New Roman"/>
                        <a:cs typeface="Times New Roman"/>
                      </a:endParaRPr>
                    </a:p>
                    <a:p>
                      <a:pPr algn="ctr">
                        <a:lnSpc>
                          <a:spcPct val="115000"/>
                        </a:lnSpc>
                        <a:spcAft>
                          <a:spcPts val="0"/>
                        </a:spcAft>
                      </a:pPr>
                      <a:r>
                        <a:rPr lang="en-US" sz="1000" spc="5">
                          <a:latin typeface="Times New Roman"/>
                          <a:ea typeface="Times New Roman"/>
                          <a:cs typeface="Times New Roman"/>
                        </a:rPr>
                        <a:t>00</a:t>
                      </a:r>
                      <a:r>
                        <a:rPr lang="en-US" sz="1000" spc="10">
                          <a:latin typeface="Times New Roman"/>
                          <a:ea typeface="Times New Roman"/>
                          <a:cs typeface="Times New Roman"/>
                        </a:rPr>
                        <a:t> </a:t>
                      </a:r>
                      <a:r>
                        <a:rPr lang="en-US" sz="1000" spc="-10">
                          <a:latin typeface="Times New Roman"/>
                          <a:ea typeface="Times New Roman"/>
                          <a:cs typeface="Times New Roman"/>
                        </a:rPr>
                        <a:t>(</a:t>
                      </a:r>
                      <a:r>
                        <a:rPr lang="en-US" sz="1000" spc="5">
                          <a:latin typeface="Times New Roman"/>
                          <a:ea typeface="Times New Roman"/>
                          <a:cs typeface="Times New Roman"/>
                        </a:rPr>
                        <a:t>00</a:t>
                      </a:r>
                      <a:r>
                        <a:rPr lang="en-US" sz="1000">
                          <a:latin typeface="Times New Roman"/>
                          <a:ea typeface="Times New Roman"/>
                          <a:cs typeface="Times New Roman"/>
                        </a:rPr>
                        <a:t>.</a:t>
                      </a:r>
                      <a:r>
                        <a:rPr lang="en-US" sz="1000" spc="-5">
                          <a:latin typeface="Times New Roman"/>
                          <a:ea typeface="Times New Roman"/>
                          <a:cs typeface="Times New Roman"/>
                        </a:rPr>
                        <a:t>%</a:t>
                      </a:r>
                      <a:r>
                        <a:rPr lang="en-US" sz="1000">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en-US" sz="1000">
                        <a:latin typeface="Times New Roman"/>
                        <a:ea typeface="Times New Roman"/>
                        <a:cs typeface="Times New Roman"/>
                      </a:endParaRPr>
                    </a:p>
                    <a:p>
                      <a:pPr algn="ctr">
                        <a:lnSpc>
                          <a:spcPct val="115000"/>
                        </a:lnSpc>
                        <a:spcAft>
                          <a:spcPts val="0"/>
                        </a:spcAft>
                      </a:pPr>
                      <a:r>
                        <a:rPr lang="en-US" sz="1000" spc="5">
                          <a:solidFill>
                            <a:srgbClr val="FF0000"/>
                          </a:solidFill>
                          <a:latin typeface="Times New Roman"/>
                          <a:ea typeface="Times New Roman"/>
                          <a:cs typeface="Times New Roman"/>
                        </a:rPr>
                        <a:t>00</a:t>
                      </a:r>
                      <a:r>
                        <a:rPr lang="en-US" sz="1000" spc="10">
                          <a:solidFill>
                            <a:srgbClr val="FF0000"/>
                          </a:solidFill>
                          <a:latin typeface="Times New Roman"/>
                          <a:ea typeface="Times New Roman"/>
                          <a:cs typeface="Times New Roman"/>
                        </a:rPr>
                        <a:t> </a:t>
                      </a:r>
                      <a:r>
                        <a:rPr lang="en-US" sz="1000" spc="-10">
                          <a:solidFill>
                            <a:srgbClr val="FF0000"/>
                          </a:solidFill>
                          <a:latin typeface="Times New Roman"/>
                          <a:ea typeface="Times New Roman"/>
                          <a:cs typeface="Times New Roman"/>
                        </a:rPr>
                        <a:t>(</a:t>
                      </a:r>
                      <a:r>
                        <a:rPr lang="en-US" sz="1000" spc="5">
                          <a:solidFill>
                            <a:srgbClr val="FF0000"/>
                          </a:solidFill>
                          <a:latin typeface="Times New Roman"/>
                          <a:ea typeface="Times New Roman"/>
                          <a:cs typeface="Times New Roman"/>
                        </a:rPr>
                        <a:t>00</a:t>
                      </a:r>
                      <a:r>
                        <a:rPr lang="en-US" sz="1000">
                          <a:solidFill>
                            <a:srgbClr val="FF0000"/>
                          </a:solidFill>
                          <a:latin typeface="Times New Roman"/>
                          <a:ea typeface="Times New Roman"/>
                          <a:cs typeface="Times New Roman"/>
                        </a:rPr>
                        <a:t>.</a:t>
                      </a:r>
                      <a:r>
                        <a:rPr lang="en-US" sz="1000" spc="-5">
                          <a:solidFill>
                            <a:srgbClr val="FF0000"/>
                          </a:solidFill>
                          <a:latin typeface="Times New Roman"/>
                          <a:ea typeface="Times New Roman"/>
                          <a:cs typeface="Times New Roman"/>
                        </a:rPr>
                        <a:t>%</a:t>
                      </a:r>
                      <a:r>
                        <a:rPr lang="en-US" sz="1000">
                          <a:solidFill>
                            <a:srgbClr val="FF0000"/>
                          </a:solidFill>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r>
              <a:tr h="601593">
                <a:tc>
                  <a:txBody>
                    <a:bodyPr/>
                    <a:lstStyle/>
                    <a:p>
                      <a:pPr algn="ctr">
                        <a:lnSpc>
                          <a:spcPct val="115000"/>
                        </a:lnSpc>
                        <a:spcAft>
                          <a:spcPts val="0"/>
                        </a:spcAft>
                      </a:pPr>
                      <a:r>
                        <a:rPr lang="en-US" sz="1200" dirty="0" smtClean="0">
                          <a:latin typeface="Times New Roman"/>
                          <a:ea typeface="Times New Roman"/>
                          <a:cs typeface="Times New Roman"/>
                        </a:rPr>
                        <a:t>Filled  </a:t>
                      </a:r>
                      <a:r>
                        <a:rPr lang="en-US" sz="1200" dirty="0">
                          <a:latin typeface="Times New Roman"/>
                          <a:ea typeface="Times New Roman"/>
                          <a:cs typeface="Times New Roman"/>
                        </a:rPr>
                        <a:t>incident </a:t>
                      </a:r>
                      <a:r>
                        <a:rPr lang="en-US" sz="1200" dirty="0" smtClean="0">
                          <a:latin typeface="Times New Roman"/>
                          <a:ea typeface="Times New Roman"/>
                          <a:cs typeface="Times New Roman"/>
                        </a:rPr>
                        <a:t>report on NSI</a:t>
                      </a:r>
                      <a:endParaRPr lang="en-IN" sz="1100" dirty="0">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en-US" sz="1000">
                        <a:latin typeface="Times New Roman"/>
                        <a:ea typeface="Times New Roman"/>
                        <a:cs typeface="Times New Roman"/>
                      </a:endParaRPr>
                    </a:p>
                    <a:p>
                      <a:pPr algn="ctr">
                        <a:lnSpc>
                          <a:spcPct val="115000"/>
                        </a:lnSpc>
                        <a:spcAft>
                          <a:spcPts val="0"/>
                        </a:spcAft>
                      </a:pPr>
                      <a:r>
                        <a:rPr lang="en-US" sz="1000" spc="5">
                          <a:latin typeface="Times New Roman"/>
                          <a:ea typeface="Times New Roman"/>
                          <a:cs typeface="Times New Roman"/>
                        </a:rPr>
                        <a:t>00</a:t>
                      </a:r>
                      <a:r>
                        <a:rPr lang="en-US" sz="1000" spc="10">
                          <a:latin typeface="Times New Roman"/>
                          <a:ea typeface="Times New Roman"/>
                          <a:cs typeface="Times New Roman"/>
                        </a:rPr>
                        <a:t> </a:t>
                      </a:r>
                      <a:r>
                        <a:rPr lang="en-US" sz="1000" spc="-10">
                          <a:latin typeface="Times New Roman"/>
                          <a:ea typeface="Times New Roman"/>
                          <a:cs typeface="Times New Roman"/>
                        </a:rPr>
                        <a:t>(</a:t>
                      </a:r>
                      <a:r>
                        <a:rPr lang="en-US" sz="1000" spc="5">
                          <a:latin typeface="Times New Roman"/>
                          <a:ea typeface="Times New Roman"/>
                          <a:cs typeface="Times New Roman"/>
                        </a:rPr>
                        <a:t>00</a:t>
                      </a:r>
                      <a:r>
                        <a:rPr lang="en-US" sz="1000" spc="-5">
                          <a:latin typeface="Times New Roman"/>
                          <a:ea typeface="Times New Roman"/>
                          <a:cs typeface="Times New Roman"/>
                        </a:rPr>
                        <a:t>%</a:t>
                      </a:r>
                      <a:r>
                        <a:rPr lang="en-US" sz="1000">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en-US" sz="1000">
                        <a:latin typeface="Times New Roman"/>
                        <a:ea typeface="Times New Roman"/>
                        <a:cs typeface="Times New Roman"/>
                      </a:endParaRPr>
                    </a:p>
                    <a:p>
                      <a:pPr algn="ctr">
                        <a:lnSpc>
                          <a:spcPct val="115000"/>
                        </a:lnSpc>
                        <a:spcAft>
                          <a:spcPts val="0"/>
                        </a:spcAft>
                      </a:pPr>
                      <a:r>
                        <a:rPr lang="en-US" sz="1000" spc="5">
                          <a:latin typeface="Times New Roman"/>
                          <a:ea typeface="Times New Roman"/>
                          <a:cs typeface="Times New Roman"/>
                        </a:rPr>
                        <a:t>00</a:t>
                      </a:r>
                      <a:r>
                        <a:rPr lang="en-US" sz="1000" spc="10">
                          <a:latin typeface="Times New Roman"/>
                          <a:ea typeface="Times New Roman"/>
                          <a:cs typeface="Times New Roman"/>
                        </a:rPr>
                        <a:t> </a:t>
                      </a:r>
                      <a:r>
                        <a:rPr lang="en-US" sz="1000" spc="-10">
                          <a:latin typeface="Times New Roman"/>
                          <a:ea typeface="Times New Roman"/>
                          <a:cs typeface="Times New Roman"/>
                        </a:rPr>
                        <a:t>(</a:t>
                      </a:r>
                      <a:r>
                        <a:rPr lang="en-US" sz="1000" spc="5">
                          <a:latin typeface="Times New Roman"/>
                          <a:ea typeface="Times New Roman"/>
                          <a:cs typeface="Times New Roman"/>
                        </a:rPr>
                        <a:t>00</a:t>
                      </a:r>
                      <a:r>
                        <a:rPr lang="en-US" sz="1000" spc="-5">
                          <a:latin typeface="Times New Roman"/>
                          <a:ea typeface="Times New Roman"/>
                          <a:cs typeface="Times New Roman"/>
                        </a:rPr>
                        <a:t>%</a:t>
                      </a:r>
                      <a:r>
                        <a:rPr lang="en-US" sz="1000">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en-US" sz="1000">
                        <a:latin typeface="Times New Roman"/>
                        <a:ea typeface="Times New Roman"/>
                        <a:cs typeface="Times New Roman"/>
                      </a:endParaRPr>
                    </a:p>
                    <a:p>
                      <a:pPr algn="ctr">
                        <a:lnSpc>
                          <a:spcPct val="115000"/>
                        </a:lnSpc>
                        <a:spcAft>
                          <a:spcPts val="0"/>
                        </a:spcAft>
                      </a:pPr>
                      <a:r>
                        <a:rPr lang="en-US" sz="1000" spc="5">
                          <a:latin typeface="Times New Roman"/>
                          <a:ea typeface="Times New Roman"/>
                          <a:cs typeface="Times New Roman"/>
                        </a:rPr>
                        <a:t>00</a:t>
                      </a:r>
                      <a:r>
                        <a:rPr lang="en-US" sz="1000" spc="10">
                          <a:latin typeface="Times New Roman"/>
                          <a:ea typeface="Times New Roman"/>
                          <a:cs typeface="Times New Roman"/>
                        </a:rPr>
                        <a:t> </a:t>
                      </a:r>
                      <a:r>
                        <a:rPr lang="en-US" sz="1000" spc="-10">
                          <a:latin typeface="Times New Roman"/>
                          <a:ea typeface="Times New Roman"/>
                          <a:cs typeface="Times New Roman"/>
                        </a:rPr>
                        <a:t>(</a:t>
                      </a:r>
                      <a:r>
                        <a:rPr lang="en-US" sz="1000" spc="5">
                          <a:latin typeface="Times New Roman"/>
                          <a:ea typeface="Times New Roman"/>
                          <a:cs typeface="Times New Roman"/>
                        </a:rPr>
                        <a:t>00</a:t>
                      </a:r>
                      <a:r>
                        <a:rPr lang="en-US" sz="1000" spc="-5">
                          <a:latin typeface="Times New Roman"/>
                          <a:ea typeface="Times New Roman"/>
                          <a:cs typeface="Times New Roman"/>
                        </a:rPr>
                        <a:t>%</a:t>
                      </a:r>
                      <a:r>
                        <a:rPr lang="en-US" sz="1000">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en-US" sz="1000">
                        <a:latin typeface="Times New Roman"/>
                        <a:ea typeface="Times New Roman"/>
                        <a:cs typeface="Times New Roman"/>
                      </a:endParaRPr>
                    </a:p>
                    <a:p>
                      <a:pPr algn="ctr">
                        <a:lnSpc>
                          <a:spcPct val="115000"/>
                        </a:lnSpc>
                        <a:spcAft>
                          <a:spcPts val="0"/>
                        </a:spcAft>
                      </a:pPr>
                      <a:r>
                        <a:rPr lang="en-US" sz="1000" spc="5">
                          <a:latin typeface="Times New Roman"/>
                          <a:ea typeface="Times New Roman"/>
                          <a:cs typeface="Times New Roman"/>
                        </a:rPr>
                        <a:t>00</a:t>
                      </a:r>
                      <a:r>
                        <a:rPr lang="en-US" sz="1000" spc="10">
                          <a:latin typeface="Times New Roman"/>
                          <a:ea typeface="Times New Roman"/>
                          <a:cs typeface="Times New Roman"/>
                        </a:rPr>
                        <a:t> </a:t>
                      </a:r>
                      <a:r>
                        <a:rPr lang="en-US" sz="1000" spc="-10">
                          <a:latin typeface="Times New Roman"/>
                          <a:ea typeface="Times New Roman"/>
                          <a:cs typeface="Times New Roman"/>
                        </a:rPr>
                        <a:t>(</a:t>
                      </a:r>
                      <a:r>
                        <a:rPr lang="en-US" sz="1000" spc="5">
                          <a:latin typeface="Times New Roman"/>
                          <a:ea typeface="Times New Roman"/>
                          <a:cs typeface="Times New Roman"/>
                        </a:rPr>
                        <a:t>00</a:t>
                      </a:r>
                      <a:r>
                        <a:rPr lang="en-US" sz="1000" spc="-5">
                          <a:latin typeface="Times New Roman"/>
                          <a:ea typeface="Times New Roman"/>
                          <a:cs typeface="Times New Roman"/>
                        </a:rPr>
                        <a:t>%</a:t>
                      </a:r>
                      <a:r>
                        <a:rPr lang="en-US" sz="1000">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en-US" sz="1000">
                        <a:latin typeface="Times New Roman"/>
                        <a:ea typeface="Times New Roman"/>
                        <a:cs typeface="Times New Roman"/>
                      </a:endParaRPr>
                    </a:p>
                    <a:p>
                      <a:pPr algn="ctr">
                        <a:lnSpc>
                          <a:spcPct val="115000"/>
                        </a:lnSpc>
                        <a:spcAft>
                          <a:spcPts val="0"/>
                        </a:spcAft>
                      </a:pPr>
                      <a:r>
                        <a:rPr lang="en-US" sz="1000" spc="5">
                          <a:solidFill>
                            <a:srgbClr val="FF0000"/>
                          </a:solidFill>
                          <a:latin typeface="Times New Roman"/>
                          <a:ea typeface="Times New Roman"/>
                          <a:cs typeface="Times New Roman"/>
                        </a:rPr>
                        <a:t>00</a:t>
                      </a:r>
                      <a:r>
                        <a:rPr lang="en-US" sz="1000" spc="10">
                          <a:solidFill>
                            <a:srgbClr val="FF0000"/>
                          </a:solidFill>
                          <a:latin typeface="Times New Roman"/>
                          <a:ea typeface="Times New Roman"/>
                          <a:cs typeface="Times New Roman"/>
                        </a:rPr>
                        <a:t> </a:t>
                      </a:r>
                      <a:r>
                        <a:rPr lang="en-US" sz="1000" spc="-10">
                          <a:solidFill>
                            <a:srgbClr val="FF0000"/>
                          </a:solidFill>
                          <a:latin typeface="Times New Roman"/>
                          <a:ea typeface="Times New Roman"/>
                          <a:cs typeface="Times New Roman"/>
                        </a:rPr>
                        <a:t>(</a:t>
                      </a:r>
                      <a:r>
                        <a:rPr lang="en-US" sz="1000" spc="5">
                          <a:solidFill>
                            <a:srgbClr val="FF0000"/>
                          </a:solidFill>
                          <a:latin typeface="Times New Roman"/>
                          <a:ea typeface="Times New Roman"/>
                          <a:cs typeface="Times New Roman"/>
                        </a:rPr>
                        <a:t>00</a:t>
                      </a:r>
                      <a:r>
                        <a:rPr lang="en-US" sz="1000" spc="-5">
                          <a:solidFill>
                            <a:srgbClr val="FF0000"/>
                          </a:solidFill>
                          <a:latin typeface="Times New Roman"/>
                          <a:ea typeface="Times New Roman"/>
                          <a:cs typeface="Times New Roman"/>
                        </a:rPr>
                        <a:t>%</a:t>
                      </a:r>
                      <a:r>
                        <a:rPr lang="en-US" sz="1000">
                          <a:solidFill>
                            <a:srgbClr val="FF0000"/>
                          </a:solidFill>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r>
              <a:tr h="601593">
                <a:tc>
                  <a:txBody>
                    <a:bodyPr/>
                    <a:lstStyle/>
                    <a:p>
                      <a:pPr algn="ctr">
                        <a:lnSpc>
                          <a:spcPct val="115000"/>
                        </a:lnSpc>
                        <a:spcAft>
                          <a:spcPts val="0"/>
                        </a:spcAft>
                      </a:pPr>
                      <a:r>
                        <a:rPr lang="en-US" sz="1200" dirty="0" err="1" smtClean="0">
                          <a:latin typeface="Times New Roman"/>
                          <a:ea typeface="Times New Roman"/>
                          <a:cs typeface="Times New Roman"/>
                        </a:rPr>
                        <a:t>Innoculated</a:t>
                      </a:r>
                      <a:r>
                        <a:rPr lang="en-US" sz="1200" dirty="0" smtClean="0">
                          <a:latin typeface="Times New Roman"/>
                          <a:ea typeface="Times New Roman"/>
                          <a:cs typeface="Times New Roman"/>
                        </a:rPr>
                        <a:t> </a:t>
                      </a:r>
                      <a:r>
                        <a:rPr lang="en-US" sz="1200" dirty="0">
                          <a:latin typeface="Times New Roman"/>
                          <a:ea typeface="Times New Roman"/>
                          <a:cs typeface="Times New Roman"/>
                        </a:rPr>
                        <a:t>against  Hepatitis B</a:t>
                      </a:r>
                      <a:endParaRPr lang="en-IN" sz="1100" dirty="0">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en-US" sz="1000" spc="5">
                        <a:solidFill>
                          <a:srgbClr val="FF0000"/>
                        </a:solidFill>
                        <a:latin typeface="Times New Roman"/>
                        <a:ea typeface="Times New Roman"/>
                        <a:cs typeface="Times New Roman"/>
                      </a:endParaRPr>
                    </a:p>
                    <a:p>
                      <a:pPr algn="ctr">
                        <a:lnSpc>
                          <a:spcPct val="115000"/>
                        </a:lnSpc>
                        <a:spcAft>
                          <a:spcPts val="0"/>
                        </a:spcAft>
                      </a:pPr>
                      <a:r>
                        <a:rPr lang="en-US" sz="1000" spc="5">
                          <a:solidFill>
                            <a:srgbClr val="FF0000"/>
                          </a:solidFill>
                          <a:latin typeface="Times New Roman"/>
                          <a:ea typeface="Times New Roman"/>
                          <a:cs typeface="Times New Roman"/>
                        </a:rPr>
                        <a:t>9</a:t>
                      </a:r>
                      <a:r>
                        <a:rPr lang="en-US" sz="1000">
                          <a:solidFill>
                            <a:srgbClr val="FF0000"/>
                          </a:solidFill>
                          <a:latin typeface="Times New Roman"/>
                          <a:ea typeface="Times New Roman"/>
                          <a:cs typeface="Times New Roman"/>
                        </a:rPr>
                        <a:t>(</a:t>
                      </a:r>
                      <a:r>
                        <a:rPr lang="en-US" sz="1000" spc="-5">
                          <a:solidFill>
                            <a:srgbClr val="FF0000"/>
                          </a:solidFill>
                          <a:latin typeface="Times New Roman"/>
                          <a:ea typeface="Times New Roman"/>
                          <a:cs typeface="Times New Roman"/>
                        </a:rPr>
                        <a:t>43%</a:t>
                      </a:r>
                      <a:r>
                        <a:rPr lang="en-US" sz="1000">
                          <a:solidFill>
                            <a:srgbClr val="FF0000"/>
                          </a:solidFill>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en-US" sz="1000">
                        <a:solidFill>
                          <a:srgbClr val="FF0000"/>
                        </a:solidFill>
                        <a:latin typeface="Times New Roman"/>
                        <a:ea typeface="Times New Roman"/>
                        <a:cs typeface="Times New Roman"/>
                      </a:endParaRPr>
                    </a:p>
                    <a:p>
                      <a:pPr algn="ctr">
                        <a:lnSpc>
                          <a:spcPct val="115000"/>
                        </a:lnSpc>
                        <a:spcAft>
                          <a:spcPts val="0"/>
                        </a:spcAft>
                      </a:pPr>
                      <a:r>
                        <a:rPr lang="en-US" sz="1000" spc="5">
                          <a:solidFill>
                            <a:srgbClr val="FF0000"/>
                          </a:solidFill>
                          <a:latin typeface="Times New Roman"/>
                          <a:ea typeface="Times New Roman"/>
                          <a:cs typeface="Times New Roman"/>
                        </a:rPr>
                        <a:t>05</a:t>
                      </a:r>
                      <a:r>
                        <a:rPr lang="en-US" sz="1000" spc="10">
                          <a:solidFill>
                            <a:srgbClr val="FF0000"/>
                          </a:solidFill>
                          <a:latin typeface="Times New Roman"/>
                          <a:ea typeface="Times New Roman"/>
                          <a:cs typeface="Times New Roman"/>
                        </a:rPr>
                        <a:t> </a:t>
                      </a:r>
                      <a:r>
                        <a:rPr lang="en-US" sz="1000" spc="-10">
                          <a:solidFill>
                            <a:srgbClr val="FF0000"/>
                          </a:solidFill>
                          <a:latin typeface="Times New Roman"/>
                          <a:ea typeface="Times New Roman"/>
                          <a:cs typeface="Times New Roman"/>
                        </a:rPr>
                        <a:t>(</a:t>
                      </a:r>
                      <a:r>
                        <a:rPr lang="en-US" sz="1000" spc="5">
                          <a:solidFill>
                            <a:srgbClr val="FF0000"/>
                          </a:solidFill>
                          <a:latin typeface="Times New Roman"/>
                          <a:ea typeface="Times New Roman"/>
                          <a:cs typeface="Times New Roman"/>
                        </a:rPr>
                        <a:t>16 </a:t>
                      </a:r>
                      <a:r>
                        <a:rPr lang="en-US" sz="1000" spc="-5">
                          <a:solidFill>
                            <a:srgbClr val="FF0000"/>
                          </a:solidFill>
                          <a:latin typeface="Times New Roman"/>
                          <a:ea typeface="Times New Roman"/>
                          <a:cs typeface="Times New Roman"/>
                        </a:rPr>
                        <a:t>%</a:t>
                      </a:r>
                      <a:r>
                        <a:rPr lang="en-US" sz="1000">
                          <a:solidFill>
                            <a:srgbClr val="FF0000"/>
                          </a:solidFill>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en-US" sz="1000">
                        <a:solidFill>
                          <a:srgbClr val="FF0000"/>
                        </a:solidFill>
                        <a:latin typeface="Times New Roman"/>
                        <a:ea typeface="Times New Roman"/>
                        <a:cs typeface="Times New Roman"/>
                      </a:endParaRPr>
                    </a:p>
                    <a:p>
                      <a:pPr algn="ctr">
                        <a:lnSpc>
                          <a:spcPct val="115000"/>
                        </a:lnSpc>
                        <a:spcAft>
                          <a:spcPts val="0"/>
                        </a:spcAft>
                      </a:pPr>
                      <a:r>
                        <a:rPr lang="en-US" sz="1000" spc="5">
                          <a:solidFill>
                            <a:srgbClr val="FF0000"/>
                          </a:solidFill>
                          <a:latin typeface="Times New Roman"/>
                          <a:ea typeface="Times New Roman"/>
                          <a:cs typeface="Times New Roman"/>
                        </a:rPr>
                        <a:t>03</a:t>
                      </a:r>
                      <a:r>
                        <a:rPr lang="en-US" sz="1000" spc="10">
                          <a:solidFill>
                            <a:srgbClr val="FF0000"/>
                          </a:solidFill>
                          <a:latin typeface="Times New Roman"/>
                          <a:ea typeface="Times New Roman"/>
                          <a:cs typeface="Times New Roman"/>
                        </a:rPr>
                        <a:t> </a:t>
                      </a:r>
                      <a:r>
                        <a:rPr lang="en-US" sz="1000" spc="-10">
                          <a:solidFill>
                            <a:srgbClr val="FF0000"/>
                          </a:solidFill>
                          <a:latin typeface="Times New Roman"/>
                          <a:ea typeface="Times New Roman"/>
                          <a:cs typeface="Times New Roman"/>
                        </a:rPr>
                        <a:t>(</a:t>
                      </a:r>
                      <a:r>
                        <a:rPr lang="en-US" sz="1000" spc="5">
                          <a:solidFill>
                            <a:srgbClr val="FF0000"/>
                          </a:solidFill>
                          <a:latin typeface="Times New Roman"/>
                          <a:ea typeface="Times New Roman"/>
                          <a:cs typeface="Times New Roman"/>
                        </a:rPr>
                        <a:t>43</a:t>
                      </a:r>
                      <a:r>
                        <a:rPr lang="en-US" sz="1000" spc="-5">
                          <a:solidFill>
                            <a:srgbClr val="FF0000"/>
                          </a:solidFill>
                          <a:latin typeface="Times New Roman"/>
                          <a:ea typeface="Times New Roman"/>
                          <a:cs typeface="Times New Roman"/>
                        </a:rPr>
                        <a:t>%</a:t>
                      </a:r>
                      <a:r>
                        <a:rPr lang="en-US" sz="1000">
                          <a:solidFill>
                            <a:srgbClr val="FF0000"/>
                          </a:solidFill>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en-US" sz="1000">
                        <a:solidFill>
                          <a:srgbClr val="FF0000"/>
                        </a:solidFill>
                        <a:latin typeface="Times New Roman"/>
                        <a:ea typeface="Times New Roman"/>
                        <a:cs typeface="Times New Roman"/>
                      </a:endParaRPr>
                    </a:p>
                    <a:p>
                      <a:pPr algn="ctr">
                        <a:lnSpc>
                          <a:spcPct val="115000"/>
                        </a:lnSpc>
                        <a:spcAft>
                          <a:spcPts val="0"/>
                        </a:spcAft>
                      </a:pPr>
                      <a:r>
                        <a:rPr lang="en-US" sz="1000">
                          <a:solidFill>
                            <a:srgbClr val="FF0000"/>
                          </a:solidFill>
                          <a:latin typeface="Times New Roman"/>
                          <a:ea typeface="Times New Roman"/>
                          <a:cs typeface="Times New Roman"/>
                        </a:rPr>
                        <a:t>9</a:t>
                      </a:r>
                      <a:r>
                        <a:rPr lang="en-US" sz="1000" spc="10">
                          <a:solidFill>
                            <a:srgbClr val="FF0000"/>
                          </a:solidFill>
                          <a:latin typeface="Times New Roman"/>
                          <a:ea typeface="Times New Roman"/>
                          <a:cs typeface="Times New Roman"/>
                        </a:rPr>
                        <a:t> </a:t>
                      </a:r>
                      <a:r>
                        <a:rPr lang="en-US" sz="1000">
                          <a:solidFill>
                            <a:srgbClr val="FF0000"/>
                          </a:solidFill>
                          <a:latin typeface="Times New Roman"/>
                          <a:ea typeface="Times New Roman"/>
                          <a:cs typeface="Times New Roman"/>
                        </a:rPr>
                        <a:t>(</a:t>
                      </a:r>
                      <a:r>
                        <a:rPr lang="en-US" sz="1000" spc="-5">
                          <a:solidFill>
                            <a:srgbClr val="FF0000"/>
                          </a:solidFill>
                          <a:latin typeface="Times New Roman"/>
                          <a:ea typeface="Times New Roman"/>
                          <a:cs typeface="Times New Roman"/>
                        </a:rPr>
                        <a:t>52%</a:t>
                      </a:r>
                      <a:r>
                        <a:rPr lang="en-US" sz="1000">
                          <a:solidFill>
                            <a:srgbClr val="FF0000"/>
                          </a:solidFill>
                          <a:latin typeface="Times New Roman"/>
                          <a:ea typeface="Times New Roman"/>
                          <a:cs typeface="Times New Roman"/>
                        </a:rPr>
                        <a:t>)</a:t>
                      </a:r>
                      <a:endParaRPr lang="en-IN" sz="1100">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en-US" sz="1000" dirty="0">
                        <a:solidFill>
                          <a:srgbClr val="FF0000"/>
                        </a:solidFill>
                        <a:latin typeface="Times New Roman"/>
                        <a:ea typeface="Times New Roman"/>
                        <a:cs typeface="Times New Roman"/>
                      </a:endParaRPr>
                    </a:p>
                    <a:p>
                      <a:pPr algn="ctr">
                        <a:lnSpc>
                          <a:spcPct val="115000"/>
                        </a:lnSpc>
                        <a:spcAft>
                          <a:spcPts val="0"/>
                        </a:spcAft>
                      </a:pPr>
                      <a:r>
                        <a:rPr lang="en-US" sz="1000" spc="5" dirty="0">
                          <a:solidFill>
                            <a:srgbClr val="FF0000"/>
                          </a:solidFill>
                          <a:latin typeface="Times New Roman"/>
                          <a:ea typeface="Times New Roman"/>
                          <a:cs typeface="Times New Roman"/>
                        </a:rPr>
                        <a:t>26</a:t>
                      </a:r>
                      <a:r>
                        <a:rPr lang="en-US" sz="1000" dirty="0">
                          <a:solidFill>
                            <a:srgbClr val="FF0000"/>
                          </a:solidFill>
                          <a:latin typeface="Times New Roman"/>
                          <a:ea typeface="Times New Roman"/>
                          <a:cs typeface="Times New Roman"/>
                        </a:rPr>
                        <a:t>(</a:t>
                      </a:r>
                      <a:r>
                        <a:rPr lang="en-US" sz="1000" spc="-5" dirty="0">
                          <a:solidFill>
                            <a:srgbClr val="FF0000"/>
                          </a:solidFill>
                          <a:latin typeface="Times New Roman"/>
                          <a:ea typeface="Times New Roman"/>
                          <a:cs typeface="Times New Roman"/>
                        </a:rPr>
                        <a:t>34%</a:t>
                      </a:r>
                      <a:r>
                        <a:rPr lang="en-US" sz="1000" dirty="0">
                          <a:solidFill>
                            <a:srgbClr val="FF0000"/>
                          </a:solidFill>
                          <a:latin typeface="Times New Roman"/>
                          <a:ea typeface="Times New Roman"/>
                          <a:cs typeface="Times New Roman"/>
                        </a:rPr>
                        <a:t>)</a:t>
                      </a:r>
                      <a:endParaRPr lang="en-IN" sz="1100" dirty="0">
                        <a:latin typeface="Times New Roman"/>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435280" cy="864096"/>
          </a:xfrm>
        </p:spPr>
        <p:txBody>
          <a:bodyPr>
            <a:normAutofit/>
          </a:bodyPr>
          <a:lstStyle/>
          <a:p>
            <a:r>
              <a:rPr lang="en-IN" u="sng" dirty="0" smtClean="0"/>
              <a:t>ANALYSIS- PRACTICES</a:t>
            </a:r>
            <a:endParaRPr lang="en-IN" dirty="0"/>
          </a:p>
        </p:txBody>
      </p:sp>
      <p:sp>
        <p:nvSpPr>
          <p:cNvPr id="3" name="Content Placeholder 2"/>
          <p:cNvSpPr>
            <a:spLocks noGrp="1"/>
          </p:cNvSpPr>
          <p:nvPr>
            <p:ph idx="1"/>
          </p:nvPr>
        </p:nvSpPr>
        <p:spPr>
          <a:xfrm>
            <a:off x="457200" y="1268760"/>
            <a:ext cx="8229600" cy="4857403"/>
          </a:xfrm>
        </p:spPr>
        <p:txBody>
          <a:bodyPr>
            <a:normAutofit/>
          </a:bodyPr>
          <a:lstStyle/>
          <a:p>
            <a:r>
              <a:rPr lang="en-US" sz="2000" dirty="0" smtClean="0"/>
              <a:t>Overall the HCWs scored only 42% Excellent , 41% Good and 7% Poor scores. Nurses and Lab Technicians have scored better than the Doctors and the Sanitary Staff</a:t>
            </a:r>
          </a:p>
          <a:p>
            <a:r>
              <a:rPr lang="en-US" sz="2000" dirty="0" smtClean="0"/>
              <a:t> </a:t>
            </a:r>
            <a:r>
              <a:rPr lang="en-US" sz="2000" dirty="0" smtClean="0">
                <a:solidFill>
                  <a:srgbClr val="C00000"/>
                </a:solidFill>
              </a:rPr>
              <a:t>21% 0f the HCWs still practice capping of used needle rather than destroying it immediately and only 34 % of the HCWs have been fully inoculated for Hepatitis B</a:t>
            </a:r>
            <a:r>
              <a:rPr lang="en-US" sz="2000" dirty="0" smtClean="0"/>
              <a:t>.</a:t>
            </a:r>
          </a:p>
          <a:p>
            <a:r>
              <a:rPr lang="en-US" sz="2000" dirty="0" smtClean="0"/>
              <a:t> Only 49 % feel that regular training is being done on BMW Management indicating that more emphasis needs to be given to this important aspect</a:t>
            </a:r>
          </a:p>
          <a:p>
            <a:r>
              <a:rPr lang="en-US" sz="2000" dirty="0" smtClean="0"/>
              <a:t> </a:t>
            </a:r>
            <a:r>
              <a:rPr lang="en-US" sz="2000" dirty="0" smtClean="0">
                <a:solidFill>
                  <a:srgbClr val="C00000"/>
                </a:solidFill>
              </a:rPr>
              <a:t>Approx 17 % of the HCW  said that either they sustained some sort of needle stick injury in the last 12 months  or they  were not very  clear about it but non said that they reported the matter or filled a report about this aspect</a:t>
            </a:r>
            <a:r>
              <a:rPr lang="en-US" sz="2000" dirty="0" smtClean="0"/>
              <a:t>.</a:t>
            </a:r>
          </a:p>
          <a:p>
            <a:pPr lvl="0"/>
            <a:r>
              <a:rPr lang="en-US" sz="2000" dirty="0" smtClean="0"/>
              <a:t> Almost 12 % of the HCW were not practicing correct disposal of sharps in sharp containers .</a:t>
            </a:r>
            <a:endParaRPr lang="en-IN" sz="2000" dirty="0" smtClean="0"/>
          </a:p>
          <a:p>
            <a:pPr>
              <a:buNone/>
            </a:pPr>
            <a:endParaRPr lang="en-IN" sz="2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u="sng" dirty="0" smtClean="0"/>
              <a:t>ANALYSIS- PRACTICES</a:t>
            </a:r>
            <a:endParaRPr lang="en-IN" dirty="0"/>
          </a:p>
        </p:txBody>
      </p:sp>
      <p:graphicFrame>
        <p:nvGraphicFramePr>
          <p:cNvPr id="4" name="Content Placeholder 3"/>
          <p:cNvGraphicFramePr>
            <a:graphicFrameLocks noGrp="1"/>
          </p:cNvGraphicFramePr>
          <p:nvPr>
            <p:ph idx="1"/>
          </p:nvPr>
        </p:nvGraphicFramePr>
        <p:xfrm>
          <a:off x="457200" y="1600200"/>
          <a:ext cx="8435280" cy="485313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u="sng" dirty="0" smtClean="0"/>
              <a:t>ORGANISATION STRUCTURE</a:t>
            </a:r>
            <a:endParaRPr lang="en-IN" sz="3200" b="1" u="sng" dirty="0"/>
          </a:p>
        </p:txBody>
      </p:sp>
      <p:sp>
        <p:nvSpPr>
          <p:cNvPr id="3" name="Content Placeholder 2"/>
          <p:cNvSpPr>
            <a:spLocks noGrp="1"/>
          </p:cNvSpPr>
          <p:nvPr>
            <p:ph idx="1"/>
          </p:nvPr>
        </p:nvSpPr>
        <p:spPr>
          <a:xfrm>
            <a:off x="251520" y="1196753"/>
            <a:ext cx="8435280" cy="2088232"/>
          </a:xfrm>
        </p:spPr>
        <p:txBody>
          <a:bodyPr>
            <a:normAutofit fontScale="77500" lnSpcReduction="20000"/>
          </a:bodyPr>
          <a:lstStyle/>
          <a:p>
            <a:r>
              <a:rPr lang="en-US" sz="3000" dirty="0" smtClean="0"/>
              <a:t>Looks </a:t>
            </a:r>
            <a:r>
              <a:rPr lang="en-US" sz="3000" dirty="0"/>
              <a:t>after the civilian population living in and around the </a:t>
            </a:r>
            <a:r>
              <a:rPr lang="en-US" sz="3000" dirty="0" smtClean="0"/>
              <a:t>Delhi cantonment </a:t>
            </a:r>
            <a:r>
              <a:rPr lang="en-US" sz="3000" dirty="0"/>
              <a:t>. </a:t>
            </a:r>
            <a:endParaRPr lang="en-US" sz="3000" dirty="0" smtClean="0"/>
          </a:p>
          <a:p>
            <a:r>
              <a:rPr lang="en-US" sz="3000" dirty="0" smtClean="0">
                <a:solidFill>
                  <a:srgbClr val="C00000"/>
                </a:solidFill>
              </a:rPr>
              <a:t>Comes </a:t>
            </a:r>
            <a:r>
              <a:rPr lang="en-US" sz="3000" dirty="0">
                <a:solidFill>
                  <a:srgbClr val="C00000"/>
                </a:solidFill>
              </a:rPr>
              <a:t>under the Local Cantonment </a:t>
            </a:r>
            <a:r>
              <a:rPr lang="en-US" sz="3000" dirty="0" smtClean="0">
                <a:solidFill>
                  <a:srgbClr val="C00000"/>
                </a:solidFill>
              </a:rPr>
              <a:t>Board.</a:t>
            </a:r>
          </a:p>
          <a:p>
            <a:r>
              <a:rPr lang="en-US" sz="2800" dirty="0" smtClean="0">
                <a:solidFill>
                  <a:srgbClr val="C00000"/>
                </a:solidFill>
              </a:rPr>
              <a:t> </a:t>
            </a:r>
            <a:r>
              <a:rPr lang="en-IN" sz="2800" dirty="0" smtClean="0"/>
              <a:t>Designed by School of Planning and Architecture.</a:t>
            </a:r>
          </a:p>
          <a:p>
            <a:pPr>
              <a:spcBef>
                <a:spcPts val="1800"/>
              </a:spcBef>
            </a:pPr>
            <a:r>
              <a:rPr lang="en-US" sz="2900" dirty="0" smtClean="0"/>
              <a:t>Basement, Ground, </a:t>
            </a:r>
            <a:r>
              <a:rPr lang="en-US" sz="2900" dirty="0" err="1" smtClean="0"/>
              <a:t>Ist</a:t>
            </a:r>
            <a:r>
              <a:rPr lang="en-US" sz="2900" dirty="0" smtClean="0"/>
              <a:t> &amp; </a:t>
            </a:r>
            <a:r>
              <a:rPr lang="en-US" sz="2900" dirty="0" err="1" smtClean="0"/>
              <a:t>IInd</a:t>
            </a:r>
            <a:r>
              <a:rPr lang="en-US" sz="2900" dirty="0" smtClean="0"/>
              <a:t> floors ( 70,000 sq. ft. plinth area)</a:t>
            </a:r>
            <a:r>
              <a:rPr lang="en-IN" sz="2800" dirty="0" smtClean="0"/>
              <a:t> </a:t>
            </a:r>
          </a:p>
          <a:p>
            <a:pPr>
              <a:buNone/>
            </a:pPr>
            <a:endParaRPr lang="en-IN" dirty="0"/>
          </a:p>
        </p:txBody>
      </p:sp>
      <p:pic>
        <p:nvPicPr>
          <p:cNvPr id="4" name="Picture 3" descr="2standardoperatingproceduresforhospitalsb_001"/>
          <p:cNvPicPr/>
          <p:nvPr/>
        </p:nvPicPr>
        <p:blipFill>
          <a:blip r:embed="rId2" cstate="print"/>
          <a:srcRect t="13547"/>
          <a:stretch>
            <a:fillRect/>
          </a:stretch>
        </p:blipFill>
        <p:spPr bwMode="auto">
          <a:xfrm>
            <a:off x="395536" y="3501008"/>
            <a:ext cx="8640960" cy="30963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850106"/>
          </a:xfrm>
        </p:spPr>
        <p:txBody>
          <a:bodyPr/>
          <a:lstStyle/>
          <a:p>
            <a:r>
              <a:rPr lang="en-IN" b="1" u="sng" dirty="0" smtClean="0"/>
              <a:t>RECOMMENDATIONS</a:t>
            </a:r>
            <a:endParaRPr lang="en-IN" b="1" u="sng" dirty="0"/>
          </a:p>
        </p:txBody>
      </p:sp>
      <p:sp>
        <p:nvSpPr>
          <p:cNvPr id="3" name="Content Placeholder 2"/>
          <p:cNvSpPr>
            <a:spLocks noGrp="1"/>
          </p:cNvSpPr>
          <p:nvPr>
            <p:ph idx="1"/>
          </p:nvPr>
        </p:nvSpPr>
        <p:spPr>
          <a:xfrm>
            <a:off x="107504" y="836712"/>
            <a:ext cx="9036496" cy="5904656"/>
          </a:xfrm>
        </p:spPr>
        <p:txBody>
          <a:bodyPr>
            <a:normAutofit fontScale="92500" lnSpcReduction="20000"/>
          </a:bodyPr>
          <a:lstStyle/>
          <a:p>
            <a:pPr lvl="0">
              <a:buNone/>
            </a:pPr>
            <a:r>
              <a:rPr lang="en-US" sz="2400" b="1" u="sng" dirty="0" smtClean="0"/>
              <a:t>Training related</a:t>
            </a:r>
          </a:p>
          <a:p>
            <a:pPr lvl="0"/>
            <a:r>
              <a:rPr lang="en-US" sz="1900" dirty="0" smtClean="0">
                <a:solidFill>
                  <a:srgbClr val="C00000"/>
                </a:solidFill>
              </a:rPr>
              <a:t>All </a:t>
            </a:r>
            <a:r>
              <a:rPr lang="en-US" sz="1900" dirty="0" smtClean="0">
                <a:solidFill>
                  <a:srgbClr val="C00000"/>
                </a:solidFill>
              </a:rPr>
              <a:t>HCW need to be put through </a:t>
            </a:r>
            <a:r>
              <a:rPr lang="en-US" sz="1900" dirty="0" smtClean="0">
                <a:solidFill>
                  <a:srgbClr val="C00000"/>
                </a:solidFill>
              </a:rPr>
              <a:t> </a:t>
            </a:r>
            <a:r>
              <a:rPr lang="en-US" sz="1900" dirty="0" smtClean="0">
                <a:solidFill>
                  <a:srgbClr val="C00000"/>
                </a:solidFill>
              </a:rPr>
              <a:t>induction training on BMW management. Special emphasis to be given to Doctors , Nurses and Sanitary staff who have been found lacking in the practice </a:t>
            </a:r>
            <a:r>
              <a:rPr lang="en-US" sz="1900" dirty="0" smtClean="0">
                <a:solidFill>
                  <a:srgbClr val="C00000"/>
                </a:solidFill>
              </a:rPr>
              <a:t>aspects. </a:t>
            </a:r>
            <a:endParaRPr lang="en-IN" sz="1900" dirty="0" smtClean="0">
              <a:solidFill>
                <a:srgbClr val="C00000"/>
              </a:solidFill>
            </a:endParaRPr>
          </a:p>
          <a:p>
            <a:r>
              <a:rPr lang="en-US" sz="1900" dirty="0" smtClean="0"/>
              <a:t>The old HCW  should be put through a quarterly Refresher / up gradation training schedule on </a:t>
            </a:r>
            <a:r>
              <a:rPr lang="en-US" sz="1900" dirty="0" smtClean="0"/>
              <a:t>BMW.</a:t>
            </a:r>
          </a:p>
          <a:p>
            <a:pPr lvl="0"/>
            <a:r>
              <a:rPr lang="en-US" sz="1900" dirty="0" smtClean="0"/>
              <a:t> </a:t>
            </a:r>
            <a:r>
              <a:rPr lang="en-US" sz="1800" dirty="0" smtClean="0"/>
              <a:t>Training on post exposure prophylaxis should be given due </a:t>
            </a:r>
            <a:r>
              <a:rPr lang="en-US" sz="1800" dirty="0" smtClean="0"/>
              <a:t>importance.</a:t>
            </a:r>
          </a:p>
          <a:p>
            <a:r>
              <a:rPr lang="en-US" sz="1800" dirty="0" smtClean="0"/>
              <a:t> </a:t>
            </a:r>
            <a:r>
              <a:rPr lang="en-US" sz="1800" dirty="0" smtClean="0">
                <a:solidFill>
                  <a:srgbClr val="C00000"/>
                </a:solidFill>
              </a:rPr>
              <a:t>All HCW should be well trained on actions to be taken when exposed to  BMW or Needle stick injury and necessary  documentation related to the  same </a:t>
            </a:r>
            <a:r>
              <a:rPr lang="en-US" sz="1800" dirty="0" smtClean="0">
                <a:solidFill>
                  <a:srgbClr val="C00000"/>
                </a:solidFill>
              </a:rPr>
              <a:t>.</a:t>
            </a:r>
            <a:endParaRPr lang="en-IN" sz="1800" dirty="0" smtClean="0"/>
          </a:p>
          <a:p>
            <a:endParaRPr lang="en-US" sz="1900" dirty="0" smtClean="0"/>
          </a:p>
          <a:p>
            <a:pPr>
              <a:buNone/>
            </a:pPr>
            <a:r>
              <a:rPr lang="en-US" sz="2400" b="1" u="sng" dirty="0" smtClean="0"/>
              <a:t>Compliance  improvement related </a:t>
            </a:r>
            <a:endParaRPr lang="en-IN" sz="2400" b="1" u="sng" dirty="0" smtClean="0"/>
          </a:p>
          <a:p>
            <a:pPr lvl="0"/>
            <a:r>
              <a:rPr lang="en-US" sz="2000" dirty="0" smtClean="0">
                <a:solidFill>
                  <a:srgbClr val="C00000"/>
                </a:solidFill>
              </a:rPr>
              <a:t>A </a:t>
            </a:r>
            <a:r>
              <a:rPr lang="en-US" sz="2000" dirty="0" smtClean="0">
                <a:solidFill>
                  <a:srgbClr val="C00000"/>
                </a:solidFill>
              </a:rPr>
              <a:t>monthly audit of knowledge and practices of BMW management aspects should be done by the committee detailed for the purpose </a:t>
            </a:r>
            <a:r>
              <a:rPr lang="en-US" sz="2000" dirty="0" smtClean="0">
                <a:solidFill>
                  <a:srgbClr val="C00000"/>
                </a:solidFill>
              </a:rPr>
              <a:t>.</a:t>
            </a:r>
          </a:p>
          <a:p>
            <a:pPr lvl="0"/>
            <a:r>
              <a:rPr lang="en-US" sz="2000" dirty="0" smtClean="0">
                <a:solidFill>
                  <a:srgbClr val="C00000"/>
                </a:solidFill>
              </a:rPr>
              <a:t> </a:t>
            </a:r>
            <a:r>
              <a:rPr lang="en-US" sz="2000" dirty="0" smtClean="0"/>
              <a:t>Even the out sourced sanitary staff should be checked  for the knowledge and compliance  of BMW management </a:t>
            </a:r>
            <a:r>
              <a:rPr lang="en-US" sz="2000" dirty="0" smtClean="0"/>
              <a:t>regularly.</a:t>
            </a:r>
            <a:endParaRPr lang="en-IN" sz="2000" dirty="0" smtClean="0">
              <a:solidFill>
                <a:srgbClr val="C00000"/>
              </a:solidFill>
            </a:endParaRPr>
          </a:p>
          <a:p>
            <a:pPr lvl="0"/>
            <a:r>
              <a:rPr lang="en-US" sz="2000" dirty="0" smtClean="0">
                <a:solidFill>
                  <a:srgbClr val="C00000"/>
                </a:solidFill>
              </a:rPr>
              <a:t>The </a:t>
            </a:r>
            <a:r>
              <a:rPr lang="en-US" sz="2000" dirty="0" smtClean="0">
                <a:solidFill>
                  <a:srgbClr val="C00000"/>
                </a:solidFill>
              </a:rPr>
              <a:t>existing SOPs and check lists  related to BMW should be updated </a:t>
            </a:r>
            <a:endParaRPr lang="en-IN" sz="2000" dirty="0" smtClean="0">
              <a:solidFill>
                <a:srgbClr val="C00000"/>
              </a:solidFill>
            </a:endParaRPr>
          </a:p>
          <a:p>
            <a:pPr lvl="0"/>
            <a:r>
              <a:rPr lang="en-US" sz="2000" dirty="0" smtClean="0"/>
              <a:t>Records of </a:t>
            </a:r>
            <a:r>
              <a:rPr lang="en-US" sz="2000" dirty="0" smtClean="0"/>
              <a:t> </a:t>
            </a:r>
            <a:r>
              <a:rPr lang="en-US" sz="2000" dirty="0" smtClean="0"/>
              <a:t>BMW </a:t>
            </a:r>
            <a:r>
              <a:rPr lang="en-US" sz="2000" dirty="0" smtClean="0"/>
              <a:t>disposal </a:t>
            </a:r>
            <a:r>
              <a:rPr lang="en-US" sz="2000" dirty="0" smtClean="0"/>
              <a:t>should be maintained  </a:t>
            </a:r>
            <a:r>
              <a:rPr lang="en-US" sz="2000" dirty="0" smtClean="0"/>
              <a:t>religiously.</a:t>
            </a:r>
            <a:endParaRPr lang="en-IN" sz="2000" dirty="0" smtClean="0"/>
          </a:p>
          <a:p>
            <a:pPr lvl="0"/>
            <a:r>
              <a:rPr lang="en-US" sz="2000" dirty="0" smtClean="0"/>
              <a:t>Monthly data of BMW should be recorded for further </a:t>
            </a:r>
            <a:r>
              <a:rPr lang="en-US" sz="2000" dirty="0" smtClean="0"/>
              <a:t>analysis </a:t>
            </a:r>
            <a:r>
              <a:rPr lang="en-US" sz="2000" dirty="0" smtClean="0"/>
              <a:t>.</a:t>
            </a:r>
          </a:p>
          <a:p>
            <a:pPr lvl="0"/>
            <a:r>
              <a:rPr lang="en-US" sz="2000" dirty="0" smtClean="0"/>
              <a:t>Teams </a:t>
            </a:r>
            <a:r>
              <a:rPr lang="en-US" sz="2000" dirty="0" smtClean="0"/>
              <a:t>should be detailed to carry out surprise and routine checks of the adherence to ensure compliance of BMW </a:t>
            </a:r>
            <a:r>
              <a:rPr lang="en-US" sz="2000" dirty="0" smtClean="0"/>
              <a:t>rules. </a:t>
            </a:r>
            <a:endParaRPr lang="en-US" sz="2000" dirty="0" smtClean="0"/>
          </a:p>
          <a:p>
            <a:pPr>
              <a:buNone/>
            </a:pPr>
            <a:endParaRPr lang="en-IN" sz="2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850106"/>
          </a:xfrm>
        </p:spPr>
        <p:txBody>
          <a:bodyPr/>
          <a:lstStyle/>
          <a:p>
            <a:r>
              <a:rPr lang="en-IN" b="1" u="sng" dirty="0" smtClean="0"/>
              <a:t>RECOMMENDATIONS</a:t>
            </a:r>
            <a:endParaRPr lang="en-IN" b="1" u="sng" dirty="0"/>
          </a:p>
        </p:txBody>
      </p:sp>
      <p:sp>
        <p:nvSpPr>
          <p:cNvPr id="3" name="Content Placeholder 2"/>
          <p:cNvSpPr>
            <a:spLocks noGrp="1"/>
          </p:cNvSpPr>
          <p:nvPr>
            <p:ph idx="1"/>
          </p:nvPr>
        </p:nvSpPr>
        <p:spPr>
          <a:xfrm>
            <a:off x="107504" y="836712"/>
            <a:ext cx="9036496" cy="5904656"/>
          </a:xfrm>
        </p:spPr>
        <p:txBody>
          <a:bodyPr>
            <a:normAutofit/>
          </a:bodyPr>
          <a:lstStyle/>
          <a:p>
            <a:pPr>
              <a:buNone/>
            </a:pPr>
            <a:r>
              <a:rPr lang="en-US" sz="2000" b="1" u="sng" dirty="0" smtClean="0"/>
              <a:t>Practices improvement related</a:t>
            </a:r>
          </a:p>
          <a:p>
            <a:pPr lvl="0"/>
            <a:r>
              <a:rPr lang="en-US" sz="2000" dirty="0" smtClean="0"/>
              <a:t>Use </a:t>
            </a:r>
            <a:r>
              <a:rPr lang="en-US" sz="2000" dirty="0" smtClean="0"/>
              <a:t>of mercury based thermometer and other medical equipment should be completely </a:t>
            </a:r>
            <a:r>
              <a:rPr lang="en-US" sz="2000" dirty="0" smtClean="0"/>
              <a:t>stopped. </a:t>
            </a:r>
            <a:endParaRPr lang="en-IN" sz="2000" dirty="0" smtClean="0"/>
          </a:p>
          <a:p>
            <a:pPr lvl="0"/>
            <a:r>
              <a:rPr lang="en-US" sz="2000" dirty="0" smtClean="0">
                <a:solidFill>
                  <a:srgbClr val="FF0000"/>
                </a:solidFill>
              </a:rPr>
              <a:t>Adequate no of colored poly bags as per the color code of BMW should be provided to the departments and Sanitary </a:t>
            </a:r>
            <a:r>
              <a:rPr lang="en-US" sz="2000" dirty="0" smtClean="0">
                <a:solidFill>
                  <a:srgbClr val="FF0000"/>
                </a:solidFill>
              </a:rPr>
              <a:t>staff</a:t>
            </a:r>
            <a:r>
              <a:rPr lang="en-US" sz="2000" dirty="0" smtClean="0"/>
              <a:t>.</a:t>
            </a:r>
          </a:p>
          <a:p>
            <a:r>
              <a:rPr lang="en-US" sz="2100" dirty="0" smtClean="0">
                <a:solidFill>
                  <a:prstClr val="black"/>
                </a:solidFill>
              </a:rPr>
              <a:t>Use </a:t>
            </a:r>
            <a:r>
              <a:rPr lang="en-US" sz="2100" dirty="0" smtClean="0">
                <a:solidFill>
                  <a:prstClr val="black"/>
                </a:solidFill>
              </a:rPr>
              <a:t>of hand sanitizers should be </a:t>
            </a:r>
            <a:r>
              <a:rPr lang="en-US" sz="2100" dirty="0" smtClean="0">
                <a:solidFill>
                  <a:prstClr val="black"/>
                </a:solidFill>
              </a:rPr>
              <a:t>encouraged.</a:t>
            </a:r>
            <a:endParaRPr lang="en-IN" sz="2600" b="1" u="sng" dirty="0" smtClean="0"/>
          </a:p>
          <a:p>
            <a:pPr lvl="0"/>
            <a:r>
              <a:rPr lang="en-US" sz="2000" dirty="0" smtClean="0"/>
              <a:t>All Bins with broken lids should be </a:t>
            </a:r>
            <a:r>
              <a:rPr lang="en-US" sz="2000" dirty="0" smtClean="0"/>
              <a:t>replaced.</a:t>
            </a:r>
            <a:endParaRPr lang="en-IN" sz="2000" dirty="0" smtClean="0"/>
          </a:p>
          <a:p>
            <a:pPr lvl="0"/>
            <a:r>
              <a:rPr lang="en-US" sz="2000" dirty="0" smtClean="0"/>
              <a:t>The sanitary staff should be briefed and debriefed by the Supervisors </a:t>
            </a:r>
            <a:r>
              <a:rPr lang="en-US" sz="2000" dirty="0" smtClean="0"/>
              <a:t>daily.</a:t>
            </a:r>
            <a:endParaRPr lang="en-IN" sz="2000" dirty="0" smtClean="0"/>
          </a:p>
          <a:p>
            <a:pPr lvl="0"/>
            <a:r>
              <a:rPr lang="en-US" sz="2000" dirty="0" smtClean="0"/>
              <a:t>Proper marking of </a:t>
            </a:r>
            <a:r>
              <a:rPr lang="en-US" sz="2000" dirty="0" smtClean="0"/>
              <a:t> </a:t>
            </a:r>
            <a:r>
              <a:rPr lang="en-US" sz="2000" dirty="0" smtClean="0"/>
              <a:t>garbage bags as per Schedule iii and iv should be adhered to.</a:t>
            </a:r>
            <a:endParaRPr lang="en-IN" sz="2000" dirty="0" smtClean="0"/>
          </a:p>
          <a:p>
            <a:pPr lvl="0"/>
            <a:r>
              <a:rPr lang="en-US" sz="2000" dirty="0" smtClean="0"/>
              <a:t>Bags containing infectious waste should be marked with Bio Hazard </a:t>
            </a:r>
            <a:r>
              <a:rPr lang="en-US" sz="2000" dirty="0" smtClean="0"/>
              <a:t>symbol.</a:t>
            </a:r>
            <a:endParaRPr lang="en-IN" sz="2000" dirty="0" smtClean="0"/>
          </a:p>
          <a:p>
            <a:pPr lvl="0"/>
            <a:r>
              <a:rPr lang="en-US" sz="2000" dirty="0" smtClean="0"/>
              <a:t>More needle destroyers should be issued to injection room and </a:t>
            </a:r>
            <a:r>
              <a:rPr lang="en-US" sz="2000" dirty="0" smtClean="0"/>
              <a:t>Labs.</a:t>
            </a:r>
            <a:endParaRPr lang="en-IN" sz="2000" dirty="0" smtClean="0"/>
          </a:p>
          <a:p>
            <a:pPr lvl="0"/>
            <a:r>
              <a:rPr lang="en-US" sz="2000" dirty="0" smtClean="0"/>
              <a:t>Wheeled trolley for transportation of waste bags to be </a:t>
            </a:r>
            <a:r>
              <a:rPr lang="en-US" sz="2000" dirty="0" smtClean="0"/>
              <a:t>used.</a:t>
            </a:r>
            <a:endParaRPr lang="en-IN" sz="2000" dirty="0" smtClean="0"/>
          </a:p>
          <a:p>
            <a:pPr lvl="0"/>
            <a:r>
              <a:rPr lang="en-US" sz="2000" dirty="0" smtClean="0">
                <a:solidFill>
                  <a:srgbClr val="C00000"/>
                </a:solidFill>
              </a:rPr>
              <a:t>All staff handling BMW should be immunized against Hepatitis </a:t>
            </a:r>
            <a:r>
              <a:rPr lang="en-US" sz="2000" dirty="0" smtClean="0">
                <a:solidFill>
                  <a:srgbClr val="C00000"/>
                </a:solidFill>
              </a:rPr>
              <a:t>B.</a:t>
            </a:r>
            <a:endParaRPr lang="en-IN" sz="2000" dirty="0" smtClean="0">
              <a:solidFill>
                <a:srgbClr val="C00000"/>
              </a:solidFill>
            </a:endParaRPr>
          </a:p>
          <a:p>
            <a:pPr lvl="0"/>
            <a:r>
              <a:rPr lang="en-US" sz="2000" dirty="0" smtClean="0"/>
              <a:t>Adequate </a:t>
            </a:r>
            <a:r>
              <a:rPr lang="en-US" sz="2000" dirty="0" smtClean="0"/>
              <a:t>finances to be catered for BMW management  in the </a:t>
            </a:r>
            <a:r>
              <a:rPr lang="en-US" sz="2000" dirty="0" smtClean="0"/>
              <a:t>budget.</a:t>
            </a:r>
            <a:endParaRPr lang="en-IN" sz="2000" dirty="0" smtClean="0"/>
          </a:p>
          <a:p>
            <a:pPr lvl="0"/>
            <a:r>
              <a:rPr lang="en-US" sz="2000" dirty="0" smtClean="0"/>
              <a:t> An ETP should be established in the </a:t>
            </a:r>
            <a:r>
              <a:rPr lang="en-US" sz="2000" dirty="0" smtClean="0"/>
              <a:t>hospital.</a:t>
            </a:r>
            <a:endParaRPr lang="en-IN" sz="2000" dirty="0" smtClean="0"/>
          </a:p>
          <a:p>
            <a:pPr lvl="0"/>
            <a:r>
              <a:rPr lang="en-US" sz="2000" dirty="0" smtClean="0"/>
              <a:t>All items of the PPC should be issued to all </a:t>
            </a:r>
            <a:r>
              <a:rPr lang="en-US" sz="2000" dirty="0" smtClean="0"/>
              <a:t>HCW.</a:t>
            </a:r>
            <a:endParaRPr lang="en-IN" sz="2000" dirty="0" smtClean="0"/>
          </a:p>
          <a:p>
            <a:endParaRPr lang="en-IN" sz="2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u="sng" dirty="0" smtClean="0"/>
              <a:t>CONCLUSION</a:t>
            </a:r>
            <a:endParaRPr lang="en-IN" b="1" u="sng" dirty="0"/>
          </a:p>
        </p:txBody>
      </p:sp>
      <p:sp>
        <p:nvSpPr>
          <p:cNvPr id="3" name="Content Placeholder 2"/>
          <p:cNvSpPr>
            <a:spLocks noGrp="1"/>
          </p:cNvSpPr>
          <p:nvPr>
            <p:ph idx="1"/>
          </p:nvPr>
        </p:nvSpPr>
        <p:spPr/>
        <p:txBody>
          <a:bodyPr>
            <a:normAutofit/>
          </a:bodyPr>
          <a:lstStyle/>
          <a:p>
            <a:r>
              <a:rPr lang="en-US" sz="2400" dirty="0" smtClean="0"/>
              <a:t>It can be concluded from the present study that while  there is good  level of knowledge, high level of positive attitude about BMW generation hazards, legislation and </a:t>
            </a:r>
            <a:r>
              <a:rPr lang="en-US" sz="2400" dirty="0" smtClean="0"/>
              <a:t>management </a:t>
            </a:r>
            <a:r>
              <a:rPr lang="en-US" sz="2400" dirty="0" smtClean="0"/>
              <a:t>among health care personnel in Cantonment General Hospital , Delhi Cantt the aspects of practices are lacking owing to inconsistent training on the practical aspects and poor compliance audit , which is required to be done </a:t>
            </a:r>
            <a:r>
              <a:rPr lang="en-US" sz="2400" dirty="0" smtClean="0"/>
              <a:t>regularly.  </a:t>
            </a:r>
            <a:endParaRPr lang="en-US" sz="2400" dirty="0" smtClean="0"/>
          </a:p>
          <a:p>
            <a:r>
              <a:rPr lang="en-US" sz="2400" dirty="0" smtClean="0"/>
              <a:t> Regular monitoring and training are required at all levels, only then will the situation improve and the hospitals will become a better and safer place for both the patient and the Health Care </a:t>
            </a:r>
            <a:r>
              <a:rPr lang="en-US" sz="2400" dirty="0" smtClean="0"/>
              <a:t>Workers.</a:t>
            </a:r>
            <a:endParaRPr lang="en-IN" sz="2400" dirty="0" smtClean="0"/>
          </a:p>
          <a:p>
            <a:endParaRPr lang="en-IN"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3848" y="2824336"/>
            <a:ext cx="8229600" cy="1324744"/>
          </a:xfrm>
        </p:spPr>
        <p:txBody>
          <a:bodyPr>
            <a:normAutofit/>
          </a:bodyPr>
          <a:lstStyle/>
          <a:p>
            <a:pPr algn="ctr">
              <a:buNone/>
            </a:pPr>
            <a:r>
              <a:rPr lang="en-IN" sz="4400" b="1" u="sng" dirty="0" smtClean="0"/>
              <a:t>THANK YOU</a:t>
            </a:r>
            <a:endParaRPr lang="en-IN" sz="4400" b="1" u="sng" dirty="0"/>
          </a:p>
        </p:txBody>
      </p:sp>
      <p:pic>
        <p:nvPicPr>
          <p:cNvPr id="1026" name="Picture 2" descr="C:\Users\Pradeep\Desktop\Dessertation\dessertation  col pradeep MARCH - MAY 2016\bio mwaste pics\thumbnail_ BI MEDICAL WASTER _LS up sacs.jpg"/>
          <p:cNvPicPr>
            <a:picLocks noChangeAspect="1" noChangeArrowheads="1"/>
          </p:cNvPicPr>
          <p:nvPr/>
        </p:nvPicPr>
        <p:blipFill>
          <a:blip r:embed="rId2" cstate="print"/>
          <a:srcRect/>
          <a:stretch>
            <a:fillRect/>
          </a:stretch>
        </p:blipFill>
        <p:spPr bwMode="auto">
          <a:xfrm>
            <a:off x="179512" y="0"/>
            <a:ext cx="5328593"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u="sng" dirty="0" smtClean="0"/>
              <a:t>ORGANISATION STRUCTURE</a:t>
            </a:r>
            <a:endParaRPr lang="en-IN" sz="3600" dirty="0"/>
          </a:p>
        </p:txBody>
      </p:sp>
      <p:sp>
        <p:nvSpPr>
          <p:cNvPr id="3" name="Content Placeholder 2"/>
          <p:cNvSpPr>
            <a:spLocks noGrp="1"/>
          </p:cNvSpPr>
          <p:nvPr>
            <p:ph idx="1"/>
          </p:nvPr>
        </p:nvSpPr>
        <p:spPr>
          <a:xfrm>
            <a:off x="179512" y="1600200"/>
            <a:ext cx="8964488" cy="4525963"/>
          </a:xfrm>
        </p:spPr>
        <p:txBody>
          <a:bodyPr>
            <a:normAutofit/>
          </a:bodyPr>
          <a:lstStyle/>
          <a:p>
            <a:r>
              <a:rPr lang="en-US" b="1" dirty="0">
                <a:solidFill>
                  <a:srgbClr val="C00000"/>
                </a:solidFill>
              </a:rPr>
              <a:t>Ground floor</a:t>
            </a:r>
            <a:r>
              <a:rPr lang="en-US" dirty="0">
                <a:solidFill>
                  <a:srgbClr val="C00000"/>
                </a:solidFill>
              </a:rPr>
              <a:t> </a:t>
            </a:r>
            <a:r>
              <a:rPr lang="en-US" dirty="0"/>
              <a:t>-  </a:t>
            </a:r>
            <a:r>
              <a:rPr lang="en-US" dirty="0" smtClean="0"/>
              <a:t>Reception </a:t>
            </a:r>
            <a:r>
              <a:rPr lang="en-US" dirty="0"/>
              <a:t>and Registration centre , Emergency , </a:t>
            </a:r>
            <a:r>
              <a:rPr lang="en-US" dirty="0" smtClean="0"/>
              <a:t>  </a:t>
            </a:r>
            <a:r>
              <a:rPr lang="en-US" dirty="0"/>
              <a:t>Casualty room  , Ortho , Gynecology </a:t>
            </a:r>
            <a:r>
              <a:rPr lang="en-US" dirty="0" smtClean="0"/>
              <a:t>,Ophthalmology </a:t>
            </a:r>
            <a:r>
              <a:rPr lang="en-US" dirty="0"/>
              <a:t>, ENT ,Medical , Psychiatric , Skin , Ayurvedic and  Homeopathic  OPDs , Minor </a:t>
            </a:r>
            <a:r>
              <a:rPr lang="en-US" dirty="0" smtClean="0"/>
              <a:t>OT </a:t>
            </a:r>
            <a:r>
              <a:rPr lang="en-US" dirty="0"/>
              <a:t>, Radiology (X ray &amp; USG) , </a:t>
            </a:r>
            <a:r>
              <a:rPr lang="en-US" dirty="0" smtClean="0"/>
              <a:t>ECG, Immunization </a:t>
            </a:r>
            <a:r>
              <a:rPr lang="en-US" dirty="0"/>
              <a:t>and Injection room  , Family planning </a:t>
            </a:r>
            <a:r>
              <a:rPr lang="en-US" dirty="0" smtClean="0"/>
              <a:t>Counseling </a:t>
            </a:r>
            <a:r>
              <a:rPr lang="en-US" dirty="0"/>
              <a:t>room , </a:t>
            </a:r>
            <a:r>
              <a:rPr lang="en-US" dirty="0" smtClean="0"/>
              <a:t>Labor    </a:t>
            </a:r>
            <a:r>
              <a:rPr lang="en-US" dirty="0"/>
              <a:t>room , Physiotherapy room, a DOTS centre , main Pharmacy </a:t>
            </a:r>
            <a:r>
              <a:rPr lang="en-US" dirty="0" smtClean="0"/>
              <a:t>and Dressing </a:t>
            </a:r>
            <a:r>
              <a:rPr lang="en-US" dirty="0"/>
              <a:t>room</a:t>
            </a:r>
            <a:endParaRPr lang="en-IN" dirty="0">
              <a:solidFill>
                <a:srgbClr val="C00000"/>
              </a:solidFill>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u="sng" dirty="0" smtClean="0"/>
              <a:t>ORGANISATION STRUCTURE</a:t>
            </a:r>
            <a:endParaRPr lang="en-IN" sz="3600" dirty="0"/>
          </a:p>
        </p:txBody>
      </p:sp>
      <p:sp>
        <p:nvSpPr>
          <p:cNvPr id="3" name="Content Placeholder 2"/>
          <p:cNvSpPr>
            <a:spLocks noGrp="1"/>
          </p:cNvSpPr>
          <p:nvPr>
            <p:ph idx="1"/>
          </p:nvPr>
        </p:nvSpPr>
        <p:spPr>
          <a:xfrm>
            <a:off x="0" y="1124744"/>
            <a:ext cx="9144000" cy="5733256"/>
          </a:xfrm>
        </p:spPr>
        <p:txBody>
          <a:bodyPr>
            <a:normAutofit/>
          </a:bodyPr>
          <a:lstStyle/>
          <a:p>
            <a:r>
              <a:rPr lang="en-US" b="1" u="sng" dirty="0">
                <a:solidFill>
                  <a:srgbClr val="C00000"/>
                </a:solidFill>
              </a:rPr>
              <a:t>The first floor</a:t>
            </a:r>
            <a:r>
              <a:rPr lang="en-US" u="sng" dirty="0">
                <a:solidFill>
                  <a:srgbClr val="C00000"/>
                </a:solidFill>
              </a:rPr>
              <a:t>  </a:t>
            </a:r>
            <a:r>
              <a:rPr lang="en-US" dirty="0" smtClean="0"/>
              <a:t>Has  </a:t>
            </a:r>
            <a:r>
              <a:rPr lang="en-US" dirty="0"/>
              <a:t>the Administrative block , Dental department , Path  Lab , Pharmacy store , Ayurvedic store , Family ward ( 18 beds ) and a   conference room .</a:t>
            </a:r>
            <a:endParaRPr lang="en-IN" dirty="0"/>
          </a:p>
          <a:p>
            <a:r>
              <a:rPr lang="en-US" dirty="0"/>
              <a:t> </a:t>
            </a:r>
            <a:r>
              <a:rPr lang="en-US" b="1" u="sng" dirty="0"/>
              <a:t>The Second floor</a:t>
            </a:r>
            <a:r>
              <a:rPr lang="en-US" u="sng" dirty="0"/>
              <a:t>  </a:t>
            </a:r>
            <a:r>
              <a:rPr lang="en-US" u="sng" dirty="0" smtClean="0"/>
              <a:t> </a:t>
            </a:r>
            <a:r>
              <a:rPr lang="en-US" dirty="0" smtClean="0"/>
              <a:t>Has </a:t>
            </a:r>
            <a:r>
              <a:rPr lang="en-US" dirty="0"/>
              <a:t>the Major OT ,  VIP rooms(  06 capacity    )   , Private </a:t>
            </a:r>
            <a:r>
              <a:rPr lang="en-US" dirty="0" smtClean="0"/>
              <a:t>wards </a:t>
            </a:r>
            <a:r>
              <a:rPr lang="en-US" dirty="0"/>
              <a:t>(   18  capacity )  , Male  ward (   20 capacity)   and  CSSD </a:t>
            </a:r>
            <a:endParaRPr lang="en-IN" dirty="0"/>
          </a:p>
          <a:p>
            <a:r>
              <a:rPr lang="en-US" dirty="0"/>
              <a:t>  </a:t>
            </a:r>
            <a:r>
              <a:rPr lang="en-US" b="1" u="sng" dirty="0">
                <a:solidFill>
                  <a:srgbClr val="C00000"/>
                </a:solidFill>
              </a:rPr>
              <a:t>The Basement</a:t>
            </a:r>
            <a:r>
              <a:rPr lang="en-US" u="sng" dirty="0">
                <a:solidFill>
                  <a:srgbClr val="C00000"/>
                </a:solidFill>
              </a:rPr>
              <a:t> </a:t>
            </a:r>
            <a:r>
              <a:rPr lang="en-US" dirty="0"/>
              <a:t>has  the AC plant Linen store , Furniture store , Pump  house and  Generator set </a:t>
            </a:r>
            <a:endParaRPr lang="en-IN"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576064"/>
          </a:xfrm>
        </p:spPr>
        <p:txBody>
          <a:bodyPr>
            <a:normAutofit fontScale="90000"/>
          </a:bodyPr>
          <a:lstStyle/>
          <a:p>
            <a:r>
              <a:rPr lang="en-IN" sz="3600" b="1" u="sng" dirty="0" smtClean="0"/>
              <a:t>OPD AND SERVICES</a:t>
            </a:r>
            <a:endParaRPr lang="en-IN" sz="3600" dirty="0"/>
          </a:p>
        </p:txBody>
      </p:sp>
      <p:sp>
        <p:nvSpPr>
          <p:cNvPr id="3" name="Content Placeholder 2"/>
          <p:cNvSpPr>
            <a:spLocks noGrp="1"/>
          </p:cNvSpPr>
          <p:nvPr>
            <p:ph sz="half" idx="1"/>
          </p:nvPr>
        </p:nvSpPr>
        <p:spPr>
          <a:xfrm>
            <a:off x="0" y="620688"/>
            <a:ext cx="3851920" cy="3384376"/>
          </a:xfrm>
          <a:solidFill>
            <a:schemeClr val="tx2">
              <a:lumMod val="40000"/>
              <a:lumOff val="60000"/>
            </a:schemeClr>
          </a:solidFill>
        </p:spPr>
        <p:txBody>
          <a:bodyPr>
            <a:normAutofit fontScale="55000" lnSpcReduction="20000"/>
          </a:bodyPr>
          <a:lstStyle/>
          <a:p>
            <a:pPr>
              <a:buNone/>
            </a:pPr>
            <a:r>
              <a:rPr lang="en-US" sz="3300" b="1" u="sng" dirty="0"/>
              <a:t>Staff </a:t>
            </a:r>
            <a:r>
              <a:rPr lang="en-US" sz="3300" b="1" u="sng" dirty="0" smtClean="0"/>
              <a:t>(</a:t>
            </a:r>
            <a:r>
              <a:rPr lang="en-US" sz="3300" dirty="0" smtClean="0"/>
              <a:t>208)</a:t>
            </a:r>
            <a:r>
              <a:rPr lang="en-US" sz="3300" b="1" u="sng" dirty="0" smtClean="0"/>
              <a:t> </a:t>
            </a:r>
            <a:endParaRPr lang="en-IN" sz="3300" dirty="0"/>
          </a:p>
          <a:p>
            <a:r>
              <a:rPr lang="en-US" sz="3300" dirty="0" smtClean="0"/>
              <a:t>CMO (In charge)</a:t>
            </a:r>
            <a:endParaRPr lang="en-IN" sz="3300" dirty="0"/>
          </a:p>
          <a:p>
            <a:r>
              <a:rPr lang="en-US" sz="3300" dirty="0" smtClean="0"/>
              <a:t> </a:t>
            </a:r>
            <a:r>
              <a:rPr lang="en-US" sz="3300" dirty="0"/>
              <a:t>Doctors </a:t>
            </a:r>
            <a:r>
              <a:rPr lang="en-US" sz="3300" dirty="0" smtClean="0"/>
              <a:t>– 32 </a:t>
            </a:r>
          </a:p>
          <a:p>
            <a:r>
              <a:rPr lang="en-US" sz="3300" dirty="0" smtClean="0"/>
              <a:t> </a:t>
            </a:r>
            <a:r>
              <a:rPr lang="en-US" sz="3300" dirty="0"/>
              <a:t>Nurses  - </a:t>
            </a:r>
            <a:r>
              <a:rPr lang="en-US" sz="3300" dirty="0" smtClean="0"/>
              <a:t>37 </a:t>
            </a:r>
          </a:p>
          <a:p>
            <a:r>
              <a:rPr lang="en-US" sz="3300" dirty="0" smtClean="0"/>
              <a:t> </a:t>
            </a:r>
            <a:r>
              <a:rPr lang="en-US" sz="3300" dirty="0"/>
              <a:t>ANM - 04 </a:t>
            </a:r>
            <a:r>
              <a:rPr lang="en-US" sz="3300" dirty="0" smtClean="0"/>
              <a:t>                           </a:t>
            </a:r>
          </a:p>
          <a:p>
            <a:r>
              <a:rPr lang="en-US" sz="3300" dirty="0" smtClean="0"/>
              <a:t> </a:t>
            </a:r>
            <a:r>
              <a:rPr lang="en-US" sz="3300" dirty="0"/>
              <a:t>Technicians -  </a:t>
            </a:r>
            <a:r>
              <a:rPr lang="en-US" sz="3300" dirty="0" smtClean="0"/>
              <a:t>20 </a:t>
            </a:r>
          </a:p>
          <a:p>
            <a:r>
              <a:rPr lang="en-US" sz="3300" dirty="0" smtClean="0"/>
              <a:t>Pharmacist – 06</a:t>
            </a:r>
          </a:p>
          <a:p>
            <a:r>
              <a:rPr lang="en-US" sz="3300" dirty="0" smtClean="0"/>
              <a:t> </a:t>
            </a:r>
            <a:r>
              <a:rPr lang="en-US" sz="3300" dirty="0" err="1" smtClean="0"/>
              <a:t>Adm</a:t>
            </a:r>
            <a:r>
              <a:rPr lang="en-US" sz="3300" dirty="0" smtClean="0"/>
              <a:t> </a:t>
            </a:r>
            <a:r>
              <a:rPr lang="en-US" sz="3300" dirty="0"/>
              <a:t>staff </a:t>
            </a:r>
            <a:r>
              <a:rPr lang="en-US" sz="3300" dirty="0" smtClean="0"/>
              <a:t>– 19  </a:t>
            </a:r>
          </a:p>
          <a:p>
            <a:pPr lvl="0">
              <a:buNone/>
            </a:pPr>
            <a:r>
              <a:rPr lang="en-US" sz="3300" b="1" u="sng" dirty="0" smtClean="0"/>
              <a:t>Outsourced Services  </a:t>
            </a:r>
            <a:r>
              <a:rPr lang="en-US" sz="3300" dirty="0" smtClean="0"/>
              <a:t> </a:t>
            </a:r>
            <a:endParaRPr lang="en-IN" sz="3300" dirty="0" smtClean="0"/>
          </a:p>
          <a:p>
            <a:r>
              <a:rPr lang="en-US" sz="3300" dirty="0" smtClean="0"/>
              <a:t>Security -    30 persons </a:t>
            </a:r>
            <a:endParaRPr lang="en-IN" sz="3300" dirty="0" smtClean="0"/>
          </a:p>
          <a:p>
            <a:pPr lvl="0"/>
            <a:r>
              <a:rPr lang="en-US" sz="3300" dirty="0" smtClean="0"/>
              <a:t>House Keeping and waste disposal -   60 persons </a:t>
            </a:r>
          </a:p>
          <a:p>
            <a:pPr lvl="0">
              <a:buNone/>
            </a:pPr>
            <a:endParaRPr lang="en-IN" dirty="0"/>
          </a:p>
        </p:txBody>
      </p:sp>
      <p:sp>
        <p:nvSpPr>
          <p:cNvPr id="5" name="Content Placeholder 2"/>
          <p:cNvSpPr>
            <a:spLocks noGrp="1"/>
          </p:cNvSpPr>
          <p:nvPr>
            <p:ph sz="half" idx="2"/>
          </p:nvPr>
        </p:nvSpPr>
        <p:spPr>
          <a:xfrm>
            <a:off x="3851920" y="620688"/>
            <a:ext cx="2664296" cy="6237312"/>
          </a:xfrm>
          <a:solidFill>
            <a:schemeClr val="accent2">
              <a:lumMod val="60000"/>
              <a:lumOff val="40000"/>
            </a:schemeClr>
          </a:solidFill>
        </p:spPr>
        <p:txBody>
          <a:bodyPr>
            <a:normAutofit fontScale="55000" lnSpcReduction="20000"/>
          </a:bodyPr>
          <a:lstStyle/>
          <a:p>
            <a:pPr lvl="0">
              <a:buNone/>
            </a:pPr>
            <a:r>
              <a:rPr lang="en-US" sz="3200" b="1" u="sng" dirty="0" smtClean="0"/>
              <a:t>Departments ( OPDs)</a:t>
            </a:r>
          </a:p>
          <a:p>
            <a:pPr lvl="0"/>
            <a:r>
              <a:rPr lang="en-US" sz="3300" dirty="0" smtClean="0"/>
              <a:t>General </a:t>
            </a:r>
          </a:p>
          <a:p>
            <a:pPr lvl="0"/>
            <a:r>
              <a:rPr lang="en-US" sz="3300" dirty="0" smtClean="0"/>
              <a:t>Orthopedics</a:t>
            </a:r>
            <a:r>
              <a:rPr lang="en-US" sz="3300" dirty="0"/>
              <a:t>.</a:t>
            </a:r>
            <a:endParaRPr lang="en-IN" sz="3300" dirty="0"/>
          </a:p>
          <a:p>
            <a:pPr lvl="0"/>
            <a:r>
              <a:rPr lang="en-US" sz="3300" dirty="0"/>
              <a:t>Obstetrics &amp; </a:t>
            </a:r>
            <a:r>
              <a:rPr lang="en-US" sz="3300" dirty="0" smtClean="0"/>
              <a:t>Gynecology</a:t>
            </a:r>
          </a:p>
          <a:p>
            <a:pPr lvl="0"/>
            <a:r>
              <a:rPr lang="en-US" sz="3300" dirty="0" smtClean="0"/>
              <a:t> Pediatrics</a:t>
            </a:r>
            <a:endParaRPr lang="en-IN" sz="3300" dirty="0"/>
          </a:p>
          <a:p>
            <a:pPr lvl="0"/>
            <a:r>
              <a:rPr lang="en-US" sz="3300" dirty="0" smtClean="0"/>
              <a:t>ENT</a:t>
            </a:r>
          </a:p>
          <a:p>
            <a:pPr lvl="0"/>
            <a:r>
              <a:rPr lang="en-US" sz="3300" dirty="0" smtClean="0"/>
              <a:t> Gastro</a:t>
            </a:r>
          </a:p>
          <a:p>
            <a:pPr lvl="0"/>
            <a:r>
              <a:rPr lang="en-US" sz="3300" dirty="0" smtClean="0"/>
              <a:t> Surgical</a:t>
            </a:r>
            <a:endParaRPr lang="en-IN" sz="3300" dirty="0"/>
          </a:p>
          <a:p>
            <a:pPr lvl="0"/>
            <a:r>
              <a:rPr lang="en-US" sz="4400" dirty="0"/>
              <a:t> </a:t>
            </a:r>
            <a:r>
              <a:rPr lang="en-US" sz="3300" dirty="0"/>
              <a:t>Skin</a:t>
            </a:r>
            <a:endParaRPr lang="en-IN" sz="3300" dirty="0"/>
          </a:p>
          <a:p>
            <a:pPr lvl="0"/>
            <a:r>
              <a:rPr lang="en-US" sz="3300" dirty="0"/>
              <a:t>  </a:t>
            </a:r>
            <a:r>
              <a:rPr lang="en-US" sz="3300" dirty="0" smtClean="0"/>
              <a:t>Ophthalmology</a:t>
            </a:r>
            <a:endParaRPr lang="en-IN" sz="3300" dirty="0"/>
          </a:p>
          <a:p>
            <a:pPr lvl="0"/>
            <a:r>
              <a:rPr lang="en-US" sz="3300" dirty="0"/>
              <a:t>  </a:t>
            </a:r>
            <a:r>
              <a:rPr lang="en-US" sz="3300" dirty="0" smtClean="0"/>
              <a:t>Medicine</a:t>
            </a:r>
            <a:endParaRPr lang="en-IN" sz="3300" dirty="0"/>
          </a:p>
          <a:p>
            <a:pPr lvl="0"/>
            <a:r>
              <a:rPr lang="en-US" sz="3300" dirty="0"/>
              <a:t> </a:t>
            </a:r>
            <a:r>
              <a:rPr lang="en-US" sz="3300" dirty="0" smtClean="0"/>
              <a:t> </a:t>
            </a:r>
            <a:r>
              <a:rPr lang="en-US" sz="3300" dirty="0"/>
              <a:t>Clinical </a:t>
            </a:r>
            <a:r>
              <a:rPr lang="en-US" sz="3300" dirty="0" smtClean="0"/>
              <a:t>Nutrition</a:t>
            </a:r>
          </a:p>
          <a:p>
            <a:pPr lvl="0"/>
            <a:r>
              <a:rPr lang="en-US" sz="3300" dirty="0" smtClean="0"/>
              <a:t>  Dentistry</a:t>
            </a:r>
            <a:endParaRPr lang="en-IN" sz="3300" dirty="0" smtClean="0"/>
          </a:p>
          <a:p>
            <a:pPr lvl="0"/>
            <a:r>
              <a:rPr lang="en-US" sz="3300" dirty="0" smtClean="0"/>
              <a:t>  Psychiatry</a:t>
            </a:r>
          </a:p>
          <a:p>
            <a:pPr lvl="0"/>
            <a:r>
              <a:rPr lang="en-US" sz="3300" dirty="0" smtClean="0"/>
              <a:t> Cardio</a:t>
            </a:r>
          </a:p>
          <a:p>
            <a:pPr lvl="0"/>
            <a:r>
              <a:rPr lang="en-US" sz="3300" dirty="0" smtClean="0"/>
              <a:t>  </a:t>
            </a:r>
            <a:r>
              <a:rPr lang="en-US" sz="3300" dirty="0" err="1" smtClean="0"/>
              <a:t>Onco</a:t>
            </a:r>
            <a:endParaRPr lang="en-IN" sz="3300" dirty="0" smtClean="0"/>
          </a:p>
          <a:p>
            <a:pPr lvl="0"/>
            <a:r>
              <a:rPr lang="en-US" sz="3300" dirty="0" smtClean="0"/>
              <a:t>  Physiotherapy</a:t>
            </a:r>
          </a:p>
          <a:p>
            <a:pPr lvl="0"/>
            <a:r>
              <a:rPr lang="en-US" sz="3300" dirty="0" smtClean="0"/>
              <a:t> Ayurvedic</a:t>
            </a:r>
          </a:p>
          <a:p>
            <a:pPr lvl="0"/>
            <a:r>
              <a:rPr lang="en-US" sz="3300" dirty="0" smtClean="0"/>
              <a:t> Homeopathic</a:t>
            </a:r>
          </a:p>
          <a:p>
            <a:endParaRPr lang="en-IN" sz="2500" dirty="0">
              <a:solidFill>
                <a:srgbClr val="C00000"/>
              </a:solidFill>
            </a:endParaRPr>
          </a:p>
        </p:txBody>
      </p:sp>
      <p:sp>
        <p:nvSpPr>
          <p:cNvPr id="8" name="Content Placeholder 2"/>
          <p:cNvSpPr txBox="1">
            <a:spLocks/>
          </p:cNvSpPr>
          <p:nvPr/>
        </p:nvSpPr>
        <p:spPr>
          <a:xfrm>
            <a:off x="6304384" y="1628800"/>
            <a:ext cx="2156048" cy="302433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sz="2500" b="0" i="0" u="none" strike="noStrike" kern="1200" cap="none" spc="0" normalizeH="0" baseline="0" noProof="0" dirty="0">
              <a:ln>
                <a:noFill/>
              </a:ln>
              <a:solidFill>
                <a:srgbClr val="C00000"/>
              </a:solidFill>
              <a:effectLst/>
              <a:uLnTx/>
              <a:uFillTx/>
              <a:latin typeface="+mn-lt"/>
              <a:ea typeface="+mn-ea"/>
              <a:cs typeface="+mn-cs"/>
            </a:endParaRPr>
          </a:p>
        </p:txBody>
      </p:sp>
      <p:sp>
        <p:nvSpPr>
          <p:cNvPr id="10" name="Content Placeholder 2"/>
          <p:cNvSpPr txBox="1">
            <a:spLocks/>
          </p:cNvSpPr>
          <p:nvPr/>
        </p:nvSpPr>
        <p:spPr>
          <a:xfrm>
            <a:off x="6444208" y="620688"/>
            <a:ext cx="2699792" cy="6237312"/>
          </a:xfrm>
          <a:prstGeom prst="rect">
            <a:avLst/>
          </a:prstGeom>
          <a:solidFill>
            <a:schemeClr val="accent6">
              <a:lumMod val="60000"/>
              <a:lumOff val="40000"/>
            </a:schemeClr>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sng" strike="noStrike" kern="1200" cap="none" spc="0" normalizeH="0" baseline="0" noProof="0" dirty="0" smtClean="0">
                <a:ln>
                  <a:noFill/>
                </a:ln>
                <a:solidFill>
                  <a:schemeClr val="tx1"/>
                </a:solidFill>
                <a:effectLst/>
                <a:uLnTx/>
                <a:uFillTx/>
                <a:latin typeface="+mn-lt"/>
                <a:ea typeface="+mn-ea"/>
                <a:cs typeface="+mn-cs"/>
              </a:rPr>
              <a:t>Beds  (100)</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2000" b="0" i="0" u="none" strike="noStrike" kern="1200" cap="none" spc="0" normalizeH="0" baseline="0" noProof="0" dirty="0" smtClean="0">
                <a:ln>
                  <a:noFill/>
                </a:ln>
                <a:solidFill>
                  <a:schemeClr val="tx1"/>
                </a:solidFill>
                <a:effectLst/>
                <a:uLnTx/>
                <a:uFillTx/>
                <a:latin typeface="+mn-lt"/>
                <a:ea typeface="+mn-ea"/>
                <a:cs typeface="+mn-cs"/>
              </a:rPr>
              <a:t>Gen Medicine -16</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2000" b="0" i="0" u="none" strike="noStrike" kern="1200" cap="none" spc="0" normalizeH="0" baseline="0" noProof="0" dirty="0" smtClean="0">
                <a:ln>
                  <a:noFill/>
                </a:ln>
                <a:solidFill>
                  <a:schemeClr val="tx1"/>
                </a:solidFill>
                <a:effectLst/>
                <a:uLnTx/>
                <a:uFillTx/>
                <a:latin typeface="+mn-lt"/>
                <a:ea typeface="+mn-ea"/>
                <a:cs typeface="+mn-cs"/>
              </a:rPr>
              <a:t>Surgical ward - 16</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New Born - 03</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Obst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Gyne</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- 18</a:t>
            </a:r>
            <a:endParaRPr kumimoji="0" lang="en-IN"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Pediatrics - 06</a:t>
            </a:r>
            <a:endParaRPr kumimoji="0" lang="en-IN"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Casualty - 04</a:t>
            </a:r>
            <a:endParaRPr kumimoji="0" lang="en-IN"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Isolation - 04</a:t>
            </a:r>
            <a:endParaRPr kumimoji="0" lang="en-IN"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Post op - 18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ICU - 06</a:t>
            </a:r>
            <a:endParaRPr kumimoji="0" lang="en-IN"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Private – - 09</a:t>
            </a:r>
            <a:endParaRPr kumimoji="0" lang="en-IN"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IN"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sz="2500" b="0" i="0" u="none" strike="noStrike" kern="1200" cap="none" spc="0" normalizeH="0" baseline="0" noProof="0" dirty="0">
              <a:ln>
                <a:noFill/>
              </a:ln>
              <a:solidFill>
                <a:srgbClr val="C00000"/>
              </a:solidFill>
              <a:effectLst/>
              <a:uLnTx/>
              <a:uFillTx/>
              <a:latin typeface="+mn-lt"/>
              <a:ea typeface="+mn-ea"/>
              <a:cs typeface="+mn-cs"/>
            </a:endParaRPr>
          </a:p>
        </p:txBody>
      </p:sp>
      <p:sp>
        <p:nvSpPr>
          <p:cNvPr id="11" name="Rectangle 10"/>
          <p:cNvSpPr/>
          <p:nvPr/>
        </p:nvSpPr>
        <p:spPr>
          <a:xfrm>
            <a:off x="0" y="4005064"/>
            <a:ext cx="3851920" cy="2862322"/>
          </a:xfrm>
          <a:prstGeom prst="rect">
            <a:avLst/>
          </a:prstGeom>
          <a:solidFill>
            <a:srgbClr val="92D050"/>
          </a:solidFill>
        </p:spPr>
        <p:txBody>
          <a:bodyPr wrap="square">
            <a:spAutoFit/>
          </a:bodyPr>
          <a:lstStyle/>
          <a:p>
            <a:pPr lvl="0">
              <a:buNone/>
            </a:pPr>
            <a:r>
              <a:rPr lang="en-US" b="1" u="sng" dirty="0" smtClean="0"/>
              <a:t>Services</a:t>
            </a:r>
            <a:endParaRPr lang="en-IN" b="1" u="sng" dirty="0" smtClean="0"/>
          </a:p>
          <a:p>
            <a:pPr lvl="0">
              <a:buFont typeface="Arial" pitchFamily="34" charset="0"/>
              <a:buChar char="•"/>
            </a:pPr>
            <a:r>
              <a:rPr lang="en-US" dirty="0" smtClean="0"/>
              <a:t>   </a:t>
            </a:r>
            <a:r>
              <a:rPr lang="en-US" sz="1600" dirty="0" smtClean="0"/>
              <a:t>Preventive Health Check    </a:t>
            </a:r>
            <a:endParaRPr lang="en-IN" sz="1600" dirty="0" smtClean="0"/>
          </a:p>
          <a:p>
            <a:pPr lvl="0">
              <a:buFont typeface="Arial" pitchFamily="34" charset="0"/>
              <a:buChar char="•"/>
            </a:pPr>
            <a:r>
              <a:rPr lang="en-US" sz="1600" dirty="0" smtClean="0"/>
              <a:t>    Radiology</a:t>
            </a:r>
            <a:endParaRPr lang="en-IN" sz="1600" dirty="0" smtClean="0"/>
          </a:p>
          <a:p>
            <a:pPr lvl="0">
              <a:buFont typeface="Arial" pitchFamily="34" charset="0"/>
              <a:buChar char="•"/>
            </a:pPr>
            <a:r>
              <a:rPr lang="en-US" sz="1600" dirty="0" smtClean="0"/>
              <a:t>   Path and Lab</a:t>
            </a:r>
          </a:p>
          <a:p>
            <a:pPr lvl="0">
              <a:buFont typeface="Arial" pitchFamily="34" charset="0"/>
              <a:buChar char="•"/>
            </a:pPr>
            <a:r>
              <a:rPr lang="en-US" sz="1600" dirty="0" smtClean="0"/>
              <a:t>    Anesthesia</a:t>
            </a:r>
          </a:p>
          <a:p>
            <a:pPr lvl="0">
              <a:buFont typeface="Arial" pitchFamily="34" charset="0"/>
              <a:buChar char="•"/>
            </a:pPr>
            <a:r>
              <a:rPr lang="en-US" sz="1600" dirty="0" smtClean="0"/>
              <a:t>    Gen Immunization</a:t>
            </a:r>
          </a:p>
          <a:p>
            <a:pPr lvl="0">
              <a:buFont typeface="Arial" pitchFamily="34" charset="0"/>
              <a:buChar char="•"/>
            </a:pPr>
            <a:r>
              <a:rPr lang="en-US" sz="1600" dirty="0" smtClean="0"/>
              <a:t>    </a:t>
            </a:r>
            <a:r>
              <a:rPr lang="en-US" sz="1600" dirty="0" err="1" smtClean="0"/>
              <a:t>Maitri</a:t>
            </a:r>
            <a:r>
              <a:rPr lang="en-US" sz="1600" dirty="0" smtClean="0"/>
              <a:t> ( AIDS)</a:t>
            </a:r>
          </a:p>
          <a:p>
            <a:pPr lvl="0">
              <a:buFont typeface="Arial" pitchFamily="34" charset="0"/>
              <a:buChar char="•"/>
            </a:pPr>
            <a:r>
              <a:rPr lang="en-US" sz="1600" dirty="0" smtClean="0"/>
              <a:t>    Care for Senior Citizen</a:t>
            </a:r>
            <a:endParaRPr lang="en-IN" sz="1600" dirty="0" smtClean="0"/>
          </a:p>
          <a:p>
            <a:pPr lvl="0">
              <a:buFont typeface="Arial" pitchFamily="34" charset="0"/>
              <a:buChar char="•"/>
            </a:pPr>
            <a:r>
              <a:rPr lang="en-US" sz="1600" dirty="0" smtClean="0"/>
              <a:t>    DOT centre</a:t>
            </a:r>
          </a:p>
          <a:p>
            <a:pPr lvl="0">
              <a:buFont typeface="Arial" pitchFamily="34" charset="0"/>
              <a:buChar char="•"/>
            </a:pPr>
            <a:r>
              <a:rPr lang="en-US" sz="1600" dirty="0" smtClean="0"/>
              <a:t>    </a:t>
            </a:r>
            <a:r>
              <a:rPr lang="en-US" sz="1600" dirty="0" err="1" smtClean="0"/>
              <a:t>Kishori</a:t>
            </a:r>
            <a:r>
              <a:rPr lang="en-US" sz="1600" dirty="0" smtClean="0"/>
              <a:t> Clinic </a:t>
            </a:r>
          </a:p>
          <a:p>
            <a:pPr lvl="0">
              <a:buFont typeface="Arial" pitchFamily="34" charset="0"/>
              <a:buChar char="•"/>
            </a:pPr>
            <a:r>
              <a:rPr lang="en-US" sz="1600" dirty="0" smtClean="0"/>
              <a:t>    School Health    </a:t>
            </a:r>
            <a:endParaRPr lang="en-IN" sz="16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92088"/>
          </a:xfrm>
        </p:spPr>
        <p:txBody>
          <a:bodyPr>
            <a:normAutofit/>
          </a:bodyPr>
          <a:lstStyle/>
          <a:p>
            <a:r>
              <a:rPr lang="en-IN" sz="3600" b="1" u="sng" dirty="0" smtClean="0"/>
              <a:t>GLIMPSES OF CGH</a:t>
            </a:r>
            <a:endParaRPr lang="en-IN" sz="3600" b="1" u="sng" dirty="0"/>
          </a:p>
        </p:txBody>
      </p:sp>
      <p:pic>
        <p:nvPicPr>
          <p:cNvPr id="4" name="Picture 9" descr="DSCN1050"/>
          <p:cNvPicPr>
            <a:picLocks noGrp="1" noChangeAspect="1" noChangeArrowheads="1"/>
          </p:cNvPicPr>
          <p:nvPr>
            <p:ph idx="1"/>
          </p:nvPr>
        </p:nvPicPr>
        <p:blipFill>
          <a:blip r:embed="rId2" cstate="print"/>
          <a:srcRect/>
          <a:stretch>
            <a:fillRect/>
          </a:stretch>
        </p:blipFill>
        <p:spPr>
          <a:xfrm>
            <a:off x="251521" y="1052736"/>
            <a:ext cx="4248472" cy="3024337"/>
          </a:xfrm>
          <a:noFill/>
        </p:spPr>
      </p:pic>
      <p:pic>
        <p:nvPicPr>
          <p:cNvPr id="5" name="Picture 11" descr="DSCN1059"/>
          <p:cNvPicPr>
            <a:picLocks noChangeAspect="1" noChangeArrowheads="1"/>
          </p:cNvPicPr>
          <p:nvPr/>
        </p:nvPicPr>
        <p:blipFill>
          <a:blip r:embed="rId3" cstate="print"/>
          <a:srcRect/>
          <a:stretch>
            <a:fillRect/>
          </a:stretch>
        </p:blipFill>
        <p:spPr>
          <a:xfrm>
            <a:off x="251520" y="4077072"/>
            <a:ext cx="4248472" cy="2685678"/>
          </a:xfrm>
          <a:prstGeom prst="rect">
            <a:avLst/>
          </a:prstGeom>
          <a:noFill/>
        </p:spPr>
      </p:pic>
      <p:sp>
        <p:nvSpPr>
          <p:cNvPr id="6" name="Text Box 15"/>
          <p:cNvSpPr txBox="1">
            <a:spLocks noChangeArrowheads="1"/>
          </p:cNvSpPr>
          <p:nvPr/>
        </p:nvSpPr>
        <p:spPr bwMode="auto">
          <a:xfrm>
            <a:off x="1187624" y="3628256"/>
            <a:ext cx="2209800" cy="304800"/>
          </a:xfrm>
          <a:prstGeom prst="rect">
            <a:avLst/>
          </a:prstGeom>
          <a:solidFill>
            <a:srgbClr val="E4E4E4"/>
          </a:solidFill>
          <a:ln w="9525">
            <a:noFill/>
            <a:miter lim="800000"/>
            <a:headEnd/>
            <a:tailEnd/>
          </a:ln>
        </p:spPr>
        <p:txBody>
          <a:bodyPr>
            <a:spAutoFit/>
          </a:bodyPr>
          <a:lstStyle/>
          <a:p>
            <a:pPr>
              <a:spcBef>
                <a:spcPct val="50000"/>
              </a:spcBef>
            </a:pPr>
            <a:r>
              <a:rPr lang="en-US" sz="1400" b="1" dirty="0">
                <a:solidFill>
                  <a:srgbClr val="FF0000"/>
                </a:solidFill>
              </a:rPr>
              <a:t>OPERATION THEATER</a:t>
            </a:r>
          </a:p>
        </p:txBody>
      </p:sp>
      <p:sp>
        <p:nvSpPr>
          <p:cNvPr id="7" name="Text Box 17"/>
          <p:cNvSpPr txBox="1">
            <a:spLocks noChangeArrowheads="1"/>
          </p:cNvSpPr>
          <p:nvPr/>
        </p:nvSpPr>
        <p:spPr bwMode="auto">
          <a:xfrm>
            <a:off x="1455440" y="6436568"/>
            <a:ext cx="1676400" cy="304800"/>
          </a:xfrm>
          <a:prstGeom prst="rect">
            <a:avLst/>
          </a:prstGeom>
          <a:solidFill>
            <a:srgbClr val="E4E4E4"/>
          </a:solidFill>
          <a:ln w="9525">
            <a:noFill/>
            <a:miter lim="800000"/>
            <a:headEnd/>
            <a:tailEnd/>
          </a:ln>
        </p:spPr>
        <p:txBody>
          <a:bodyPr>
            <a:spAutoFit/>
          </a:bodyPr>
          <a:lstStyle/>
          <a:p>
            <a:pPr>
              <a:spcBef>
                <a:spcPct val="50000"/>
              </a:spcBef>
            </a:pPr>
            <a:r>
              <a:rPr lang="en-US" sz="1400" b="1" dirty="0">
                <a:solidFill>
                  <a:srgbClr val="FF0000"/>
                </a:solidFill>
              </a:rPr>
              <a:t>LABOUR WARD</a:t>
            </a:r>
          </a:p>
        </p:txBody>
      </p:sp>
      <p:pic>
        <p:nvPicPr>
          <p:cNvPr id="8" name="Picture 12" descr="DSCN1036"/>
          <p:cNvPicPr>
            <a:picLocks noChangeAspect="1" noChangeArrowheads="1"/>
          </p:cNvPicPr>
          <p:nvPr/>
        </p:nvPicPr>
        <p:blipFill>
          <a:blip r:embed="rId4" cstate="print"/>
          <a:srcRect/>
          <a:stretch>
            <a:fillRect/>
          </a:stretch>
        </p:blipFill>
        <p:spPr>
          <a:xfrm>
            <a:off x="4499992" y="4149080"/>
            <a:ext cx="4644008" cy="2615258"/>
          </a:xfrm>
          <a:prstGeom prst="rect">
            <a:avLst/>
          </a:prstGeom>
          <a:noFill/>
        </p:spPr>
      </p:pic>
      <p:sp>
        <p:nvSpPr>
          <p:cNvPr id="9" name="Text Box 18"/>
          <p:cNvSpPr txBox="1">
            <a:spLocks noChangeArrowheads="1"/>
          </p:cNvSpPr>
          <p:nvPr/>
        </p:nvSpPr>
        <p:spPr bwMode="auto">
          <a:xfrm>
            <a:off x="5220072" y="6381328"/>
            <a:ext cx="1512168" cy="304800"/>
          </a:xfrm>
          <a:prstGeom prst="rect">
            <a:avLst/>
          </a:prstGeom>
          <a:solidFill>
            <a:srgbClr val="E4E4E4"/>
          </a:solidFill>
          <a:ln w="9525">
            <a:noFill/>
            <a:miter lim="800000"/>
            <a:headEnd/>
            <a:tailEnd/>
          </a:ln>
        </p:spPr>
        <p:txBody>
          <a:bodyPr wrap="square">
            <a:spAutoFit/>
          </a:bodyPr>
          <a:lstStyle/>
          <a:p>
            <a:pPr>
              <a:spcBef>
                <a:spcPct val="50000"/>
              </a:spcBef>
            </a:pPr>
            <a:r>
              <a:rPr lang="en-US" sz="1400" b="1" dirty="0">
                <a:solidFill>
                  <a:srgbClr val="FF0000"/>
                </a:solidFill>
              </a:rPr>
              <a:t>DENTAL UNIT</a:t>
            </a:r>
          </a:p>
        </p:txBody>
      </p:sp>
      <p:pic>
        <p:nvPicPr>
          <p:cNvPr id="10" name="Picture 10" descr="DSCN1075"/>
          <p:cNvPicPr>
            <a:picLocks noChangeAspect="1" noChangeArrowheads="1"/>
          </p:cNvPicPr>
          <p:nvPr/>
        </p:nvPicPr>
        <p:blipFill>
          <a:blip r:embed="rId5" cstate="print"/>
          <a:srcRect/>
          <a:stretch>
            <a:fillRect/>
          </a:stretch>
        </p:blipFill>
        <p:spPr>
          <a:xfrm>
            <a:off x="4572000" y="1052736"/>
            <a:ext cx="4392488" cy="3024336"/>
          </a:xfrm>
          <a:prstGeom prst="rect">
            <a:avLst/>
          </a:prstGeom>
        </p:spPr>
      </p:pic>
      <p:sp>
        <p:nvSpPr>
          <p:cNvPr id="11" name="Text Box 16"/>
          <p:cNvSpPr txBox="1">
            <a:spLocks noChangeArrowheads="1"/>
          </p:cNvSpPr>
          <p:nvPr/>
        </p:nvSpPr>
        <p:spPr bwMode="auto">
          <a:xfrm>
            <a:off x="6317704" y="3638351"/>
            <a:ext cx="990600" cy="366713"/>
          </a:xfrm>
          <a:prstGeom prst="rect">
            <a:avLst/>
          </a:prstGeom>
          <a:solidFill>
            <a:srgbClr val="E4E4E4"/>
          </a:solidFill>
          <a:ln w="9525">
            <a:noFill/>
            <a:miter lim="800000"/>
            <a:headEnd/>
            <a:tailEnd/>
          </a:ln>
        </p:spPr>
        <p:txBody>
          <a:bodyPr>
            <a:spAutoFit/>
          </a:bodyPr>
          <a:lstStyle/>
          <a:p>
            <a:pPr>
              <a:spcBef>
                <a:spcPct val="50000"/>
              </a:spcBef>
            </a:pPr>
            <a:r>
              <a:rPr lang="en-US" b="1">
                <a:solidFill>
                  <a:srgbClr val="FF0000"/>
                </a:solidFill>
              </a:rPr>
              <a:t>CSSD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634082"/>
          </a:xfrm>
        </p:spPr>
        <p:txBody>
          <a:bodyPr>
            <a:normAutofit fontScale="90000"/>
          </a:bodyPr>
          <a:lstStyle/>
          <a:p>
            <a:r>
              <a:rPr lang="en-IN" b="1" u="sng" dirty="0" smtClean="0"/>
              <a:t>GLIMPSES OF CGH</a:t>
            </a:r>
            <a:endParaRPr lang="en-IN" dirty="0"/>
          </a:p>
        </p:txBody>
      </p:sp>
      <p:sp>
        <p:nvSpPr>
          <p:cNvPr id="3" name="Content Placeholder 2"/>
          <p:cNvSpPr>
            <a:spLocks noGrp="1"/>
          </p:cNvSpPr>
          <p:nvPr>
            <p:ph idx="1"/>
          </p:nvPr>
        </p:nvSpPr>
        <p:spPr>
          <a:xfrm>
            <a:off x="457200" y="1268761"/>
            <a:ext cx="8229600" cy="1584176"/>
          </a:xfrm>
        </p:spPr>
        <p:txBody>
          <a:bodyPr>
            <a:normAutofit/>
          </a:bodyPr>
          <a:lstStyle/>
          <a:p>
            <a:endParaRPr lang="en-IN" dirty="0"/>
          </a:p>
        </p:txBody>
      </p:sp>
      <p:pic>
        <p:nvPicPr>
          <p:cNvPr id="6" name="Content Placeholder 5"/>
          <p:cNvPicPr>
            <a:picLocks/>
          </p:cNvPicPr>
          <p:nvPr/>
        </p:nvPicPr>
        <p:blipFill>
          <a:blip r:embed="rId2" cstate="print"/>
          <a:srcRect/>
          <a:stretch>
            <a:fillRect/>
          </a:stretch>
        </p:blipFill>
        <p:spPr>
          <a:xfrm>
            <a:off x="4427984" y="1052736"/>
            <a:ext cx="4716016" cy="2952328"/>
          </a:xfrm>
          <a:prstGeom prst="rect">
            <a:avLst/>
          </a:prstGeom>
        </p:spPr>
      </p:pic>
      <p:pic>
        <p:nvPicPr>
          <p:cNvPr id="7" name="Picture 2" descr="DSC_0421"/>
          <p:cNvPicPr>
            <a:picLocks noChangeAspect="1" noChangeArrowheads="1"/>
          </p:cNvPicPr>
          <p:nvPr/>
        </p:nvPicPr>
        <p:blipFill>
          <a:blip r:embed="rId3" cstate="print">
            <a:lum bright="14000" contrast="16000"/>
          </a:blip>
          <a:srcRect/>
          <a:stretch>
            <a:fillRect/>
          </a:stretch>
        </p:blipFill>
        <p:spPr>
          <a:xfrm>
            <a:off x="0" y="990600"/>
            <a:ext cx="4495800" cy="3086472"/>
          </a:xfrm>
          <a:prstGeom prst="rect">
            <a:avLst/>
          </a:prstGeom>
          <a:noFill/>
          <a:ln>
            <a:solidFill>
              <a:srgbClr val="FF3300"/>
            </a:solidFill>
          </a:ln>
        </p:spPr>
      </p:pic>
      <p:pic>
        <p:nvPicPr>
          <p:cNvPr id="8" name="Picture 12" descr="DSCN1060"/>
          <p:cNvPicPr>
            <a:picLocks noChangeAspect="1" noChangeArrowheads="1"/>
          </p:cNvPicPr>
          <p:nvPr/>
        </p:nvPicPr>
        <p:blipFill>
          <a:blip r:embed="rId4" cstate="print"/>
          <a:srcRect/>
          <a:stretch>
            <a:fillRect/>
          </a:stretch>
        </p:blipFill>
        <p:spPr bwMode="auto">
          <a:xfrm>
            <a:off x="1" y="4077072"/>
            <a:ext cx="4427984" cy="2808312"/>
          </a:xfrm>
          <a:prstGeom prst="rect">
            <a:avLst/>
          </a:prstGeom>
          <a:noFill/>
          <a:ln w="9525">
            <a:solidFill>
              <a:srgbClr val="FF3300"/>
            </a:solidFill>
            <a:miter lim="800000"/>
            <a:headEnd/>
            <a:tailEnd/>
          </a:ln>
        </p:spPr>
      </p:pic>
      <p:pic>
        <p:nvPicPr>
          <p:cNvPr id="9" name="Picture 8" descr="DSC_0003"/>
          <p:cNvPicPr>
            <a:picLocks noChangeAspect="1" noChangeArrowheads="1"/>
          </p:cNvPicPr>
          <p:nvPr/>
        </p:nvPicPr>
        <p:blipFill>
          <a:blip r:embed="rId5" cstate="print"/>
          <a:srcRect/>
          <a:stretch>
            <a:fillRect/>
          </a:stretch>
        </p:blipFill>
        <p:spPr bwMode="auto">
          <a:xfrm>
            <a:off x="4427984" y="4005064"/>
            <a:ext cx="4716016" cy="2852936"/>
          </a:xfrm>
          <a:prstGeom prst="rect">
            <a:avLst/>
          </a:prstGeom>
          <a:noFill/>
          <a:ln w="9525">
            <a:solidFill>
              <a:srgbClr val="FF3300"/>
            </a:solidFill>
            <a:miter lim="800000"/>
            <a:headEnd/>
            <a:tailEnd/>
          </a:ln>
        </p:spPr>
      </p:pic>
      <p:sp>
        <p:nvSpPr>
          <p:cNvPr id="10" name="Text Box 9"/>
          <p:cNvSpPr txBox="1">
            <a:spLocks noChangeArrowheads="1"/>
          </p:cNvSpPr>
          <p:nvPr/>
        </p:nvSpPr>
        <p:spPr bwMode="auto">
          <a:xfrm>
            <a:off x="7092280" y="4038600"/>
            <a:ext cx="1728192" cy="369332"/>
          </a:xfrm>
          <a:prstGeom prst="rect">
            <a:avLst/>
          </a:prstGeom>
          <a:solidFill>
            <a:srgbClr val="E4E4E4"/>
          </a:solidFill>
          <a:ln w="9525">
            <a:solidFill>
              <a:srgbClr val="FF3300"/>
            </a:solidFill>
            <a:miter lim="800000"/>
            <a:headEnd/>
            <a:tailEnd/>
          </a:ln>
        </p:spPr>
        <p:txBody>
          <a:bodyPr wrap="square">
            <a:spAutoFit/>
          </a:bodyPr>
          <a:lstStyle/>
          <a:p>
            <a:pPr>
              <a:spcBef>
                <a:spcPct val="50000"/>
              </a:spcBef>
            </a:pPr>
            <a:r>
              <a:rPr lang="en-US" b="1" dirty="0">
                <a:solidFill>
                  <a:srgbClr val="FF0000"/>
                </a:solidFill>
              </a:rPr>
              <a:t>ULTRASOUND</a:t>
            </a:r>
          </a:p>
        </p:txBody>
      </p:sp>
      <p:sp>
        <p:nvSpPr>
          <p:cNvPr id="11" name="Text Box 9"/>
          <p:cNvSpPr txBox="1">
            <a:spLocks noChangeArrowheads="1"/>
          </p:cNvSpPr>
          <p:nvPr/>
        </p:nvSpPr>
        <p:spPr bwMode="auto">
          <a:xfrm>
            <a:off x="1547664" y="1052736"/>
            <a:ext cx="1905000" cy="376238"/>
          </a:xfrm>
          <a:prstGeom prst="rect">
            <a:avLst/>
          </a:prstGeom>
          <a:solidFill>
            <a:srgbClr val="E4E4E4"/>
          </a:solidFill>
          <a:ln w="9525">
            <a:solidFill>
              <a:srgbClr val="FF3300"/>
            </a:solidFill>
            <a:miter lim="800000"/>
            <a:headEnd/>
            <a:tailEnd/>
          </a:ln>
        </p:spPr>
        <p:txBody>
          <a:bodyPr>
            <a:spAutoFit/>
          </a:bodyPr>
          <a:lstStyle/>
          <a:p>
            <a:pPr>
              <a:spcBef>
                <a:spcPct val="50000"/>
              </a:spcBef>
            </a:pPr>
            <a:r>
              <a:rPr lang="en-US" b="1" dirty="0" smtClean="0">
                <a:solidFill>
                  <a:srgbClr val="FF0000"/>
                </a:solidFill>
              </a:rPr>
              <a:t>SCHOOL HEALTH</a:t>
            </a:r>
            <a:endParaRPr lang="en-US" b="1" dirty="0">
              <a:solidFill>
                <a:srgbClr val="FF0000"/>
              </a:solidFill>
            </a:endParaRPr>
          </a:p>
        </p:txBody>
      </p:sp>
      <p:sp>
        <p:nvSpPr>
          <p:cNvPr id="12" name="Text Box 9"/>
          <p:cNvSpPr txBox="1">
            <a:spLocks noChangeArrowheads="1"/>
          </p:cNvSpPr>
          <p:nvPr/>
        </p:nvSpPr>
        <p:spPr bwMode="auto">
          <a:xfrm>
            <a:off x="2627784" y="4077072"/>
            <a:ext cx="1584176" cy="376238"/>
          </a:xfrm>
          <a:prstGeom prst="rect">
            <a:avLst/>
          </a:prstGeom>
          <a:solidFill>
            <a:srgbClr val="E4E4E4"/>
          </a:solidFill>
          <a:ln w="9525">
            <a:solidFill>
              <a:srgbClr val="FF3300"/>
            </a:solidFill>
            <a:miter lim="800000"/>
            <a:headEnd/>
            <a:tailEnd/>
          </a:ln>
        </p:spPr>
        <p:txBody>
          <a:bodyPr wrap="square">
            <a:spAutoFit/>
          </a:bodyPr>
          <a:lstStyle/>
          <a:p>
            <a:pPr>
              <a:spcBef>
                <a:spcPct val="50000"/>
              </a:spcBef>
            </a:pPr>
            <a:r>
              <a:rPr lang="en-US" b="1" dirty="0" smtClean="0">
                <a:solidFill>
                  <a:srgbClr val="FF0000"/>
                </a:solidFill>
              </a:rPr>
              <a:t>LABOR ROOM</a:t>
            </a:r>
            <a:endParaRPr lang="en-US" b="1" dirty="0">
              <a:solidFill>
                <a:srgbClr val="FF0000"/>
              </a:solidFill>
            </a:endParaRPr>
          </a:p>
        </p:txBody>
      </p:sp>
      <p:sp>
        <p:nvSpPr>
          <p:cNvPr id="13" name="Text Box 9"/>
          <p:cNvSpPr txBox="1">
            <a:spLocks noChangeArrowheads="1"/>
          </p:cNvSpPr>
          <p:nvPr/>
        </p:nvSpPr>
        <p:spPr bwMode="auto">
          <a:xfrm>
            <a:off x="6228184" y="1052736"/>
            <a:ext cx="1008112" cy="376238"/>
          </a:xfrm>
          <a:prstGeom prst="rect">
            <a:avLst/>
          </a:prstGeom>
          <a:solidFill>
            <a:srgbClr val="E4E4E4"/>
          </a:solidFill>
          <a:ln w="9525">
            <a:solidFill>
              <a:srgbClr val="FF3300"/>
            </a:solidFill>
            <a:miter lim="800000"/>
            <a:headEnd/>
            <a:tailEnd/>
          </a:ln>
        </p:spPr>
        <p:txBody>
          <a:bodyPr wrap="square">
            <a:spAutoFit/>
          </a:bodyPr>
          <a:lstStyle/>
          <a:p>
            <a:pPr>
              <a:spcBef>
                <a:spcPct val="50000"/>
              </a:spcBef>
            </a:pPr>
            <a:r>
              <a:rPr lang="en-US" b="1" dirty="0" smtClean="0">
                <a:solidFill>
                  <a:srgbClr val="FF0000"/>
                </a:solidFill>
              </a:rPr>
              <a:t>OPD</a:t>
            </a:r>
            <a:endParaRPr lang="en-US" b="1"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642</TotalTime>
  <Words>3138</Words>
  <Application>Microsoft Office PowerPoint</Application>
  <PresentationFormat>On-screen Show (4:3)</PresentationFormat>
  <Paragraphs>615</Paragraphs>
  <Slides>43</Slides>
  <Notes>0</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DISSERTATION</vt:lpstr>
      <vt:lpstr>PREVIEW</vt:lpstr>
      <vt:lpstr>ORGANISATION </vt:lpstr>
      <vt:lpstr>ORGANISATION STRUCTURE</vt:lpstr>
      <vt:lpstr>ORGANISATION STRUCTURE</vt:lpstr>
      <vt:lpstr>ORGANISATION STRUCTURE</vt:lpstr>
      <vt:lpstr>OPD AND SERVICES</vt:lpstr>
      <vt:lpstr>GLIMPSES OF CGH</vt:lpstr>
      <vt:lpstr>GLIMPSES OF CGH</vt:lpstr>
      <vt:lpstr> </vt:lpstr>
      <vt:lpstr>OBJECTIVE</vt:lpstr>
      <vt:lpstr>SPECIFIC OBJECTIVES   </vt:lpstr>
      <vt:lpstr>SPECIFIC OBJECTIVES   </vt:lpstr>
      <vt:lpstr>SPECIFIC OBJECTIVES   </vt:lpstr>
      <vt:lpstr>METHODOLOGY </vt:lpstr>
      <vt:lpstr> METHODOLOGY </vt:lpstr>
      <vt:lpstr>METHODOLOGY </vt:lpstr>
      <vt:lpstr>METHODOLOGY </vt:lpstr>
      <vt:lpstr>STUDY TOOL- QUESTIONAIRE </vt:lpstr>
      <vt:lpstr>QUESTIONNAIRE ON KNOWLEDGE</vt:lpstr>
      <vt:lpstr>QUESTIONNAIRE ON ATTITUDE</vt:lpstr>
      <vt:lpstr>QUESTIONNAIRE ON PRACTICES</vt:lpstr>
      <vt:lpstr>OBSERVATION AND ANALYSIS</vt:lpstr>
      <vt:lpstr>OBSERVATIONS- KNOWLEDGE</vt:lpstr>
      <vt:lpstr>RESPONSE TO  QUESTIONS ON AWARENESS</vt:lpstr>
      <vt:lpstr>ANALYSIS- KNOWLEDGE</vt:lpstr>
      <vt:lpstr>OVERALL KNOWLEDGE LEVEL</vt:lpstr>
      <vt:lpstr>ANALYSIS- KNOWLEDGE</vt:lpstr>
      <vt:lpstr>ANALYSIS- KNOWLEDGE</vt:lpstr>
      <vt:lpstr>ANALYSIS- KNOWLEDGE</vt:lpstr>
      <vt:lpstr>OBSERVATIONS- ATTITUDE</vt:lpstr>
      <vt:lpstr>RESPONSE TO  QUESTIONS ON ATTITUDE</vt:lpstr>
      <vt:lpstr>ANALYSIS- ATTITUDE</vt:lpstr>
      <vt:lpstr>ANALYSIS- ATTITUDE</vt:lpstr>
      <vt:lpstr>ANALYSIS- ATTITUDE</vt:lpstr>
      <vt:lpstr>OBSERVATIONS- PRACTICES</vt:lpstr>
      <vt:lpstr>RESPONSE TO  QUESTIONS ON PRACTICE</vt:lpstr>
      <vt:lpstr>ANALYSIS- PRACTICES</vt:lpstr>
      <vt:lpstr>ANALYSIS- PRACTICES</vt:lpstr>
      <vt:lpstr>RECOMMENDATIONS</vt:lpstr>
      <vt:lpstr>RECOMMENDATIONS</vt:lpstr>
      <vt:lpstr>CONCLUSION</vt:lpstr>
      <vt:lpstr>Slide 43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INTERNSHIP AND DISSERTATION</dc:title>
  <dc:creator>Pradeep</dc:creator>
  <cp:lastModifiedBy>Pradeep</cp:lastModifiedBy>
  <cp:revision>64</cp:revision>
  <dcterms:created xsi:type="dcterms:W3CDTF">2016-05-17T18:17:37Z</dcterms:created>
  <dcterms:modified xsi:type="dcterms:W3CDTF">2016-05-19T19:41:57Z</dcterms:modified>
</cp:coreProperties>
</file>