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1"/>
  </p:notesMasterIdLst>
  <p:sldIdLst>
    <p:sldId id="268" r:id="rId2"/>
    <p:sldId id="266" r:id="rId3"/>
    <p:sldId id="257" r:id="rId4"/>
    <p:sldId id="327" r:id="rId5"/>
    <p:sldId id="267" r:id="rId6"/>
    <p:sldId id="265" r:id="rId7"/>
    <p:sldId id="258" r:id="rId8"/>
    <p:sldId id="259" r:id="rId9"/>
    <p:sldId id="324" r:id="rId10"/>
    <p:sldId id="325" r:id="rId11"/>
    <p:sldId id="328" r:id="rId12"/>
    <p:sldId id="329" r:id="rId13"/>
    <p:sldId id="260" r:id="rId14"/>
    <p:sldId id="261" r:id="rId15"/>
    <p:sldId id="262" r:id="rId16"/>
    <p:sldId id="263" r:id="rId17"/>
    <p:sldId id="269" r:id="rId18"/>
    <p:sldId id="270" r:id="rId19"/>
    <p:sldId id="271" r:id="rId20"/>
    <p:sldId id="272" r:id="rId21"/>
    <p:sldId id="274" r:id="rId22"/>
    <p:sldId id="275" r:id="rId23"/>
    <p:sldId id="276" r:id="rId24"/>
    <p:sldId id="277" r:id="rId25"/>
    <p:sldId id="278" r:id="rId26"/>
    <p:sldId id="330" r:id="rId27"/>
    <p:sldId id="331" r:id="rId28"/>
    <p:sldId id="320" r:id="rId29"/>
    <p:sldId id="32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13"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6A4C0D-1F18-4737-8A9C-6CB1819FCB8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IN"/>
        </a:p>
      </dgm:t>
    </dgm:pt>
    <dgm:pt modelId="{2D7E546C-F4F4-4EBA-9E99-87FD259CF69C}">
      <dgm:prSet phldrT="[Text]"/>
      <dgm:spPr/>
      <dgm:t>
        <a:bodyPr/>
        <a:lstStyle/>
        <a:p>
          <a:r>
            <a:rPr lang="en-IN"/>
            <a:t>Administrative Area </a:t>
          </a:r>
        </a:p>
      </dgm:t>
    </dgm:pt>
    <dgm:pt modelId="{581570EF-D6B3-4C2C-88EF-4AF661329352}" type="parTrans" cxnId="{3EAA6671-98AE-4614-9C34-D992640406EF}">
      <dgm:prSet/>
      <dgm:spPr/>
      <dgm:t>
        <a:bodyPr/>
        <a:lstStyle/>
        <a:p>
          <a:endParaRPr lang="en-IN"/>
        </a:p>
      </dgm:t>
    </dgm:pt>
    <dgm:pt modelId="{6E61D3ED-5059-42EB-A8B8-B97366AF8CD5}" type="sibTrans" cxnId="{3EAA6671-98AE-4614-9C34-D992640406EF}">
      <dgm:prSet/>
      <dgm:spPr/>
      <dgm:t>
        <a:bodyPr/>
        <a:lstStyle/>
        <a:p>
          <a:endParaRPr lang="en-IN"/>
        </a:p>
      </dgm:t>
    </dgm:pt>
    <dgm:pt modelId="{7267BD1A-FDA5-45EE-97D9-6B9201BACCFA}">
      <dgm:prSet phldrT="[Text]"/>
      <dgm:spPr/>
      <dgm:t>
        <a:bodyPr/>
        <a:lstStyle/>
        <a:p>
          <a:r>
            <a:rPr lang="en-IN"/>
            <a:t>Bulk Cooking Area </a:t>
          </a:r>
        </a:p>
      </dgm:t>
    </dgm:pt>
    <dgm:pt modelId="{A137A75D-CB0B-4080-8478-CB946B3AC46D}" type="parTrans" cxnId="{5EA46C8D-02F3-42C4-8979-4D08434ACD2D}">
      <dgm:prSet/>
      <dgm:spPr/>
      <dgm:t>
        <a:bodyPr/>
        <a:lstStyle/>
        <a:p>
          <a:endParaRPr lang="en-IN"/>
        </a:p>
      </dgm:t>
    </dgm:pt>
    <dgm:pt modelId="{ACCC90BF-25F6-4305-A96F-F765E5BDC3F6}" type="sibTrans" cxnId="{5EA46C8D-02F3-42C4-8979-4D08434ACD2D}">
      <dgm:prSet/>
      <dgm:spPr/>
      <dgm:t>
        <a:bodyPr/>
        <a:lstStyle/>
        <a:p>
          <a:endParaRPr lang="en-IN"/>
        </a:p>
      </dgm:t>
    </dgm:pt>
    <dgm:pt modelId="{D38BCB3C-7F90-4533-999F-318B5D59A421}">
      <dgm:prSet phldrT="[Text]"/>
      <dgm:spPr/>
      <dgm:t>
        <a:bodyPr/>
        <a:lstStyle/>
        <a:p>
          <a:r>
            <a:rPr lang="en-IN"/>
            <a:t>Dish Wash Area</a:t>
          </a:r>
        </a:p>
      </dgm:t>
    </dgm:pt>
    <dgm:pt modelId="{42B54DAD-23BE-41D6-9A10-B2F384150254}" type="parTrans" cxnId="{68564354-8EE8-4D31-8329-26684763C6E4}">
      <dgm:prSet/>
      <dgm:spPr/>
      <dgm:t>
        <a:bodyPr/>
        <a:lstStyle/>
        <a:p>
          <a:endParaRPr lang="en-IN"/>
        </a:p>
      </dgm:t>
    </dgm:pt>
    <dgm:pt modelId="{B1ECDC78-1B0D-41AF-AA9E-5F48AADA8B14}" type="sibTrans" cxnId="{68564354-8EE8-4D31-8329-26684763C6E4}">
      <dgm:prSet/>
      <dgm:spPr/>
      <dgm:t>
        <a:bodyPr/>
        <a:lstStyle/>
        <a:p>
          <a:endParaRPr lang="en-IN"/>
        </a:p>
      </dgm:t>
    </dgm:pt>
    <dgm:pt modelId="{5F28C2B7-38BD-46A7-B83F-F88A74F3F565}">
      <dgm:prSet phldrT="[Text]"/>
      <dgm:spPr/>
      <dgm:t>
        <a:bodyPr/>
        <a:lstStyle/>
        <a:p>
          <a:r>
            <a:rPr lang="en-IN"/>
            <a:t>Pot Storage</a:t>
          </a:r>
        </a:p>
      </dgm:t>
    </dgm:pt>
    <dgm:pt modelId="{F761A195-4277-45FF-AF58-A742FA6ADB8B}" type="parTrans" cxnId="{52531DAB-614D-4896-8FD3-C931DBF89B2A}">
      <dgm:prSet/>
      <dgm:spPr/>
      <dgm:t>
        <a:bodyPr/>
        <a:lstStyle/>
        <a:p>
          <a:endParaRPr lang="en-IN"/>
        </a:p>
      </dgm:t>
    </dgm:pt>
    <dgm:pt modelId="{70D18C61-C800-4F07-8A68-2FC440AA6D19}" type="sibTrans" cxnId="{52531DAB-614D-4896-8FD3-C931DBF89B2A}">
      <dgm:prSet/>
      <dgm:spPr/>
      <dgm:t>
        <a:bodyPr/>
        <a:lstStyle/>
        <a:p>
          <a:endParaRPr lang="en-IN"/>
        </a:p>
      </dgm:t>
    </dgm:pt>
    <dgm:pt modelId="{62EB0D99-C879-4A53-AE89-05CE8B9DE9F9}">
      <dgm:prSet phldrT="[Text]"/>
      <dgm:spPr/>
      <dgm:t>
        <a:bodyPr/>
        <a:lstStyle/>
        <a:p>
          <a:r>
            <a:rPr lang="en-IN"/>
            <a:t>Trolley Wash Area</a:t>
          </a:r>
        </a:p>
      </dgm:t>
    </dgm:pt>
    <dgm:pt modelId="{81E2F125-A3E8-4A49-8CB3-A64D0DCEA867}" type="parTrans" cxnId="{B74CCB2D-BDC3-43B4-BD29-96D42BCA5B3F}">
      <dgm:prSet/>
      <dgm:spPr/>
      <dgm:t>
        <a:bodyPr/>
        <a:lstStyle/>
        <a:p>
          <a:endParaRPr lang="en-IN"/>
        </a:p>
      </dgm:t>
    </dgm:pt>
    <dgm:pt modelId="{5561F8FC-2D76-4F2E-A0F0-78F3CCDD192A}" type="sibTrans" cxnId="{B74CCB2D-BDC3-43B4-BD29-96D42BCA5B3F}">
      <dgm:prSet/>
      <dgm:spPr/>
      <dgm:t>
        <a:bodyPr/>
        <a:lstStyle/>
        <a:p>
          <a:endParaRPr lang="en-IN"/>
        </a:p>
      </dgm:t>
    </dgm:pt>
    <dgm:pt modelId="{3E02346B-1E2D-4F5A-BB5C-38B7054619CE}">
      <dgm:prSet/>
      <dgm:spPr/>
      <dgm:t>
        <a:bodyPr/>
        <a:lstStyle/>
        <a:p>
          <a:r>
            <a:rPr lang="en-IN"/>
            <a:t>Dry Ration storage</a:t>
          </a:r>
        </a:p>
      </dgm:t>
    </dgm:pt>
    <dgm:pt modelId="{07B58CC6-082E-419F-97C7-567D3AAFF3F1}" type="parTrans" cxnId="{339FA873-0F8B-451B-B376-D119570B9694}">
      <dgm:prSet/>
      <dgm:spPr/>
      <dgm:t>
        <a:bodyPr/>
        <a:lstStyle/>
        <a:p>
          <a:endParaRPr lang="en-IN"/>
        </a:p>
      </dgm:t>
    </dgm:pt>
    <dgm:pt modelId="{5DD2BB35-D355-4649-8B32-FFC68ACB86CE}" type="sibTrans" cxnId="{339FA873-0F8B-451B-B376-D119570B9694}">
      <dgm:prSet/>
      <dgm:spPr/>
      <dgm:t>
        <a:bodyPr/>
        <a:lstStyle/>
        <a:p>
          <a:endParaRPr lang="en-IN"/>
        </a:p>
      </dgm:t>
    </dgm:pt>
    <dgm:pt modelId="{9FCAC7F0-8BCC-406E-AF2B-C5E19626F4C4}">
      <dgm:prSet/>
      <dgm:spPr/>
      <dgm:t>
        <a:bodyPr/>
        <a:lstStyle/>
        <a:p>
          <a:r>
            <a:rPr lang="en-IN"/>
            <a:t>Chiller Room </a:t>
          </a:r>
        </a:p>
      </dgm:t>
    </dgm:pt>
    <dgm:pt modelId="{64559E1E-C4E6-4AA0-B43B-ADAEE5C26FE4}" type="parTrans" cxnId="{569A7B01-BEB3-4DFF-9FB2-BA18A0D234E6}">
      <dgm:prSet/>
      <dgm:spPr/>
      <dgm:t>
        <a:bodyPr/>
        <a:lstStyle/>
        <a:p>
          <a:endParaRPr lang="en-IN"/>
        </a:p>
      </dgm:t>
    </dgm:pt>
    <dgm:pt modelId="{35A79B86-7495-4722-813D-F6C64E5021CA}" type="sibTrans" cxnId="{569A7B01-BEB3-4DFF-9FB2-BA18A0D234E6}">
      <dgm:prSet/>
      <dgm:spPr/>
      <dgm:t>
        <a:bodyPr/>
        <a:lstStyle/>
        <a:p>
          <a:endParaRPr lang="en-IN"/>
        </a:p>
      </dgm:t>
    </dgm:pt>
    <dgm:pt modelId="{D5EBACC6-0969-4A7A-BC12-65F3718DC02B}">
      <dgm:prSet/>
      <dgm:spPr/>
      <dgm:t>
        <a:bodyPr/>
        <a:lstStyle/>
        <a:p>
          <a:r>
            <a:rPr lang="en-IN"/>
            <a:t>Garbage collection area</a:t>
          </a:r>
        </a:p>
      </dgm:t>
    </dgm:pt>
    <dgm:pt modelId="{7E8B60B7-2C2A-4E79-ACDD-9679B1CDFCB2}" type="parTrans" cxnId="{1A2BC416-6BD5-411C-B551-7CBE32B89EAD}">
      <dgm:prSet/>
      <dgm:spPr/>
      <dgm:t>
        <a:bodyPr/>
        <a:lstStyle/>
        <a:p>
          <a:endParaRPr lang="en-IN"/>
        </a:p>
      </dgm:t>
    </dgm:pt>
    <dgm:pt modelId="{258D0AF5-CFAE-41E0-B631-FC8AE7DD6A54}" type="sibTrans" cxnId="{1A2BC416-6BD5-411C-B551-7CBE32B89EAD}">
      <dgm:prSet/>
      <dgm:spPr/>
      <dgm:t>
        <a:bodyPr/>
        <a:lstStyle/>
        <a:p>
          <a:endParaRPr lang="en-IN"/>
        </a:p>
      </dgm:t>
    </dgm:pt>
    <dgm:pt modelId="{497CA845-218D-45AF-8A32-3023BBDFE36C}">
      <dgm:prSet/>
      <dgm:spPr/>
      <dgm:t>
        <a:bodyPr/>
        <a:lstStyle/>
        <a:p>
          <a:r>
            <a:rPr lang="en-IN"/>
            <a:t>Trolley Bay</a:t>
          </a:r>
        </a:p>
      </dgm:t>
    </dgm:pt>
    <dgm:pt modelId="{DE6E1348-E7D2-453B-A8F6-ED20BFC53DAF}" type="parTrans" cxnId="{FEC32295-A014-4E79-AFD9-119F28FFC7EB}">
      <dgm:prSet/>
      <dgm:spPr/>
      <dgm:t>
        <a:bodyPr/>
        <a:lstStyle/>
        <a:p>
          <a:endParaRPr lang="en-IN"/>
        </a:p>
      </dgm:t>
    </dgm:pt>
    <dgm:pt modelId="{9E5FCCB6-FB9B-42E2-863D-80B91F6CDBD7}" type="sibTrans" cxnId="{FEC32295-A014-4E79-AFD9-119F28FFC7EB}">
      <dgm:prSet/>
      <dgm:spPr/>
      <dgm:t>
        <a:bodyPr/>
        <a:lstStyle/>
        <a:p>
          <a:endParaRPr lang="en-IN"/>
        </a:p>
      </dgm:t>
    </dgm:pt>
    <dgm:pt modelId="{FFAB9CC8-5505-4D83-8780-7E1B0F5A135E}">
      <dgm:prSet/>
      <dgm:spPr/>
      <dgm:t>
        <a:bodyPr/>
        <a:lstStyle/>
        <a:p>
          <a:r>
            <a:rPr lang="en-IN"/>
            <a:t>Food Set- up Area</a:t>
          </a:r>
        </a:p>
      </dgm:t>
    </dgm:pt>
    <dgm:pt modelId="{C90E6ED9-FAFD-4334-8B69-E4E4FEEC3790}" type="parTrans" cxnId="{2F442DCA-D1A4-4E9E-8291-29642AC2651F}">
      <dgm:prSet/>
      <dgm:spPr/>
      <dgm:t>
        <a:bodyPr/>
        <a:lstStyle/>
        <a:p>
          <a:endParaRPr lang="en-IN"/>
        </a:p>
      </dgm:t>
    </dgm:pt>
    <dgm:pt modelId="{A59551BE-2637-42ED-B1A6-E7CE649362A7}" type="sibTrans" cxnId="{2F442DCA-D1A4-4E9E-8291-29642AC2651F}">
      <dgm:prSet/>
      <dgm:spPr/>
      <dgm:t>
        <a:bodyPr/>
        <a:lstStyle/>
        <a:p>
          <a:endParaRPr lang="en-IN"/>
        </a:p>
      </dgm:t>
    </dgm:pt>
    <dgm:pt modelId="{B472025C-9CBC-4682-B341-AF85DDE2870E}">
      <dgm:prSet/>
      <dgm:spPr/>
      <dgm:t>
        <a:bodyPr/>
        <a:lstStyle/>
        <a:p>
          <a:r>
            <a:rPr lang="en-IN"/>
            <a:t>Prepared food Storage</a:t>
          </a:r>
        </a:p>
      </dgm:t>
    </dgm:pt>
    <dgm:pt modelId="{6AC51657-D945-4CBB-99D1-9F797302944D}" type="parTrans" cxnId="{CF26B1A4-9A65-44A1-997A-D654B10173AC}">
      <dgm:prSet/>
      <dgm:spPr/>
      <dgm:t>
        <a:bodyPr/>
        <a:lstStyle/>
        <a:p>
          <a:endParaRPr lang="en-IN"/>
        </a:p>
      </dgm:t>
    </dgm:pt>
    <dgm:pt modelId="{E5B1986E-BDE4-4662-AEB2-CF00BF7F4E4C}" type="sibTrans" cxnId="{CF26B1A4-9A65-44A1-997A-D654B10173AC}">
      <dgm:prSet/>
      <dgm:spPr/>
      <dgm:t>
        <a:bodyPr/>
        <a:lstStyle/>
        <a:p>
          <a:endParaRPr lang="en-IN"/>
        </a:p>
      </dgm:t>
    </dgm:pt>
    <dgm:pt modelId="{221B79C7-F190-49C7-8C2F-CDB254ED3CE8}">
      <dgm:prSet/>
      <dgm:spPr/>
      <dgm:t>
        <a:bodyPr/>
        <a:lstStyle/>
        <a:p>
          <a:r>
            <a:rPr lang="en-IN"/>
            <a:t>Freezer Room</a:t>
          </a:r>
        </a:p>
      </dgm:t>
    </dgm:pt>
    <dgm:pt modelId="{A5BA3C4A-7F9A-4C70-97BD-CBC3872DA530}" type="parTrans" cxnId="{403E327A-7736-4CAE-9D9A-7BCC73D05FCC}">
      <dgm:prSet/>
      <dgm:spPr/>
      <dgm:t>
        <a:bodyPr/>
        <a:lstStyle/>
        <a:p>
          <a:endParaRPr lang="en-IN"/>
        </a:p>
      </dgm:t>
    </dgm:pt>
    <dgm:pt modelId="{662AA152-31EC-42BB-9394-8572EC27C413}" type="sibTrans" cxnId="{403E327A-7736-4CAE-9D9A-7BCC73D05FCC}">
      <dgm:prSet/>
      <dgm:spPr/>
      <dgm:t>
        <a:bodyPr/>
        <a:lstStyle/>
        <a:p>
          <a:endParaRPr lang="en-IN"/>
        </a:p>
      </dgm:t>
    </dgm:pt>
    <dgm:pt modelId="{5597AFF4-BA6E-4948-B514-2234EAD5B104}" type="pres">
      <dgm:prSet presAssocID="{176A4C0D-1F18-4737-8A9C-6CB1819FCB8E}" presName="diagram" presStyleCnt="0">
        <dgm:presLayoutVars>
          <dgm:dir/>
          <dgm:resizeHandles val="exact"/>
        </dgm:presLayoutVars>
      </dgm:prSet>
      <dgm:spPr/>
      <dgm:t>
        <a:bodyPr/>
        <a:lstStyle/>
        <a:p>
          <a:endParaRPr lang="en-IN"/>
        </a:p>
      </dgm:t>
    </dgm:pt>
    <dgm:pt modelId="{CDFFD4A8-32F8-4E0C-9607-4FBCDE00ED81}" type="pres">
      <dgm:prSet presAssocID="{2D7E546C-F4F4-4EBA-9E99-87FD259CF69C}" presName="node" presStyleLbl="node1" presStyleIdx="0" presStyleCnt="12" custLinFactNeighborX="2113" custLinFactNeighborY="-1402">
        <dgm:presLayoutVars>
          <dgm:bulletEnabled val="1"/>
        </dgm:presLayoutVars>
      </dgm:prSet>
      <dgm:spPr/>
      <dgm:t>
        <a:bodyPr/>
        <a:lstStyle/>
        <a:p>
          <a:endParaRPr lang="en-IN"/>
        </a:p>
      </dgm:t>
    </dgm:pt>
    <dgm:pt modelId="{3F6AEC23-0D6C-4732-8636-D28C94C76EAD}" type="pres">
      <dgm:prSet presAssocID="{6E61D3ED-5059-42EB-A8B8-B97366AF8CD5}" presName="sibTrans" presStyleCnt="0"/>
      <dgm:spPr/>
    </dgm:pt>
    <dgm:pt modelId="{69F82173-10D1-4AE3-811F-689D4D8B23B7}" type="pres">
      <dgm:prSet presAssocID="{7267BD1A-FDA5-45EE-97D9-6B9201BACCFA}" presName="node" presStyleLbl="node1" presStyleIdx="1" presStyleCnt="12">
        <dgm:presLayoutVars>
          <dgm:bulletEnabled val="1"/>
        </dgm:presLayoutVars>
      </dgm:prSet>
      <dgm:spPr/>
      <dgm:t>
        <a:bodyPr/>
        <a:lstStyle/>
        <a:p>
          <a:endParaRPr lang="en-IN"/>
        </a:p>
      </dgm:t>
    </dgm:pt>
    <dgm:pt modelId="{D08F2D5A-AAB5-4975-AE92-DB1E1E499E51}" type="pres">
      <dgm:prSet presAssocID="{ACCC90BF-25F6-4305-A96F-F765E5BDC3F6}" presName="sibTrans" presStyleCnt="0"/>
      <dgm:spPr/>
    </dgm:pt>
    <dgm:pt modelId="{56C0BBC7-C098-47D9-90EB-0FEA6A87C218}" type="pres">
      <dgm:prSet presAssocID="{D38BCB3C-7F90-4533-999F-318B5D59A421}" presName="node" presStyleLbl="node1" presStyleIdx="2" presStyleCnt="12">
        <dgm:presLayoutVars>
          <dgm:bulletEnabled val="1"/>
        </dgm:presLayoutVars>
      </dgm:prSet>
      <dgm:spPr/>
      <dgm:t>
        <a:bodyPr/>
        <a:lstStyle/>
        <a:p>
          <a:endParaRPr lang="en-IN"/>
        </a:p>
      </dgm:t>
    </dgm:pt>
    <dgm:pt modelId="{64157917-B4FF-449C-B545-B0BD77DA2610}" type="pres">
      <dgm:prSet presAssocID="{B1ECDC78-1B0D-41AF-AA9E-5F48AADA8B14}" presName="sibTrans" presStyleCnt="0"/>
      <dgm:spPr/>
    </dgm:pt>
    <dgm:pt modelId="{46EDEAFA-B19C-40A0-B298-5F5C6BF3328C}" type="pres">
      <dgm:prSet presAssocID="{5F28C2B7-38BD-46A7-B83F-F88A74F3F565}" presName="node" presStyleLbl="node1" presStyleIdx="3" presStyleCnt="12">
        <dgm:presLayoutVars>
          <dgm:bulletEnabled val="1"/>
        </dgm:presLayoutVars>
      </dgm:prSet>
      <dgm:spPr/>
      <dgm:t>
        <a:bodyPr/>
        <a:lstStyle/>
        <a:p>
          <a:endParaRPr lang="en-IN"/>
        </a:p>
      </dgm:t>
    </dgm:pt>
    <dgm:pt modelId="{F1C91EF3-8902-42FB-93D0-8AF7D90F953F}" type="pres">
      <dgm:prSet presAssocID="{70D18C61-C800-4F07-8A68-2FC440AA6D19}" presName="sibTrans" presStyleCnt="0"/>
      <dgm:spPr/>
    </dgm:pt>
    <dgm:pt modelId="{A22C15E2-5468-4A9A-8582-B094AD59B33E}" type="pres">
      <dgm:prSet presAssocID="{62EB0D99-C879-4A53-AE89-05CE8B9DE9F9}" presName="node" presStyleLbl="node1" presStyleIdx="4" presStyleCnt="12">
        <dgm:presLayoutVars>
          <dgm:bulletEnabled val="1"/>
        </dgm:presLayoutVars>
      </dgm:prSet>
      <dgm:spPr/>
      <dgm:t>
        <a:bodyPr/>
        <a:lstStyle/>
        <a:p>
          <a:endParaRPr lang="en-IN"/>
        </a:p>
      </dgm:t>
    </dgm:pt>
    <dgm:pt modelId="{CFB63F13-80F0-4A66-9C06-E36FC887DC88}" type="pres">
      <dgm:prSet presAssocID="{5561F8FC-2D76-4F2E-A0F0-78F3CCDD192A}" presName="sibTrans" presStyleCnt="0"/>
      <dgm:spPr/>
    </dgm:pt>
    <dgm:pt modelId="{D01253E4-B894-4980-ACD3-1B846F3886F7}" type="pres">
      <dgm:prSet presAssocID="{497CA845-218D-45AF-8A32-3023BBDFE36C}" presName="node" presStyleLbl="node1" presStyleIdx="5" presStyleCnt="12">
        <dgm:presLayoutVars>
          <dgm:bulletEnabled val="1"/>
        </dgm:presLayoutVars>
      </dgm:prSet>
      <dgm:spPr/>
      <dgm:t>
        <a:bodyPr/>
        <a:lstStyle/>
        <a:p>
          <a:endParaRPr lang="en-IN"/>
        </a:p>
      </dgm:t>
    </dgm:pt>
    <dgm:pt modelId="{56012E14-6D08-4918-B2E8-56A4526FFFB3}" type="pres">
      <dgm:prSet presAssocID="{9E5FCCB6-FB9B-42E2-863D-80B91F6CDBD7}" presName="sibTrans" presStyleCnt="0"/>
      <dgm:spPr/>
    </dgm:pt>
    <dgm:pt modelId="{B0F798CA-90D1-4A3D-8851-7590084416E5}" type="pres">
      <dgm:prSet presAssocID="{FFAB9CC8-5505-4D83-8780-7E1B0F5A135E}" presName="node" presStyleLbl="node1" presStyleIdx="6" presStyleCnt="12">
        <dgm:presLayoutVars>
          <dgm:bulletEnabled val="1"/>
        </dgm:presLayoutVars>
      </dgm:prSet>
      <dgm:spPr/>
      <dgm:t>
        <a:bodyPr/>
        <a:lstStyle/>
        <a:p>
          <a:endParaRPr lang="en-IN"/>
        </a:p>
      </dgm:t>
    </dgm:pt>
    <dgm:pt modelId="{C1F7260D-4C66-43B5-9C8A-5D36577C5691}" type="pres">
      <dgm:prSet presAssocID="{A59551BE-2637-42ED-B1A6-E7CE649362A7}" presName="sibTrans" presStyleCnt="0"/>
      <dgm:spPr/>
    </dgm:pt>
    <dgm:pt modelId="{D2CB7749-041D-4262-8A95-929DBDC13472}" type="pres">
      <dgm:prSet presAssocID="{B472025C-9CBC-4682-B341-AF85DDE2870E}" presName="node" presStyleLbl="node1" presStyleIdx="7" presStyleCnt="12">
        <dgm:presLayoutVars>
          <dgm:bulletEnabled val="1"/>
        </dgm:presLayoutVars>
      </dgm:prSet>
      <dgm:spPr/>
      <dgm:t>
        <a:bodyPr/>
        <a:lstStyle/>
        <a:p>
          <a:endParaRPr lang="en-IN"/>
        </a:p>
      </dgm:t>
    </dgm:pt>
    <dgm:pt modelId="{71125ABE-38BE-49D8-A2E6-9BE468AB3F3C}" type="pres">
      <dgm:prSet presAssocID="{E5B1986E-BDE4-4662-AEB2-CF00BF7F4E4C}" presName="sibTrans" presStyleCnt="0"/>
      <dgm:spPr/>
    </dgm:pt>
    <dgm:pt modelId="{B725138F-8238-4649-8929-50115D01E316}" type="pres">
      <dgm:prSet presAssocID="{D5EBACC6-0969-4A7A-BC12-65F3718DC02B}" presName="node" presStyleLbl="node1" presStyleIdx="8" presStyleCnt="12">
        <dgm:presLayoutVars>
          <dgm:bulletEnabled val="1"/>
        </dgm:presLayoutVars>
      </dgm:prSet>
      <dgm:spPr/>
      <dgm:t>
        <a:bodyPr/>
        <a:lstStyle/>
        <a:p>
          <a:endParaRPr lang="en-IN"/>
        </a:p>
      </dgm:t>
    </dgm:pt>
    <dgm:pt modelId="{09A45E0D-F5BE-4159-9299-2AA99CE9D869}" type="pres">
      <dgm:prSet presAssocID="{258D0AF5-CFAE-41E0-B631-FC8AE7DD6A54}" presName="sibTrans" presStyleCnt="0"/>
      <dgm:spPr/>
    </dgm:pt>
    <dgm:pt modelId="{21E5E88F-7654-4350-A229-238489356322}" type="pres">
      <dgm:prSet presAssocID="{9FCAC7F0-8BCC-406E-AF2B-C5E19626F4C4}" presName="node" presStyleLbl="node1" presStyleIdx="9" presStyleCnt="12">
        <dgm:presLayoutVars>
          <dgm:bulletEnabled val="1"/>
        </dgm:presLayoutVars>
      </dgm:prSet>
      <dgm:spPr/>
      <dgm:t>
        <a:bodyPr/>
        <a:lstStyle/>
        <a:p>
          <a:endParaRPr lang="en-IN"/>
        </a:p>
      </dgm:t>
    </dgm:pt>
    <dgm:pt modelId="{7BF41D81-54F0-4E08-A6DC-8BC23B88CDE5}" type="pres">
      <dgm:prSet presAssocID="{35A79B86-7495-4722-813D-F6C64E5021CA}" presName="sibTrans" presStyleCnt="0"/>
      <dgm:spPr/>
    </dgm:pt>
    <dgm:pt modelId="{4B534A33-429B-4B1E-8569-54C3CE50ACF4}" type="pres">
      <dgm:prSet presAssocID="{221B79C7-F190-49C7-8C2F-CDB254ED3CE8}" presName="node" presStyleLbl="node1" presStyleIdx="10" presStyleCnt="12">
        <dgm:presLayoutVars>
          <dgm:bulletEnabled val="1"/>
        </dgm:presLayoutVars>
      </dgm:prSet>
      <dgm:spPr/>
      <dgm:t>
        <a:bodyPr/>
        <a:lstStyle/>
        <a:p>
          <a:endParaRPr lang="en-IN"/>
        </a:p>
      </dgm:t>
    </dgm:pt>
    <dgm:pt modelId="{19B0645D-C844-4844-BC65-A061427F9F50}" type="pres">
      <dgm:prSet presAssocID="{662AA152-31EC-42BB-9394-8572EC27C413}" presName="sibTrans" presStyleCnt="0"/>
      <dgm:spPr/>
    </dgm:pt>
    <dgm:pt modelId="{A48851EC-1F3E-46B9-8388-9259148FF607}" type="pres">
      <dgm:prSet presAssocID="{3E02346B-1E2D-4F5A-BB5C-38B7054619CE}" presName="node" presStyleLbl="node1" presStyleIdx="11" presStyleCnt="12">
        <dgm:presLayoutVars>
          <dgm:bulletEnabled val="1"/>
        </dgm:presLayoutVars>
      </dgm:prSet>
      <dgm:spPr/>
      <dgm:t>
        <a:bodyPr/>
        <a:lstStyle/>
        <a:p>
          <a:endParaRPr lang="en-IN"/>
        </a:p>
      </dgm:t>
    </dgm:pt>
  </dgm:ptLst>
  <dgm:cxnLst>
    <dgm:cxn modelId="{F447DCC4-ED89-4DA9-B332-437F114DA922}" type="presOf" srcId="{497CA845-218D-45AF-8A32-3023BBDFE36C}" destId="{D01253E4-B894-4980-ACD3-1B846F3886F7}" srcOrd="0" destOrd="0" presId="urn:microsoft.com/office/officeart/2005/8/layout/default"/>
    <dgm:cxn modelId="{91DA348E-6D5E-4803-A87F-3D1E8C14AF03}" type="presOf" srcId="{3E02346B-1E2D-4F5A-BB5C-38B7054619CE}" destId="{A48851EC-1F3E-46B9-8388-9259148FF607}" srcOrd="0" destOrd="0" presId="urn:microsoft.com/office/officeart/2005/8/layout/default"/>
    <dgm:cxn modelId="{5FC23BCB-F1FB-4809-87CB-A9301025CB77}" type="presOf" srcId="{176A4C0D-1F18-4737-8A9C-6CB1819FCB8E}" destId="{5597AFF4-BA6E-4948-B514-2234EAD5B104}" srcOrd="0" destOrd="0" presId="urn:microsoft.com/office/officeart/2005/8/layout/default"/>
    <dgm:cxn modelId="{52531DAB-614D-4896-8FD3-C931DBF89B2A}" srcId="{176A4C0D-1F18-4737-8A9C-6CB1819FCB8E}" destId="{5F28C2B7-38BD-46A7-B83F-F88A74F3F565}" srcOrd="3" destOrd="0" parTransId="{F761A195-4277-45FF-AF58-A742FA6ADB8B}" sibTransId="{70D18C61-C800-4F07-8A68-2FC440AA6D19}"/>
    <dgm:cxn modelId="{339FA873-0F8B-451B-B376-D119570B9694}" srcId="{176A4C0D-1F18-4737-8A9C-6CB1819FCB8E}" destId="{3E02346B-1E2D-4F5A-BB5C-38B7054619CE}" srcOrd="11" destOrd="0" parTransId="{07B58CC6-082E-419F-97C7-567D3AAFF3F1}" sibTransId="{5DD2BB35-D355-4649-8B32-FFC68ACB86CE}"/>
    <dgm:cxn modelId="{7D225E5E-3F1B-43B0-9BFE-F6203D0389F0}" type="presOf" srcId="{D5EBACC6-0969-4A7A-BC12-65F3718DC02B}" destId="{B725138F-8238-4649-8929-50115D01E316}" srcOrd="0" destOrd="0" presId="urn:microsoft.com/office/officeart/2005/8/layout/default"/>
    <dgm:cxn modelId="{CF26B1A4-9A65-44A1-997A-D654B10173AC}" srcId="{176A4C0D-1F18-4737-8A9C-6CB1819FCB8E}" destId="{B472025C-9CBC-4682-B341-AF85DDE2870E}" srcOrd="7" destOrd="0" parTransId="{6AC51657-D945-4CBB-99D1-9F797302944D}" sibTransId="{E5B1986E-BDE4-4662-AEB2-CF00BF7F4E4C}"/>
    <dgm:cxn modelId="{8B46588D-E175-49D3-A69D-5C6664C5BAA4}" type="presOf" srcId="{221B79C7-F190-49C7-8C2F-CDB254ED3CE8}" destId="{4B534A33-429B-4B1E-8569-54C3CE50ACF4}" srcOrd="0" destOrd="0" presId="urn:microsoft.com/office/officeart/2005/8/layout/default"/>
    <dgm:cxn modelId="{86E7C9D1-224F-49DC-A6A2-26A1CCE0482A}" type="presOf" srcId="{FFAB9CC8-5505-4D83-8780-7E1B0F5A135E}" destId="{B0F798CA-90D1-4A3D-8851-7590084416E5}" srcOrd="0" destOrd="0" presId="urn:microsoft.com/office/officeart/2005/8/layout/default"/>
    <dgm:cxn modelId="{403E327A-7736-4CAE-9D9A-7BCC73D05FCC}" srcId="{176A4C0D-1F18-4737-8A9C-6CB1819FCB8E}" destId="{221B79C7-F190-49C7-8C2F-CDB254ED3CE8}" srcOrd="10" destOrd="0" parTransId="{A5BA3C4A-7F9A-4C70-97BD-CBC3872DA530}" sibTransId="{662AA152-31EC-42BB-9394-8572EC27C413}"/>
    <dgm:cxn modelId="{B74CCB2D-BDC3-43B4-BD29-96D42BCA5B3F}" srcId="{176A4C0D-1F18-4737-8A9C-6CB1819FCB8E}" destId="{62EB0D99-C879-4A53-AE89-05CE8B9DE9F9}" srcOrd="4" destOrd="0" parTransId="{81E2F125-A3E8-4A49-8CB3-A64D0DCEA867}" sibTransId="{5561F8FC-2D76-4F2E-A0F0-78F3CCDD192A}"/>
    <dgm:cxn modelId="{8556AAE1-B601-4797-A76E-B0DC2E624FDF}" type="presOf" srcId="{5F28C2B7-38BD-46A7-B83F-F88A74F3F565}" destId="{46EDEAFA-B19C-40A0-B298-5F5C6BF3328C}" srcOrd="0" destOrd="0" presId="urn:microsoft.com/office/officeart/2005/8/layout/default"/>
    <dgm:cxn modelId="{A5960DF8-8A51-4756-AB3C-D71962A78A07}" type="presOf" srcId="{B472025C-9CBC-4682-B341-AF85DDE2870E}" destId="{D2CB7749-041D-4262-8A95-929DBDC13472}" srcOrd="0" destOrd="0" presId="urn:microsoft.com/office/officeart/2005/8/layout/default"/>
    <dgm:cxn modelId="{0A6ABC44-332F-4315-A63E-C3042BD0BB3E}" type="presOf" srcId="{62EB0D99-C879-4A53-AE89-05CE8B9DE9F9}" destId="{A22C15E2-5468-4A9A-8582-B094AD59B33E}" srcOrd="0" destOrd="0" presId="urn:microsoft.com/office/officeart/2005/8/layout/default"/>
    <dgm:cxn modelId="{2F442DCA-D1A4-4E9E-8291-29642AC2651F}" srcId="{176A4C0D-1F18-4737-8A9C-6CB1819FCB8E}" destId="{FFAB9CC8-5505-4D83-8780-7E1B0F5A135E}" srcOrd="6" destOrd="0" parTransId="{C90E6ED9-FAFD-4334-8B69-E4E4FEEC3790}" sibTransId="{A59551BE-2637-42ED-B1A6-E7CE649362A7}"/>
    <dgm:cxn modelId="{EE6E19F7-3169-4DA3-9F85-5E1969822609}" type="presOf" srcId="{9FCAC7F0-8BCC-406E-AF2B-C5E19626F4C4}" destId="{21E5E88F-7654-4350-A229-238489356322}" srcOrd="0" destOrd="0" presId="urn:microsoft.com/office/officeart/2005/8/layout/default"/>
    <dgm:cxn modelId="{5EA46C8D-02F3-42C4-8979-4D08434ACD2D}" srcId="{176A4C0D-1F18-4737-8A9C-6CB1819FCB8E}" destId="{7267BD1A-FDA5-45EE-97D9-6B9201BACCFA}" srcOrd="1" destOrd="0" parTransId="{A137A75D-CB0B-4080-8478-CB946B3AC46D}" sibTransId="{ACCC90BF-25F6-4305-A96F-F765E5BDC3F6}"/>
    <dgm:cxn modelId="{53ABC514-F19C-4107-B0FF-9DD1340C644F}" type="presOf" srcId="{7267BD1A-FDA5-45EE-97D9-6B9201BACCFA}" destId="{69F82173-10D1-4AE3-811F-689D4D8B23B7}" srcOrd="0" destOrd="0" presId="urn:microsoft.com/office/officeart/2005/8/layout/default"/>
    <dgm:cxn modelId="{1A2BC416-6BD5-411C-B551-7CBE32B89EAD}" srcId="{176A4C0D-1F18-4737-8A9C-6CB1819FCB8E}" destId="{D5EBACC6-0969-4A7A-BC12-65F3718DC02B}" srcOrd="8" destOrd="0" parTransId="{7E8B60B7-2C2A-4E79-ACDD-9679B1CDFCB2}" sibTransId="{258D0AF5-CFAE-41E0-B631-FC8AE7DD6A54}"/>
    <dgm:cxn modelId="{FEC32295-A014-4E79-AFD9-119F28FFC7EB}" srcId="{176A4C0D-1F18-4737-8A9C-6CB1819FCB8E}" destId="{497CA845-218D-45AF-8A32-3023BBDFE36C}" srcOrd="5" destOrd="0" parTransId="{DE6E1348-E7D2-453B-A8F6-ED20BFC53DAF}" sibTransId="{9E5FCCB6-FB9B-42E2-863D-80B91F6CDBD7}"/>
    <dgm:cxn modelId="{569A7B01-BEB3-4DFF-9FB2-BA18A0D234E6}" srcId="{176A4C0D-1F18-4737-8A9C-6CB1819FCB8E}" destId="{9FCAC7F0-8BCC-406E-AF2B-C5E19626F4C4}" srcOrd="9" destOrd="0" parTransId="{64559E1E-C4E6-4AA0-B43B-ADAEE5C26FE4}" sibTransId="{35A79B86-7495-4722-813D-F6C64E5021CA}"/>
    <dgm:cxn modelId="{3EAA6671-98AE-4614-9C34-D992640406EF}" srcId="{176A4C0D-1F18-4737-8A9C-6CB1819FCB8E}" destId="{2D7E546C-F4F4-4EBA-9E99-87FD259CF69C}" srcOrd="0" destOrd="0" parTransId="{581570EF-D6B3-4C2C-88EF-4AF661329352}" sibTransId="{6E61D3ED-5059-42EB-A8B8-B97366AF8CD5}"/>
    <dgm:cxn modelId="{9E55EF32-922A-4B52-9352-03675DBB9A38}" type="presOf" srcId="{2D7E546C-F4F4-4EBA-9E99-87FD259CF69C}" destId="{CDFFD4A8-32F8-4E0C-9607-4FBCDE00ED81}" srcOrd="0" destOrd="0" presId="urn:microsoft.com/office/officeart/2005/8/layout/default"/>
    <dgm:cxn modelId="{68564354-8EE8-4D31-8329-26684763C6E4}" srcId="{176A4C0D-1F18-4737-8A9C-6CB1819FCB8E}" destId="{D38BCB3C-7F90-4533-999F-318B5D59A421}" srcOrd="2" destOrd="0" parTransId="{42B54DAD-23BE-41D6-9A10-B2F384150254}" sibTransId="{B1ECDC78-1B0D-41AF-AA9E-5F48AADA8B14}"/>
    <dgm:cxn modelId="{A7BE2BBB-B628-48B3-AB81-C1133997597F}" type="presOf" srcId="{D38BCB3C-7F90-4533-999F-318B5D59A421}" destId="{56C0BBC7-C098-47D9-90EB-0FEA6A87C218}" srcOrd="0" destOrd="0" presId="urn:microsoft.com/office/officeart/2005/8/layout/default"/>
    <dgm:cxn modelId="{F78DC8DF-3308-4981-ACC1-F8CE6FE2CEAA}" type="presParOf" srcId="{5597AFF4-BA6E-4948-B514-2234EAD5B104}" destId="{CDFFD4A8-32F8-4E0C-9607-4FBCDE00ED81}" srcOrd="0" destOrd="0" presId="urn:microsoft.com/office/officeart/2005/8/layout/default"/>
    <dgm:cxn modelId="{675F4797-CD16-4AB6-8B55-44D1F606BC0C}" type="presParOf" srcId="{5597AFF4-BA6E-4948-B514-2234EAD5B104}" destId="{3F6AEC23-0D6C-4732-8636-D28C94C76EAD}" srcOrd="1" destOrd="0" presId="urn:microsoft.com/office/officeart/2005/8/layout/default"/>
    <dgm:cxn modelId="{78B244C1-815D-4EBF-94DB-D879536DA967}" type="presParOf" srcId="{5597AFF4-BA6E-4948-B514-2234EAD5B104}" destId="{69F82173-10D1-4AE3-811F-689D4D8B23B7}" srcOrd="2" destOrd="0" presId="urn:microsoft.com/office/officeart/2005/8/layout/default"/>
    <dgm:cxn modelId="{37FF1503-1368-4B93-B8BE-6FDD86007ACC}" type="presParOf" srcId="{5597AFF4-BA6E-4948-B514-2234EAD5B104}" destId="{D08F2D5A-AAB5-4975-AE92-DB1E1E499E51}" srcOrd="3" destOrd="0" presId="urn:microsoft.com/office/officeart/2005/8/layout/default"/>
    <dgm:cxn modelId="{47A8F11B-9170-4402-9F62-36602EB09660}" type="presParOf" srcId="{5597AFF4-BA6E-4948-B514-2234EAD5B104}" destId="{56C0BBC7-C098-47D9-90EB-0FEA6A87C218}" srcOrd="4" destOrd="0" presId="urn:microsoft.com/office/officeart/2005/8/layout/default"/>
    <dgm:cxn modelId="{2B133AAA-ED54-4C17-A283-60E5BDA9BCDE}" type="presParOf" srcId="{5597AFF4-BA6E-4948-B514-2234EAD5B104}" destId="{64157917-B4FF-449C-B545-B0BD77DA2610}" srcOrd="5" destOrd="0" presId="urn:microsoft.com/office/officeart/2005/8/layout/default"/>
    <dgm:cxn modelId="{98132331-57C5-4987-9693-8CCA5055D1FE}" type="presParOf" srcId="{5597AFF4-BA6E-4948-B514-2234EAD5B104}" destId="{46EDEAFA-B19C-40A0-B298-5F5C6BF3328C}" srcOrd="6" destOrd="0" presId="urn:microsoft.com/office/officeart/2005/8/layout/default"/>
    <dgm:cxn modelId="{F71BB5CA-1028-4F86-8A20-BB031C3F9FE6}" type="presParOf" srcId="{5597AFF4-BA6E-4948-B514-2234EAD5B104}" destId="{F1C91EF3-8902-42FB-93D0-8AF7D90F953F}" srcOrd="7" destOrd="0" presId="urn:microsoft.com/office/officeart/2005/8/layout/default"/>
    <dgm:cxn modelId="{26333046-977E-4FFC-9E33-B3D31267FA77}" type="presParOf" srcId="{5597AFF4-BA6E-4948-B514-2234EAD5B104}" destId="{A22C15E2-5468-4A9A-8582-B094AD59B33E}" srcOrd="8" destOrd="0" presId="urn:microsoft.com/office/officeart/2005/8/layout/default"/>
    <dgm:cxn modelId="{F64A4393-A23E-4EAC-87F4-12B7205D8CB3}" type="presParOf" srcId="{5597AFF4-BA6E-4948-B514-2234EAD5B104}" destId="{CFB63F13-80F0-4A66-9C06-E36FC887DC88}" srcOrd="9" destOrd="0" presId="urn:microsoft.com/office/officeart/2005/8/layout/default"/>
    <dgm:cxn modelId="{7C09B769-15C6-49B1-A9DB-BB6863AA6F13}" type="presParOf" srcId="{5597AFF4-BA6E-4948-B514-2234EAD5B104}" destId="{D01253E4-B894-4980-ACD3-1B846F3886F7}" srcOrd="10" destOrd="0" presId="urn:microsoft.com/office/officeart/2005/8/layout/default"/>
    <dgm:cxn modelId="{F6CF0458-7722-4A29-9AF2-76A53A3E093B}" type="presParOf" srcId="{5597AFF4-BA6E-4948-B514-2234EAD5B104}" destId="{56012E14-6D08-4918-B2E8-56A4526FFFB3}" srcOrd="11" destOrd="0" presId="urn:microsoft.com/office/officeart/2005/8/layout/default"/>
    <dgm:cxn modelId="{FB4C8360-1CBF-45CB-8C29-0D5F77AB67CE}" type="presParOf" srcId="{5597AFF4-BA6E-4948-B514-2234EAD5B104}" destId="{B0F798CA-90D1-4A3D-8851-7590084416E5}" srcOrd="12" destOrd="0" presId="urn:microsoft.com/office/officeart/2005/8/layout/default"/>
    <dgm:cxn modelId="{B4246EB7-836C-47D1-AF84-E25BB50DBAC6}" type="presParOf" srcId="{5597AFF4-BA6E-4948-B514-2234EAD5B104}" destId="{C1F7260D-4C66-43B5-9C8A-5D36577C5691}" srcOrd="13" destOrd="0" presId="urn:microsoft.com/office/officeart/2005/8/layout/default"/>
    <dgm:cxn modelId="{93E4113A-133A-409E-A690-0BA5A4562977}" type="presParOf" srcId="{5597AFF4-BA6E-4948-B514-2234EAD5B104}" destId="{D2CB7749-041D-4262-8A95-929DBDC13472}" srcOrd="14" destOrd="0" presId="urn:microsoft.com/office/officeart/2005/8/layout/default"/>
    <dgm:cxn modelId="{907A9F57-02AB-448E-B709-02ECDAB511A3}" type="presParOf" srcId="{5597AFF4-BA6E-4948-B514-2234EAD5B104}" destId="{71125ABE-38BE-49D8-A2E6-9BE468AB3F3C}" srcOrd="15" destOrd="0" presId="urn:microsoft.com/office/officeart/2005/8/layout/default"/>
    <dgm:cxn modelId="{4D5DE849-4C8C-4454-AE31-E45E9195748E}" type="presParOf" srcId="{5597AFF4-BA6E-4948-B514-2234EAD5B104}" destId="{B725138F-8238-4649-8929-50115D01E316}" srcOrd="16" destOrd="0" presId="urn:microsoft.com/office/officeart/2005/8/layout/default"/>
    <dgm:cxn modelId="{B9AEF4D2-0444-4521-87F8-1FF652452008}" type="presParOf" srcId="{5597AFF4-BA6E-4948-B514-2234EAD5B104}" destId="{09A45E0D-F5BE-4159-9299-2AA99CE9D869}" srcOrd="17" destOrd="0" presId="urn:microsoft.com/office/officeart/2005/8/layout/default"/>
    <dgm:cxn modelId="{1CE8C3BD-5860-4028-ADAB-A93EBA2E7F98}" type="presParOf" srcId="{5597AFF4-BA6E-4948-B514-2234EAD5B104}" destId="{21E5E88F-7654-4350-A229-238489356322}" srcOrd="18" destOrd="0" presId="urn:microsoft.com/office/officeart/2005/8/layout/default"/>
    <dgm:cxn modelId="{B19F6D03-4A2C-47A2-8B16-A9721E2A6C6E}" type="presParOf" srcId="{5597AFF4-BA6E-4948-B514-2234EAD5B104}" destId="{7BF41D81-54F0-4E08-A6DC-8BC23B88CDE5}" srcOrd="19" destOrd="0" presId="urn:microsoft.com/office/officeart/2005/8/layout/default"/>
    <dgm:cxn modelId="{687BA85F-BCDC-4BCF-B48F-9625FF522A95}" type="presParOf" srcId="{5597AFF4-BA6E-4948-B514-2234EAD5B104}" destId="{4B534A33-429B-4B1E-8569-54C3CE50ACF4}" srcOrd="20" destOrd="0" presId="urn:microsoft.com/office/officeart/2005/8/layout/default"/>
    <dgm:cxn modelId="{D01B2852-E8F9-4647-8686-CF11E3A2E914}" type="presParOf" srcId="{5597AFF4-BA6E-4948-B514-2234EAD5B104}" destId="{19B0645D-C844-4844-BC65-A061427F9F50}" srcOrd="21" destOrd="0" presId="urn:microsoft.com/office/officeart/2005/8/layout/default"/>
    <dgm:cxn modelId="{98DB4EB7-39D1-47CB-AA26-95FF65E31428}" type="presParOf" srcId="{5597AFF4-BA6E-4948-B514-2234EAD5B104}" destId="{A48851EC-1F3E-46B9-8388-9259148FF607}" srcOrd="22" destOrd="0" presId="urn:microsoft.com/office/officeart/2005/8/layout/default"/>
  </dgm:cxnLst>
  <dgm:bg/>
  <dgm:whole/>
</dgm:dataModel>
</file>

<file path=ppt/diagrams/data2.xml><?xml version="1.0" encoding="utf-8"?>
<dgm:dataModel xmlns:dgm="http://schemas.openxmlformats.org/drawingml/2006/diagram" xmlns:a="http://schemas.openxmlformats.org/drawingml/2006/main">
  <dgm:ptLst>
    <dgm:pt modelId="{176A4C0D-1F18-4737-8A9C-6CB1819FCB8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IN"/>
        </a:p>
      </dgm:t>
    </dgm:pt>
    <dgm:pt modelId="{2D7E546C-F4F4-4EBA-9E99-87FD259CF69C}">
      <dgm:prSet phldrT="[Text]"/>
      <dgm:spPr/>
      <dgm:t>
        <a:bodyPr/>
        <a:lstStyle/>
        <a:p>
          <a:r>
            <a:rPr lang="en-IN"/>
            <a:t>Electric Control Room</a:t>
          </a:r>
        </a:p>
      </dgm:t>
    </dgm:pt>
    <dgm:pt modelId="{581570EF-D6B3-4C2C-88EF-4AF661329352}" type="parTrans" cxnId="{3EAA6671-98AE-4614-9C34-D992640406EF}">
      <dgm:prSet/>
      <dgm:spPr/>
      <dgm:t>
        <a:bodyPr/>
        <a:lstStyle/>
        <a:p>
          <a:endParaRPr lang="en-IN"/>
        </a:p>
      </dgm:t>
    </dgm:pt>
    <dgm:pt modelId="{6E61D3ED-5059-42EB-A8B8-B97366AF8CD5}" type="sibTrans" cxnId="{3EAA6671-98AE-4614-9C34-D992640406EF}">
      <dgm:prSet/>
      <dgm:spPr/>
      <dgm:t>
        <a:bodyPr/>
        <a:lstStyle/>
        <a:p>
          <a:endParaRPr lang="en-IN"/>
        </a:p>
      </dgm:t>
    </dgm:pt>
    <dgm:pt modelId="{7267BD1A-FDA5-45EE-97D9-6B9201BACCFA}">
      <dgm:prSet phldrT="[Text]"/>
      <dgm:spPr/>
      <dgm:t>
        <a:bodyPr/>
        <a:lstStyle/>
        <a:p>
          <a:r>
            <a:rPr lang="en-IN"/>
            <a:t>Gas Bank</a:t>
          </a:r>
        </a:p>
      </dgm:t>
    </dgm:pt>
    <dgm:pt modelId="{A137A75D-CB0B-4080-8478-CB946B3AC46D}" type="parTrans" cxnId="{5EA46C8D-02F3-42C4-8979-4D08434ACD2D}">
      <dgm:prSet/>
      <dgm:spPr/>
      <dgm:t>
        <a:bodyPr/>
        <a:lstStyle/>
        <a:p>
          <a:endParaRPr lang="en-IN"/>
        </a:p>
      </dgm:t>
    </dgm:pt>
    <dgm:pt modelId="{ACCC90BF-25F6-4305-A96F-F765E5BDC3F6}" type="sibTrans" cxnId="{5EA46C8D-02F3-42C4-8979-4D08434ACD2D}">
      <dgm:prSet/>
      <dgm:spPr/>
      <dgm:t>
        <a:bodyPr/>
        <a:lstStyle/>
        <a:p>
          <a:endParaRPr lang="en-IN"/>
        </a:p>
      </dgm:t>
    </dgm:pt>
    <dgm:pt modelId="{62EB0D99-C879-4A53-AE89-05CE8B9DE9F9}">
      <dgm:prSet phldrT="[Text]"/>
      <dgm:spPr/>
      <dgm:t>
        <a:bodyPr/>
        <a:lstStyle/>
        <a:p>
          <a:r>
            <a:rPr lang="en-IN"/>
            <a:t>HVAC Room</a:t>
          </a:r>
        </a:p>
      </dgm:t>
    </dgm:pt>
    <dgm:pt modelId="{81E2F125-A3E8-4A49-8CB3-A64D0DCEA867}" type="parTrans" cxnId="{B74CCB2D-BDC3-43B4-BD29-96D42BCA5B3F}">
      <dgm:prSet/>
      <dgm:spPr/>
      <dgm:t>
        <a:bodyPr/>
        <a:lstStyle/>
        <a:p>
          <a:endParaRPr lang="en-IN"/>
        </a:p>
      </dgm:t>
    </dgm:pt>
    <dgm:pt modelId="{5561F8FC-2D76-4F2E-A0F0-78F3CCDD192A}" type="sibTrans" cxnId="{B74CCB2D-BDC3-43B4-BD29-96D42BCA5B3F}">
      <dgm:prSet/>
      <dgm:spPr/>
      <dgm:t>
        <a:bodyPr/>
        <a:lstStyle/>
        <a:p>
          <a:endParaRPr lang="en-IN"/>
        </a:p>
      </dgm:t>
    </dgm:pt>
    <dgm:pt modelId="{497CA845-218D-45AF-8A32-3023BBDFE36C}">
      <dgm:prSet/>
      <dgm:spPr/>
      <dgm:t>
        <a:bodyPr/>
        <a:lstStyle/>
        <a:p>
          <a:r>
            <a:rPr lang="en-IN"/>
            <a:t>Disability Toilet</a:t>
          </a:r>
        </a:p>
      </dgm:t>
    </dgm:pt>
    <dgm:pt modelId="{DE6E1348-E7D2-453B-A8F6-ED20BFC53DAF}" type="parTrans" cxnId="{FEC32295-A014-4E79-AFD9-119F28FFC7EB}">
      <dgm:prSet/>
      <dgm:spPr/>
      <dgm:t>
        <a:bodyPr/>
        <a:lstStyle/>
        <a:p>
          <a:endParaRPr lang="en-IN"/>
        </a:p>
      </dgm:t>
    </dgm:pt>
    <dgm:pt modelId="{9E5FCCB6-FB9B-42E2-863D-80B91F6CDBD7}" type="sibTrans" cxnId="{FEC32295-A014-4E79-AFD9-119F28FFC7EB}">
      <dgm:prSet/>
      <dgm:spPr/>
      <dgm:t>
        <a:bodyPr/>
        <a:lstStyle/>
        <a:p>
          <a:endParaRPr lang="en-IN"/>
        </a:p>
      </dgm:t>
    </dgm:pt>
    <dgm:pt modelId="{FFAB9CC8-5505-4D83-8780-7E1B0F5A135E}">
      <dgm:prSet/>
      <dgm:spPr/>
      <dgm:t>
        <a:bodyPr/>
        <a:lstStyle/>
        <a:p>
          <a:r>
            <a:rPr lang="en-IN"/>
            <a:t>Security and Staff check Area</a:t>
          </a:r>
        </a:p>
      </dgm:t>
    </dgm:pt>
    <dgm:pt modelId="{C90E6ED9-FAFD-4334-8B69-E4E4FEEC3790}" type="parTrans" cxnId="{2F442DCA-D1A4-4E9E-8291-29642AC2651F}">
      <dgm:prSet/>
      <dgm:spPr/>
      <dgm:t>
        <a:bodyPr/>
        <a:lstStyle/>
        <a:p>
          <a:endParaRPr lang="en-IN"/>
        </a:p>
      </dgm:t>
    </dgm:pt>
    <dgm:pt modelId="{A59551BE-2637-42ED-B1A6-E7CE649362A7}" type="sibTrans" cxnId="{2F442DCA-D1A4-4E9E-8291-29642AC2651F}">
      <dgm:prSet/>
      <dgm:spPr/>
      <dgm:t>
        <a:bodyPr/>
        <a:lstStyle/>
        <a:p>
          <a:endParaRPr lang="en-IN"/>
        </a:p>
      </dgm:t>
    </dgm:pt>
    <dgm:pt modelId="{5597AFF4-BA6E-4948-B514-2234EAD5B104}" type="pres">
      <dgm:prSet presAssocID="{176A4C0D-1F18-4737-8A9C-6CB1819FCB8E}" presName="diagram" presStyleCnt="0">
        <dgm:presLayoutVars>
          <dgm:dir/>
          <dgm:resizeHandles val="exact"/>
        </dgm:presLayoutVars>
      </dgm:prSet>
      <dgm:spPr/>
      <dgm:t>
        <a:bodyPr/>
        <a:lstStyle/>
        <a:p>
          <a:endParaRPr lang="en-IN"/>
        </a:p>
      </dgm:t>
    </dgm:pt>
    <dgm:pt modelId="{CDFFD4A8-32F8-4E0C-9607-4FBCDE00ED81}" type="pres">
      <dgm:prSet presAssocID="{2D7E546C-F4F4-4EBA-9E99-87FD259CF69C}" presName="node" presStyleLbl="node1" presStyleIdx="0" presStyleCnt="5" custLinFactNeighborX="-3780" custLinFactNeighborY="-53">
        <dgm:presLayoutVars>
          <dgm:bulletEnabled val="1"/>
        </dgm:presLayoutVars>
      </dgm:prSet>
      <dgm:spPr/>
      <dgm:t>
        <a:bodyPr/>
        <a:lstStyle/>
        <a:p>
          <a:endParaRPr lang="en-IN"/>
        </a:p>
      </dgm:t>
    </dgm:pt>
    <dgm:pt modelId="{3F6AEC23-0D6C-4732-8636-D28C94C76EAD}" type="pres">
      <dgm:prSet presAssocID="{6E61D3ED-5059-42EB-A8B8-B97366AF8CD5}" presName="sibTrans" presStyleCnt="0"/>
      <dgm:spPr/>
    </dgm:pt>
    <dgm:pt modelId="{69F82173-10D1-4AE3-811F-689D4D8B23B7}" type="pres">
      <dgm:prSet presAssocID="{7267BD1A-FDA5-45EE-97D9-6B9201BACCFA}" presName="node" presStyleLbl="node1" presStyleIdx="1" presStyleCnt="5" custLinFactNeighborX="-1495" custLinFactNeighborY="1080">
        <dgm:presLayoutVars>
          <dgm:bulletEnabled val="1"/>
        </dgm:presLayoutVars>
      </dgm:prSet>
      <dgm:spPr/>
      <dgm:t>
        <a:bodyPr/>
        <a:lstStyle/>
        <a:p>
          <a:endParaRPr lang="en-IN"/>
        </a:p>
      </dgm:t>
    </dgm:pt>
    <dgm:pt modelId="{D08F2D5A-AAB5-4975-AE92-DB1E1E499E51}" type="pres">
      <dgm:prSet presAssocID="{ACCC90BF-25F6-4305-A96F-F765E5BDC3F6}" presName="sibTrans" presStyleCnt="0"/>
      <dgm:spPr/>
    </dgm:pt>
    <dgm:pt modelId="{A22C15E2-5468-4A9A-8582-B094AD59B33E}" type="pres">
      <dgm:prSet presAssocID="{62EB0D99-C879-4A53-AE89-05CE8B9DE9F9}" presName="node" presStyleLbl="node1" presStyleIdx="2" presStyleCnt="5" custLinFactNeighborX="1505" custLinFactNeighborY="4425">
        <dgm:presLayoutVars>
          <dgm:bulletEnabled val="1"/>
        </dgm:presLayoutVars>
      </dgm:prSet>
      <dgm:spPr/>
      <dgm:t>
        <a:bodyPr/>
        <a:lstStyle/>
        <a:p>
          <a:endParaRPr lang="en-IN"/>
        </a:p>
      </dgm:t>
    </dgm:pt>
    <dgm:pt modelId="{CFB63F13-80F0-4A66-9C06-E36FC887DC88}" type="pres">
      <dgm:prSet presAssocID="{5561F8FC-2D76-4F2E-A0F0-78F3CCDD192A}" presName="sibTrans" presStyleCnt="0"/>
      <dgm:spPr/>
    </dgm:pt>
    <dgm:pt modelId="{D01253E4-B894-4980-ACD3-1B846F3886F7}" type="pres">
      <dgm:prSet presAssocID="{497CA845-218D-45AF-8A32-3023BBDFE36C}" presName="node" presStyleLbl="node1" presStyleIdx="3" presStyleCnt="5" custLinFactNeighborX="-2268" custLinFactNeighborY="4425">
        <dgm:presLayoutVars>
          <dgm:bulletEnabled val="1"/>
        </dgm:presLayoutVars>
      </dgm:prSet>
      <dgm:spPr/>
      <dgm:t>
        <a:bodyPr/>
        <a:lstStyle/>
        <a:p>
          <a:endParaRPr lang="en-IN"/>
        </a:p>
      </dgm:t>
    </dgm:pt>
    <dgm:pt modelId="{56012E14-6D08-4918-B2E8-56A4526FFFB3}" type="pres">
      <dgm:prSet presAssocID="{9E5FCCB6-FB9B-42E2-863D-80B91F6CDBD7}" presName="sibTrans" presStyleCnt="0"/>
      <dgm:spPr/>
    </dgm:pt>
    <dgm:pt modelId="{B0F798CA-90D1-4A3D-8851-7590084416E5}" type="pres">
      <dgm:prSet presAssocID="{FFAB9CC8-5505-4D83-8780-7E1B0F5A135E}" presName="node" presStyleLbl="node1" presStyleIdx="4" presStyleCnt="5" custLinFactNeighborX="-6042" custLinFactNeighborY="4425">
        <dgm:presLayoutVars>
          <dgm:bulletEnabled val="1"/>
        </dgm:presLayoutVars>
      </dgm:prSet>
      <dgm:spPr/>
      <dgm:t>
        <a:bodyPr/>
        <a:lstStyle/>
        <a:p>
          <a:endParaRPr lang="en-IN"/>
        </a:p>
      </dgm:t>
    </dgm:pt>
  </dgm:ptLst>
  <dgm:cxnLst>
    <dgm:cxn modelId="{B74CCB2D-BDC3-43B4-BD29-96D42BCA5B3F}" srcId="{176A4C0D-1F18-4737-8A9C-6CB1819FCB8E}" destId="{62EB0D99-C879-4A53-AE89-05CE8B9DE9F9}" srcOrd="2" destOrd="0" parTransId="{81E2F125-A3E8-4A49-8CB3-A64D0DCEA867}" sibTransId="{5561F8FC-2D76-4F2E-A0F0-78F3CCDD192A}"/>
    <dgm:cxn modelId="{CC3DBAD9-320E-4374-A6E3-D96C0838326C}" type="presOf" srcId="{FFAB9CC8-5505-4D83-8780-7E1B0F5A135E}" destId="{B0F798CA-90D1-4A3D-8851-7590084416E5}" srcOrd="0" destOrd="0" presId="urn:microsoft.com/office/officeart/2005/8/layout/default"/>
    <dgm:cxn modelId="{A194EEBC-3990-4E2F-AB37-4A91AA405F44}" type="presOf" srcId="{7267BD1A-FDA5-45EE-97D9-6B9201BACCFA}" destId="{69F82173-10D1-4AE3-811F-689D4D8B23B7}" srcOrd="0" destOrd="0" presId="urn:microsoft.com/office/officeart/2005/8/layout/default"/>
    <dgm:cxn modelId="{A8A50372-1D74-4A26-B732-04A09305D051}" type="presOf" srcId="{176A4C0D-1F18-4737-8A9C-6CB1819FCB8E}" destId="{5597AFF4-BA6E-4948-B514-2234EAD5B104}" srcOrd="0" destOrd="0" presId="urn:microsoft.com/office/officeart/2005/8/layout/default"/>
    <dgm:cxn modelId="{FEC32295-A014-4E79-AFD9-119F28FFC7EB}" srcId="{176A4C0D-1F18-4737-8A9C-6CB1819FCB8E}" destId="{497CA845-218D-45AF-8A32-3023BBDFE36C}" srcOrd="3" destOrd="0" parTransId="{DE6E1348-E7D2-453B-A8F6-ED20BFC53DAF}" sibTransId="{9E5FCCB6-FB9B-42E2-863D-80B91F6CDBD7}"/>
    <dgm:cxn modelId="{2F442DCA-D1A4-4E9E-8291-29642AC2651F}" srcId="{176A4C0D-1F18-4737-8A9C-6CB1819FCB8E}" destId="{FFAB9CC8-5505-4D83-8780-7E1B0F5A135E}" srcOrd="4" destOrd="0" parTransId="{C90E6ED9-FAFD-4334-8B69-E4E4FEEC3790}" sibTransId="{A59551BE-2637-42ED-B1A6-E7CE649362A7}"/>
    <dgm:cxn modelId="{C1C056DB-97FA-4D22-8F26-61A1BFF88560}" type="presOf" srcId="{497CA845-218D-45AF-8A32-3023BBDFE36C}" destId="{D01253E4-B894-4980-ACD3-1B846F3886F7}" srcOrd="0" destOrd="0" presId="urn:microsoft.com/office/officeart/2005/8/layout/default"/>
    <dgm:cxn modelId="{43DC8AE1-F8F2-47A3-A188-58B3D214977B}" type="presOf" srcId="{2D7E546C-F4F4-4EBA-9E99-87FD259CF69C}" destId="{CDFFD4A8-32F8-4E0C-9607-4FBCDE00ED81}" srcOrd="0" destOrd="0" presId="urn:microsoft.com/office/officeart/2005/8/layout/default"/>
    <dgm:cxn modelId="{3EAA6671-98AE-4614-9C34-D992640406EF}" srcId="{176A4C0D-1F18-4737-8A9C-6CB1819FCB8E}" destId="{2D7E546C-F4F4-4EBA-9E99-87FD259CF69C}" srcOrd="0" destOrd="0" parTransId="{581570EF-D6B3-4C2C-88EF-4AF661329352}" sibTransId="{6E61D3ED-5059-42EB-A8B8-B97366AF8CD5}"/>
    <dgm:cxn modelId="{5EA46C8D-02F3-42C4-8979-4D08434ACD2D}" srcId="{176A4C0D-1F18-4737-8A9C-6CB1819FCB8E}" destId="{7267BD1A-FDA5-45EE-97D9-6B9201BACCFA}" srcOrd="1" destOrd="0" parTransId="{A137A75D-CB0B-4080-8478-CB946B3AC46D}" sibTransId="{ACCC90BF-25F6-4305-A96F-F765E5BDC3F6}"/>
    <dgm:cxn modelId="{B33E05CB-5444-498C-96FC-05778A0C08DF}" type="presOf" srcId="{62EB0D99-C879-4A53-AE89-05CE8B9DE9F9}" destId="{A22C15E2-5468-4A9A-8582-B094AD59B33E}" srcOrd="0" destOrd="0" presId="urn:microsoft.com/office/officeart/2005/8/layout/default"/>
    <dgm:cxn modelId="{9F006F0A-8401-485C-B1A3-DAB88B7F617C}" type="presParOf" srcId="{5597AFF4-BA6E-4948-B514-2234EAD5B104}" destId="{CDFFD4A8-32F8-4E0C-9607-4FBCDE00ED81}" srcOrd="0" destOrd="0" presId="urn:microsoft.com/office/officeart/2005/8/layout/default"/>
    <dgm:cxn modelId="{1B7B6519-7C18-484E-A6EE-799CDDCC0C4D}" type="presParOf" srcId="{5597AFF4-BA6E-4948-B514-2234EAD5B104}" destId="{3F6AEC23-0D6C-4732-8636-D28C94C76EAD}" srcOrd="1" destOrd="0" presId="urn:microsoft.com/office/officeart/2005/8/layout/default"/>
    <dgm:cxn modelId="{FA01D02F-29E1-401D-8015-E9A46A8DBE5E}" type="presParOf" srcId="{5597AFF4-BA6E-4948-B514-2234EAD5B104}" destId="{69F82173-10D1-4AE3-811F-689D4D8B23B7}" srcOrd="2" destOrd="0" presId="urn:microsoft.com/office/officeart/2005/8/layout/default"/>
    <dgm:cxn modelId="{558DC6FA-35AE-4D30-BBFE-54D4B49ED7DE}" type="presParOf" srcId="{5597AFF4-BA6E-4948-B514-2234EAD5B104}" destId="{D08F2D5A-AAB5-4975-AE92-DB1E1E499E51}" srcOrd="3" destOrd="0" presId="urn:microsoft.com/office/officeart/2005/8/layout/default"/>
    <dgm:cxn modelId="{4816DCE3-D8C8-498F-AC56-654175B11C61}" type="presParOf" srcId="{5597AFF4-BA6E-4948-B514-2234EAD5B104}" destId="{A22C15E2-5468-4A9A-8582-B094AD59B33E}" srcOrd="4" destOrd="0" presId="urn:microsoft.com/office/officeart/2005/8/layout/default"/>
    <dgm:cxn modelId="{0F987D1D-5392-4907-9A3E-E8AF8555961E}" type="presParOf" srcId="{5597AFF4-BA6E-4948-B514-2234EAD5B104}" destId="{CFB63F13-80F0-4A66-9C06-E36FC887DC88}" srcOrd="5" destOrd="0" presId="urn:microsoft.com/office/officeart/2005/8/layout/default"/>
    <dgm:cxn modelId="{92A1D1B4-CD35-4698-80BD-AACC7AC60BF4}" type="presParOf" srcId="{5597AFF4-BA6E-4948-B514-2234EAD5B104}" destId="{D01253E4-B894-4980-ACD3-1B846F3886F7}" srcOrd="6" destOrd="0" presId="urn:microsoft.com/office/officeart/2005/8/layout/default"/>
    <dgm:cxn modelId="{722CD512-224E-437E-9D60-CF1BD415974A}" type="presParOf" srcId="{5597AFF4-BA6E-4948-B514-2234EAD5B104}" destId="{56012E14-6D08-4918-B2E8-56A4526FFFB3}" srcOrd="7" destOrd="0" presId="urn:microsoft.com/office/officeart/2005/8/layout/default"/>
    <dgm:cxn modelId="{01829A99-1325-4837-8FC7-0849552D30EB}" type="presParOf" srcId="{5597AFF4-BA6E-4948-B514-2234EAD5B104}" destId="{B0F798CA-90D1-4A3D-8851-7590084416E5}" srcOrd="8" destOrd="0" presId="urn:microsoft.com/office/officeart/2005/8/layout/default"/>
  </dgm:cxnLst>
  <dgm:bg/>
  <dgm:whole/>
</dgm:dataModel>
</file>

<file path=ppt/diagrams/data3.xml><?xml version="1.0" encoding="utf-8"?>
<dgm:dataModel xmlns:dgm="http://schemas.openxmlformats.org/drawingml/2006/diagram" xmlns:a="http://schemas.openxmlformats.org/drawingml/2006/main">
  <dgm:ptLst>
    <dgm:pt modelId="{512283AF-871F-4B78-A0F4-1C96F81F8CB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IN"/>
        </a:p>
      </dgm:t>
    </dgm:pt>
    <dgm:pt modelId="{6CBCAB21-827B-4856-BEFE-B8FEA5374451}">
      <dgm:prSet phldrT="[Text]"/>
      <dgm:spPr/>
      <dgm:t>
        <a:bodyPr/>
        <a:lstStyle/>
        <a:p>
          <a:r>
            <a:rPr lang="en-IN" dirty="0" smtClean="0"/>
            <a:t>Pantries</a:t>
          </a:r>
          <a:endParaRPr lang="en-IN" dirty="0"/>
        </a:p>
      </dgm:t>
    </dgm:pt>
    <dgm:pt modelId="{45935264-C1A8-4E17-8EEF-0876B4061E26}" type="parTrans" cxnId="{7BFB0005-D3E8-45D6-A0B5-C451D9D2EFEA}">
      <dgm:prSet/>
      <dgm:spPr/>
      <dgm:t>
        <a:bodyPr/>
        <a:lstStyle/>
        <a:p>
          <a:endParaRPr lang="en-IN"/>
        </a:p>
      </dgm:t>
    </dgm:pt>
    <dgm:pt modelId="{31434F6A-23F7-4BED-AE46-7926BF9EADAE}" type="sibTrans" cxnId="{7BFB0005-D3E8-45D6-A0B5-C451D9D2EFEA}">
      <dgm:prSet/>
      <dgm:spPr/>
      <dgm:t>
        <a:bodyPr/>
        <a:lstStyle/>
        <a:p>
          <a:endParaRPr lang="en-IN"/>
        </a:p>
      </dgm:t>
    </dgm:pt>
    <dgm:pt modelId="{C4C46EC4-38AD-4C25-B6E1-235209324BA7}">
      <dgm:prSet phldrT="[Text]"/>
      <dgm:spPr/>
      <dgm:t>
        <a:bodyPr/>
        <a:lstStyle/>
        <a:p>
          <a:r>
            <a:rPr lang="en-IN" dirty="0" smtClean="0"/>
            <a:t>Kitchenettes</a:t>
          </a:r>
          <a:endParaRPr lang="en-IN" dirty="0"/>
        </a:p>
      </dgm:t>
    </dgm:pt>
    <dgm:pt modelId="{368D1403-3D8C-4049-826F-68263A0E5ABF}" type="parTrans" cxnId="{0713B672-9860-4167-AFC2-5A559D9DC259}">
      <dgm:prSet/>
      <dgm:spPr/>
      <dgm:t>
        <a:bodyPr/>
        <a:lstStyle/>
        <a:p>
          <a:endParaRPr lang="en-IN"/>
        </a:p>
      </dgm:t>
    </dgm:pt>
    <dgm:pt modelId="{BF7611C2-1846-4395-866F-F0761E58C6AC}" type="sibTrans" cxnId="{0713B672-9860-4167-AFC2-5A559D9DC259}">
      <dgm:prSet/>
      <dgm:spPr/>
      <dgm:t>
        <a:bodyPr/>
        <a:lstStyle/>
        <a:p>
          <a:endParaRPr lang="en-IN"/>
        </a:p>
      </dgm:t>
    </dgm:pt>
    <dgm:pt modelId="{10965FB5-B30B-4301-9BD1-3FD543980D0C}">
      <dgm:prSet phldrT="[Text]"/>
      <dgm:spPr/>
      <dgm:t>
        <a:bodyPr/>
        <a:lstStyle/>
        <a:p>
          <a:r>
            <a:rPr lang="en-IN" dirty="0" smtClean="0"/>
            <a:t>Coffee shops.</a:t>
          </a:r>
          <a:endParaRPr lang="en-IN" dirty="0"/>
        </a:p>
      </dgm:t>
    </dgm:pt>
    <dgm:pt modelId="{917CDDC3-9D6C-48DC-A643-BA07C12F452C}" type="parTrans" cxnId="{4FEB5EA9-A23A-4DEC-BD19-52C440836E0B}">
      <dgm:prSet/>
      <dgm:spPr/>
      <dgm:t>
        <a:bodyPr/>
        <a:lstStyle/>
        <a:p>
          <a:endParaRPr lang="en-IN"/>
        </a:p>
      </dgm:t>
    </dgm:pt>
    <dgm:pt modelId="{F2B07E89-4203-4F48-959E-533D6B24D115}" type="sibTrans" cxnId="{4FEB5EA9-A23A-4DEC-BD19-52C440836E0B}">
      <dgm:prSet/>
      <dgm:spPr/>
      <dgm:t>
        <a:bodyPr/>
        <a:lstStyle/>
        <a:p>
          <a:endParaRPr lang="en-IN"/>
        </a:p>
      </dgm:t>
    </dgm:pt>
    <dgm:pt modelId="{2AD0A356-458E-40F7-A442-1A10E5BE0648}" type="pres">
      <dgm:prSet presAssocID="{512283AF-871F-4B78-A0F4-1C96F81F8CB5}" presName="diagram" presStyleCnt="0">
        <dgm:presLayoutVars>
          <dgm:dir/>
          <dgm:resizeHandles val="exact"/>
        </dgm:presLayoutVars>
      </dgm:prSet>
      <dgm:spPr/>
    </dgm:pt>
    <dgm:pt modelId="{19EADDB3-2D91-45AA-A76C-34FCF5B32002}" type="pres">
      <dgm:prSet presAssocID="{6CBCAB21-827B-4856-BEFE-B8FEA5374451}" presName="node" presStyleLbl="node1" presStyleIdx="0" presStyleCnt="3">
        <dgm:presLayoutVars>
          <dgm:bulletEnabled val="1"/>
        </dgm:presLayoutVars>
      </dgm:prSet>
      <dgm:spPr/>
      <dgm:t>
        <a:bodyPr/>
        <a:lstStyle/>
        <a:p>
          <a:endParaRPr lang="en-IN"/>
        </a:p>
      </dgm:t>
    </dgm:pt>
    <dgm:pt modelId="{DF725E0D-6D1D-40DD-BD18-5B6CD2E14503}" type="pres">
      <dgm:prSet presAssocID="{31434F6A-23F7-4BED-AE46-7926BF9EADAE}" presName="sibTrans" presStyleCnt="0"/>
      <dgm:spPr/>
    </dgm:pt>
    <dgm:pt modelId="{72B5A175-171C-43A0-BF06-025E739A1270}" type="pres">
      <dgm:prSet presAssocID="{C4C46EC4-38AD-4C25-B6E1-235209324BA7}" presName="node" presStyleLbl="node1" presStyleIdx="1" presStyleCnt="3">
        <dgm:presLayoutVars>
          <dgm:bulletEnabled val="1"/>
        </dgm:presLayoutVars>
      </dgm:prSet>
      <dgm:spPr/>
      <dgm:t>
        <a:bodyPr/>
        <a:lstStyle/>
        <a:p>
          <a:endParaRPr lang="en-IN"/>
        </a:p>
      </dgm:t>
    </dgm:pt>
    <dgm:pt modelId="{CA7188EC-6506-4E78-9C29-5E437A6A3694}" type="pres">
      <dgm:prSet presAssocID="{BF7611C2-1846-4395-866F-F0761E58C6AC}" presName="sibTrans" presStyleCnt="0"/>
      <dgm:spPr/>
    </dgm:pt>
    <dgm:pt modelId="{CF4E2361-2514-440C-A54F-B013EA1F2DB5}" type="pres">
      <dgm:prSet presAssocID="{10965FB5-B30B-4301-9BD1-3FD543980D0C}" presName="node" presStyleLbl="node1" presStyleIdx="2" presStyleCnt="3">
        <dgm:presLayoutVars>
          <dgm:bulletEnabled val="1"/>
        </dgm:presLayoutVars>
      </dgm:prSet>
      <dgm:spPr/>
      <dgm:t>
        <a:bodyPr/>
        <a:lstStyle/>
        <a:p>
          <a:endParaRPr lang="en-IN"/>
        </a:p>
      </dgm:t>
    </dgm:pt>
  </dgm:ptLst>
  <dgm:cxnLst>
    <dgm:cxn modelId="{D8D972FC-80B3-4DAE-8194-C82C0DC1EEC8}" type="presOf" srcId="{6CBCAB21-827B-4856-BEFE-B8FEA5374451}" destId="{19EADDB3-2D91-45AA-A76C-34FCF5B32002}" srcOrd="0" destOrd="0" presId="urn:microsoft.com/office/officeart/2005/8/layout/default"/>
    <dgm:cxn modelId="{4FEB5EA9-A23A-4DEC-BD19-52C440836E0B}" srcId="{512283AF-871F-4B78-A0F4-1C96F81F8CB5}" destId="{10965FB5-B30B-4301-9BD1-3FD543980D0C}" srcOrd="2" destOrd="0" parTransId="{917CDDC3-9D6C-48DC-A643-BA07C12F452C}" sibTransId="{F2B07E89-4203-4F48-959E-533D6B24D115}"/>
    <dgm:cxn modelId="{0713B672-9860-4167-AFC2-5A559D9DC259}" srcId="{512283AF-871F-4B78-A0F4-1C96F81F8CB5}" destId="{C4C46EC4-38AD-4C25-B6E1-235209324BA7}" srcOrd="1" destOrd="0" parTransId="{368D1403-3D8C-4049-826F-68263A0E5ABF}" sibTransId="{BF7611C2-1846-4395-866F-F0761E58C6AC}"/>
    <dgm:cxn modelId="{D0BFB269-D5D2-491B-A6A4-85973C007EFD}" type="presOf" srcId="{10965FB5-B30B-4301-9BD1-3FD543980D0C}" destId="{CF4E2361-2514-440C-A54F-B013EA1F2DB5}" srcOrd="0" destOrd="0" presId="urn:microsoft.com/office/officeart/2005/8/layout/default"/>
    <dgm:cxn modelId="{7BFB0005-D3E8-45D6-A0B5-C451D9D2EFEA}" srcId="{512283AF-871F-4B78-A0F4-1C96F81F8CB5}" destId="{6CBCAB21-827B-4856-BEFE-B8FEA5374451}" srcOrd="0" destOrd="0" parTransId="{45935264-C1A8-4E17-8EEF-0876B4061E26}" sibTransId="{31434F6A-23F7-4BED-AE46-7926BF9EADAE}"/>
    <dgm:cxn modelId="{D0088CEE-CBBA-49F8-AE24-55210578DC3B}" type="presOf" srcId="{512283AF-871F-4B78-A0F4-1C96F81F8CB5}" destId="{2AD0A356-458E-40F7-A442-1A10E5BE0648}" srcOrd="0" destOrd="0" presId="urn:microsoft.com/office/officeart/2005/8/layout/default"/>
    <dgm:cxn modelId="{FF7BC1A8-614F-440B-AB3D-6F64E4113C1F}" type="presOf" srcId="{C4C46EC4-38AD-4C25-B6E1-235209324BA7}" destId="{72B5A175-171C-43A0-BF06-025E739A1270}" srcOrd="0" destOrd="0" presId="urn:microsoft.com/office/officeart/2005/8/layout/default"/>
    <dgm:cxn modelId="{F2137C47-17FB-4253-9446-071AD9684E4B}" type="presParOf" srcId="{2AD0A356-458E-40F7-A442-1A10E5BE0648}" destId="{19EADDB3-2D91-45AA-A76C-34FCF5B32002}" srcOrd="0" destOrd="0" presId="urn:microsoft.com/office/officeart/2005/8/layout/default"/>
    <dgm:cxn modelId="{06AC3006-9132-4372-87F8-CB353BB52B17}" type="presParOf" srcId="{2AD0A356-458E-40F7-A442-1A10E5BE0648}" destId="{DF725E0D-6D1D-40DD-BD18-5B6CD2E14503}" srcOrd="1" destOrd="0" presId="urn:microsoft.com/office/officeart/2005/8/layout/default"/>
    <dgm:cxn modelId="{56E37CE7-40BD-4A3A-A84F-22FDAD2EAC83}" type="presParOf" srcId="{2AD0A356-458E-40F7-A442-1A10E5BE0648}" destId="{72B5A175-171C-43A0-BF06-025E739A1270}" srcOrd="2" destOrd="0" presId="urn:microsoft.com/office/officeart/2005/8/layout/default"/>
    <dgm:cxn modelId="{BFB2B2D8-036C-4847-B422-E0B6F575EA14}" type="presParOf" srcId="{2AD0A356-458E-40F7-A442-1A10E5BE0648}" destId="{CA7188EC-6506-4E78-9C29-5E437A6A3694}" srcOrd="3" destOrd="0" presId="urn:microsoft.com/office/officeart/2005/8/layout/default"/>
    <dgm:cxn modelId="{DFADA6C7-26BB-441D-94D4-71E275F139E8}" type="presParOf" srcId="{2AD0A356-458E-40F7-A442-1A10E5BE0648}" destId="{CF4E2361-2514-440C-A54F-B013EA1F2DB5}" srcOrd="4" destOrd="0" presId="urn:microsoft.com/office/officeart/2005/8/layout/default"/>
  </dgm:cxnLst>
  <dgm:bg/>
  <dgm:whole/>
</dgm:dataModel>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2DE11F-E32D-4CFD-8B09-DEE3A87A0B1E}" type="datetimeFigureOut">
              <a:rPr lang="en-IN" smtClean="0"/>
              <a:pPr/>
              <a:t>20-05-2016</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C1C0B5-688C-442D-B021-084FB1EE10BF}" type="slidenum">
              <a:rPr lang="en-IN" smtClean="0"/>
              <a:pPr/>
              <a:t>‹#›</a:t>
            </a:fld>
            <a:endParaRPr lang="en-IN"/>
          </a:p>
        </p:txBody>
      </p:sp>
    </p:spTree>
    <p:extLst>
      <p:ext uri="{BB962C8B-B14F-4D97-AF65-F5344CB8AC3E}">
        <p14:creationId xmlns:p14="http://schemas.microsoft.com/office/powerpoint/2010/main" xmlns="" val="633486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E841A8E-247D-42F2-BF0E-196294E0A578}" type="datetime1">
              <a:rPr lang="en-IN" smtClean="0"/>
              <a:pPr/>
              <a:t>20-05-2016</a:t>
            </a:fld>
            <a:endParaRPr lang="en-IN"/>
          </a:p>
        </p:txBody>
      </p:sp>
      <p:sp>
        <p:nvSpPr>
          <p:cNvPr id="17" name="Footer Placeholder 16"/>
          <p:cNvSpPr>
            <a:spLocks noGrp="1"/>
          </p:cNvSpPr>
          <p:nvPr>
            <p:ph type="ftr" sz="quarter" idx="11"/>
          </p:nvPr>
        </p:nvSpPr>
        <p:spPr/>
        <p:txBody>
          <a:bodyPr/>
          <a:lstStyle/>
          <a:p>
            <a:r>
              <a:rPr lang="en-IN" smtClean="0"/>
              <a:t>References: Modern Trends in Planning and designing of hospitals by Gupta Shakti kumar</a:t>
            </a:r>
            <a:endParaRPr lang="en-IN"/>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A3B1388-DCF9-4400-BE29-67712E3BB6CA}" type="slidenum">
              <a:rPr lang="en-IN" smtClean="0"/>
              <a:pPr/>
              <a:t>‹#›</a:t>
            </a:fld>
            <a:endParaRPr lang="en-IN"/>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E99595-77A8-42F3-BE27-8F9F8878E3E8}" type="datetime1">
              <a:rPr lang="en-IN" smtClean="0"/>
              <a:pPr/>
              <a:t>20-05-2016</a:t>
            </a:fld>
            <a:endParaRPr lang="en-IN"/>
          </a:p>
        </p:txBody>
      </p:sp>
      <p:sp>
        <p:nvSpPr>
          <p:cNvPr id="5" name="Footer Placeholder 4"/>
          <p:cNvSpPr>
            <a:spLocks noGrp="1"/>
          </p:cNvSpPr>
          <p:nvPr>
            <p:ph type="ftr" sz="quarter" idx="11"/>
          </p:nvPr>
        </p:nvSpPr>
        <p:spPr/>
        <p:txBody>
          <a:bodyPr/>
          <a:lstStyle/>
          <a:p>
            <a:r>
              <a:rPr lang="en-IN" smtClean="0"/>
              <a:t>References: Modern Trends in Planning and designing of hospitals by Gupta Shakti kumar</a:t>
            </a:r>
            <a:endParaRPr lang="en-IN"/>
          </a:p>
        </p:txBody>
      </p:sp>
      <p:sp>
        <p:nvSpPr>
          <p:cNvPr id="6" name="Slide Number Placeholder 5"/>
          <p:cNvSpPr>
            <a:spLocks noGrp="1"/>
          </p:cNvSpPr>
          <p:nvPr>
            <p:ph type="sldNum" sz="quarter" idx="12"/>
          </p:nvPr>
        </p:nvSpPr>
        <p:spPr/>
        <p:txBody>
          <a:bodyPr/>
          <a:lstStyle/>
          <a:p>
            <a:fld id="{8A3B1388-DCF9-4400-BE29-67712E3BB6CA}"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8A3B1388-DCF9-4400-BE29-67712E3BB6CA}" type="slidenum">
              <a:rPr lang="en-IN" smtClean="0"/>
              <a:pPr/>
              <a:t>‹#›</a:t>
            </a:fld>
            <a:endParaRPr lang="en-IN"/>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DF6326-2875-4BD5-B174-042143B68A5B}" type="datetime1">
              <a:rPr lang="en-IN" smtClean="0"/>
              <a:pPr/>
              <a:t>20-05-2016</a:t>
            </a:fld>
            <a:endParaRPr lang="en-IN"/>
          </a:p>
        </p:txBody>
      </p:sp>
      <p:sp>
        <p:nvSpPr>
          <p:cNvPr id="5" name="Footer Placeholder 4"/>
          <p:cNvSpPr>
            <a:spLocks noGrp="1"/>
          </p:cNvSpPr>
          <p:nvPr>
            <p:ph type="ftr" sz="quarter" idx="11"/>
          </p:nvPr>
        </p:nvSpPr>
        <p:spPr/>
        <p:txBody>
          <a:bodyPr/>
          <a:lstStyle/>
          <a:p>
            <a:r>
              <a:rPr lang="en-IN" smtClean="0"/>
              <a:t>References: Modern Trends in Planning and designing of hospitals by Gupta Shakti kumar</a:t>
            </a:r>
            <a:endParaRPr lang="en-IN"/>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F0FCB87-0475-434E-B73D-9F30237B6564}" type="datetime1">
              <a:rPr lang="en-IN" smtClean="0"/>
              <a:pPr/>
              <a:t>20-05-2016</a:t>
            </a:fld>
            <a:endParaRPr lang="en-IN"/>
          </a:p>
        </p:txBody>
      </p:sp>
      <p:sp>
        <p:nvSpPr>
          <p:cNvPr id="5" name="Footer Placeholder 4"/>
          <p:cNvSpPr>
            <a:spLocks noGrp="1"/>
          </p:cNvSpPr>
          <p:nvPr>
            <p:ph type="ftr" sz="quarter" idx="11"/>
          </p:nvPr>
        </p:nvSpPr>
        <p:spPr/>
        <p:txBody>
          <a:bodyPr/>
          <a:lstStyle/>
          <a:p>
            <a:r>
              <a:rPr lang="en-IN" smtClean="0"/>
              <a:t>References: Modern Trends in Planning and designing of hospitals by Gupta Shakti kumar</a:t>
            </a:r>
            <a:endParaRPr lang="en-IN"/>
          </a:p>
        </p:txBody>
      </p:sp>
      <p:sp>
        <p:nvSpPr>
          <p:cNvPr id="6" name="Slide Number Placeholder 5"/>
          <p:cNvSpPr>
            <a:spLocks noGrp="1"/>
          </p:cNvSpPr>
          <p:nvPr>
            <p:ph type="sldNum" sz="quarter" idx="12"/>
          </p:nvPr>
        </p:nvSpPr>
        <p:spPr>
          <a:xfrm>
            <a:off x="4361688" y="1026372"/>
            <a:ext cx="457200" cy="441325"/>
          </a:xfrm>
        </p:spPr>
        <p:txBody>
          <a:bodyPr/>
          <a:lstStyle/>
          <a:p>
            <a:fld id="{8A3B1388-DCF9-4400-BE29-67712E3BB6CA}" type="slidenum">
              <a:rPr lang="en-IN" smtClean="0"/>
              <a:pPr/>
              <a:t>‹#›</a:t>
            </a:fld>
            <a:endParaRPr lang="en-IN"/>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IN" smtClean="0"/>
              <a:t>References: Modern Trends in Planning and designing of hospitals by Gupta Shakti kumar</a:t>
            </a:r>
            <a:endParaRPr lang="en-IN"/>
          </a:p>
        </p:txBody>
      </p:sp>
      <p:sp>
        <p:nvSpPr>
          <p:cNvPr id="4" name="Date Placeholder 3"/>
          <p:cNvSpPr>
            <a:spLocks noGrp="1"/>
          </p:cNvSpPr>
          <p:nvPr>
            <p:ph type="dt" sz="half" idx="10"/>
          </p:nvPr>
        </p:nvSpPr>
        <p:spPr/>
        <p:txBody>
          <a:bodyPr/>
          <a:lstStyle/>
          <a:p>
            <a:fld id="{E1A3D098-293F-4497-92BA-DC812ED6DB87}" type="datetime1">
              <a:rPr lang="en-IN" smtClean="0"/>
              <a:pPr/>
              <a:t>20-05-2016</a:t>
            </a:fld>
            <a:endParaRPr lang="en-IN"/>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A3B1388-DCF9-4400-BE29-67712E3BB6CA}" type="slidenum">
              <a:rPr lang="en-IN" smtClean="0"/>
              <a:pPr/>
              <a:t>‹#›</a:t>
            </a:fld>
            <a:endParaRPr lang="en-IN"/>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2545A31-BE7A-4CB9-A391-7A2BFE1E2B59}" type="datetime1">
              <a:rPr lang="en-IN" smtClean="0"/>
              <a:pPr/>
              <a:t>20-05-2016</a:t>
            </a:fld>
            <a:endParaRPr lang="en-IN"/>
          </a:p>
        </p:txBody>
      </p:sp>
      <p:sp>
        <p:nvSpPr>
          <p:cNvPr id="6" name="Footer Placeholder 5"/>
          <p:cNvSpPr>
            <a:spLocks noGrp="1"/>
          </p:cNvSpPr>
          <p:nvPr>
            <p:ph type="ftr" sz="quarter" idx="11"/>
          </p:nvPr>
        </p:nvSpPr>
        <p:spPr/>
        <p:txBody>
          <a:bodyPr/>
          <a:lstStyle/>
          <a:p>
            <a:r>
              <a:rPr lang="en-IN" smtClean="0"/>
              <a:t>References: Modern Trends in Planning and designing of hospitals by Gupta Shakti kumar</a:t>
            </a:r>
            <a:endParaRPr lang="en-IN"/>
          </a:p>
        </p:txBody>
      </p:sp>
      <p:sp>
        <p:nvSpPr>
          <p:cNvPr id="7" name="Slide Number Placeholder 6"/>
          <p:cNvSpPr>
            <a:spLocks noGrp="1"/>
          </p:cNvSpPr>
          <p:nvPr>
            <p:ph type="sldNum" sz="quarter" idx="12"/>
          </p:nvPr>
        </p:nvSpPr>
        <p:spPr/>
        <p:txBody>
          <a:bodyPr/>
          <a:lstStyle/>
          <a:p>
            <a:fld id="{8A3B1388-DCF9-4400-BE29-67712E3BB6CA}" type="slidenum">
              <a:rPr lang="en-IN" smtClean="0"/>
              <a:pPr/>
              <a:t>‹#›</a:t>
            </a:fld>
            <a:endParaRPr lang="en-IN"/>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22D7C59-398E-45AE-AF2D-A0F40E1B44E2}" type="datetime1">
              <a:rPr lang="en-IN" smtClean="0"/>
              <a:pPr/>
              <a:t>20-05-2016</a:t>
            </a:fld>
            <a:endParaRPr lang="en-IN"/>
          </a:p>
        </p:txBody>
      </p:sp>
      <p:sp>
        <p:nvSpPr>
          <p:cNvPr id="8" name="Footer Placeholder 7"/>
          <p:cNvSpPr>
            <a:spLocks noGrp="1"/>
          </p:cNvSpPr>
          <p:nvPr>
            <p:ph type="ftr" sz="quarter" idx="11"/>
          </p:nvPr>
        </p:nvSpPr>
        <p:spPr>
          <a:xfrm>
            <a:off x="304800" y="6409944"/>
            <a:ext cx="3581400" cy="365760"/>
          </a:xfrm>
        </p:spPr>
        <p:txBody>
          <a:bodyPr/>
          <a:lstStyle/>
          <a:p>
            <a:r>
              <a:rPr lang="en-IN" smtClean="0"/>
              <a:t>References: Modern Trends in Planning and designing of hospitals by Gupta Shakti kumar</a:t>
            </a:r>
            <a:endParaRPr lang="en-IN"/>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8A3B1388-DCF9-4400-BE29-67712E3BB6CA}" type="slidenum">
              <a:rPr lang="en-IN" smtClean="0"/>
              <a:pPr/>
              <a:t>‹#›</a:t>
            </a:fld>
            <a:endParaRPr lang="en-IN"/>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BE74E95-BC09-42F7-86DE-96AAFD2ECF03}" type="datetime1">
              <a:rPr lang="en-IN" smtClean="0"/>
              <a:pPr/>
              <a:t>20-05-2016</a:t>
            </a:fld>
            <a:endParaRPr lang="en-IN"/>
          </a:p>
        </p:txBody>
      </p:sp>
      <p:sp>
        <p:nvSpPr>
          <p:cNvPr id="4" name="Footer Placeholder 3"/>
          <p:cNvSpPr>
            <a:spLocks noGrp="1"/>
          </p:cNvSpPr>
          <p:nvPr>
            <p:ph type="ftr" sz="quarter" idx="11"/>
          </p:nvPr>
        </p:nvSpPr>
        <p:spPr/>
        <p:txBody>
          <a:bodyPr/>
          <a:lstStyle/>
          <a:p>
            <a:r>
              <a:rPr lang="en-IN" smtClean="0"/>
              <a:t>References: Modern Trends in Planning and designing of hospitals by Gupta Shakti kumar</a:t>
            </a:r>
            <a:endParaRPr lang="en-IN"/>
          </a:p>
        </p:txBody>
      </p:sp>
      <p:sp>
        <p:nvSpPr>
          <p:cNvPr id="5" name="Slide Number Placeholder 4"/>
          <p:cNvSpPr>
            <a:spLocks noGrp="1"/>
          </p:cNvSpPr>
          <p:nvPr>
            <p:ph type="sldNum" sz="quarter" idx="12"/>
          </p:nvPr>
        </p:nvSpPr>
        <p:spPr>
          <a:xfrm>
            <a:off x="4343400" y="1036020"/>
            <a:ext cx="457200" cy="441325"/>
          </a:xfrm>
        </p:spPr>
        <p:txBody>
          <a:bodyPr/>
          <a:lstStyle/>
          <a:p>
            <a:fld id="{8A3B1388-DCF9-4400-BE29-67712E3BB6C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6CF9BD1-F248-4064-91B7-B8F0CA2E63FF}" type="datetime1">
              <a:rPr lang="en-IN" smtClean="0"/>
              <a:pPr/>
              <a:t>20-05-2016</a:t>
            </a:fld>
            <a:endParaRPr lang="en-IN"/>
          </a:p>
        </p:txBody>
      </p:sp>
      <p:sp>
        <p:nvSpPr>
          <p:cNvPr id="3" name="Footer Placeholder 2"/>
          <p:cNvSpPr>
            <a:spLocks noGrp="1"/>
          </p:cNvSpPr>
          <p:nvPr>
            <p:ph type="ftr" sz="quarter" idx="11"/>
          </p:nvPr>
        </p:nvSpPr>
        <p:spPr/>
        <p:txBody>
          <a:bodyPr/>
          <a:lstStyle/>
          <a:p>
            <a:r>
              <a:rPr lang="en-IN" smtClean="0"/>
              <a:t>References: Modern Trends in Planning and designing of hospitals by Gupta Shakti kumar</a:t>
            </a:r>
            <a:endParaRPr lang="en-IN"/>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A3B1388-DCF9-4400-BE29-67712E3BB6C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A3B1388-DCF9-4400-BE29-67712E3BB6CA}" type="slidenum">
              <a:rPr lang="en-IN" smtClean="0"/>
              <a:pPr/>
              <a:t>‹#›</a:t>
            </a:fld>
            <a:endParaRPr lang="en-IN"/>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D3594BE3-A004-4F8A-B954-8D607AB2ADD4}" type="datetime1">
              <a:rPr lang="en-IN" smtClean="0"/>
              <a:pPr/>
              <a:t>20-05-2016</a:t>
            </a:fld>
            <a:endParaRPr lang="en-IN"/>
          </a:p>
        </p:txBody>
      </p:sp>
      <p:sp>
        <p:nvSpPr>
          <p:cNvPr id="6" name="Footer Placeholder 5"/>
          <p:cNvSpPr>
            <a:spLocks noGrp="1"/>
          </p:cNvSpPr>
          <p:nvPr>
            <p:ph type="ftr" sz="quarter" idx="11"/>
          </p:nvPr>
        </p:nvSpPr>
        <p:spPr>
          <a:xfrm>
            <a:off x="301752" y="6410848"/>
            <a:ext cx="3383280" cy="365760"/>
          </a:xfrm>
        </p:spPr>
        <p:txBody>
          <a:bodyPr/>
          <a:lstStyle/>
          <a:p>
            <a:r>
              <a:rPr lang="en-IN" smtClean="0"/>
              <a:t>References: Modern Trends in Planning and designing of hospitals by Gupta Shakti kumar</a:t>
            </a:r>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8A3B1388-DCF9-4400-BE29-67712E3BB6CA}" type="slidenum">
              <a:rPr lang="en-IN" smtClean="0"/>
              <a:pPr/>
              <a:t>‹#›</a:t>
            </a:fld>
            <a:endParaRPr lang="en-IN"/>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B00705E-3C35-4D99-AB1D-D7A0A3517B10}" type="datetime1">
              <a:rPr lang="en-IN" smtClean="0"/>
              <a:pPr/>
              <a:t>20-05-2016</a:t>
            </a:fld>
            <a:endParaRPr lang="en-IN"/>
          </a:p>
        </p:txBody>
      </p:sp>
      <p:sp>
        <p:nvSpPr>
          <p:cNvPr id="6" name="Footer Placeholder 5"/>
          <p:cNvSpPr>
            <a:spLocks noGrp="1"/>
          </p:cNvSpPr>
          <p:nvPr>
            <p:ph type="ftr" sz="quarter" idx="11"/>
          </p:nvPr>
        </p:nvSpPr>
        <p:spPr>
          <a:xfrm>
            <a:off x="301752" y="6410848"/>
            <a:ext cx="3584448" cy="365760"/>
          </a:xfrm>
        </p:spPr>
        <p:txBody>
          <a:bodyPr/>
          <a:lstStyle/>
          <a:p>
            <a:r>
              <a:rPr lang="en-IN" smtClean="0"/>
              <a:t>References: Modern Trends in Planning and designing of hospitals by Gupta Shakti kumar</a:t>
            </a:r>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E9D9863-F88B-4A70-B790-2615E1A7544A}" type="datetime1">
              <a:rPr lang="en-IN" smtClean="0"/>
              <a:pPr/>
              <a:t>20-05-2016</a:t>
            </a:fld>
            <a:endParaRPr lang="en-IN"/>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en-IN" smtClean="0"/>
              <a:t>References: Modern Trends in Planning and designing of hospitals by Gupta Shakti kumar</a:t>
            </a:r>
            <a:endParaRPr lang="en-IN"/>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A3B1388-DCF9-4400-BE29-67712E3BB6CA}" type="slidenum">
              <a:rPr lang="en-IN" smtClean="0"/>
              <a:pPr/>
              <a:t>‹#›</a:t>
            </a:fld>
            <a:endParaRPr lang="en-IN"/>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diagramLayout" Target="../diagrams/layout2.xml"/><Relationship Id="rId7" Type="http://schemas.openxmlformats.org/officeDocument/2006/relationships/diagramLayout" Target="../diagrams/layout3.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openxmlformats.org/officeDocument/2006/relationships/diagramData" Target="../diagrams/data3.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diagramColors" Target="../diagrams/colors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AL%20ABEER/Kitchen/Checklist%20for%20kitchen.xlsx"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FINAL%20DISSERTATION-%20Preethu.docx"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00364" y="1571612"/>
            <a:ext cx="5429288" cy="2857520"/>
          </a:xfrm>
        </p:spPr>
        <p:txBody>
          <a:bodyPr>
            <a:noAutofit/>
          </a:bodyPr>
          <a:lstStyle/>
          <a:p>
            <a:pPr algn="ctr"/>
            <a:r>
              <a:rPr lang="en-US" sz="3600" dirty="0" smtClean="0">
                <a:solidFill>
                  <a:schemeClr val="tx1">
                    <a:lumMod val="65000"/>
                    <a:lumOff val="35000"/>
                  </a:schemeClr>
                </a:solidFill>
                <a:latin typeface="Stencil" pitchFamily="82" charset="0"/>
              </a:rPr>
              <a:t>ORGANIZATION </a:t>
            </a:r>
            <a:br>
              <a:rPr lang="en-US" sz="3600" dirty="0" smtClean="0">
                <a:solidFill>
                  <a:schemeClr val="tx1">
                    <a:lumMod val="65000"/>
                    <a:lumOff val="35000"/>
                  </a:schemeClr>
                </a:solidFill>
                <a:latin typeface="Stencil" pitchFamily="82" charset="0"/>
              </a:rPr>
            </a:br>
            <a:r>
              <a:rPr lang="en-US" sz="3600" dirty="0" smtClean="0">
                <a:solidFill>
                  <a:schemeClr val="tx1">
                    <a:lumMod val="65000"/>
                    <a:lumOff val="35000"/>
                  </a:schemeClr>
                </a:solidFill>
                <a:latin typeface="Stencil" pitchFamily="82" charset="0"/>
              </a:rPr>
              <a:t>AND</a:t>
            </a:r>
            <a:br>
              <a:rPr lang="en-US" sz="3600" dirty="0" smtClean="0">
                <a:solidFill>
                  <a:schemeClr val="tx1">
                    <a:lumMod val="65000"/>
                    <a:lumOff val="35000"/>
                  </a:schemeClr>
                </a:solidFill>
                <a:latin typeface="Stencil" pitchFamily="82" charset="0"/>
              </a:rPr>
            </a:br>
            <a:r>
              <a:rPr lang="en-US" sz="3600" dirty="0" smtClean="0">
                <a:solidFill>
                  <a:schemeClr val="tx1">
                    <a:lumMod val="65000"/>
                    <a:lumOff val="35000"/>
                  </a:schemeClr>
                </a:solidFill>
                <a:latin typeface="Stencil" pitchFamily="82" charset="0"/>
              </a:rPr>
              <a:t> PLANNING </a:t>
            </a:r>
            <a:br>
              <a:rPr lang="en-US" sz="3600" dirty="0" smtClean="0">
                <a:solidFill>
                  <a:schemeClr val="tx1">
                    <a:lumMod val="65000"/>
                    <a:lumOff val="35000"/>
                  </a:schemeClr>
                </a:solidFill>
                <a:latin typeface="Stencil" pitchFamily="82" charset="0"/>
              </a:rPr>
            </a:br>
            <a:r>
              <a:rPr lang="en-US" sz="3600" dirty="0" smtClean="0">
                <a:solidFill>
                  <a:schemeClr val="tx1">
                    <a:lumMod val="65000"/>
                    <a:lumOff val="35000"/>
                  </a:schemeClr>
                </a:solidFill>
                <a:latin typeface="Stencil" pitchFamily="82" charset="0"/>
              </a:rPr>
              <a:t>OF </a:t>
            </a:r>
            <a:br>
              <a:rPr lang="en-US" sz="3600" dirty="0" smtClean="0">
                <a:solidFill>
                  <a:schemeClr val="tx1">
                    <a:lumMod val="65000"/>
                    <a:lumOff val="35000"/>
                  </a:schemeClr>
                </a:solidFill>
                <a:latin typeface="Stencil" pitchFamily="82" charset="0"/>
              </a:rPr>
            </a:br>
            <a:r>
              <a:rPr lang="en-US" sz="3600" dirty="0" smtClean="0">
                <a:solidFill>
                  <a:schemeClr val="tx1">
                    <a:lumMod val="65000"/>
                    <a:lumOff val="35000"/>
                  </a:schemeClr>
                </a:solidFill>
                <a:latin typeface="Stencil" pitchFamily="82" charset="0"/>
              </a:rPr>
              <a:t>DIETARY SERVICES</a:t>
            </a:r>
            <a:br>
              <a:rPr lang="en-US" sz="3600" dirty="0" smtClean="0">
                <a:solidFill>
                  <a:schemeClr val="tx1">
                    <a:lumMod val="65000"/>
                    <a:lumOff val="35000"/>
                  </a:schemeClr>
                </a:solidFill>
                <a:latin typeface="Stencil" pitchFamily="82" charset="0"/>
              </a:rPr>
            </a:br>
            <a:r>
              <a:rPr lang="en-US" sz="3600" dirty="0" smtClean="0">
                <a:solidFill>
                  <a:schemeClr val="tx1">
                    <a:lumMod val="65000"/>
                    <a:lumOff val="35000"/>
                  </a:schemeClr>
                </a:solidFill>
                <a:latin typeface="Stencil" pitchFamily="82" charset="0"/>
              </a:rPr>
              <a:t>AT </a:t>
            </a:r>
            <a:br>
              <a:rPr lang="en-US" sz="3600" dirty="0" smtClean="0">
                <a:solidFill>
                  <a:schemeClr val="tx1">
                    <a:lumMod val="65000"/>
                    <a:lumOff val="35000"/>
                  </a:schemeClr>
                </a:solidFill>
                <a:latin typeface="Stencil" pitchFamily="82" charset="0"/>
              </a:rPr>
            </a:br>
            <a:r>
              <a:rPr lang="en-US" sz="3600" dirty="0" smtClean="0">
                <a:solidFill>
                  <a:schemeClr val="tx1">
                    <a:lumMod val="65000"/>
                    <a:lumOff val="35000"/>
                  </a:schemeClr>
                </a:solidFill>
                <a:latin typeface="Stencil" pitchFamily="82" charset="0"/>
              </a:rPr>
              <a:t>AL ABEER EDUCITY</a:t>
            </a:r>
            <a:endParaRPr lang="en-IN" sz="3600" dirty="0">
              <a:solidFill>
                <a:schemeClr val="tx1">
                  <a:lumMod val="65000"/>
                  <a:lumOff val="35000"/>
                </a:schemeClr>
              </a:solidFill>
              <a:latin typeface="Stencil" pitchFamily="82" charset="0"/>
            </a:endParaRPr>
          </a:p>
        </p:txBody>
      </p:sp>
      <p:sp>
        <p:nvSpPr>
          <p:cNvPr id="3" name="TextBox 2"/>
          <p:cNvSpPr txBox="1"/>
          <p:nvPr/>
        </p:nvSpPr>
        <p:spPr>
          <a:xfrm>
            <a:off x="4643438" y="5214950"/>
            <a:ext cx="4214842" cy="923330"/>
          </a:xfrm>
          <a:prstGeom prst="rect">
            <a:avLst/>
          </a:prstGeom>
          <a:noFill/>
        </p:spPr>
        <p:txBody>
          <a:bodyPr wrap="square" rtlCol="0">
            <a:spAutoFit/>
          </a:bodyPr>
          <a:lstStyle/>
          <a:p>
            <a:r>
              <a:rPr lang="en-IN" dirty="0" smtClean="0"/>
              <a:t>SUBMITTED BY:</a:t>
            </a:r>
          </a:p>
          <a:p>
            <a:r>
              <a:rPr lang="en-IN" dirty="0" smtClean="0"/>
              <a:t>PREETHU PRASANNAKUMAR</a:t>
            </a:r>
          </a:p>
          <a:p>
            <a:r>
              <a:rPr lang="en-IN" dirty="0" smtClean="0"/>
              <a:t>PG/14/049</a:t>
            </a:r>
            <a:endParaRPr lang="en-IN" dirty="0"/>
          </a:p>
        </p:txBody>
      </p:sp>
    </p:spTree>
    <p:extLst>
      <p:ext uri="{BB962C8B-B14F-4D97-AF65-F5344CB8AC3E}">
        <p14:creationId xmlns:p14="http://schemas.microsoft.com/office/powerpoint/2010/main" xmlns="" val="24940531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9001" y="971436"/>
            <a:ext cx="8280920" cy="2862322"/>
          </a:xfrm>
          <a:prstGeom prst="rect">
            <a:avLst/>
          </a:prstGeom>
          <a:noFill/>
        </p:spPr>
        <p:txBody>
          <a:bodyPr wrap="square" rtlCol="0">
            <a:spAutoFit/>
          </a:bodyPr>
          <a:lstStyle/>
          <a:p>
            <a:pPr marL="457200" indent="-457200">
              <a:buAutoNum type="arabicParenR"/>
            </a:pPr>
            <a:r>
              <a:rPr lang="en-US" sz="2000" dirty="0" smtClean="0">
                <a:latin typeface="Times New Roman" pitchFamily="18" charset="0"/>
                <a:cs typeface="Times New Roman" pitchFamily="18" charset="0"/>
              </a:rPr>
              <a:t>Infrastructure Planning</a:t>
            </a:r>
          </a:p>
          <a:p>
            <a:pPr marL="457200" indent="-457200">
              <a:buAutoNum type="arabicParenR"/>
            </a:pPr>
            <a:endParaRPr lang="en-US" sz="2000" dirty="0" smtClean="0">
              <a:latin typeface="Times New Roman" pitchFamily="18" charset="0"/>
              <a:cs typeface="Times New Roman" pitchFamily="18" charset="0"/>
            </a:endParaRPr>
          </a:p>
          <a:p>
            <a:pPr marL="971550" lvl="1" indent="-514350">
              <a:buAutoNum type="romanLcParenR"/>
            </a:pPr>
            <a:r>
              <a:rPr lang="en-US" sz="2000" dirty="0" smtClean="0">
                <a:latin typeface="Times New Roman" pitchFamily="18" charset="0"/>
                <a:cs typeface="Times New Roman" pitchFamily="18" charset="0"/>
              </a:rPr>
              <a:t>Area wise planning for:</a:t>
            </a:r>
            <a:endParaRPr lang="en-US" sz="2000" dirty="0">
              <a:latin typeface="Times New Roman" pitchFamily="18" charset="0"/>
              <a:cs typeface="Times New Roman" pitchFamily="18" charset="0"/>
            </a:endParaRPr>
          </a:p>
          <a:p>
            <a:pPr lvl="1"/>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 MEP, Fire, </a:t>
            </a:r>
            <a:r>
              <a:rPr lang="en-US" sz="2000" dirty="0" smtClean="0">
                <a:latin typeface="Times New Roman" pitchFamily="18" charset="0"/>
                <a:cs typeface="Times New Roman" pitchFamily="18" charset="0"/>
              </a:rPr>
              <a:t>HVAC requirements</a:t>
            </a:r>
            <a:endParaRPr lang="en-US" sz="2000" dirty="0" smtClean="0">
              <a:latin typeface="Times New Roman" pitchFamily="18" charset="0"/>
              <a:cs typeface="Times New Roman" pitchFamily="18" charset="0"/>
            </a:endParaRPr>
          </a:p>
          <a:p>
            <a:pPr lvl="1"/>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b) Furniture &amp; Fixture requirements</a:t>
            </a:r>
          </a:p>
          <a:p>
            <a:pPr lvl="1"/>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c) Flooring, Ceiling, Cornice, Wall finish etc. specifications</a:t>
            </a:r>
          </a:p>
          <a:p>
            <a:pPr marL="971550" lvl="1" indent="-514350">
              <a:buAutoNum type="romanLcParenR"/>
            </a:pPr>
            <a:endParaRPr lang="en-US" sz="2000" dirty="0">
              <a:latin typeface="Times New Roman" pitchFamily="18" charset="0"/>
              <a:cs typeface="Times New Roman" pitchFamily="18" charset="0"/>
            </a:endParaRPr>
          </a:p>
          <a:p>
            <a:pPr marL="971550" lvl="1" indent="-514350">
              <a:buAutoNum type="romanLcParenR"/>
            </a:pPr>
            <a:endParaRPr lang="en-US" sz="2000" dirty="0" smtClean="0">
              <a:latin typeface="Times New Roman" pitchFamily="18" charset="0"/>
              <a:cs typeface="Times New Roman" pitchFamily="18" charset="0"/>
            </a:endParaRPr>
          </a:p>
          <a:p>
            <a:pPr lvl="2"/>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29494158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IN" smtClean="0"/>
              <a:t>References: Modern Trends in Planning and designing of hospitals by Gupta Shakti kumar</a:t>
            </a:r>
            <a:endParaRPr lang="en-IN"/>
          </a:p>
        </p:txBody>
      </p:sp>
      <p:graphicFrame>
        <p:nvGraphicFramePr>
          <p:cNvPr id="3" name="Diagram 2"/>
          <p:cNvGraphicFramePr/>
          <p:nvPr/>
        </p:nvGraphicFramePr>
        <p:xfrm>
          <a:off x="214282" y="1285860"/>
          <a:ext cx="8929718"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428596" y="357166"/>
            <a:ext cx="8286808" cy="400110"/>
          </a:xfrm>
          <a:prstGeom prst="rect">
            <a:avLst/>
          </a:prstGeom>
          <a:noFill/>
        </p:spPr>
        <p:txBody>
          <a:bodyPr wrap="square" rtlCol="0">
            <a:spAutoFit/>
          </a:bodyPr>
          <a:lstStyle/>
          <a:p>
            <a:r>
              <a:rPr lang="en-IN" sz="2000" dirty="0" smtClean="0"/>
              <a:t>Various </a:t>
            </a:r>
            <a:r>
              <a:rPr lang="en-IN" sz="2000" dirty="0" smtClean="0"/>
              <a:t>Physical areas required for central component are:</a:t>
            </a:r>
            <a:endParaRPr lang="en-IN"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IN" smtClean="0"/>
              <a:t>References: Modern Trends in Planning and designing of hospitals by Gupta Shakti kumar</a:t>
            </a:r>
            <a:endParaRPr lang="en-IN"/>
          </a:p>
        </p:txBody>
      </p:sp>
      <p:sp>
        <p:nvSpPr>
          <p:cNvPr id="3" name="TextBox 2"/>
          <p:cNvSpPr txBox="1"/>
          <p:nvPr/>
        </p:nvSpPr>
        <p:spPr>
          <a:xfrm>
            <a:off x="428596" y="357166"/>
            <a:ext cx="5357850" cy="677108"/>
          </a:xfrm>
          <a:prstGeom prst="rect">
            <a:avLst/>
          </a:prstGeom>
          <a:noFill/>
        </p:spPr>
        <p:txBody>
          <a:bodyPr wrap="square" rtlCol="0">
            <a:spAutoFit/>
          </a:bodyPr>
          <a:lstStyle/>
          <a:p>
            <a:r>
              <a:rPr lang="en-IN" sz="2000" dirty="0" smtClean="0">
                <a:latin typeface="Times New Roman" pitchFamily="18" charset="0"/>
                <a:cs typeface="Times New Roman" pitchFamily="18" charset="0"/>
              </a:rPr>
              <a:t>Other Areas in the Bulk Kitchen </a:t>
            </a:r>
          </a:p>
          <a:p>
            <a:endParaRPr lang="en-IN" dirty="0"/>
          </a:p>
        </p:txBody>
      </p:sp>
      <p:graphicFrame>
        <p:nvGraphicFramePr>
          <p:cNvPr id="4" name="Diagram 3"/>
          <p:cNvGraphicFramePr/>
          <p:nvPr/>
        </p:nvGraphicFramePr>
        <p:xfrm>
          <a:off x="357158" y="1071546"/>
          <a:ext cx="8358246" cy="18460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00034" y="2928934"/>
            <a:ext cx="3214710" cy="400110"/>
          </a:xfrm>
          <a:prstGeom prst="rect">
            <a:avLst/>
          </a:prstGeom>
          <a:noFill/>
        </p:spPr>
        <p:txBody>
          <a:bodyPr wrap="square" rtlCol="0">
            <a:spAutoFit/>
          </a:bodyPr>
          <a:lstStyle/>
          <a:p>
            <a:r>
              <a:rPr lang="en-IN" sz="2000" dirty="0" smtClean="0">
                <a:latin typeface="Times New Roman" pitchFamily="18" charset="0"/>
                <a:cs typeface="Times New Roman" pitchFamily="18" charset="0"/>
              </a:rPr>
              <a:t>Peripheral components </a:t>
            </a:r>
            <a:endParaRPr lang="en-IN" sz="2000" dirty="0">
              <a:latin typeface="Times New Roman" pitchFamily="18" charset="0"/>
              <a:cs typeface="Times New Roman" pitchFamily="18" charset="0"/>
            </a:endParaRPr>
          </a:p>
        </p:txBody>
      </p:sp>
      <p:graphicFrame>
        <p:nvGraphicFramePr>
          <p:cNvPr id="6" name="Diagram 5"/>
          <p:cNvGraphicFramePr/>
          <p:nvPr/>
        </p:nvGraphicFramePr>
        <p:xfrm>
          <a:off x="214282" y="3571876"/>
          <a:ext cx="8715436" cy="107157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4584" y="197171"/>
            <a:ext cx="4032448" cy="400110"/>
          </a:xfrm>
          <a:prstGeom prst="rect">
            <a:avLst/>
          </a:prstGeom>
        </p:spPr>
        <p:txBody>
          <a:bodyPr wrap="square">
            <a:spAutoFit/>
          </a:bodyPr>
          <a:lstStyle/>
          <a:p>
            <a:pPr lvl="2"/>
            <a:r>
              <a:rPr lang="en-US" sz="2000" dirty="0" smtClean="0">
                <a:latin typeface="Times New Roman" pitchFamily="18" charset="0"/>
                <a:cs typeface="Times New Roman" pitchFamily="18" charset="0"/>
              </a:rPr>
              <a:t>I) General</a:t>
            </a:r>
            <a:endParaRPr lang="en-US" sz="2000"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714348" y="928670"/>
          <a:ext cx="8072494" cy="4396550"/>
        </p:xfrm>
        <a:graphic>
          <a:graphicData uri="http://schemas.openxmlformats.org/drawingml/2006/table">
            <a:tbl>
              <a:tblPr/>
              <a:tblGrid>
                <a:gridCol w="961677"/>
                <a:gridCol w="2476252"/>
                <a:gridCol w="4634565"/>
              </a:tblGrid>
              <a:tr h="0">
                <a:tc>
                  <a:txBody>
                    <a:bodyPr/>
                    <a:lstStyle/>
                    <a:p>
                      <a:pPr>
                        <a:lnSpc>
                          <a:spcPct val="115000"/>
                        </a:lnSpc>
                        <a:spcAft>
                          <a:spcPts val="0"/>
                        </a:spcAft>
                      </a:pPr>
                      <a:r>
                        <a:rPr lang="en-IN" sz="1800" b="1" dirty="0">
                          <a:latin typeface="Times New Roman"/>
                          <a:ea typeface="Times New Roman"/>
                          <a:cs typeface="Times New Roman"/>
                        </a:rPr>
                        <a:t>Sr. No</a:t>
                      </a:r>
                      <a:endParaRPr lang="en-IN"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Times New Roman"/>
                          <a:cs typeface="Times New Roman"/>
                        </a:rPr>
                        <a:t>Infrastructure</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Times New Roman"/>
                          <a:cs typeface="Times New Roman"/>
                        </a:rPr>
                        <a:t>Description</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IN" sz="1800">
                          <a:latin typeface="Times New Roman"/>
                          <a:ea typeface="Times New Roman"/>
                          <a:cs typeface="Times New Roman"/>
                        </a:rPr>
                        <a:t>1</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solidFill>
                            <a:srgbClr val="000000"/>
                          </a:solidFill>
                          <a:latin typeface="Times New Roman"/>
                          <a:ea typeface="Times New Roman"/>
                          <a:cs typeface="Times New Roman"/>
                        </a:rPr>
                        <a:t>Flooring</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Times New Roman"/>
                          <a:cs typeface="Times New Roman"/>
                        </a:rPr>
                        <a:t>Non- slip surface with no crevices and easily cleaned.</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IN" sz="1800">
                          <a:latin typeface="Times New Roman"/>
                          <a:ea typeface="Times New Roman"/>
                          <a:cs typeface="Times New Roman"/>
                        </a:rPr>
                        <a:t>2</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Times New Roman"/>
                          <a:cs typeface="Times New Roman"/>
                        </a:rPr>
                        <a:t>Door</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Times New Roman"/>
                          <a:cs typeface="Times New Roman"/>
                        </a:rPr>
                        <a:t>All doors shall have clear glazing to the top half</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IN" sz="1800">
                          <a:latin typeface="Times New Roman"/>
                          <a:ea typeface="Times New Roman"/>
                          <a:cs typeface="Times New Roman"/>
                        </a:rPr>
                        <a:t>3</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Times New Roman"/>
                          <a:cs typeface="Times New Roman"/>
                        </a:rPr>
                        <a:t>Lighting</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Times New Roman"/>
                          <a:cs typeface="Times New Roman"/>
                        </a:rPr>
                        <a:t>Use of natural light to the maximum</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IN" sz="1800">
                          <a:latin typeface="Times New Roman"/>
                          <a:ea typeface="Times New Roman"/>
                          <a:cs typeface="Times New Roman"/>
                        </a:rPr>
                        <a:t>4</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Times New Roman"/>
                          <a:cs typeface="Times New Roman"/>
                        </a:rPr>
                        <a:t>MEP- Electrical</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Times New Roman"/>
                          <a:cs typeface="Times New Roman"/>
                        </a:rPr>
                        <a:t>All equipment should have emergency shut off switches to prevent overheating</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IN" sz="1800">
                          <a:latin typeface="Times New Roman"/>
                          <a:ea typeface="Times New Roman"/>
                          <a:cs typeface="Times New Roman"/>
                        </a:rPr>
                        <a:t>5</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dirty="0">
                          <a:latin typeface="Times New Roman"/>
                          <a:ea typeface="Times New Roman"/>
                          <a:cs typeface="Times New Roman"/>
                        </a:rPr>
                        <a:t>Plumbing</a:t>
                      </a:r>
                      <a:endParaRPr lang="en-IN"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Times New Roman"/>
                          <a:cs typeface="Times New Roman"/>
                        </a:rPr>
                        <a:t>Basins with hands free operations with soap dispensers</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IN" sz="1800">
                          <a:latin typeface="Times New Roman"/>
                          <a:ea typeface="Times New Roman"/>
                          <a:cs typeface="Times New Roman"/>
                        </a:rPr>
                        <a:t>6</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Times New Roman"/>
                          <a:cs typeface="Times New Roman"/>
                        </a:rPr>
                        <a:t>HVAC</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Times New Roman"/>
                          <a:cs typeface="Times New Roman"/>
                        </a:rPr>
                        <a:t>Air lock between kitchen and external areas, shall be fitted with a fly screen door with a self closer</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IN" sz="1800">
                          <a:latin typeface="Times New Roman"/>
                          <a:ea typeface="Times New Roman"/>
                          <a:cs typeface="Times New Roman"/>
                        </a:rPr>
                        <a:t>7</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dirty="0">
                          <a:latin typeface="Times New Roman"/>
                          <a:ea typeface="Times New Roman"/>
                          <a:cs typeface="Times New Roman"/>
                        </a:rPr>
                        <a:t>Furniture Requirements</a:t>
                      </a:r>
                      <a:endParaRPr lang="en-IN"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dirty="0">
                          <a:latin typeface="Times New Roman"/>
                          <a:ea typeface="Times New Roman"/>
                          <a:cs typeface="Times New Roman"/>
                        </a:rPr>
                        <a:t>All </a:t>
                      </a:r>
                      <a:r>
                        <a:rPr lang="en-IN" sz="1800" dirty="0" smtClean="0">
                          <a:latin typeface="Times New Roman"/>
                          <a:ea typeface="Times New Roman"/>
                          <a:cs typeface="Times New Roman"/>
                        </a:rPr>
                        <a:t>equipments shall comply with commercial standards for equipments.</a:t>
                      </a:r>
                      <a:endParaRPr lang="en-IN"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4977953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285728"/>
            <a:ext cx="3643338" cy="400110"/>
          </a:xfrm>
          <a:prstGeom prst="rect">
            <a:avLst/>
          </a:prstGeom>
          <a:noFill/>
        </p:spPr>
        <p:txBody>
          <a:bodyPr wrap="square" rtlCol="0">
            <a:spAutoFit/>
          </a:bodyPr>
          <a:lstStyle/>
          <a:p>
            <a:r>
              <a:rPr lang="en-IN" sz="2000" dirty="0" smtClean="0">
                <a:latin typeface="Times New Roman" pitchFamily="18" charset="0"/>
                <a:cs typeface="Times New Roman" pitchFamily="18" charset="0"/>
              </a:rPr>
              <a:t>2) Food Preparation Area</a:t>
            </a:r>
            <a:endParaRPr lang="en-IN" sz="2000"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285720" y="714356"/>
          <a:ext cx="8643998" cy="5316347"/>
        </p:xfrm>
        <a:graphic>
          <a:graphicData uri="http://schemas.openxmlformats.org/drawingml/2006/table">
            <a:tbl>
              <a:tblPr/>
              <a:tblGrid>
                <a:gridCol w="857255"/>
                <a:gridCol w="1643075"/>
                <a:gridCol w="6143668"/>
              </a:tblGrid>
              <a:tr h="203200">
                <a:tc>
                  <a:txBody>
                    <a:bodyPr/>
                    <a:lstStyle/>
                    <a:p>
                      <a:pPr>
                        <a:lnSpc>
                          <a:spcPct val="115000"/>
                        </a:lnSpc>
                        <a:spcAft>
                          <a:spcPts val="0"/>
                        </a:spcAft>
                      </a:pPr>
                      <a:r>
                        <a:rPr lang="en-IN" sz="1800" b="1" dirty="0">
                          <a:latin typeface="Times New Roman" pitchFamily="18" charset="0"/>
                          <a:ea typeface="Times New Roman"/>
                          <a:cs typeface="Times New Roman" pitchFamily="18" charset="0"/>
                        </a:rPr>
                        <a:t>Sr. No</a:t>
                      </a:r>
                      <a:endParaRPr lang="en-IN" sz="1800" dirty="0">
                        <a:latin typeface="Times New Roman" pitchFamily="18" charset="0"/>
                        <a:ea typeface="Times New Roman"/>
                        <a:cs typeface="Times New Roman" pitchFamily="18" charset="0"/>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pitchFamily="18" charset="0"/>
                          <a:ea typeface="Times New Roman"/>
                          <a:cs typeface="Times New Roman" pitchFamily="18" charset="0"/>
                        </a:rPr>
                        <a:t>Infrastructure</a:t>
                      </a:r>
                      <a:endParaRPr lang="en-IN" sz="1800">
                        <a:latin typeface="Times New Roman" pitchFamily="18" charset="0"/>
                        <a:ea typeface="Times New Roman"/>
                        <a:cs typeface="Times New Roman" pitchFamily="18" charset="0"/>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pitchFamily="18" charset="0"/>
                          <a:ea typeface="Times New Roman"/>
                          <a:cs typeface="Times New Roman" pitchFamily="18" charset="0"/>
                        </a:rPr>
                        <a:t>Description</a:t>
                      </a:r>
                      <a:endParaRPr lang="en-IN" sz="1800">
                        <a:latin typeface="Times New Roman" pitchFamily="18" charset="0"/>
                        <a:ea typeface="Times New Roman"/>
                        <a:cs typeface="Times New Roman" pitchFamily="18" charset="0"/>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600">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1</a:t>
                      </a:r>
                      <a:endParaRPr lang="en-IN" sz="1800">
                        <a:latin typeface="Times New Roman" pitchFamily="18" charset="0"/>
                        <a:ea typeface="Times New Roman"/>
                        <a:cs typeface="Times New Roman" pitchFamily="18" charset="0"/>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Space Required</a:t>
                      </a:r>
                      <a:endParaRPr lang="en-IN" sz="1800" dirty="0">
                        <a:latin typeface="Times New Roman" pitchFamily="18" charset="0"/>
                        <a:ea typeface="Times New Roman"/>
                        <a:cs typeface="Times New Roman" pitchFamily="18" charset="0"/>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en-IN" sz="1800" kern="1200" dirty="0" smtClean="0">
                          <a:solidFill>
                            <a:schemeClr val="tx1"/>
                          </a:solidFill>
                          <a:latin typeface="+mn-lt"/>
                          <a:ea typeface="+mn-ea"/>
                          <a:cs typeface="+mn-cs"/>
                        </a:rPr>
                        <a:t>The space planned for the central kitchen is 8,000-1200 ft (</a:t>
                      </a:r>
                      <a:r>
                        <a:rPr kumimoji="0" lang="en-US" sz="1800" kern="1200" dirty="0" smtClean="0">
                          <a:solidFill>
                            <a:schemeClr val="tx1"/>
                          </a:solidFill>
                          <a:latin typeface="+mn-lt"/>
                          <a:ea typeface="+mn-ea"/>
                          <a:cs typeface="+mn-cs"/>
                        </a:rPr>
                        <a:t>UK Modil-8-10 sq ft/bed) </a:t>
                      </a:r>
                      <a:endParaRPr kumimoji="0" lang="en-IN" sz="1800" kern="1200" dirty="0">
                        <a:solidFill>
                          <a:schemeClr val="tx1"/>
                        </a:solidFill>
                        <a:latin typeface="+mn-lt"/>
                        <a:ea typeface="+mn-ea"/>
                        <a:cs typeface="+mn-cs"/>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0">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2</a:t>
                      </a:r>
                      <a:endParaRPr lang="en-IN" sz="1800">
                        <a:latin typeface="Times New Roman" pitchFamily="18" charset="0"/>
                        <a:ea typeface="Times New Roman"/>
                        <a:cs typeface="Times New Roman" pitchFamily="18" charset="0"/>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General Considerations</a:t>
                      </a:r>
                      <a:endParaRPr lang="en-IN" sz="1800">
                        <a:latin typeface="Times New Roman" pitchFamily="18" charset="0"/>
                        <a:ea typeface="Times New Roman"/>
                        <a:cs typeface="Times New Roman" pitchFamily="18" charset="0"/>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Layout: Soiled Patient and non- patient trays shall not pass through food preparation areas/ areas with open food(FGI)</a:t>
                      </a:r>
                      <a:endParaRPr lang="en-IN" sz="1800">
                        <a:latin typeface="Times New Roman" pitchFamily="18" charset="0"/>
                        <a:ea typeface="Times New Roman"/>
                        <a:cs typeface="Times New Roman" pitchFamily="18" charset="0"/>
                      </a:endParaRPr>
                    </a:p>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Hand washing area: Shall be provided within 20 feet( 6.10 metres) of each food preparation or serving area.(FGI)</a:t>
                      </a:r>
                      <a:endParaRPr lang="en-IN" sz="1800">
                        <a:latin typeface="Times New Roman" pitchFamily="18" charset="0"/>
                        <a:ea typeface="Times New Roman"/>
                        <a:cs typeface="Times New Roman" pitchFamily="18" charset="0"/>
                      </a:endParaRPr>
                    </a:p>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Area will include benches, sinks, shelving and mobile trolleys for utensil. Ready access to boiling water and ice dispensing machines</a:t>
                      </a:r>
                      <a:endParaRPr lang="en-IN" sz="1800">
                        <a:latin typeface="Times New Roman" pitchFamily="18" charset="0"/>
                        <a:ea typeface="Times New Roman"/>
                        <a:cs typeface="Times New Roman" pitchFamily="18" charset="0"/>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600">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3</a:t>
                      </a:r>
                      <a:endParaRPr lang="en-IN" sz="1800">
                        <a:latin typeface="Times New Roman" pitchFamily="18" charset="0"/>
                        <a:ea typeface="Times New Roman"/>
                        <a:cs typeface="Times New Roman" pitchFamily="18" charset="0"/>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latin typeface="Times New Roman" pitchFamily="18" charset="0"/>
                          <a:ea typeface="Times New Roman"/>
                          <a:cs typeface="Times New Roman" pitchFamily="18" charset="0"/>
                        </a:rPr>
                        <a:t>MEP- Electrical</a:t>
                      </a: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Special power may be required according to manufacturer’s specifications, safety considerations may include power cut- off to items of equipment</a:t>
                      </a:r>
                      <a:endParaRPr lang="en-IN" sz="1800" dirty="0">
                        <a:latin typeface="Times New Roman" pitchFamily="18" charset="0"/>
                        <a:ea typeface="Times New Roman"/>
                        <a:cs typeface="Times New Roman" pitchFamily="18" charset="0"/>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2800">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4</a:t>
                      </a:r>
                      <a:endParaRPr lang="en-IN" sz="1800">
                        <a:latin typeface="Times New Roman" pitchFamily="18" charset="0"/>
                        <a:ea typeface="Times New Roman"/>
                        <a:cs typeface="Times New Roman" pitchFamily="18" charset="0"/>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latin typeface="Times New Roman" pitchFamily="18" charset="0"/>
                          <a:ea typeface="Times New Roman"/>
                          <a:cs typeface="Times New Roman" pitchFamily="18" charset="0"/>
                        </a:rPr>
                        <a:t>Plumbing</a:t>
                      </a: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Sinks: two- compartment food preparation sink with a drain- board on each side of the double sink, The drain- boards shall be the same length as the sink compartment and fabricated to NSF standards(FGI)</a:t>
                      </a:r>
                      <a:endParaRPr lang="en-IN" sz="1800" dirty="0">
                        <a:latin typeface="Times New Roman" pitchFamily="18" charset="0"/>
                        <a:ea typeface="Times New Roman"/>
                        <a:cs typeface="Times New Roman" pitchFamily="18" charset="0"/>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1301957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000108"/>
          <a:ext cx="8358246" cy="2839212"/>
        </p:xfrm>
        <a:graphic>
          <a:graphicData uri="http://schemas.openxmlformats.org/drawingml/2006/table">
            <a:tbl>
              <a:tblPr/>
              <a:tblGrid>
                <a:gridCol w="995718"/>
                <a:gridCol w="2563907"/>
                <a:gridCol w="4798621"/>
              </a:tblGrid>
              <a:tr h="0">
                <a:tc>
                  <a:txBody>
                    <a:bodyPr/>
                    <a:lstStyle/>
                    <a:p>
                      <a:pPr algn="just">
                        <a:lnSpc>
                          <a:spcPct val="115000"/>
                        </a:lnSpc>
                        <a:spcAft>
                          <a:spcPts val="0"/>
                        </a:spcAft>
                      </a:pPr>
                      <a:r>
                        <a:rPr lang="en-IN" sz="1800" b="1" dirty="0">
                          <a:solidFill>
                            <a:srgbClr val="000000"/>
                          </a:solidFill>
                          <a:latin typeface="Times New Roman"/>
                          <a:ea typeface="Times New Roman"/>
                          <a:cs typeface="Times New Roman"/>
                        </a:rPr>
                        <a:t>Sr. No</a:t>
                      </a:r>
                      <a:endParaRPr lang="en-IN"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Times New Roman"/>
                          <a:cs typeface="Times New Roman"/>
                        </a:rPr>
                        <a:t>Infrastructure</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Times New Roman"/>
                          <a:cs typeface="Times New Roman"/>
                        </a:rPr>
                        <a:t>Description</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en-IN" sz="1800" dirty="0" smtClean="0">
                          <a:solidFill>
                            <a:srgbClr val="000000"/>
                          </a:solidFill>
                          <a:latin typeface="Times New Roman"/>
                          <a:ea typeface="Times New Roman"/>
                          <a:cs typeface="Times New Roman"/>
                        </a:rPr>
                        <a:t>1</a:t>
                      </a:r>
                      <a:endParaRPr lang="en-IN" sz="1800" dirty="0">
                        <a:solidFill>
                          <a:srgbClr val="000000"/>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a:ea typeface="Times New Roman"/>
                          <a:cs typeface="Times New Roman"/>
                        </a:rPr>
                        <a:t>General Considerations</a:t>
                      </a:r>
                      <a:endParaRPr lang="en-IN"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a:ea typeface="Times New Roman"/>
                          <a:cs typeface="Times New Roman"/>
                        </a:rPr>
                        <a:t>Space shall be provided for the delivery and transport equipment used, such as receiving carts/ jacks, transport carts, and returnables.</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en-IN" sz="1800" dirty="0" smtClean="0">
                          <a:solidFill>
                            <a:srgbClr val="000000"/>
                          </a:solidFill>
                          <a:latin typeface="Times New Roman"/>
                          <a:ea typeface="Times New Roman"/>
                          <a:cs typeface="Times New Roman"/>
                        </a:rPr>
                        <a:t>2</a:t>
                      </a:r>
                      <a:endParaRPr lang="en-IN" sz="1800" dirty="0">
                        <a:solidFill>
                          <a:srgbClr val="000000"/>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a:ea typeface="Times New Roman"/>
                          <a:cs typeface="Times New Roman"/>
                        </a:rPr>
                        <a:t>Location</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a:ea typeface="Times New Roman"/>
                          <a:cs typeface="Times New Roman"/>
                        </a:rPr>
                        <a:t>A receiving area shall be provided at the receiving entrance to the department for breakdown of boxes and vendor storage</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en-IN" sz="1800" dirty="0" smtClean="0">
                          <a:solidFill>
                            <a:srgbClr val="000000"/>
                          </a:solidFill>
                          <a:latin typeface="Times New Roman"/>
                          <a:ea typeface="Times New Roman"/>
                          <a:cs typeface="Times New Roman"/>
                        </a:rPr>
                        <a:t>3</a:t>
                      </a:r>
                      <a:endParaRPr lang="en-IN" sz="1800" dirty="0">
                        <a:solidFill>
                          <a:srgbClr val="000000"/>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a:ea typeface="Times New Roman"/>
                          <a:cs typeface="Times New Roman"/>
                        </a:rPr>
                        <a:t>Door</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a:ea typeface="Times New Roman"/>
                          <a:cs typeface="Times New Roman"/>
                        </a:rPr>
                        <a:t>minimum clear width of 4 feet(1.22 meters) and a minimum clear height of 7 feet( 2.14 meters)</a:t>
                      </a:r>
                      <a:endParaRPr lang="en-IN"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1681" name="Rectangle 1"/>
          <p:cNvSpPr>
            <a:spLocks noChangeArrowheads="1"/>
          </p:cNvSpPr>
          <p:nvPr/>
        </p:nvSpPr>
        <p:spPr bwMode="auto">
          <a:xfrm>
            <a:off x="357158" y="428604"/>
            <a:ext cx="2049215"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3) Receiving Area</a:t>
            </a:r>
            <a:endParaRPr kumimoji="0" lang="en-US" sz="200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99468938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571472" y="1000108"/>
          <a:ext cx="8358246" cy="4732020"/>
        </p:xfrm>
        <a:graphic>
          <a:graphicData uri="http://schemas.openxmlformats.org/drawingml/2006/table">
            <a:tbl>
              <a:tblPr/>
              <a:tblGrid>
                <a:gridCol w="995718"/>
                <a:gridCol w="2563907"/>
                <a:gridCol w="4798621"/>
              </a:tblGrid>
              <a:tr h="0">
                <a:tc>
                  <a:txBody>
                    <a:bodyPr/>
                    <a:lstStyle/>
                    <a:p>
                      <a:pPr algn="just">
                        <a:lnSpc>
                          <a:spcPct val="115000"/>
                        </a:lnSpc>
                        <a:spcAft>
                          <a:spcPts val="0"/>
                        </a:spcAft>
                      </a:pPr>
                      <a:r>
                        <a:rPr lang="en-IN" sz="1800" b="1" dirty="0">
                          <a:solidFill>
                            <a:srgbClr val="000000"/>
                          </a:solidFill>
                          <a:latin typeface="Times New Roman" pitchFamily="18" charset="0"/>
                          <a:ea typeface="Times New Roman"/>
                          <a:cs typeface="Times New Roman" pitchFamily="18" charset="0"/>
                        </a:rPr>
                        <a:t>Sr. No</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pitchFamily="18" charset="0"/>
                          <a:ea typeface="Times New Roman"/>
                          <a:cs typeface="Times New Roman" pitchFamily="18" charset="0"/>
                        </a:rPr>
                        <a:t>Infrastructure</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pitchFamily="18" charset="0"/>
                          <a:ea typeface="Times New Roman"/>
                          <a:cs typeface="Times New Roman" pitchFamily="18" charset="0"/>
                        </a:rPr>
                        <a:t>Description</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en-IN" sz="1800" dirty="0" smtClean="0">
                          <a:latin typeface="Times New Roman" pitchFamily="18" charset="0"/>
                          <a:ea typeface="Times New Roman"/>
                          <a:cs typeface="Times New Roman" pitchFamily="18" charset="0"/>
                        </a:rPr>
                        <a:t>1</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General Considerations</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Dry storage and refrigerator/ freezer space</a:t>
                      </a:r>
                      <a:endParaRPr lang="en-IN" sz="1800" dirty="0">
                        <a:latin typeface="Times New Roman" pitchFamily="18" charset="0"/>
                        <a:ea typeface="Times New Roman"/>
                        <a:cs typeface="Times New Roman" pitchFamily="18" charset="0"/>
                      </a:endParaRPr>
                    </a:p>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All food shall be stored clear of the floor</a:t>
                      </a:r>
                      <a:endParaRPr lang="en-IN" sz="1800" dirty="0">
                        <a:latin typeface="Times New Roman" pitchFamily="18" charset="0"/>
                        <a:ea typeface="Times New Roman"/>
                        <a:cs typeface="Times New Roman" pitchFamily="18" charset="0"/>
                      </a:endParaRPr>
                    </a:p>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Aisles with a minimum width of 36 inches shall be provided between storage units</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en-IN" sz="1800" dirty="0" smtClean="0">
                          <a:latin typeface="Times New Roman" pitchFamily="18" charset="0"/>
                          <a:ea typeface="Times New Roman"/>
                          <a:cs typeface="Times New Roman" pitchFamily="18" charset="0"/>
                        </a:rPr>
                        <a:t>2</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Furniture Requirements</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Require alarms when temperature is not reached or exceeded. Alarms should be automatically recorded</a:t>
                      </a:r>
                      <a:endParaRPr lang="en-IN" sz="1800" dirty="0">
                        <a:latin typeface="Times New Roman" pitchFamily="18" charset="0"/>
                        <a:ea typeface="Times New Roman"/>
                        <a:cs typeface="Times New Roman" pitchFamily="18" charset="0"/>
                      </a:endParaRPr>
                    </a:p>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Commercial grade refrigeration shall be provided to hold chilled and frozen food at temperatures in accordance with local, state and federal requirements( HACCP/ FDA Food Code)</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en-IN" sz="1800" dirty="0" smtClean="0">
                          <a:latin typeface="Times New Roman" pitchFamily="18" charset="0"/>
                          <a:ea typeface="Times New Roman"/>
                          <a:cs typeface="Times New Roman" pitchFamily="18" charset="0"/>
                        </a:rPr>
                        <a:t>3</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HVAC</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Room temperature should be maintained below 72 degree F (22degree C) and 55% relative humidity to minimize food spoilage.</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0657" name="Rectangle 1"/>
          <p:cNvSpPr>
            <a:spLocks noChangeArrowheads="1"/>
          </p:cNvSpPr>
          <p:nvPr/>
        </p:nvSpPr>
        <p:spPr bwMode="auto">
          <a:xfrm>
            <a:off x="285720" y="357166"/>
            <a:ext cx="3124573"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4) Food </a:t>
            </a:r>
            <a:r>
              <a:rPr kumimoji="0" lang="en-US" sz="20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and Supply Storage</a:t>
            </a:r>
            <a:endParaRPr kumimoji="0" lang="en-US" sz="20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108368480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357158" y="1071546"/>
          <a:ext cx="8643998" cy="5286413"/>
        </p:xfrm>
        <a:graphic>
          <a:graphicData uri="http://schemas.openxmlformats.org/drawingml/2006/table">
            <a:tbl>
              <a:tblPr/>
              <a:tblGrid>
                <a:gridCol w="1029760"/>
                <a:gridCol w="2651562"/>
                <a:gridCol w="4962676"/>
              </a:tblGrid>
              <a:tr h="406648">
                <a:tc>
                  <a:txBody>
                    <a:bodyPr/>
                    <a:lstStyle/>
                    <a:p>
                      <a:pPr algn="just">
                        <a:lnSpc>
                          <a:spcPct val="115000"/>
                        </a:lnSpc>
                        <a:spcAft>
                          <a:spcPts val="0"/>
                        </a:spcAft>
                      </a:pPr>
                      <a:r>
                        <a:rPr lang="en-IN" sz="1800" b="1" dirty="0">
                          <a:solidFill>
                            <a:srgbClr val="000000"/>
                          </a:solidFill>
                          <a:latin typeface="Times New Roman" pitchFamily="18" charset="0"/>
                          <a:ea typeface="Times New Roman"/>
                          <a:cs typeface="Times New Roman" pitchFamily="18" charset="0"/>
                        </a:rPr>
                        <a:t>Sr. No</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pitchFamily="18" charset="0"/>
                          <a:ea typeface="Times New Roman"/>
                          <a:cs typeface="Times New Roman" pitchFamily="18" charset="0"/>
                        </a:rPr>
                        <a:t>Infrastructure</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pitchFamily="18" charset="0"/>
                          <a:ea typeface="Times New Roman"/>
                          <a:cs typeface="Times New Roman" pitchFamily="18" charset="0"/>
                        </a:rPr>
                        <a:t>Description</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3294">
                <a:tc>
                  <a:txBody>
                    <a:bodyPr/>
                    <a:lstStyle/>
                    <a:p>
                      <a:pPr algn="just">
                        <a:lnSpc>
                          <a:spcPct val="115000"/>
                        </a:lnSpc>
                        <a:spcAft>
                          <a:spcPts val="0"/>
                        </a:spcAft>
                      </a:pPr>
                      <a:r>
                        <a:rPr lang="en-IN" sz="1800" dirty="0" smtClean="0">
                          <a:solidFill>
                            <a:srgbClr val="000000"/>
                          </a:solidFill>
                          <a:latin typeface="Times New Roman" pitchFamily="18" charset="0"/>
                          <a:ea typeface="Times New Roman"/>
                          <a:cs typeface="Times New Roman" pitchFamily="18" charset="0"/>
                        </a:rPr>
                        <a:t>1</a:t>
                      </a:r>
                      <a:endParaRPr lang="en-IN" sz="1800" dirty="0">
                        <a:solidFill>
                          <a:srgbClr val="0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General Considerations</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Space shall be provided for patient food assembly in a non-public, protected environment</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66471">
                <a:tc>
                  <a:txBody>
                    <a:bodyPr/>
                    <a:lstStyle/>
                    <a:p>
                      <a:pPr algn="just">
                        <a:lnSpc>
                          <a:spcPct val="115000"/>
                        </a:lnSpc>
                        <a:spcAft>
                          <a:spcPts val="0"/>
                        </a:spcAft>
                      </a:pPr>
                      <a:r>
                        <a:rPr lang="en-IN" sz="1800" dirty="0" smtClean="0">
                          <a:solidFill>
                            <a:srgbClr val="000000"/>
                          </a:solidFill>
                          <a:latin typeface="Times New Roman" pitchFamily="18" charset="0"/>
                          <a:ea typeface="Times New Roman"/>
                          <a:cs typeface="Times New Roman" pitchFamily="18" charset="0"/>
                        </a:rPr>
                        <a:t>2</a:t>
                      </a:r>
                      <a:endParaRPr lang="en-IN" sz="1800" dirty="0">
                        <a:solidFill>
                          <a:srgbClr val="0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IN" sz="1800" dirty="0">
                        <a:solidFill>
                          <a:srgbClr val="0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Space shall be provided for the following functions(FGI):</a:t>
                      </a:r>
                      <a:endParaRPr lang="en-IN" sz="1800" dirty="0">
                        <a:latin typeface="Times New Roman" pitchFamily="18" charset="0"/>
                        <a:ea typeface="Times New Roman"/>
                        <a:cs typeface="Times New Roman" pitchFamily="18" charset="0"/>
                      </a:endParaRPr>
                    </a:p>
                    <a:p>
                      <a:pPr marL="342900" lvl="0" indent="-342900" algn="just">
                        <a:lnSpc>
                          <a:spcPct val="115000"/>
                        </a:lnSpc>
                        <a:spcAft>
                          <a:spcPts val="0"/>
                        </a:spcAft>
                        <a:buFont typeface="+mj-lt"/>
                        <a:buAutoNum type="arabicPeriod"/>
                      </a:pPr>
                      <a:r>
                        <a:rPr lang="en-IN" sz="1800" dirty="0">
                          <a:solidFill>
                            <a:srgbClr val="000000"/>
                          </a:solidFill>
                          <a:latin typeface="Times New Roman" pitchFamily="18" charset="0"/>
                          <a:ea typeface="Times New Roman"/>
                          <a:cs typeface="Times New Roman" pitchFamily="18" charset="0"/>
                        </a:rPr>
                        <a:t>storing carts when not in use</a:t>
                      </a:r>
                      <a:endParaRPr lang="en-IN" sz="1800" dirty="0">
                        <a:latin typeface="Times New Roman" pitchFamily="18" charset="0"/>
                        <a:ea typeface="Times New Roman"/>
                        <a:cs typeface="Times New Roman" pitchFamily="18" charset="0"/>
                      </a:endParaRPr>
                    </a:p>
                    <a:p>
                      <a:pPr marL="342900" lvl="0" indent="-342900" algn="just">
                        <a:lnSpc>
                          <a:spcPct val="115000"/>
                        </a:lnSpc>
                        <a:spcAft>
                          <a:spcPts val="0"/>
                        </a:spcAft>
                        <a:buFont typeface="+mj-lt"/>
                        <a:buAutoNum type="arabicPeriod"/>
                      </a:pPr>
                      <a:r>
                        <a:rPr lang="en-IN" sz="1800" dirty="0">
                          <a:solidFill>
                            <a:srgbClr val="000000"/>
                          </a:solidFill>
                          <a:latin typeface="Times New Roman" pitchFamily="18" charset="0"/>
                          <a:ea typeface="Times New Roman"/>
                          <a:cs typeface="Times New Roman" pitchFamily="18" charset="0"/>
                        </a:rPr>
                        <a:t> Loading carts for distribution</a:t>
                      </a:r>
                      <a:endParaRPr lang="en-IN" sz="1800" dirty="0">
                        <a:latin typeface="Times New Roman" pitchFamily="18" charset="0"/>
                        <a:ea typeface="Times New Roman"/>
                        <a:cs typeface="Times New Roman" pitchFamily="18" charset="0"/>
                      </a:endParaRPr>
                    </a:p>
                    <a:p>
                      <a:pPr marL="342900" lvl="0" indent="-342900" algn="just">
                        <a:lnSpc>
                          <a:spcPct val="115000"/>
                        </a:lnSpc>
                        <a:spcAft>
                          <a:spcPts val="0"/>
                        </a:spcAft>
                        <a:buFont typeface="+mj-lt"/>
                        <a:buAutoNum type="arabicPeriod"/>
                      </a:pPr>
                      <a:r>
                        <a:rPr lang="en-IN" sz="1800" dirty="0">
                          <a:solidFill>
                            <a:srgbClr val="000000"/>
                          </a:solidFill>
                          <a:latin typeface="Times New Roman" pitchFamily="18" charset="0"/>
                          <a:ea typeface="Times New Roman"/>
                          <a:cs typeface="Times New Roman" pitchFamily="18" charset="0"/>
                        </a:rPr>
                        <a:t>distributing meals</a:t>
                      </a:r>
                      <a:endParaRPr lang="en-IN" sz="1800" dirty="0">
                        <a:latin typeface="Times New Roman" pitchFamily="18" charset="0"/>
                        <a:ea typeface="Times New Roman"/>
                        <a:cs typeface="Times New Roman" pitchFamily="18" charset="0"/>
                      </a:endParaRPr>
                    </a:p>
                    <a:p>
                      <a:pPr marL="342900" lvl="0" indent="-342900" algn="just">
                        <a:lnSpc>
                          <a:spcPct val="115000"/>
                        </a:lnSpc>
                        <a:spcAft>
                          <a:spcPts val="0"/>
                        </a:spcAft>
                        <a:buFont typeface="+mj-lt"/>
                        <a:buAutoNum type="arabicPeriod"/>
                      </a:pPr>
                      <a:r>
                        <a:rPr lang="en-IN" sz="1800" dirty="0">
                          <a:solidFill>
                            <a:srgbClr val="000000"/>
                          </a:solidFill>
                          <a:latin typeface="Times New Roman" pitchFamily="18" charset="0"/>
                          <a:ea typeface="Times New Roman"/>
                          <a:cs typeface="Times New Roman" pitchFamily="18" charset="0"/>
                        </a:rPr>
                        <a:t>Receiving soiled carts</a:t>
                      </a:r>
                      <a:endParaRPr lang="en-IN" sz="1800" dirty="0">
                        <a:latin typeface="Times New Roman" pitchFamily="18" charset="0"/>
                        <a:ea typeface="Times New Roman"/>
                        <a:cs typeface="Times New Roman" pitchFamily="18" charset="0"/>
                      </a:endParaRPr>
                    </a:p>
                    <a:p>
                      <a:pPr marL="342900" lvl="0" indent="-342900" algn="just">
                        <a:lnSpc>
                          <a:spcPct val="115000"/>
                        </a:lnSpc>
                        <a:spcAft>
                          <a:spcPts val="0"/>
                        </a:spcAft>
                        <a:buFont typeface="+mj-lt"/>
                        <a:buAutoNum type="arabicPeriod"/>
                      </a:pPr>
                      <a:r>
                        <a:rPr lang="en-IN" sz="1800" dirty="0">
                          <a:solidFill>
                            <a:srgbClr val="000000"/>
                          </a:solidFill>
                          <a:latin typeface="Times New Roman" pitchFamily="18" charset="0"/>
                          <a:ea typeface="Times New Roman"/>
                          <a:cs typeface="Times New Roman" pitchFamily="18" charset="0"/>
                        </a:rPr>
                        <a:t>Sanitizing carts: A designated area shall be identified when a grated or sloped floor with floor drain and source of water and sanitizing agents.</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9633" name="Rectangle 1"/>
          <p:cNvSpPr>
            <a:spLocks noChangeArrowheads="1"/>
          </p:cNvSpPr>
          <p:nvPr/>
        </p:nvSpPr>
        <p:spPr bwMode="auto">
          <a:xfrm>
            <a:off x="714348" y="428604"/>
            <a:ext cx="8429652"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Assembly and Distribution facilities</a:t>
            </a:r>
            <a:endParaRPr kumimoji="0" lang="en-US" sz="200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156360603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14282" y="1000109"/>
          <a:ext cx="8715436" cy="4998801"/>
        </p:xfrm>
        <a:graphic>
          <a:graphicData uri="http://schemas.openxmlformats.org/drawingml/2006/table">
            <a:tbl>
              <a:tblPr/>
              <a:tblGrid>
                <a:gridCol w="1038271"/>
                <a:gridCol w="2673475"/>
                <a:gridCol w="5003690"/>
              </a:tblGrid>
              <a:tr h="357190">
                <a:tc>
                  <a:txBody>
                    <a:bodyPr/>
                    <a:lstStyle/>
                    <a:p>
                      <a:pPr algn="just">
                        <a:lnSpc>
                          <a:spcPct val="115000"/>
                        </a:lnSpc>
                        <a:spcAft>
                          <a:spcPts val="0"/>
                        </a:spcAft>
                      </a:pPr>
                      <a:r>
                        <a:rPr lang="en-IN" sz="1800" b="1" dirty="0">
                          <a:solidFill>
                            <a:srgbClr val="000000"/>
                          </a:solidFill>
                          <a:latin typeface="Times New Roman" pitchFamily="18" charset="0"/>
                          <a:ea typeface="Times New Roman"/>
                          <a:cs typeface="Times New Roman" pitchFamily="18" charset="0"/>
                        </a:rPr>
                        <a:t>Sr. No</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pitchFamily="18" charset="0"/>
                          <a:ea typeface="Times New Roman"/>
                          <a:cs typeface="Times New Roman" pitchFamily="18" charset="0"/>
                        </a:rPr>
                        <a:t>Infrastructure</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pitchFamily="18" charset="0"/>
                          <a:ea typeface="Times New Roman"/>
                          <a:cs typeface="Times New Roman" pitchFamily="18" charset="0"/>
                        </a:rPr>
                        <a:t>Description</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1570">
                <a:tc>
                  <a:txBody>
                    <a:bodyPr/>
                    <a:lstStyle/>
                    <a:p>
                      <a:pPr algn="just">
                        <a:lnSpc>
                          <a:spcPct val="115000"/>
                        </a:lnSpc>
                        <a:spcAft>
                          <a:spcPts val="0"/>
                        </a:spcAft>
                      </a:pPr>
                      <a:r>
                        <a:rPr lang="en-IN" sz="1800" dirty="0" smtClean="0">
                          <a:solidFill>
                            <a:srgbClr val="000000"/>
                          </a:solidFill>
                          <a:latin typeface="Times New Roman" pitchFamily="18" charset="0"/>
                          <a:ea typeface="Times New Roman"/>
                          <a:cs typeface="Times New Roman" pitchFamily="18" charset="0"/>
                        </a:rPr>
                        <a:t>1</a:t>
                      </a:r>
                      <a:endParaRPr lang="en-IN" sz="1800" dirty="0">
                        <a:solidFill>
                          <a:srgbClr val="0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Flooring</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Floor drain should be provided where carts can air- dry</a:t>
                      </a:r>
                      <a:endParaRPr lang="en-IN" sz="1800">
                        <a:latin typeface="Times New Roman" pitchFamily="18" charset="0"/>
                        <a:ea typeface="Times New Roman"/>
                        <a:cs typeface="Times New Roman" pitchFamily="18" charset="0"/>
                      </a:endParaRPr>
                    </a:p>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Impervious and non- slip</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a:txBody>
                    <a:bodyPr/>
                    <a:lstStyle/>
                    <a:p>
                      <a:pPr algn="just">
                        <a:lnSpc>
                          <a:spcPct val="115000"/>
                        </a:lnSpc>
                        <a:spcAft>
                          <a:spcPts val="0"/>
                        </a:spcAft>
                      </a:pPr>
                      <a:r>
                        <a:rPr lang="en-IN" sz="1800" dirty="0" smtClean="0">
                          <a:solidFill>
                            <a:srgbClr val="000000"/>
                          </a:solidFill>
                          <a:latin typeface="Times New Roman" pitchFamily="18" charset="0"/>
                          <a:ea typeface="Times New Roman"/>
                          <a:cs typeface="Times New Roman" pitchFamily="18" charset="0"/>
                        </a:rPr>
                        <a:t>2</a:t>
                      </a:r>
                      <a:endParaRPr lang="en-IN" sz="1800" dirty="0">
                        <a:solidFill>
                          <a:srgbClr val="0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Ceiling</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Smooth, Impervious and easily cleanable</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a:txBody>
                    <a:bodyPr/>
                    <a:lstStyle/>
                    <a:p>
                      <a:pPr algn="just">
                        <a:lnSpc>
                          <a:spcPct val="115000"/>
                        </a:lnSpc>
                        <a:spcAft>
                          <a:spcPts val="0"/>
                        </a:spcAft>
                      </a:pPr>
                      <a:r>
                        <a:rPr lang="en-IN" sz="1800" dirty="0" smtClean="0">
                          <a:solidFill>
                            <a:srgbClr val="000000"/>
                          </a:solidFill>
                          <a:latin typeface="Times New Roman" pitchFamily="18" charset="0"/>
                          <a:ea typeface="Times New Roman"/>
                          <a:cs typeface="Times New Roman" pitchFamily="18" charset="0"/>
                        </a:rPr>
                        <a:t>3</a:t>
                      </a:r>
                      <a:endParaRPr lang="en-IN" sz="1800" dirty="0">
                        <a:solidFill>
                          <a:srgbClr val="0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Wall finish</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Smooth, Impervious and easily cleanable</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5949">
                <a:tc>
                  <a:txBody>
                    <a:bodyPr/>
                    <a:lstStyle/>
                    <a:p>
                      <a:pPr algn="just">
                        <a:lnSpc>
                          <a:spcPct val="115000"/>
                        </a:lnSpc>
                        <a:spcAft>
                          <a:spcPts val="0"/>
                        </a:spcAft>
                      </a:pPr>
                      <a:r>
                        <a:rPr lang="en-IN" sz="1800" dirty="0" smtClean="0">
                          <a:solidFill>
                            <a:srgbClr val="000000"/>
                          </a:solidFill>
                          <a:latin typeface="Times New Roman" pitchFamily="18" charset="0"/>
                          <a:ea typeface="Times New Roman"/>
                          <a:cs typeface="Times New Roman" pitchFamily="18" charset="0"/>
                        </a:rPr>
                        <a:t>4</a:t>
                      </a:r>
                      <a:endParaRPr lang="en-IN" sz="1800" dirty="0">
                        <a:solidFill>
                          <a:srgbClr val="0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Plumbing</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Soak sinks to pre- soak dinnerware and utensils., stainless steel sinks</a:t>
                      </a:r>
                      <a:endParaRPr lang="en-IN" sz="1800">
                        <a:latin typeface="Times New Roman" pitchFamily="18" charset="0"/>
                        <a:ea typeface="Times New Roman"/>
                        <a:cs typeface="Times New Roman" pitchFamily="18" charset="0"/>
                      </a:endParaRPr>
                    </a:p>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Use of hot water sanitizing dish machine is recommended rather than a low temperature chemical washing unit</a:t>
                      </a:r>
                      <a:endParaRPr lang="en-IN" sz="1800">
                        <a:latin typeface="Times New Roman" pitchFamily="18" charset="0"/>
                        <a:ea typeface="Times New Roman"/>
                        <a:cs typeface="Times New Roman" pitchFamily="18" charset="0"/>
                      </a:endParaRPr>
                    </a:p>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A single three- compartment sink with integral sloped drain boards on both clean and soiled sides shall be provided</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a:txBody>
                    <a:bodyPr/>
                    <a:lstStyle/>
                    <a:p>
                      <a:pPr algn="just">
                        <a:lnSpc>
                          <a:spcPct val="115000"/>
                        </a:lnSpc>
                        <a:spcAft>
                          <a:spcPts val="0"/>
                        </a:spcAft>
                      </a:pPr>
                      <a:r>
                        <a:rPr lang="en-IN" sz="1800" dirty="0" smtClean="0">
                          <a:solidFill>
                            <a:srgbClr val="000000"/>
                          </a:solidFill>
                          <a:latin typeface="Times New Roman" pitchFamily="18" charset="0"/>
                          <a:ea typeface="Times New Roman"/>
                          <a:cs typeface="Times New Roman" pitchFamily="18" charset="0"/>
                        </a:rPr>
                        <a:t>5</a:t>
                      </a:r>
                      <a:endParaRPr lang="en-IN" sz="1800" dirty="0">
                        <a:solidFill>
                          <a:srgbClr val="0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Miscellaneous</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Acoustic treatment to reduce noise</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8609" name="Rectangle 1"/>
          <p:cNvSpPr>
            <a:spLocks noChangeArrowheads="1"/>
          </p:cNvSpPr>
          <p:nvPr/>
        </p:nvSpPr>
        <p:spPr bwMode="auto">
          <a:xfrm>
            <a:off x="428596" y="285728"/>
            <a:ext cx="2722540"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Ware- washing Facilities</a:t>
            </a:r>
            <a:endParaRPr kumimoji="0" lang="en-US" sz="200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10533297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214282" y="1285860"/>
          <a:ext cx="8715436" cy="3333773"/>
        </p:xfrm>
        <a:graphic>
          <a:graphicData uri="http://schemas.openxmlformats.org/drawingml/2006/table">
            <a:tbl>
              <a:tblPr/>
              <a:tblGrid>
                <a:gridCol w="1038271"/>
                <a:gridCol w="2673475"/>
                <a:gridCol w="5003690"/>
              </a:tblGrid>
              <a:tr h="833443">
                <a:tc>
                  <a:txBody>
                    <a:bodyPr/>
                    <a:lstStyle/>
                    <a:p>
                      <a:pPr algn="just">
                        <a:lnSpc>
                          <a:spcPct val="115000"/>
                        </a:lnSpc>
                        <a:spcAft>
                          <a:spcPts val="0"/>
                        </a:spcAft>
                      </a:pPr>
                      <a:r>
                        <a:rPr lang="en-IN" sz="1800" b="1" dirty="0">
                          <a:solidFill>
                            <a:srgbClr val="000000"/>
                          </a:solidFill>
                          <a:latin typeface="Times New Roman" pitchFamily="18" charset="0"/>
                          <a:ea typeface="Times New Roman"/>
                          <a:cs typeface="Times New Roman" pitchFamily="18" charset="0"/>
                        </a:rPr>
                        <a:t>Sr. No</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dirty="0">
                          <a:latin typeface="Times New Roman" pitchFamily="18" charset="0"/>
                          <a:ea typeface="Times New Roman"/>
                          <a:cs typeface="Times New Roman" pitchFamily="18" charset="0"/>
                        </a:rPr>
                        <a:t>Infrastructure</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pitchFamily="18" charset="0"/>
                          <a:ea typeface="Times New Roman"/>
                          <a:cs typeface="Times New Roman" pitchFamily="18" charset="0"/>
                        </a:rPr>
                        <a:t>Description</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6887">
                <a:tc>
                  <a:txBody>
                    <a:bodyPr/>
                    <a:lstStyle/>
                    <a:p>
                      <a:pPr algn="just">
                        <a:lnSpc>
                          <a:spcPct val="115000"/>
                        </a:lnSpc>
                        <a:spcAft>
                          <a:spcPts val="0"/>
                        </a:spcAft>
                      </a:pP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General Considerations</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Food shields( sneeze guards) shall be provided into protect non- covered and unpackaged foods.(FGI)</a:t>
                      </a:r>
                      <a:endParaRPr lang="en-IN" sz="1800">
                        <a:latin typeface="Times New Roman" pitchFamily="18" charset="0"/>
                        <a:ea typeface="Times New Roman"/>
                        <a:cs typeface="Times New Roman" pitchFamily="18" charset="0"/>
                      </a:endParaRPr>
                    </a:p>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Hot/ cold food holding and displaying equipment shall maintain internal temperature controls</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3443">
                <a:tc>
                  <a:txBody>
                    <a:bodyPr/>
                    <a:lstStyle/>
                    <a:p>
                      <a:pPr algn="just">
                        <a:lnSpc>
                          <a:spcPct val="115000"/>
                        </a:lnSpc>
                        <a:spcAft>
                          <a:spcPts val="0"/>
                        </a:spcAft>
                      </a:pPr>
                      <a:endParaRPr lang="en-IN" sz="1800">
                        <a:solidFill>
                          <a:srgbClr val="0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Plumbing</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Hand washing station(FGI)</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7585" name="Rectangle 1"/>
          <p:cNvSpPr>
            <a:spLocks noChangeArrowheads="1"/>
          </p:cNvSpPr>
          <p:nvPr/>
        </p:nvSpPr>
        <p:spPr bwMode="auto">
          <a:xfrm>
            <a:off x="428596" y="357166"/>
            <a:ext cx="5040162"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Retailed Food Service areas (Cafeterias/ Cafes)</a:t>
            </a:r>
            <a:endParaRPr kumimoji="0" lang="en-US" sz="200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2676253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1520" y="218277"/>
            <a:ext cx="4752528" cy="461665"/>
          </a:xfrm>
          <a:prstGeom prst="rect">
            <a:avLst/>
          </a:prstGeom>
          <a:noFill/>
        </p:spPr>
        <p:txBody>
          <a:bodyPr wrap="square" rtlCol="0">
            <a:spAutoFit/>
          </a:bodyPr>
          <a:lstStyle/>
          <a:p>
            <a:r>
              <a:rPr lang="en-US" sz="2400" b="1" u="sng" dirty="0" smtClean="0">
                <a:latin typeface="Times New Roman" pitchFamily="18" charset="0"/>
                <a:cs typeface="Times New Roman" pitchFamily="18" charset="0"/>
              </a:rPr>
              <a:t>Overview of the Hospital:</a:t>
            </a:r>
            <a:endParaRPr lang="en-IN" sz="2400" b="1" u="sng" dirty="0">
              <a:latin typeface="Times New Roman" pitchFamily="18" charset="0"/>
              <a:cs typeface="Times New Roman" pitchFamily="18" charset="0"/>
            </a:endParaRPr>
          </a:p>
        </p:txBody>
      </p:sp>
      <p:sp>
        <p:nvSpPr>
          <p:cNvPr id="2" name="TextBox 1"/>
          <p:cNvSpPr txBox="1"/>
          <p:nvPr/>
        </p:nvSpPr>
        <p:spPr>
          <a:xfrm>
            <a:off x="467544" y="908720"/>
            <a:ext cx="8208912" cy="5324535"/>
          </a:xfrm>
          <a:prstGeom prst="rect">
            <a:avLst/>
          </a:prstGeom>
          <a:noFill/>
        </p:spPr>
        <p:txBody>
          <a:bodyPr wrap="square" rtlCol="0">
            <a:spAutoFit/>
          </a:bodyPr>
          <a:lstStyle/>
          <a:p>
            <a:pPr marL="342900" indent="-342900" algn="just">
              <a:buFont typeface="Wingdings" pitchFamily="2" charset="2"/>
              <a:buChar char="ü"/>
            </a:pPr>
            <a:r>
              <a:rPr lang="en-US" sz="2000" dirty="0" smtClean="0">
                <a:latin typeface="Times New Roman" pitchFamily="18" charset="0"/>
                <a:cs typeface="Times New Roman" pitchFamily="18" charset="0"/>
              </a:rPr>
              <a:t>Al Abeer Educity is an upcoming multispecialty cum teaching hospital.</a:t>
            </a:r>
          </a:p>
          <a:p>
            <a:pPr marL="342900" indent="-342900" algn="just">
              <a:buFont typeface="Wingdings" pitchFamily="2" charset="2"/>
              <a:buChar char="ü"/>
            </a:pPr>
            <a:endParaRPr lang="en-US" sz="2000" dirty="0">
              <a:latin typeface="Times New Roman" pitchFamily="18" charset="0"/>
              <a:cs typeface="Times New Roman" pitchFamily="18" charset="0"/>
            </a:endParaRPr>
          </a:p>
          <a:p>
            <a:pPr marL="342900" indent="-342900" algn="just">
              <a:buFont typeface="Wingdings" pitchFamily="2" charset="2"/>
              <a:buChar char="ü"/>
            </a:pPr>
            <a:r>
              <a:rPr lang="en-US" sz="2000" dirty="0" smtClean="0">
                <a:latin typeface="Times New Roman" pitchFamily="18" charset="0"/>
                <a:cs typeface="Times New Roman" pitchFamily="18" charset="0"/>
              </a:rPr>
              <a:t>With 750 beds, 113 critical care beds &amp; 13 OTs</a:t>
            </a:r>
          </a:p>
          <a:p>
            <a:pPr marL="342900" indent="-342900" algn="just">
              <a:buFont typeface="Wingdings" pitchFamily="2" charset="2"/>
              <a:buChar char="ü"/>
            </a:pPr>
            <a:endParaRPr lang="en-US" sz="2000" dirty="0">
              <a:latin typeface="Times New Roman" pitchFamily="18" charset="0"/>
              <a:cs typeface="Times New Roman" pitchFamily="18" charset="0"/>
            </a:endParaRPr>
          </a:p>
          <a:p>
            <a:pPr marL="342900" indent="-342900" algn="just">
              <a:buFont typeface="Wingdings" pitchFamily="2" charset="2"/>
              <a:buChar char="ü"/>
            </a:pPr>
            <a:r>
              <a:rPr lang="en-US" sz="2000" dirty="0" smtClean="0">
                <a:latin typeface="Times New Roman" pitchFamily="18" charset="0"/>
                <a:cs typeface="Times New Roman" pitchFamily="18" charset="0"/>
              </a:rPr>
              <a:t> Plan for soft launch by August,2016</a:t>
            </a:r>
          </a:p>
          <a:p>
            <a:pPr marL="342900" indent="-342900" algn="just">
              <a:buFont typeface="Wingdings" pitchFamily="2" charset="2"/>
              <a:buChar char="ü"/>
            </a:pPr>
            <a:endParaRPr lang="en-US" sz="2000" dirty="0">
              <a:latin typeface="Times New Roman" pitchFamily="18" charset="0"/>
              <a:cs typeface="Times New Roman" pitchFamily="18" charset="0"/>
            </a:endParaRPr>
          </a:p>
          <a:p>
            <a:pPr marL="342900" indent="-342900" algn="just">
              <a:buFont typeface="Wingdings" pitchFamily="2" charset="2"/>
              <a:buChar char="ü"/>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S</a:t>
            </a:r>
            <a:r>
              <a:rPr lang="en-US" sz="2000" dirty="0" smtClean="0">
                <a:latin typeface="Times New Roman" pitchFamily="18" charset="0"/>
                <a:cs typeface="Times New Roman" pitchFamily="18" charset="0"/>
              </a:rPr>
              <a:t>oft launch: 300 beds, 30 critical care beds &amp; 5 OTs</a:t>
            </a:r>
          </a:p>
          <a:p>
            <a:pPr marL="342900" indent="-342900" algn="just">
              <a:buFont typeface="Wingdings" pitchFamily="2" charset="2"/>
              <a:buChar char="ü"/>
            </a:pPr>
            <a:endParaRPr lang="en-US" sz="2000" dirty="0">
              <a:latin typeface="Times New Roman" pitchFamily="18" charset="0"/>
              <a:cs typeface="Times New Roman" pitchFamily="18" charset="0"/>
            </a:endParaRPr>
          </a:p>
          <a:p>
            <a:pPr marL="800100" lvl="1" indent="-342900" algn="just">
              <a:buFont typeface="Wingdings" pitchFamily="2" charset="2"/>
              <a:buChar char="ü"/>
            </a:pPr>
            <a:r>
              <a:rPr lang="en-US" sz="2000" dirty="0" smtClean="0">
                <a:latin typeface="Times New Roman" pitchFamily="18" charset="0"/>
                <a:cs typeface="Times New Roman" pitchFamily="18" charset="0"/>
              </a:rPr>
              <a:t>Services: General Medicine, General surgery, Orthopedics, Gynecology etc.</a:t>
            </a:r>
          </a:p>
          <a:p>
            <a:pPr marL="342900" indent="-342900" algn="just">
              <a:buFont typeface="Wingdings" pitchFamily="2" charset="2"/>
              <a:buChar char="ü"/>
            </a:pPr>
            <a:endParaRPr lang="en-US" sz="2000" dirty="0">
              <a:latin typeface="Times New Roman" pitchFamily="18" charset="0"/>
              <a:cs typeface="Times New Roman" pitchFamily="18" charset="0"/>
            </a:endParaRPr>
          </a:p>
          <a:p>
            <a:pPr marL="800100" lvl="1" indent="-342900" algn="just">
              <a:buFont typeface="Wingdings" pitchFamily="2" charset="2"/>
              <a:buChar char="ü"/>
            </a:pPr>
            <a:r>
              <a:rPr lang="en-US" sz="2000" dirty="0" smtClean="0">
                <a:latin typeface="Times New Roman" pitchFamily="18" charset="0"/>
                <a:cs typeface="Times New Roman" pitchFamily="18" charset="0"/>
              </a:rPr>
              <a:t>Support Services: Pharmacy, Laboratory, Blood </a:t>
            </a:r>
            <a:r>
              <a:rPr lang="en-US" sz="2000" dirty="0" smtClean="0">
                <a:latin typeface="Times New Roman" pitchFamily="18" charset="0"/>
                <a:cs typeface="Times New Roman" pitchFamily="18" charset="0"/>
              </a:rPr>
              <a:t>Bank, CCU, Radiology, CSSD,  </a:t>
            </a:r>
            <a:r>
              <a:rPr lang="en-US" sz="2000" dirty="0" smtClean="0">
                <a:latin typeface="Times New Roman" pitchFamily="18" charset="0"/>
                <a:cs typeface="Times New Roman" pitchFamily="18" charset="0"/>
              </a:rPr>
              <a:t>etc.  </a:t>
            </a:r>
            <a:endParaRPr lang="en-US" sz="2000" dirty="0" smtClean="0">
              <a:latin typeface="Times New Roman" pitchFamily="18" charset="0"/>
              <a:cs typeface="Times New Roman" pitchFamily="18" charset="0"/>
            </a:endParaRPr>
          </a:p>
          <a:p>
            <a:pPr marL="800100" lvl="1" indent="-342900" algn="just">
              <a:buFont typeface="Wingdings" pitchFamily="2" charset="2"/>
              <a:buChar char="ü"/>
            </a:pPr>
            <a:endParaRPr lang="en-US" sz="2000" dirty="0" smtClean="0">
              <a:latin typeface="Times New Roman" pitchFamily="18" charset="0"/>
              <a:cs typeface="Times New Roman" pitchFamily="18" charset="0"/>
            </a:endParaRPr>
          </a:p>
          <a:p>
            <a:pPr marL="800100" lvl="1" indent="-342900" algn="just">
              <a:buFont typeface="Wingdings" pitchFamily="2" charset="2"/>
              <a:buChar char="ü"/>
            </a:pPr>
            <a:r>
              <a:rPr lang="en-US" sz="2000" dirty="0" smtClean="0">
                <a:latin typeface="Times New Roman" pitchFamily="18" charset="0"/>
                <a:cs typeface="Times New Roman" pitchFamily="18" charset="0"/>
              </a:rPr>
              <a:t>Other Services: Kitchen, Laundry and Housekeeping</a:t>
            </a:r>
            <a:endParaRPr lang="en-US" sz="2000" dirty="0" smtClean="0">
              <a:latin typeface="Times New Roman" pitchFamily="18" charset="0"/>
              <a:cs typeface="Times New Roman" pitchFamily="18" charset="0"/>
            </a:endParaRPr>
          </a:p>
          <a:p>
            <a:pPr marL="342900" indent="-342900" algn="just">
              <a:buFont typeface="Wingdings" pitchFamily="2" charset="2"/>
              <a:buChar char="ü"/>
            </a:pPr>
            <a:endParaRPr lang="en-US" sz="2000" dirty="0">
              <a:latin typeface="Times New Roman" pitchFamily="18" charset="0"/>
              <a:cs typeface="Times New Roman" pitchFamily="18" charset="0"/>
            </a:endParaRPr>
          </a:p>
          <a:p>
            <a:pPr marL="342900" indent="-342900" algn="just">
              <a:buFont typeface="Wingdings" pitchFamily="2" charset="2"/>
              <a:buChar char="ü"/>
            </a:pPr>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9231561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42844" y="1071544"/>
          <a:ext cx="8786874" cy="5214976"/>
        </p:xfrm>
        <a:graphic>
          <a:graphicData uri="http://schemas.openxmlformats.org/drawingml/2006/table">
            <a:tbl>
              <a:tblPr/>
              <a:tblGrid>
                <a:gridCol w="1039683"/>
                <a:gridCol w="2697861"/>
                <a:gridCol w="5049330"/>
              </a:tblGrid>
              <a:tr h="630530">
                <a:tc>
                  <a:txBody>
                    <a:bodyPr/>
                    <a:lstStyle/>
                    <a:p>
                      <a:pPr algn="just">
                        <a:lnSpc>
                          <a:spcPct val="115000"/>
                        </a:lnSpc>
                        <a:spcAft>
                          <a:spcPts val="0"/>
                        </a:spcAft>
                      </a:pPr>
                      <a:r>
                        <a:rPr lang="en-IN" sz="1800" b="1" dirty="0">
                          <a:solidFill>
                            <a:srgbClr val="000000"/>
                          </a:solidFill>
                          <a:latin typeface="Times New Roman"/>
                          <a:ea typeface="Times New Roman"/>
                          <a:cs typeface="Times New Roman"/>
                        </a:rPr>
                        <a:t>Sr. No</a:t>
                      </a:r>
                      <a:endParaRPr lang="en-IN"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dirty="0">
                          <a:latin typeface="Times New Roman"/>
                          <a:ea typeface="Times New Roman"/>
                          <a:cs typeface="Times New Roman"/>
                        </a:rPr>
                        <a:t>Infrastructure</a:t>
                      </a:r>
                      <a:endParaRPr lang="en-IN"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Times New Roman"/>
                          <a:cs typeface="Times New Roman"/>
                        </a:rPr>
                        <a:t>Description</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3744">
                <a:tc>
                  <a:txBody>
                    <a:bodyPr/>
                    <a:lstStyle/>
                    <a:p>
                      <a:pPr algn="just">
                        <a:lnSpc>
                          <a:spcPct val="115000"/>
                        </a:lnSpc>
                        <a:spcAft>
                          <a:spcPts val="0"/>
                        </a:spcAft>
                      </a:pPr>
                      <a:r>
                        <a:rPr lang="en-IN" sz="1800" dirty="0" smtClean="0">
                          <a:solidFill>
                            <a:srgbClr val="000000"/>
                          </a:solidFill>
                          <a:latin typeface="Times New Roman"/>
                          <a:ea typeface="Times New Roman"/>
                          <a:cs typeface="Times New Roman"/>
                        </a:rPr>
                        <a:t>1</a:t>
                      </a:r>
                      <a:endParaRPr lang="en-IN" sz="1800" dirty="0">
                        <a:solidFill>
                          <a:srgbClr val="000000"/>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a:ea typeface="Times New Roman"/>
                          <a:cs typeface="Times New Roman"/>
                        </a:rPr>
                        <a:t>General Considerations</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a:ea typeface="Times New Roman"/>
                          <a:cs typeface="Times New Roman"/>
                        </a:rPr>
                        <a:t>Minimum Aisle spacing and chair clearance of 3 feet(  91.5 cm)(FGI)</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3744">
                <a:tc>
                  <a:txBody>
                    <a:bodyPr/>
                    <a:lstStyle/>
                    <a:p>
                      <a:pPr algn="just">
                        <a:lnSpc>
                          <a:spcPct val="115000"/>
                        </a:lnSpc>
                        <a:spcAft>
                          <a:spcPts val="0"/>
                        </a:spcAft>
                      </a:pPr>
                      <a:r>
                        <a:rPr lang="en-IN" sz="1800" dirty="0" smtClean="0">
                          <a:solidFill>
                            <a:srgbClr val="000000"/>
                          </a:solidFill>
                          <a:latin typeface="Times New Roman"/>
                          <a:ea typeface="Times New Roman"/>
                          <a:cs typeface="Times New Roman"/>
                        </a:rPr>
                        <a:t>2</a:t>
                      </a:r>
                      <a:endParaRPr lang="en-IN" sz="1800" dirty="0">
                        <a:solidFill>
                          <a:srgbClr val="000000"/>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a:ea typeface="Times New Roman"/>
                          <a:cs typeface="Times New Roman"/>
                        </a:rPr>
                        <a:t>Wall finish</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a:ea typeface="Times New Roman"/>
                          <a:cs typeface="Times New Roman"/>
                        </a:rPr>
                        <a:t>Will require acoustic treatment, particularly to walls adjoining other departments</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3214">
                <a:tc>
                  <a:txBody>
                    <a:bodyPr/>
                    <a:lstStyle/>
                    <a:p>
                      <a:pPr algn="just">
                        <a:lnSpc>
                          <a:spcPct val="115000"/>
                        </a:lnSpc>
                        <a:spcAft>
                          <a:spcPts val="0"/>
                        </a:spcAft>
                      </a:pPr>
                      <a:r>
                        <a:rPr lang="en-IN" sz="1800" dirty="0" smtClean="0">
                          <a:solidFill>
                            <a:srgbClr val="000000"/>
                          </a:solidFill>
                          <a:latin typeface="Times New Roman"/>
                          <a:ea typeface="Times New Roman"/>
                          <a:cs typeface="Times New Roman"/>
                        </a:rPr>
                        <a:t>3</a:t>
                      </a:r>
                      <a:endParaRPr lang="en-IN" sz="1800" dirty="0">
                        <a:solidFill>
                          <a:srgbClr val="000000"/>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a:ea typeface="Times New Roman"/>
                          <a:cs typeface="Times New Roman"/>
                        </a:rPr>
                        <a:t>Miscellaneous</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a:ea typeface="Times New Roman"/>
                          <a:cs typeface="Times New Roman"/>
                        </a:rPr>
                        <a:t>Acoustic privacy required</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3744">
                <a:tc>
                  <a:txBody>
                    <a:bodyPr/>
                    <a:lstStyle/>
                    <a:p>
                      <a:pPr algn="just">
                        <a:lnSpc>
                          <a:spcPct val="115000"/>
                        </a:lnSpc>
                        <a:spcAft>
                          <a:spcPts val="0"/>
                        </a:spcAft>
                      </a:pPr>
                      <a:r>
                        <a:rPr lang="en-IN" sz="1800" dirty="0" smtClean="0">
                          <a:solidFill>
                            <a:srgbClr val="000000"/>
                          </a:solidFill>
                          <a:latin typeface="Times New Roman"/>
                          <a:ea typeface="Times New Roman"/>
                          <a:cs typeface="Times New Roman"/>
                        </a:rPr>
                        <a:t>4</a:t>
                      </a:r>
                      <a:endParaRPr lang="en-IN" sz="1800" dirty="0">
                        <a:solidFill>
                          <a:srgbClr val="000000"/>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a:ea typeface="Times New Roman"/>
                          <a:cs typeface="Times New Roman"/>
                        </a:rPr>
                        <a:t>Space Required</a:t>
                      </a:r>
                      <a:endParaRPr lang="en-IN"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a:ea typeface="Times New Roman"/>
                          <a:cs typeface="Times New Roman"/>
                        </a:rPr>
                        <a:t>Minimum area: .m2 per person or 9.5 m2 whichever is greater</a:t>
                      </a:r>
                      <a:endParaRPr lang="en-IN"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6561" name="Rectangle 1"/>
          <p:cNvSpPr>
            <a:spLocks noChangeArrowheads="1"/>
          </p:cNvSpPr>
          <p:nvPr/>
        </p:nvSpPr>
        <p:spPr bwMode="auto">
          <a:xfrm>
            <a:off x="714348" y="428604"/>
            <a:ext cx="8429652"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Dining Area</a:t>
            </a:r>
            <a:endParaRPr kumimoji="0" lang="en-US" sz="200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7143198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285720" y="1428736"/>
          <a:ext cx="8715436" cy="4357718"/>
        </p:xfrm>
        <a:graphic>
          <a:graphicData uri="http://schemas.openxmlformats.org/drawingml/2006/table">
            <a:tbl>
              <a:tblPr/>
              <a:tblGrid>
                <a:gridCol w="1038270"/>
                <a:gridCol w="2673476"/>
                <a:gridCol w="5003690"/>
              </a:tblGrid>
              <a:tr h="484192">
                <a:tc>
                  <a:txBody>
                    <a:bodyPr/>
                    <a:lstStyle/>
                    <a:p>
                      <a:pPr algn="just">
                        <a:lnSpc>
                          <a:spcPct val="115000"/>
                        </a:lnSpc>
                        <a:spcAft>
                          <a:spcPts val="0"/>
                        </a:spcAft>
                      </a:pPr>
                      <a:r>
                        <a:rPr lang="en-IN" sz="1800" b="1" dirty="0">
                          <a:solidFill>
                            <a:srgbClr val="000000"/>
                          </a:solidFill>
                          <a:latin typeface="Times New Roman" pitchFamily="18" charset="0"/>
                          <a:ea typeface="Times New Roman"/>
                          <a:cs typeface="Times New Roman" pitchFamily="18" charset="0"/>
                        </a:rPr>
                        <a:t>Sr. No</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pitchFamily="18" charset="0"/>
                          <a:ea typeface="Times New Roman"/>
                          <a:cs typeface="Times New Roman" pitchFamily="18" charset="0"/>
                        </a:rPr>
                        <a:t>Infrastructure</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pitchFamily="18" charset="0"/>
                          <a:ea typeface="Times New Roman"/>
                          <a:cs typeface="Times New Roman" pitchFamily="18" charset="0"/>
                        </a:rPr>
                        <a:t>Description</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3526">
                <a:tc>
                  <a:txBody>
                    <a:bodyPr/>
                    <a:lstStyle/>
                    <a:p>
                      <a:pPr algn="just">
                        <a:lnSpc>
                          <a:spcPct val="115000"/>
                        </a:lnSpc>
                        <a:spcAft>
                          <a:spcPts val="0"/>
                        </a:spcAft>
                      </a:pPr>
                      <a:r>
                        <a:rPr lang="en-IN" sz="1800" dirty="0" smtClean="0">
                          <a:latin typeface="Times New Roman" pitchFamily="18" charset="0"/>
                          <a:ea typeface="Times New Roman"/>
                          <a:cs typeface="Times New Roman" pitchFamily="18" charset="0"/>
                        </a:rPr>
                        <a:t>1</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General Considerations</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The Staff Amenities shall not open directly to food preparation areas </a:t>
                      </a:r>
                      <a:endParaRPr lang="en-IN" sz="1800" dirty="0">
                        <a:latin typeface="Times New Roman" pitchFamily="18" charset="0"/>
                        <a:ea typeface="Times New Roman"/>
                        <a:cs typeface="Times New Roman" pitchFamily="18" charset="0"/>
                      </a:endParaRPr>
                    </a:p>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Toilet Rooms: Next to or directly accessible to the food and nutrition service department(FGI)</a:t>
                      </a:r>
                      <a:endParaRPr lang="en-IN" sz="1800" dirty="0">
                        <a:latin typeface="Times New Roman" pitchFamily="18" charset="0"/>
                        <a:ea typeface="Times New Roman"/>
                        <a:cs typeface="Times New Roman" pitchFamily="18" charset="0"/>
                      </a:endParaRPr>
                    </a:p>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shall not be permitted to open directly into food preparation or food storage areas(FGI)</a:t>
                      </a:r>
                      <a:endParaRPr lang="en-IN" sz="1800" dirty="0">
                        <a:latin typeface="Times New Roman" pitchFamily="18" charset="0"/>
                        <a:ea typeface="Times New Roman"/>
                        <a:cs typeface="Times New Roman" pitchFamily="18" charset="0"/>
                      </a:endParaRPr>
                    </a:p>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Storage for Staff: Lockers shall be provided for food and nutrition services staff(FGI)</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5537" name="Rectangle 1"/>
          <p:cNvSpPr>
            <a:spLocks noChangeArrowheads="1"/>
          </p:cNvSpPr>
          <p:nvPr/>
        </p:nvSpPr>
        <p:spPr bwMode="auto">
          <a:xfrm>
            <a:off x="357158" y="714356"/>
            <a:ext cx="81439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Support Area</a:t>
            </a:r>
            <a:endParaRPr kumimoji="0" lang="en-US" sz="200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17824280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85720" y="1071546"/>
          <a:ext cx="8643998" cy="4899995"/>
        </p:xfrm>
        <a:graphic>
          <a:graphicData uri="http://schemas.openxmlformats.org/drawingml/2006/table">
            <a:tbl>
              <a:tblPr/>
              <a:tblGrid>
                <a:gridCol w="1029760"/>
                <a:gridCol w="2651562"/>
                <a:gridCol w="4962676"/>
              </a:tblGrid>
              <a:tr h="452010">
                <a:tc>
                  <a:txBody>
                    <a:bodyPr/>
                    <a:lstStyle/>
                    <a:p>
                      <a:pPr algn="just">
                        <a:lnSpc>
                          <a:spcPct val="115000"/>
                        </a:lnSpc>
                        <a:spcAft>
                          <a:spcPts val="0"/>
                        </a:spcAft>
                      </a:pPr>
                      <a:r>
                        <a:rPr lang="en-IN" sz="1800" b="1" dirty="0">
                          <a:solidFill>
                            <a:srgbClr val="000000"/>
                          </a:solidFill>
                          <a:latin typeface="Times New Roman" pitchFamily="18" charset="0"/>
                          <a:ea typeface="Times New Roman"/>
                          <a:cs typeface="Times New Roman" pitchFamily="18" charset="0"/>
                        </a:rPr>
                        <a:t>Sr. No</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pitchFamily="18" charset="0"/>
                          <a:ea typeface="Times New Roman"/>
                          <a:cs typeface="Times New Roman" pitchFamily="18" charset="0"/>
                        </a:rPr>
                        <a:t>Infrastructure</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pitchFamily="18" charset="0"/>
                          <a:ea typeface="Times New Roman"/>
                          <a:cs typeface="Times New Roman" pitchFamily="18" charset="0"/>
                        </a:rPr>
                        <a:t>Description</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8188">
                <a:tc>
                  <a:txBody>
                    <a:bodyPr/>
                    <a:lstStyle/>
                    <a:p>
                      <a:pPr algn="just">
                        <a:lnSpc>
                          <a:spcPct val="115000"/>
                        </a:lnSpc>
                        <a:spcAft>
                          <a:spcPts val="0"/>
                        </a:spcAft>
                      </a:pPr>
                      <a:r>
                        <a:rPr lang="en-IN" sz="1800" dirty="0" smtClean="0">
                          <a:latin typeface="Times New Roman" pitchFamily="18" charset="0"/>
                          <a:ea typeface="Times New Roman"/>
                          <a:cs typeface="Times New Roman" pitchFamily="18" charset="0"/>
                        </a:rPr>
                        <a:t>1</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General Considerations</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Located with ready access to preparation and cooking areas and may be co- located with dishwashing areas</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1298">
                <a:tc>
                  <a:txBody>
                    <a:bodyPr/>
                    <a:lstStyle/>
                    <a:p>
                      <a:pPr algn="just">
                        <a:lnSpc>
                          <a:spcPct val="115000"/>
                        </a:lnSpc>
                        <a:spcAft>
                          <a:spcPts val="0"/>
                        </a:spcAft>
                      </a:pPr>
                      <a:r>
                        <a:rPr lang="en-IN" sz="1800" dirty="0" smtClean="0">
                          <a:latin typeface="Times New Roman" pitchFamily="18" charset="0"/>
                          <a:ea typeface="Times New Roman"/>
                          <a:cs typeface="Times New Roman" pitchFamily="18" charset="0"/>
                        </a:rPr>
                        <a:t>2</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Flooring</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impervious and non- slip</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1298">
                <a:tc>
                  <a:txBody>
                    <a:bodyPr/>
                    <a:lstStyle/>
                    <a:p>
                      <a:pPr algn="just">
                        <a:lnSpc>
                          <a:spcPct val="115000"/>
                        </a:lnSpc>
                        <a:spcAft>
                          <a:spcPts val="0"/>
                        </a:spcAft>
                      </a:pPr>
                      <a:r>
                        <a:rPr lang="en-IN" sz="1800" dirty="0" smtClean="0">
                          <a:latin typeface="Times New Roman" pitchFamily="18" charset="0"/>
                          <a:ea typeface="Times New Roman"/>
                          <a:cs typeface="Times New Roman" pitchFamily="18" charset="0"/>
                        </a:rPr>
                        <a:t>3</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Ceiling</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smooth, impervious and easily cleanable</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1298">
                <a:tc>
                  <a:txBody>
                    <a:bodyPr/>
                    <a:lstStyle/>
                    <a:p>
                      <a:pPr algn="just">
                        <a:lnSpc>
                          <a:spcPct val="115000"/>
                        </a:lnSpc>
                        <a:spcAft>
                          <a:spcPts val="0"/>
                        </a:spcAft>
                      </a:pPr>
                      <a:r>
                        <a:rPr lang="en-IN" sz="1800" dirty="0" smtClean="0">
                          <a:latin typeface="Times New Roman" pitchFamily="18" charset="0"/>
                          <a:ea typeface="Times New Roman"/>
                          <a:cs typeface="Times New Roman" pitchFamily="18" charset="0"/>
                        </a:rPr>
                        <a:t>4</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Wall finish</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smooth, impervious and easily cleanable</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5903">
                <a:tc>
                  <a:txBody>
                    <a:bodyPr/>
                    <a:lstStyle/>
                    <a:p>
                      <a:pPr algn="just">
                        <a:lnSpc>
                          <a:spcPct val="115000"/>
                        </a:lnSpc>
                        <a:spcAft>
                          <a:spcPts val="0"/>
                        </a:spcAft>
                      </a:pPr>
                      <a:r>
                        <a:rPr lang="en-IN" sz="1800" dirty="0" smtClean="0">
                          <a:latin typeface="Times New Roman" pitchFamily="18" charset="0"/>
                          <a:ea typeface="Times New Roman"/>
                          <a:cs typeface="Times New Roman" pitchFamily="18" charset="0"/>
                        </a:rPr>
                        <a:t>5</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Furniture Requirements</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Pot scrubbing facilities are required that incorporate emergency manual ware- washing facilities in the event of equipment failure</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4513" name="Rectangle 1"/>
          <p:cNvSpPr>
            <a:spLocks noChangeArrowheads="1"/>
          </p:cNvSpPr>
          <p:nvPr/>
        </p:nvSpPr>
        <p:spPr bwMode="auto">
          <a:xfrm>
            <a:off x="285720" y="285728"/>
            <a:ext cx="2024080"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Pot Washing Area</a:t>
            </a:r>
            <a:endParaRPr kumimoji="0" lang="en-US" sz="200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10320522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14282" y="1214421"/>
          <a:ext cx="8929718" cy="3881443"/>
        </p:xfrm>
        <a:graphic>
          <a:graphicData uri="http://schemas.openxmlformats.org/drawingml/2006/table">
            <a:tbl>
              <a:tblPr/>
              <a:tblGrid>
                <a:gridCol w="1063798"/>
                <a:gridCol w="2739207"/>
                <a:gridCol w="5126713"/>
              </a:tblGrid>
              <a:tr h="547706">
                <a:tc>
                  <a:txBody>
                    <a:bodyPr/>
                    <a:lstStyle/>
                    <a:p>
                      <a:pPr algn="just">
                        <a:lnSpc>
                          <a:spcPct val="115000"/>
                        </a:lnSpc>
                        <a:spcAft>
                          <a:spcPts val="0"/>
                        </a:spcAft>
                      </a:pPr>
                      <a:r>
                        <a:rPr lang="en-IN" sz="1800" b="1" dirty="0">
                          <a:solidFill>
                            <a:srgbClr val="000000"/>
                          </a:solidFill>
                          <a:latin typeface="Times New Roman" pitchFamily="18" charset="0"/>
                          <a:ea typeface="Times New Roman"/>
                          <a:cs typeface="Times New Roman" pitchFamily="18" charset="0"/>
                        </a:rPr>
                        <a:t>Sr. No</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dirty="0">
                          <a:latin typeface="Times New Roman" pitchFamily="18" charset="0"/>
                          <a:ea typeface="Times New Roman"/>
                          <a:cs typeface="Times New Roman" pitchFamily="18" charset="0"/>
                        </a:rPr>
                        <a:t>Infrastructure</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pitchFamily="18" charset="0"/>
                          <a:ea typeface="Times New Roman"/>
                          <a:cs typeface="Times New Roman" pitchFamily="18" charset="0"/>
                        </a:rPr>
                        <a:t>Description</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2493">
                <a:tc>
                  <a:txBody>
                    <a:bodyPr/>
                    <a:lstStyle/>
                    <a:p>
                      <a:pPr algn="just">
                        <a:lnSpc>
                          <a:spcPct val="115000"/>
                        </a:lnSpc>
                        <a:spcAft>
                          <a:spcPts val="0"/>
                        </a:spcAft>
                      </a:pPr>
                      <a:r>
                        <a:rPr lang="en-IN" sz="1800" dirty="0" smtClean="0">
                          <a:latin typeface="Times New Roman" pitchFamily="18" charset="0"/>
                          <a:ea typeface="Times New Roman"/>
                          <a:cs typeface="Times New Roman" pitchFamily="18" charset="0"/>
                        </a:rPr>
                        <a:t>1</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General Considerations</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Area shall be provided for stripping, washing and disinfecting of trolleys and carts</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5311">
                <a:tc>
                  <a:txBody>
                    <a:bodyPr/>
                    <a:lstStyle/>
                    <a:p>
                      <a:pPr algn="just">
                        <a:lnSpc>
                          <a:spcPct val="115000"/>
                        </a:lnSpc>
                        <a:spcAft>
                          <a:spcPts val="0"/>
                        </a:spcAft>
                      </a:pPr>
                      <a:r>
                        <a:rPr lang="en-IN" sz="1800" dirty="0" smtClean="0">
                          <a:latin typeface="Times New Roman" pitchFamily="18" charset="0"/>
                          <a:ea typeface="Times New Roman"/>
                          <a:cs typeface="Times New Roman" pitchFamily="18" charset="0"/>
                        </a:rPr>
                        <a:t>2</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Flooring</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impervious and non- slip</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5311">
                <a:tc>
                  <a:txBody>
                    <a:bodyPr/>
                    <a:lstStyle/>
                    <a:p>
                      <a:pPr algn="just">
                        <a:lnSpc>
                          <a:spcPct val="115000"/>
                        </a:lnSpc>
                        <a:spcAft>
                          <a:spcPts val="0"/>
                        </a:spcAft>
                      </a:pPr>
                      <a:r>
                        <a:rPr lang="en-IN" sz="1800" dirty="0" smtClean="0">
                          <a:latin typeface="Times New Roman" pitchFamily="18" charset="0"/>
                          <a:ea typeface="Times New Roman"/>
                          <a:cs typeface="Times New Roman" pitchFamily="18" charset="0"/>
                        </a:rPr>
                        <a:t>3</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a:solidFill>
                            <a:srgbClr val="000000"/>
                          </a:solidFill>
                          <a:latin typeface="Times New Roman" pitchFamily="18" charset="0"/>
                          <a:ea typeface="Times New Roman"/>
                          <a:cs typeface="Times New Roman" pitchFamily="18" charset="0"/>
                        </a:rPr>
                        <a:t>Ceiling</a:t>
                      </a:r>
                      <a:endParaRPr lang="en-IN"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smooth, impervious and easily cleanable</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5311">
                <a:tc>
                  <a:txBody>
                    <a:bodyPr/>
                    <a:lstStyle/>
                    <a:p>
                      <a:pPr algn="just">
                        <a:lnSpc>
                          <a:spcPct val="115000"/>
                        </a:lnSpc>
                        <a:spcAft>
                          <a:spcPts val="0"/>
                        </a:spcAft>
                      </a:pPr>
                      <a:r>
                        <a:rPr lang="en-IN" sz="1800" dirty="0" smtClean="0">
                          <a:latin typeface="Times New Roman" pitchFamily="18" charset="0"/>
                          <a:ea typeface="Times New Roman"/>
                          <a:cs typeface="Times New Roman" pitchFamily="18" charset="0"/>
                        </a:rPr>
                        <a:t>4</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smtClean="0">
                          <a:solidFill>
                            <a:srgbClr val="000000"/>
                          </a:solidFill>
                          <a:latin typeface="Times New Roman" pitchFamily="18" charset="0"/>
                          <a:ea typeface="Times New Roman"/>
                          <a:cs typeface="Times New Roman" pitchFamily="18" charset="0"/>
                        </a:rPr>
                        <a:t>Wall </a:t>
                      </a:r>
                      <a:r>
                        <a:rPr lang="en-IN" sz="1800" dirty="0">
                          <a:solidFill>
                            <a:srgbClr val="000000"/>
                          </a:solidFill>
                          <a:latin typeface="Times New Roman" pitchFamily="18" charset="0"/>
                          <a:ea typeface="Times New Roman"/>
                          <a:cs typeface="Times New Roman" pitchFamily="18" charset="0"/>
                        </a:rPr>
                        <a:t>finish</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smooth, impervious and easily cleanable</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5311">
                <a:tc>
                  <a:txBody>
                    <a:bodyPr/>
                    <a:lstStyle/>
                    <a:p>
                      <a:pPr algn="just">
                        <a:lnSpc>
                          <a:spcPct val="115000"/>
                        </a:lnSpc>
                        <a:spcAft>
                          <a:spcPts val="0"/>
                        </a:spcAft>
                      </a:pPr>
                      <a:r>
                        <a:rPr lang="en-IN" sz="1800" dirty="0" smtClean="0">
                          <a:latin typeface="Times New Roman" pitchFamily="18" charset="0"/>
                          <a:ea typeface="Times New Roman"/>
                          <a:cs typeface="Times New Roman" pitchFamily="18" charset="0"/>
                        </a:rPr>
                        <a:t>5</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Plumbing</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800" dirty="0">
                          <a:solidFill>
                            <a:srgbClr val="000000"/>
                          </a:solidFill>
                          <a:latin typeface="Times New Roman" pitchFamily="18" charset="0"/>
                          <a:ea typeface="Times New Roman"/>
                          <a:cs typeface="Times New Roman" pitchFamily="18" charset="0"/>
                        </a:rPr>
                        <a:t>Hot and cold water outlets</a:t>
                      </a:r>
                      <a:endParaRPr lang="en-IN"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3489" name="Rectangle 1"/>
          <p:cNvSpPr>
            <a:spLocks noChangeArrowheads="1"/>
          </p:cNvSpPr>
          <p:nvPr/>
        </p:nvSpPr>
        <p:spPr bwMode="auto">
          <a:xfrm>
            <a:off x="214282" y="285728"/>
            <a:ext cx="2038315"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Trolley/ cart wash</a:t>
            </a:r>
            <a:endParaRPr kumimoji="0" lang="en-US" sz="200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42264777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285720" y="714356"/>
          <a:ext cx="8286807" cy="5429286"/>
        </p:xfrm>
        <a:graphic>
          <a:graphicData uri="http://schemas.openxmlformats.org/drawingml/2006/table">
            <a:tbl>
              <a:tblPr/>
              <a:tblGrid>
                <a:gridCol w="6739062"/>
                <a:gridCol w="1547745"/>
              </a:tblGrid>
              <a:tr h="301627">
                <a:tc>
                  <a:txBody>
                    <a:bodyPr/>
                    <a:lstStyle/>
                    <a:p>
                      <a:pPr>
                        <a:lnSpc>
                          <a:spcPct val="115000"/>
                        </a:lnSpc>
                        <a:spcAft>
                          <a:spcPts val="0"/>
                        </a:spcAft>
                      </a:pPr>
                      <a:r>
                        <a:rPr lang="en-IN" sz="1400" b="1" dirty="0">
                          <a:solidFill>
                            <a:srgbClr val="000000"/>
                          </a:solidFill>
                          <a:latin typeface="Times New Roman"/>
                          <a:ea typeface="Times New Roman"/>
                          <a:cs typeface="Times New Roman"/>
                        </a:rPr>
                        <a:t>Type of staff</a:t>
                      </a:r>
                      <a:endParaRPr lang="en-IN" sz="1400" dirty="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b="1">
                          <a:solidFill>
                            <a:srgbClr val="000000"/>
                          </a:solidFill>
                          <a:latin typeface="Times New Roman"/>
                          <a:ea typeface="Times New Roman"/>
                          <a:cs typeface="Times New Roman"/>
                        </a:rPr>
                        <a:t>No.</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27">
                <a:tc>
                  <a:txBody>
                    <a:bodyPr/>
                    <a:lstStyle/>
                    <a:p>
                      <a:pPr>
                        <a:lnSpc>
                          <a:spcPct val="115000"/>
                        </a:lnSpc>
                        <a:spcAft>
                          <a:spcPts val="0"/>
                        </a:spcAft>
                      </a:pPr>
                      <a:r>
                        <a:rPr lang="en-IN" sz="1400">
                          <a:solidFill>
                            <a:srgbClr val="000000"/>
                          </a:solidFill>
                          <a:latin typeface="Times New Roman"/>
                          <a:ea typeface="Times New Roman"/>
                          <a:cs typeface="Times New Roman"/>
                        </a:rPr>
                        <a:t>Chief Dietician</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a:solidFill>
                            <a:srgbClr val="000000"/>
                          </a:solidFill>
                          <a:latin typeface="Times New Roman"/>
                          <a:ea typeface="Times New Roman"/>
                          <a:cs typeface="Times New Roman"/>
                        </a:rPr>
                        <a:t>1</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27">
                <a:tc>
                  <a:txBody>
                    <a:bodyPr/>
                    <a:lstStyle/>
                    <a:p>
                      <a:pPr>
                        <a:lnSpc>
                          <a:spcPct val="115000"/>
                        </a:lnSpc>
                        <a:spcAft>
                          <a:spcPts val="0"/>
                        </a:spcAft>
                      </a:pPr>
                      <a:r>
                        <a:rPr lang="en-IN" sz="1400">
                          <a:solidFill>
                            <a:srgbClr val="000000"/>
                          </a:solidFill>
                          <a:latin typeface="Times New Roman"/>
                          <a:ea typeface="Times New Roman"/>
                          <a:cs typeface="Times New Roman"/>
                        </a:rPr>
                        <a:t>Senior Dietician</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a:solidFill>
                            <a:srgbClr val="000000"/>
                          </a:solidFill>
                          <a:latin typeface="Times New Roman"/>
                          <a:ea typeface="Times New Roman"/>
                          <a:cs typeface="Times New Roman"/>
                        </a:rPr>
                        <a:t>1</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27">
                <a:tc>
                  <a:txBody>
                    <a:bodyPr/>
                    <a:lstStyle/>
                    <a:p>
                      <a:pPr>
                        <a:lnSpc>
                          <a:spcPct val="115000"/>
                        </a:lnSpc>
                        <a:spcAft>
                          <a:spcPts val="0"/>
                        </a:spcAft>
                      </a:pPr>
                      <a:r>
                        <a:rPr lang="en-IN" sz="1400">
                          <a:solidFill>
                            <a:srgbClr val="000000"/>
                          </a:solidFill>
                          <a:latin typeface="Times New Roman"/>
                          <a:ea typeface="Times New Roman"/>
                          <a:cs typeface="Times New Roman"/>
                        </a:rPr>
                        <a:t>Dietician</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a:solidFill>
                            <a:srgbClr val="000000"/>
                          </a:solidFill>
                          <a:latin typeface="Times New Roman"/>
                          <a:ea typeface="Times New Roman"/>
                          <a:cs typeface="Times New Roman"/>
                        </a:rPr>
                        <a:t>1</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27">
                <a:tc>
                  <a:txBody>
                    <a:bodyPr/>
                    <a:lstStyle/>
                    <a:p>
                      <a:pPr>
                        <a:lnSpc>
                          <a:spcPct val="115000"/>
                        </a:lnSpc>
                        <a:spcAft>
                          <a:spcPts val="0"/>
                        </a:spcAft>
                      </a:pPr>
                      <a:r>
                        <a:rPr lang="en-IN" sz="1400">
                          <a:solidFill>
                            <a:srgbClr val="000000"/>
                          </a:solidFill>
                          <a:latin typeface="Times New Roman"/>
                          <a:ea typeface="Times New Roman"/>
                          <a:cs typeface="Times New Roman"/>
                        </a:rPr>
                        <a:t>Assistant Dietician</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a:solidFill>
                            <a:srgbClr val="000000"/>
                          </a:solidFill>
                          <a:latin typeface="Times New Roman"/>
                          <a:ea typeface="Times New Roman"/>
                          <a:cs typeface="Times New Roman"/>
                        </a:rPr>
                        <a:t>7</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27">
                <a:tc>
                  <a:txBody>
                    <a:bodyPr/>
                    <a:lstStyle/>
                    <a:p>
                      <a:pPr>
                        <a:lnSpc>
                          <a:spcPct val="115000"/>
                        </a:lnSpc>
                        <a:spcAft>
                          <a:spcPts val="0"/>
                        </a:spcAft>
                      </a:pPr>
                      <a:r>
                        <a:rPr lang="en-IN" sz="1400">
                          <a:solidFill>
                            <a:srgbClr val="000000"/>
                          </a:solidFill>
                          <a:latin typeface="Times New Roman"/>
                          <a:ea typeface="Times New Roman"/>
                          <a:cs typeface="Times New Roman"/>
                        </a:rPr>
                        <a:t>Food and Beverages Manager</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a:solidFill>
                            <a:srgbClr val="000000"/>
                          </a:solidFill>
                          <a:latin typeface="Times New Roman"/>
                          <a:ea typeface="Times New Roman"/>
                          <a:cs typeface="Times New Roman"/>
                        </a:rPr>
                        <a:t>1</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27">
                <a:tc>
                  <a:txBody>
                    <a:bodyPr/>
                    <a:lstStyle/>
                    <a:p>
                      <a:pPr>
                        <a:lnSpc>
                          <a:spcPct val="115000"/>
                        </a:lnSpc>
                        <a:spcAft>
                          <a:spcPts val="0"/>
                        </a:spcAft>
                      </a:pPr>
                      <a:r>
                        <a:rPr lang="en-IN" sz="1400">
                          <a:solidFill>
                            <a:srgbClr val="000000"/>
                          </a:solidFill>
                          <a:latin typeface="Times New Roman"/>
                          <a:ea typeface="Times New Roman"/>
                          <a:cs typeface="Times New Roman"/>
                        </a:rPr>
                        <a:t>Assistant manager</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a:solidFill>
                            <a:srgbClr val="000000"/>
                          </a:solidFill>
                          <a:latin typeface="Times New Roman"/>
                          <a:ea typeface="Times New Roman"/>
                          <a:cs typeface="Times New Roman"/>
                        </a:rPr>
                        <a:t>1</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27">
                <a:tc>
                  <a:txBody>
                    <a:bodyPr/>
                    <a:lstStyle/>
                    <a:p>
                      <a:pPr>
                        <a:lnSpc>
                          <a:spcPct val="115000"/>
                        </a:lnSpc>
                        <a:spcAft>
                          <a:spcPts val="0"/>
                        </a:spcAft>
                      </a:pPr>
                      <a:r>
                        <a:rPr lang="en-IN" sz="1400" dirty="0">
                          <a:solidFill>
                            <a:srgbClr val="000000"/>
                          </a:solidFill>
                          <a:latin typeface="Times New Roman"/>
                          <a:ea typeface="Times New Roman"/>
                          <a:cs typeface="Times New Roman"/>
                        </a:rPr>
                        <a:t>Steward</a:t>
                      </a:r>
                      <a:endParaRPr lang="en-IN" sz="1400" dirty="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a:solidFill>
                            <a:srgbClr val="000000"/>
                          </a:solidFill>
                          <a:latin typeface="Times New Roman"/>
                          <a:ea typeface="Times New Roman"/>
                          <a:cs typeface="Times New Roman"/>
                        </a:rPr>
                        <a:t>1</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27">
                <a:tc>
                  <a:txBody>
                    <a:bodyPr/>
                    <a:lstStyle/>
                    <a:p>
                      <a:pPr>
                        <a:lnSpc>
                          <a:spcPct val="115000"/>
                        </a:lnSpc>
                        <a:spcAft>
                          <a:spcPts val="0"/>
                        </a:spcAft>
                      </a:pPr>
                      <a:r>
                        <a:rPr lang="en-IN" sz="1400">
                          <a:solidFill>
                            <a:srgbClr val="000000"/>
                          </a:solidFill>
                          <a:latin typeface="Times New Roman"/>
                          <a:ea typeface="Times New Roman"/>
                          <a:cs typeface="Times New Roman"/>
                        </a:rPr>
                        <a:t>Diet Clerk</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a:solidFill>
                            <a:srgbClr val="000000"/>
                          </a:solidFill>
                          <a:latin typeface="Times New Roman"/>
                          <a:ea typeface="Times New Roman"/>
                          <a:cs typeface="Times New Roman"/>
                        </a:rPr>
                        <a:t>1</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27">
                <a:tc>
                  <a:txBody>
                    <a:bodyPr/>
                    <a:lstStyle/>
                    <a:p>
                      <a:pPr>
                        <a:lnSpc>
                          <a:spcPct val="115000"/>
                        </a:lnSpc>
                        <a:spcAft>
                          <a:spcPts val="0"/>
                        </a:spcAft>
                      </a:pPr>
                      <a:r>
                        <a:rPr lang="en-IN" sz="1400">
                          <a:solidFill>
                            <a:srgbClr val="000000"/>
                          </a:solidFill>
                          <a:latin typeface="Times New Roman"/>
                          <a:ea typeface="Times New Roman"/>
                          <a:cs typeface="Times New Roman"/>
                        </a:rPr>
                        <a:t>Head cook</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a:solidFill>
                            <a:srgbClr val="000000"/>
                          </a:solidFill>
                          <a:latin typeface="Times New Roman"/>
                          <a:ea typeface="Times New Roman"/>
                          <a:cs typeface="Times New Roman"/>
                        </a:rPr>
                        <a:t>1</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27">
                <a:tc>
                  <a:txBody>
                    <a:bodyPr/>
                    <a:lstStyle/>
                    <a:p>
                      <a:pPr>
                        <a:lnSpc>
                          <a:spcPct val="115000"/>
                        </a:lnSpc>
                        <a:spcAft>
                          <a:spcPts val="0"/>
                        </a:spcAft>
                      </a:pPr>
                      <a:r>
                        <a:rPr lang="en-IN" sz="1400">
                          <a:solidFill>
                            <a:srgbClr val="000000"/>
                          </a:solidFill>
                          <a:latin typeface="Times New Roman"/>
                          <a:ea typeface="Times New Roman"/>
                          <a:cs typeface="Times New Roman"/>
                        </a:rPr>
                        <a:t>Therapeutic cooks</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a:solidFill>
                            <a:srgbClr val="000000"/>
                          </a:solidFill>
                          <a:latin typeface="Times New Roman"/>
                          <a:ea typeface="Times New Roman"/>
                          <a:cs typeface="Times New Roman"/>
                        </a:rPr>
                        <a:t>3</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27">
                <a:tc>
                  <a:txBody>
                    <a:bodyPr/>
                    <a:lstStyle/>
                    <a:p>
                      <a:pPr>
                        <a:lnSpc>
                          <a:spcPct val="115000"/>
                        </a:lnSpc>
                        <a:spcAft>
                          <a:spcPts val="0"/>
                        </a:spcAft>
                      </a:pPr>
                      <a:r>
                        <a:rPr lang="en-IN" sz="1400">
                          <a:solidFill>
                            <a:srgbClr val="000000"/>
                          </a:solidFill>
                          <a:latin typeface="Times New Roman"/>
                          <a:ea typeface="Times New Roman"/>
                          <a:cs typeface="Times New Roman"/>
                        </a:rPr>
                        <a:t>Cooks</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a:solidFill>
                            <a:srgbClr val="000000"/>
                          </a:solidFill>
                          <a:latin typeface="Times New Roman"/>
                          <a:ea typeface="Times New Roman"/>
                          <a:cs typeface="Times New Roman"/>
                        </a:rPr>
                        <a:t>16</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27">
                <a:tc>
                  <a:txBody>
                    <a:bodyPr/>
                    <a:lstStyle/>
                    <a:p>
                      <a:pPr>
                        <a:lnSpc>
                          <a:spcPct val="115000"/>
                        </a:lnSpc>
                        <a:spcAft>
                          <a:spcPts val="0"/>
                        </a:spcAft>
                      </a:pPr>
                      <a:r>
                        <a:rPr lang="en-IN" sz="1400">
                          <a:solidFill>
                            <a:srgbClr val="000000"/>
                          </a:solidFill>
                          <a:latin typeface="Times New Roman"/>
                          <a:ea typeface="Times New Roman"/>
                          <a:cs typeface="Times New Roman"/>
                        </a:rPr>
                        <a:t>Assistant  cooks</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a:solidFill>
                            <a:srgbClr val="000000"/>
                          </a:solidFill>
                          <a:latin typeface="Times New Roman"/>
                          <a:ea typeface="Times New Roman"/>
                          <a:cs typeface="Times New Roman"/>
                        </a:rPr>
                        <a:t>10</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27">
                <a:tc>
                  <a:txBody>
                    <a:bodyPr/>
                    <a:lstStyle/>
                    <a:p>
                      <a:pPr>
                        <a:lnSpc>
                          <a:spcPct val="115000"/>
                        </a:lnSpc>
                        <a:spcAft>
                          <a:spcPts val="0"/>
                        </a:spcAft>
                      </a:pPr>
                      <a:r>
                        <a:rPr lang="en-IN" sz="1400">
                          <a:solidFill>
                            <a:srgbClr val="000000"/>
                          </a:solidFill>
                          <a:latin typeface="Times New Roman"/>
                          <a:ea typeface="Times New Roman"/>
                          <a:cs typeface="Times New Roman"/>
                        </a:rPr>
                        <a:t>Masalchi</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a:solidFill>
                            <a:srgbClr val="000000"/>
                          </a:solidFill>
                          <a:latin typeface="Times New Roman"/>
                          <a:ea typeface="Times New Roman"/>
                          <a:cs typeface="Times New Roman"/>
                        </a:rPr>
                        <a:t>10</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27">
                <a:tc>
                  <a:txBody>
                    <a:bodyPr/>
                    <a:lstStyle/>
                    <a:p>
                      <a:pPr>
                        <a:lnSpc>
                          <a:spcPct val="115000"/>
                        </a:lnSpc>
                        <a:spcAft>
                          <a:spcPts val="0"/>
                        </a:spcAft>
                      </a:pPr>
                      <a:r>
                        <a:rPr lang="en-IN" sz="1400">
                          <a:solidFill>
                            <a:srgbClr val="000000"/>
                          </a:solidFill>
                          <a:latin typeface="Times New Roman"/>
                          <a:ea typeface="Times New Roman"/>
                          <a:cs typeface="Times New Roman"/>
                        </a:rPr>
                        <a:t>Store attendant</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a:solidFill>
                            <a:srgbClr val="000000"/>
                          </a:solidFill>
                          <a:latin typeface="Times New Roman"/>
                          <a:ea typeface="Times New Roman"/>
                          <a:cs typeface="Times New Roman"/>
                        </a:rPr>
                        <a:t>2</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27">
                <a:tc>
                  <a:txBody>
                    <a:bodyPr/>
                    <a:lstStyle/>
                    <a:p>
                      <a:pPr>
                        <a:lnSpc>
                          <a:spcPct val="115000"/>
                        </a:lnSpc>
                        <a:spcAft>
                          <a:spcPts val="0"/>
                        </a:spcAft>
                      </a:pPr>
                      <a:r>
                        <a:rPr lang="en-IN" sz="1400">
                          <a:solidFill>
                            <a:srgbClr val="000000"/>
                          </a:solidFill>
                          <a:latin typeface="Times New Roman"/>
                          <a:ea typeface="Times New Roman"/>
                          <a:cs typeface="Times New Roman"/>
                        </a:rPr>
                        <a:t>Trolley bearer</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a:solidFill>
                            <a:srgbClr val="000000"/>
                          </a:solidFill>
                          <a:latin typeface="Times New Roman"/>
                          <a:ea typeface="Times New Roman"/>
                          <a:cs typeface="Times New Roman"/>
                        </a:rPr>
                        <a:t>16</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27">
                <a:tc>
                  <a:txBody>
                    <a:bodyPr/>
                    <a:lstStyle/>
                    <a:p>
                      <a:pPr>
                        <a:lnSpc>
                          <a:spcPct val="115000"/>
                        </a:lnSpc>
                        <a:spcAft>
                          <a:spcPts val="0"/>
                        </a:spcAft>
                      </a:pPr>
                      <a:r>
                        <a:rPr lang="en-IN" sz="1400">
                          <a:solidFill>
                            <a:srgbClr val="000000"/>
                          </a:solidFill>
                          <a:latin typeface="Times New Roman"/>
                          <a:ea typeface="Times New Roman"/>
                          <a:cs typeface="Times New Roman"/>
                        </a:rPr>
                        <a:t>Cleaner</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a:solidFill>
                            <a:srgbClr val="000000"/>
                          </a:solidFill>
                          <a:latin typeface="Times New Roman"/>
                          <a:ea typeface="Times New Roman"/>
                          <a:cs typeface="Times New Roman"/>
                        </a:rPr>
                        <a:t>3</a:t>
                      </a:r>
                      <a:endParaRPr lang="en-IN"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27">
                <a:tc>
                  <a:txBody>
                    <a:bodyPr/>
                    <a:lstStyle/>
                    <a:p>
                      <a:pPr>
                        <a:lnSpc>
                          <a:spcPct val="115000"/>
                        </a:lnSpc>
                        <a:spcAft>
                          <a:spcPts val="0"/>
                        </a:spcAft>
                      </a:pPr>
                      <a:r>
                        <a:rPr lang="en-IN" sz="1400" b="1" dirty="0">
                          <a:solidFill>
                            <a:srgbClr val="000000"/>
                          </a:solidFill>
                          <a:latin typeface="Times New Roman"/>
                          <a:ea typeface="Times New Roman"/>
                          <a:cs typeface="Times New Roman"/>
                        </a:rPr>
                        <a:t>Total</a:t>
                      </a:r>
                      <a:endParaRPr lang="en-IN" sz="1400" dirty="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b="1" dirty="0">
                          <a:solidFill>
                            <a:srgbClr val="000000"/>
                          </a:solidFill>
                          <a:latin typeface="Times New Roman"/>
                          <a:ea typeface="Times New Roman"/>
                          <a:cs typeface="Times New Roman"/>
                        </a:rPr>
                        <a:t>75</a:t>
                      </a:r>
                      <a:endParaRPr lang="en-IN" sz="1400" dirty="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2465" name="Rectangle 1"/>
          <p:cNvSpPr>
            <a:spLocks noChangeArrowheads="1"/>
          </p:cNvSpPr>
          <p:nvPr/>
        </p:nvSpPr>
        <p:spPr bwMode="auto">
          <a:xfrm>
            <a:off x="285720" y="285728"/>
            <a:ext cx="2874890"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Manpower Requirement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27609265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71472" y="785794"/>
          <a:ext cx="6096000" cy="4450080"/>
        </p:xfrm>
        <a:graphic>
          <a:graphicData uri="http://schemas.openxmlformats.org/drawingml/2006/table">
            <a:tbl>
              <a:tblPr firstRow="1" bandRow="1">
                <a:tableStyleId>{5C22544A-7EE6-4342-B048-85BDC9FD1C3A}</a:tableStyleId>
              </a:tblPr>
              <a:tblGrid>
                <a:gridCol w="928694"/>
                <a:gridCol w="5167306"/>
              </a:tblGrid>
              <a:tr h="370840">
                <a:tc>
                  <a:txBody>
                    <a:bodyPr/>
                    <a:lstStyle/>
                    <a:p>
                      <a:r>
                        <a:rPr lang="en-IN" dirty="0" err="1" smtClean="0"/>
                        <a:t>S.No</a:t>
                      </a:r>
                      <a:r>
                        <a:rPr lang="en-IN" dirty="0" smtClean="0"/>
                        <a:t>.</a:t>
                      </a:r>
                      <a:endParaRPr lang="en-IN" dirty="0"/>
                    </a:p>
                  </a:txBody>
                  <a:tcPr/>
                </a:tc>
                <a:tc>
                  <a:txBody>
                    <a:bodyPr/>
                    <a:lstStyle/>
                    <a:p>
                      <a:r>
                        <a:rPr lang="en-IN" dirty="0" smtClean="0"/>
                        <a:t>Essential Equipments</a:t>
                      </a:r>
                      <a:endParaRPr lang="en-IN" dirty="0"/>
                    </a:p>
                  </a:txBody>
                  <a:tcPr/>
                </a:tc>
              </a:tr>
              <a:tr h="370840">
                <a:tc>
                  <a:txBody>
                    <a:bodyPr/>
                    <a:lstStyle/>
                    <a:p>
                      <a:r>
                        <a:rPr lang="en-IN" dirty="0" smtClean="0"/>
                        <a:t>1.</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Cutting equipments</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txBody>
                  <a:tcPr/>
                </a:tc>
              </a:tr>
              <a:tr h="370840">
                <a:tc>
                  <a:txBody>
                    <a:bodyPr/>
                    <a:lstStyle/>
                    <a:p>
                      <a:r>
                        <a:rPr lang="en-IN" dirty="0" smtClean="0"/>
                        <a:t>2.</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Weighing machine</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txBody>
                  <a:tcPr/>
                </a:tc>
              </a:tr>
              <a:tr h="370840">
                <a:tc>
                  <a:txBody>
                    <a:bodyPr/>
                    <a:lstStyle/>
                    <a:p>
                      <a:r>
                        <a:rPr lang="en-IN" dirty="0" smtClean="0"/>
                        <a:t>3.</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Chapatti making machine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txBody>
                  <a:tcPr/>
                </a:tc>
              </a:tr>
              <a:tr h="370840">
                <a:tc>
                  <a:txBody>
                    <a:bodyPr/>
                    <a:lstStyle/>
                    <a:p>
                      <a:r>
                        <a:rPr lang="en-IN" dirty="0" smtClean="0"/>
                        <a:t>4.</a:t>
                      </a:r>
                      <a:endParaRPr lang="en-IN"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Cooking ovens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txBody>
                  <a:tcPr/>
                </a:tc>
              </a:tr>
              <a:tr h="370840">
                <a:tc>
                  <a:txBody>
                    <a:bodyPr/>
                    <a:lstStyle/>
                    <a:p>
                      <a:r>
                        <a:rPr lang="en-IN" dirty="0" smtClean="0"/>
                        <a:t>5.</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Dish Washer</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txBody>
                  <a:tcPr/>
                </a:tc>
              </a:tr>
              <a:tr h="370840">
                <a:tc>
                  <a:txBody>
                    <a:bodyPr/>
                    <a:lstStyle/>
                    <a:p>
                      <a:r>
                        <a:rPr lang="en-IN" dirty="0" smtClean="0"/>
                        <a:t>6.</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Grinding Machine</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txBody>
                  <a:tcPr/>
                </a:tc>
              </a:tr>
              <a:tr h="370840">
                <a:tc>
                  <a:txBody>
                    <a:bodyPr/>
                    <a:lstStyle/>
                    <a:p>
                      <a:r>
                        <a:rPr lang="en-IN" dirty="0" smtClean="0"/>
                        <a:t>7.</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Mixing machine</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txBody>
                  <a:tcPr/>
                </a:tc>
              </a:tr>
              <a:tr h="370840">
                <a:tc>
                  <a:txBody>
                    <a:bodyPr/>
                    <a:lstStyle/>
                    <a:p>
                      <a:r>
                        <a:rPr lang="en-IN" dirty="0" smtClean="0"/>
                        <a:t>8.</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Distribution trolley</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txBody>
                  <a:tcPr/>
                </a:tc>
              </a:tr>
              <a:tr h="370840">
                <a:tc>
                  <a:txBody>
                    <a:bodyPr/>
                    <a:lstStyle/>
                    <a:p>
                      <a:r>
                        <a:rPr lang="en-IN" dirty="0" smtClean="0"/>
                        <a:t>9.</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Refrigerator</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txBody>
                  <a:tcPr/>
                </a:tc>
              </a:tr>
              <a:tr h="370840">
                <a:tc>
                  <a:txBody>
                    <a:bodyPr/>
                    <a:lstStyle/>
                    <a:p>
                      <a:r>
                        <a:rPr lang="en-IN" dirty="0" smtClean="0"/>
                        <a:t>10.</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Dough mixer</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txBody>
                  <a:tcPr/>
                </a:tc>
              </a:tr>
              <a:tr h="370840">
                <a:tc>
                  <a:txBody>
                    <a:bodyPr/>
                    <a:lstStyle/>
                    <a:p>
                      <a:r>
                        <a:rPr lang="en-IN" dirty="0" smtClean="0"/>
                        <a:t>11.</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Burners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a:tc>
              </a:tr>
            </a:tbl>
          </a:graphicData>
        </a:graphic>
      </p:graphicFrame>
      <p:sp>
        <p:nvSpPr>
          <p:cNvPr id="5" name="TextBox 4"/>
          <p:cNvSpPr txBox="1"/>
          <p:nvPr/>
        </p:nvSpPr>
        <p:spPr>
          <a:xfrm>
            <a:off x="357158" y="285728"/>
            <a:ext cx="4643470" cy="461665"/>
          </a:xfrm>
          <a:prstGeom prst="rect">
            <a:avLst/>
          </a:prstGeom>
          <a:noFill/>
        </p:spPr>
        <p:txBody>
          <a:bodyPr wrap="square" rtlCol="0">
            <a:spAutoFit/>
          </a:bodyPr>
          <a:lstStyle/>
          <a:p>
            <a:r>
              <a:rPr lang="en-IN" sz="2400" b="1" dirty="0" smtClean="0"/>
              <a:t>3) Equipment Planning</a:t>
            </a:r>
            <a:endParaRPr lang="en-IN" sz="2400" b="1" dirty="0"/>
          </a:p>
        </p:txBody>
      </p:sp>
    </p:spTree>
    <p:extLst>
      <p:ext uri="{BB962C8B-B14F-4D97-AF65-F5344CB8AC3E}">
        <p14:creationId xmlns:p14="http://schemas.microsoft.com/office/powerpoint/2010/main" xmlns="" val="36926457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00034" y="357166"/>
            <a:ext cx="4500594" cy="461665"/>
          </a:xfrm>
          <a:prstGeom prst="rect">
            <a:avLst/>
          </a:prstGeom>
          <a:noFill/>
        </p:spPr>
        <p:txBody>
          <a:bodyPr wrap="square" rtlCol="0">
            <a:spAutoFit/>
          </a:bodyPr>
          <a:lstStyle/>
          <a:p>
            <a:r>
              <a:rPr lang="en-IN" sz="2400" b="1" dirty="0" smtClean="0">
                <a:latin typeface="Times New Roman" pitchFamily="18" charset="0"/>
                <a:cs typeface="Times New Roman" pitchFamily="18" charset="0"/>
              </a:rPr>
              <a:t>Process flow of department</a:t>
            </a:r>
            <a:endParaRPr lang="en-IN" sz="2400" b="1" dirty="0">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2"/>
          <a:srcRect/>
          <a:stretch>
            <a:fillRect/>
          </a:stretch>
        </p:blipFill>
        <p:spPr bwMode="auto">
          <a:xfrm>
            <a:off x="1428728" y="1000108"/>
            <a:ext cx="6357982" cy="5181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642910" y="1142984"/>
            <a:ext cx="7786742" cy="4953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TextBox 3"/>
          <p:cNvSpPr txBox="1"/>
          <p:nvPr/>
        </p:nvSpPr>
        <p:spPr>
          <a:xfrm>
            <a:off x="642910" y="428604"/>
            <a:ext cx="4286280" cy="646331"/>
          </a:xfrm>
          <a:prstGeom prst="rect">
            <a:avLst/>
          </a:prstGeom>
          <a:noFill/>
        </p:spPr>
        <p:txBody>
          <a:bodyPr wrap="square" rtlCol="0">
            <a:spAutoFit/>
          </a:bodyPr>
          <a:lstStyle/>
          <a:p>
            <a:r>
              <a:rPr lang="en-IN" b="1" dirty="0" smtClean="0"/>
              <a:t>Flow of work in Hospital</a:t>
            </a:r>
            <a:endParaRPr lang="en-IN" dirty="0" smtClean="0"/>
          </a:p>
          <a:p>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9552" y="332656"/>
            <a:ext cx="5544616" cy="523220"/>
          </a:xfrm>
          <a:prstGeom prst="rect">
            <a:avLst/>
          </a:prstGeom>
          <a:noFill/>
        </p:spPr>
        <p:txBody>
          <a:bodyPr wrap="square" rtlCol="0">
            <a:spAutoFit/>
          </a:bodyPr>
          <a:lstStyle/>
          <a:p>
            <a:r>
              <a:rPr lang="en-US" sz="2800" b="1" u="sng" dirty="0" smtClean="0">
                <a:latin typeface="Times New Roman" pitchFamily="18" charset="0"/>
                <a:cs typeface="Times New Roman" pitchFamily="18" charset="0"/>
              </a:rPr>
              <a:t>Conclusion:</a:t>
            </a:r>
            <a:endParaRPr lang="en-IN" sz="2800" b="1" u="sng" dirty="0">
              <a:latin typeface="Times New Roman" pitchFamily="18" charset="0"/>
              <a:cs typeface="Times New Roman" pitchFamily="18" charset="0"/>
            </a:endParaRPr>
          </a:p>
        </p:txBody>
      </p:sp>
      <p:sp>
        <p:nvSpPr>
          <p:cNvPr id="4" name="TextBox 3"/>
          <p:cNvSpPr txBox="1"/>
          <p:nvPr/>
        </p:nvSpPr>
        <p:spPr>
          <a:xfrm>
            <a:off x="611560" y="1124744"/>
            <a:ext cx="8136904" cy="2920287"/>
          </a:xfrm>
          <a:prstGeom prst="rect">
            <a:avLst/>
          </a:prstGeom>
          <a:noFill/>
        </p:spPr>
        <p:txBody>
          <a:bodyPr wrap="square" rtlCol="0">
            <a:spAutoFit/>
          </a:bodyPr>
          <a:lstStyle/>
          <a:p>
            <a:pPr>
              <a:lnSpc>
                <a:spcPct val="200000"/>
              </a:lnSpc>
            </a:pPr>
            <a:r>
              <a:rPr lang="en-US" sz="2000" dirty="0" smtClean="0">
                <a:latin typeface="Times New Roman" pitchFamily="18" charset="0"/>
                <a:cs typeface="Times New Roman" pitchFamily="18" charset="0"/>
              </a:rPr>
              <a:t>The planning for hospital dietary services department was done. The Planning stated with selection of consultants, work load calculation, Infrastructure planning of the main kitchen, Changes to be incorporated in the main Hospital building and the process flow.</a:t>
            </a:r>
            <a:endParaRPr lang="en-IN" sz="2000" dirty="0" smtClean="0">
              <a:latin typeface="Times New Roman" pitchFamily="18" charset="0"/>
              <a:cs typeface="Times New Roman" pitchFamily="18" charset="0"/>
            </a:endParaRPr>
          </a:p>
          <a:p>
            <a:pPr marL="285750" indent="-285750">
              <a:lnSpc>
                <a:spcPct val="150000"/>
              </a:lnSpc>
            </a:pP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16953841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https://www.inman.com/wp-content/uploads/2014/06/ThankYou_168813029-e1401908709439.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58371"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55575" y="260648"/>
            <a:ext cx="8808913" cy="6408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69319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1520" y="218277"/>
            <a:ext cx="4752528" cy="523220"/>
          </a:xfrm>
          <a:prstGeom prst="rect">
            <a:avLst/>
          </a:prstGeom>
          <a:noFill/>
        </p:spPr>
        <p:txBody>
          <a:bodyPr wrap="square" rtlCol="0">
            <a:spAutoFit/>
          </a:bodyPr>
          <a:lstStyle/>
          <a:p>
            <a:r>
              <a:rPr lang="en-US" sz="2800" b="1" u="sng" dirty="0" smtClean="0">
                <a:latin typeface="Times New Roman" pitchFamily="18" charset="0"/>
                <a:cs typeface="Times New Roman" pitchFamily="18" charset="0"/>
              </a:rPr>
              <a:t>Learning:</a:t>
            </a:r>
            <a:endParaRPr lang="en-IN" sz="2800" b="1" u="sng" dirty="0">
              <a:latin typeface="Times New Roman" pitchFamily="18" charset="0"/>
              <a:cs typeface="Times New Roman" pitchFamily="18" charset="0"/>
            </a:endParaRPr>
          </a:p>
        </p:txBody>
      </p:sp>
      <p:sp>
        <p:nvSpPr>
          <p:cNvPr id="4" name="TextBox 3"/>
          <p:cNvSpPr txBox="1"/>
          <p:nvPr/>
        </p:nvSpPr>
        <p:spPr>
          <a:xfrm>
            <a:off x="539552" y="1268760"/>
            <a:ext cx="8064896" cy="400110"/>
          </a:xfrm>
          <a:prstGeom prst="rect">
            <a:avLst/>
          </a:prstGeom>
          <a:noFill/>
        </p:spPr>
        <p:txBody>
          <a:bodyPr wrap="square" rtlCol="0">
            <a:spAutoFit/>
          </a:bodyPr>
          <a:lstStyle/>
          <a:p>
            <a:endParaRPr lang="en-IN" sz="2000">
              <a:latin typeface="Times New Roman" pitchFamily="18" charset="0"/>
              <a:cs typeface="Times New Roman" pitchFamily="18" charset="0"/>
            </a:endParaRPr>
          </a:p>
        </p:txBody>
      </p:sp>
      <p:sp>
        <p:nvSpPr>
          <p:cNvPr id="2" name="TextBox 1"/>
          <p:cNvSpPr txBox="1"/>
          <p:nvPr/>
        </p:nvSpPr>
        <p:spPr>
          <a:xfrm>
            <a:off x="344813" y="1500334"/>
            <a:ext cx="8384682" cy="5016758"/>
          </a:xfrm>
          <a:prstGeom prst="rect">
            <a:avLst/>
          </a:prstGeom>
          <a:noFill/>
        </p:spPr>
        <p:txBody>
          <a:bodyPr wrap="square" rtlCol="0">
            <a:spAutoFit/>
          </a:bodyPr>
          <a:lstStyle/>
          <a:p>
            <a:pPr marL="342900" indent="-342900" algn="just">
              <a:lnSpc>
                <a:spcPct val="200000"/>
              </a:lnSpc>
              <a:buFont typeface="Wingdings" pitchFamily="2" charset="2"/>
              <a:buChar char="ü"/>
            </a:pPr>
            <a:r>
              <a:rPr lang="en-US" sz="2000" dirty="0" smtClean="0">
                <a:latin typeface="Times New Roman" pitchFamily="18" charset="0"/>
                <a:cs typeface="Times New Roman" pitchFamily="18" charset="0"/>
              </a:rPr>
              <a:t>Basic understanding of  architecture of hospital building</a:t>
            </a:r>
            <a:r>
              <a:rPr lang="en-US"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marL="342900" indent="-342900" algn="just">
              <a:lnSpc>
                <a:spcPct val="200000"/>
              </a:lnSpc>
              <a:buFont typeface="Wingdings" pitchFamily="2" charset="2"/>
              <a:buChar char="ü"/>
            </a:pPr>
            <a:r>
              <a:rPr lang="en-US" sz="2000" dirty="0" smtClean="0">
                <a:latin typeface="Times New Roman" pitchFamily="18" charset="0"/>
                <a:cs typeface="Times New Roman" pitchFamily="18" charset="0"/>
              </a:rPr>
              <a:t>How to interact with vendors</a:t>
            </a:r>
            <a:r>
              <a:rPr lang="en-US"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marL="342900" indent="-342900" algn="just">
              <a:lnSpc>
                <a:spcPct val="200000"/>
              </a:lnSpc>
              <a:buFont typeface="Wingdings" pitchFamily="2" charset="2"/>
              <a:buChar char="ü"/>
            </a:pPr>
            <a:r>
              <a:rPr lang="en-US" sz="2000" dirty="0" smtClean="0">
                <a:latin typeface="Times New Roman" pitchFamily="18" charset="0"/>
                <a:cs typeface="Times New Roman" pitchFamily="18" charset="0"/>
              </a:rPr>
              <a:t>SOP for Fleet Booking Management.</a:t>
            </a:r>
            <a:endParaRPr lang="en-US" sz="2000" dirty="0">
              <a:latin typeface="Times New Roman" pitchFamily="18" charset="0"/>
              <a:cs typeface="Times New Roman" pitchFamily="18" charset="0"/>
            </a:endParaRPr>
          </a:p>
          <a:p>
            <a:pPr marL="342900" indent="-342900" algn="just">
              <a:lnSpc>
                <a:spcPct val="200000"/>
              </a:lnSpc>
              <a:buFont typeface="Wingdings" pitchFamily="2" charset="2"/>
              <a:buChar char="ü"/>
            </a:pPr>
            <a:r>
              <a:rPr lang="en-US" sz="2000" dirty="0" smtClean="0">
                <a:latin typeface="Times New Roman" pitchFamily="18" charset="0"/>
                <a:cs typeface="Times New Roman" pitchFamily="18" charset="0"/>
              </a:rPr>
              <a:t>Planning of Hospital Dietary services using various guidelines.</a:t>
            </a:r>
          </a:p>
          <a:p>
            <a:pPr marL="342900" indent="-342900" algn="just">
              <a:lnSpc>
                <a:spcPct val="200000"/>
              </a:lnSpc>
              <a:buFont typeface="Wingdings" pitchFamily="2" charset="2"/>
              <a:buChar char="ü"/>
            </a:pPr>
            <a:r>
              <a:rPr lang="en-US" sz="2000" dirty="0" smtClean="0">
                <a:latin typeface="Times New Roman" pitchFamily="18" charset="0"/>
                <a:cs typeface="Times New Roman" pitchFamily="18" charset="0"/>
              </a:rPr>
              <a:t>Asset review of Diagnostic Centre.</a:t>
            </a:r>
          </a:p>
          <a:p>
            <a:pPr marL="342900" indent="-342900" algn="just">
              <a:lnSpc>
                <a:spcPct val="200000"/>
              </a:lnSpc>
              <a:buFont typeface="Wingdings" pitchFamily="2" charset="2"/>
              <a:buChar char="ü"/>
            </a:pPr>
            <a:endParaRPr lang="en-US" sz="2000" dirty="0" smtClean="0">
              <a:latin typeface="Times New Roman" pitchFamily="18" charset="0"/>
              <a:cs typeface="Times New Roman" pitchFamily="18" charset="0"/>
            </a:endParaRPr>
          </a:p>
          <a:p>
            <a:pPr marL="342900" indent="-342900" algn="just">
              <a:lnSpc>
                <a:spcPct val="200000"/>
              </a:lnSpc>
              <a:buFont typeface="Wingdings" pitchFamily="2" charset="2"/>
              <a:buChar char="ü"/>
            </a:pPr>
            <a:endParaRPr lang="en-US" sz="2000" dirty="0" smtClean="0">
              <a:latin typeface="Times New Roman" pitchFamily="18" charset="0"/>
              <a:cs typeface="Times New Roman" pitchFamily="18" charset="0"/>
            </a:endParaRPr>
          </a:p>
          <a:p>
            <a:pPr marL="342900" indent="-342900" algn="just">
              <a:buFont typeface="Wingdings" pitchFamily="2" charset="2"/>
              <a:buChar char="ü"/>
            </a:pPr>
            <a:endParaRPr lang="en-US" sz="2000" dirty="0">
              <a:latin typeface="Times New Roman" pitchFamily="18" charset="0"/>
              <a:cs typeface="Times New Roman" pitchFamily="18" charset="0"/>
            </a:endParaRPr>
          </a:p>
          <a:p>
            <a:pPr algn="just"/>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4257905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IN" smtClean="0"/>
              <a:t>References: Modern Trends in Planning and designing of hospitals by Gupta Shakti kumar</a:t>
            </a:r>
            <a:endParaRPr lang="en-IN"/>
          </a:p>
        </p:txBody>
      </p:sp>
      <p:sp>
        <p:nvSpPr>
          <p:cNvPr id="3" name="TextBox 2"/>
          <p:cNvSpPr txBox="1"/>
          <p:nvPr/>
        </p:nvSpPr>
        <p:spPr>
          <a:xfrm>
            <a:off x="500034" y="428604"/>
            <a:ext cx="3429024" cy="523220"/>
          </a:xfrm>
          <a:prstGeom prst="rect">
            <a:avLst/>
          </a:prstGeom>
          <a:noFill/>
        </p:spPr>
        <p:txBody>
          <a:bodyPr wrap="square" rtlCol="0">
            <a:spAutoFit/>
          </a:bodyPr>
          <a:lstStyle/>
          <a:p>
            <a:r>
              <a:rPr lang="en-IN" sz="2800" b="1" u="sng" dirty="0" smtClean="0">
                <a:latin typeface="Times New Roman" pitchFamily="18" charset="0"/>
                <a:cs typeface="Times New Roman" pitchFamily="18" charset="0"/>
              </a:rPr>
              <a:t>Challenges:</a:t>
            </a:r>
            <a:endParaRPr lang="en-IN" sz="2800" b="1" u="sng" dirty="0">
              <a:latin typeface="Times New Roman" pitchFamily="18" charset="0"/>
              <a:cs typeface="Times New Roman" pitchFamily="18" charset="0"/>
            </a:endParaRPr>
          </a:p>
        </p:txBody>
      </p:sp>
      <p:sp>
        <p:nvSpPr>
          <p:cNvPr id="4" name="TextBox 3"/>
          <p:cNvSpPr txBox="1"/>
          <p:nvPr/>
        </p:nvSpPr>
        <p:spPr>
          <a:xfrm>
            <a:off x="642910" y="1142984"/>
            <a:ext cx="7858180" cy="2777235"/>
          </a:xfrm>
          <a:prstGeom prst="rect">
            <a:avLst/>
          </a:prstGeom>
          <a:noFill/>
        </p:spPr>
        <p:txBody>
          <a:bodyPr wrap="square" rtlCol="0">
            <a:spAutoFit/>
          </a:bodyPr>
          <a:lstStyle/>
          <a:p>
            <a:pPr>
              <a:lnSpc>
                <a:spcPct val="200000"/>
              </a:lnSpc>
              <a:buFont typeface="Wingdings" pitchFamily="2" charset="2"/>
              <a:buChar char="Ø"/>
            </a:pPr>
            <a:r>
              <a:rPr lang="en-IN" dirty="0" smtClean="0"/>
              <a:t>Lack of decision making</a:t>
            </a:r>
          </a:p>
          <a:p>
            <a:pPr>
              <a:lnSpc>
                <a:spcPct val="200000"/>
              </a:lnSpc>
              <a:buFont typeface="Wingdings" pitchFamily="2" charset="2"/>
              <a:buChar char="Ø"/>
            </a:pPr>
            <a:r>
              <a:rPr lang="en-IN" dirty="0" smtClean="0"/>
              <a:t>Lack of Co-ordination</a:t>
            </a:r>
          </a:p>
          <a:p>
            <a:pPr>
              <a:lnSpc>
                <a:spcPct val="200000"/>
              </a:lnSpc>
              <a:buFont typeface="Wingdings" pitchFamily="2" charset="2"/>
              <a:buChar char="Ø"/>
            </a:pPr>
            <a:r>
              <a:rPr lang="en-IN" dirty="0" smtClean="0"/>
              <a:t>Lack of fund </a:t>
            </a:r>
          </a:p>
          <a:p>
            <a:pPr>
              <a:lnSpc>
                <a:spcPct val="200000"/>
              </a:lnSpc>
              <a:buFont typeface="Wingdings" pitchFamily="2" charset="2"/>
              <a:buChar char="Ø"/>
            </a:pPr>
            <a:r>
              <a:rPr lang="en-IN" dirty="0" smtClean="0"/>
              <a:t>Unwillingness of authorities</a:t>
            </a:r>
          </a:p>
          <a:p>
            <a:pPr>
              <a:lnSpc>
                <a:spcPct val="200000"/>
              </a:lnSpc>
              <a:buFont typeface="Wingdings" pitchFamily="2" charset="2"/>
              <a:buChar char="Ø"/>
            </a:pPr>
            <a:r>
              <a:rPr lang="en-IN" dirty="0" smtClean="0"/>
              <a:t>Fragmentation</a:t>
            </a: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1520" y="218277"/>
            <a:ext cx="4752528" cy="523220"/>
          </a:xfrm>
          <a:prstGeom prst="rect">
            <a:avLst/>
          </a:prstGeom>
          <a:noFill/>
        </p:spPr>
        <p:txBody>
          <a:bodyPr wrap="square" rtlCol="0">
            <a:spAutoFit/>
          </a:bodyPr>
          <a:lstStyle/>
          <a:p>
            <a:r>
              <a:rPr lang="en-US" sz="2800" b="1" u="sng" dirty="0" smtClean="0">
                <a:latin typeface="Times New Roman" pitchFamily="18" charset="0"/>
                <a:cs typeface="Times New Roman" pitchFamily="18" charset="0"/>
              </a:rPr>
              <a:t>Introduction</a:t>
            </a:r>
            <a:endParaRPr lang="en-IN" sz="2800" b="1" u="sng" dirty="0">
              <a:latin typeface="Times New Roman" pitchFamily="18" charset="0"/>
              <a:cs typeface="Times New Roman" pitchFamily="18" charset="0"/>
            </a:endParaRPr>
          </a:p>
        </p:txBody>
      </p:sp>
      <p:sp>
        <p:nvSpPr>
          <p:cNvPr id="2" name="TextBox 1"/>
          <p:cNvSpPr txBox="1"/>
          <p:nvPr/>
        </p:nvSpPr>
        <p:spPr>
          <a:xfrm>
            <a:off x="288504" y="1043444"/>
            <a:ext cx="8280920" cy="4093428"/>
          </a:xfrm>
          <a:prstGeom prst="rect">
            <a:avLst/>
          </a:prstGeom>
          <a:noFill/>
        </p:spPr>
        <p:txBody>
          <a:bodyPr wrap="square" rtlCol="0">
            <a:spAutoFit/>
          </a:bodyPr>
          <a:lstStyle/>
          <a:p>
            <a:pPr>
              <a:lnSpc>
                <a:spcPct val="200000"/>
              </a:lnSpc>
              <a:buFont typeface="Wingdings" pitchFamily="2" charset="2"/>
              <a:buChar char="Ø"/>
            </a:pPr>
            <a:r>
              <a:rPr lang="en-IN" sz="2000" dirty="0" smtClean="0"/>
              <a:t>The </a:t>
            </a:r>
            <a:r>
              <a:rPr lang="en-IN" sz="2000" dirty="0" smtClean="0"/>
              <a:t>foodservice facilities are a great way to satisfy hospital staff as well as patients and their visitors. </a:t>
            </a:r>
            <a:endParaRPr lang="en-IN" sz="2000" dirty="0" smtClean="0"/>
          </a:p>
          <a:p>
            <a:pPr>
              <a:lnSpc>
                <a:spcPct val="200000"/>
              </a:lnSpc>
              <a:buFont typeface="Wingdings" pitchFamily="2" charset="2"/>
              <a:buChar char="Ø"/>
            </a:pPr>
            <a:r>
              <a:rPr lang="en-IN" sz="2000" dirty="0" smtClean="0"/>
              <a:t>Good food is an important aspect in the treatment of patient and is a part of total care, </a:t>
            </a:r>
            <a:r>
              <a:rPr lang="en-US" sz="2000" dirty="0" smtClean="0"/>
              <a:t>adequate nutrition during hospitalization enables the patient to recover early.</a:t>
            </a:r>
            <a:endParaRPr lang="en-IN" sz="2000" dirty="0" smtClean="0"/>
          </a:p>
          <a:p>
            <a:pPr>
              <a:buFont typeface="Wingdings" pitchFamily="2" charset="2"/>
              <a:buChar char="Ø"/>
            </a:pPr>
            <a:endParaRPr lang="en-US" sz="2000" dirty="0" smtClean="0">
              <a:latin typeface="Times New Roman" pitchFamily="18" charset="0"/>
              <a:cs typeface="Times New Roman" pitchFamily="18" charset="0"/>
            </a:endParaRPr>
          </a:p>
          <a:p>
            <a:pPr marL="285750" indent="-285750">
              <a:buFont typeface="Wingdings" pitchFamily="2" charset="2"/>
              <a:buChar char="ü"/>
            </a:pPr>
            <a:endParaRPr lang="en-US" sz="2000" dirty="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251520" y="6381328"/>
            <a:ext cx="8698842" cy="365125"/>
          </a:xfrm>
        </p:spPr>
        <p:txBody>
          <a:bodyPr/>
          <a:lstStyle/>
          <a:p>
            <a:r>
              <a:rPr lang="en-IN" dirty="0" smtClean="0">
                <a:latin typeface="Times New Roman" pitchFamily="18" charset="0"/>
                <a:cs typeface="Times New Roman" pitchFamily="18" charset="0"/>
              </a:rPr>
              <a:t>References:   1)  Modern Trends in Planning and designing of hospitals by Gupta Shakti </a:t>
            </a:r>
            <a:r>
              <a:rPr lang="en-IN" dirty="0" err="1" smtClean="0">
                <a:latin typeface="Times New Roman" pitchFamily="18" charset="0"/>
                <a:cs typeface="Times New Roman" pitchFamily="18" charset="0"/>
              </a:rPr>
              <a:t>kumar</a:t>
            </a:r>
            <a:endParaRPr lang="en-IN" dirty="0">
              <a:latin typeface="Times New Roman" pitchFamily="18" charset="0"/>
              <a:cs typeface="Times New Roman" pitchFamily="18" charset="0"/>
            </a:endParaRP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2) Principle of Hospital Planning &amp; Administration by </a:t>
            </a:r>
            <a:r>
              <a:rPr lang="en-US" dirty="0" err="1" smtClean="0">
                <a:latin typeface="Times New Roman" pitchFamily="18" charset="0"/>
                <a:cs typeface="Times New Roman" pitchFamily="18" charset="0"/>
              </a:rPr>
              <a:t>Sakharkar</a:t>
            </a:r>
            <a:r>
              <a:rPr lang="en-US" dirty="0" smtClean="0">
                <a:latin typeface="Times New Roman" pitchFamily="18" charset="0"/>
                <a:cs typeface="Times New Roman" pitchFamily="18" charset="0"/>
              </a:rPr>
              <a:t> BM</a:t>
            </a: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3) HBN-15</a:t>
            </a: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4) Newsletter by Inform Design on Clinical Labs Vol. 3 Issue 9</a:t>
            </a:r>
          </a:p>
          <a:p>
            <a:endParaRPr lang="en-IN"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3020717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1520" y="265311"/>
            <a:ext cx="3960440" cy="523220"/>
          </a:xfrm>
          <a:prstGeom prst="rect">
            <a:avLst/>
          </a:prstGeom>
          <a:noFill/>
        </p:spPr>
        <p:txBody>
          <a:bodyPr wrap="square" rtlCol="0">
            <a:spAutoFit/>
          </a:bodyPr>
          <a:lstStyle/>
          <a:p>
            <a:r>
              <a:rPr lang="en-US" sz="2800" b="1" u="sng" dirty="0" smtClean="0">
                <a:latin typeface="Times New Roman" pitchFamily="18" charset="0"/>
                <a:cs typeface="Times New Roman" pitchFamily="18" charset="0"/>
              </a:rPr>
              <a:t>Objective:</a:t>
            </a:r>
            <a:endParaRPr lang="en-IN" sz="2800" b="1" u="sng" dirty="0">
              <a:latin typeface="Times New Roman" pitchFamily="18" charset="0"/>
              <a:cs typeface="Times New Roman" pitchFamily="18" charset="0"/>
            </a:endParaRPr>
          </a:p>
        </p:txBody>
      </p:sp>
      <p:sp>
        <p:nvSpPr>
          <p:cNvPr id="4" name="TextBox 3"/>
          <p:cNvSpPr txBox="1"/>
          <p:nvPr/>
        </p:nvSpPr>
        <p:spPr>
          <a:xfrm>
            <a:off x="251520" y="980728"/>
            <a:ext cx="8640960" cy="4401205"/>
          </a:xfrm>
          <a:prstGeom prst="rect">
            <a:avLst/>
          </a:prstGeom>
          <a:noFill/>
        </p:spPr>
        <p:txBody>
          <a:bodyPr wrap="square" rtlCol="0">
            <a:spAutoFit/>
          </a:bodyPr>
          <a:lstStyle/>
          <a:p>
            <a:pPr algn="just">
              <a:lnSpc>
                <a:spcPct val="150000"/>
              </a:lnSpc>
            </a:pPr>
            <a:r>
              <a:rPr lang="en-IN" sz="2000" u="sng" dirty="0">
                <a:latin typeface="Times New Roman" pitchFamily="18" charset="0"/>
                <a:cs typeface="Times New Roman" pitchFamily="18" charset="0"/>
              </a:rPr>
              <a:t>General Objective</a:t>
            </a:r>
            <a:r>
              <a:rPr lang="en-IN" sz="2000" dirty="0">
                <a:latin typeface="Times New Roman" pitchFamily="18" charset="0"/>
                <a:cs typeface="Times New Roman" pitchFamily="18" charset="0"/>
              </a:rPr>
              <a:t>:</a:t>
            </a:r>
          </a:p>
          <a:p>
            <a:pPr algn="just">
              <a:lnSpc>
                <a:spcPct val="150000"/>
              </a:lnSpc>
            </a:pPr>
            <a:r>
              <a:rPr lang="en-IN" sz="2000" dirty="0">
                <a:latin typeface="Times New Roman" pitchFamily="18" charset="0"/>
                <a:cs typeface="Times New Roman" pitchFamily="18" charset="0"/>
              </a:rPr>
              <a:t> To organise and plan the </a:t>
            </a:r>
            <a:r>
              <a:rPr lang="en-IN" sz="2000" dirty="0" smtClean="0">
                <a:latin typeface="Times New Roman" pitchFamily="18" charset="0"/>
                <a:cs typeface="Times New Roman" pitchFamily="18" charset="0"/>
              </a:rPr>
              <a:t>dietary </a:t>
            </a:r>
            <a:r>
              <a:rPr lang="en-IN" sz="2000" dirty="0">
                <a:latin typeface="Times New Roman" pitchFamily="18" charset="0"/>
                <a:cs typeface="Times New Roman" pitchFamily="18" charset="0"/>
              </a:rPr>
              <a:t>services at Al Abeer Educity.</a:t>
            </a:r>
          </a:p>
          <a:p>
            <a:pPr algn="just">
              <a:lnSpc>
                <a:spcPct val="150000"/>
              </a:lnSpc>
            </a:pPr>
            <a:r>
              <a:rPr lang="en-IN" sz="2000" u="sng" dirty="0">
                <a:latin typeface="Times New Roman" pitchFamily="18" charset="0"/>
                <a:cs typeface="Times New Roman" pitchFamily="18" charset="0"/>
              </a:rPr>
              <a:t>Specific Objective</a:t>
            </a:r>
            <a:r>
              <a:rPr lang="en-IN" sz="2000" dirty="0" smtClean="0">
                <a:latin typeface="Times New Roman" pitchFamily="18" charset="0"/>
                <a:cs typeface="Times New Roman" pitchFamily="18" charset="0"/>
              </a:rPr>
              <a:t>:</a:t>
            </a:r>
          </a:p>
          <a:p>
            <a:pPr marL="457200" lvl="0" indent="-457200">
              <a:lnSpc>
                <a:spcPct val="200000"/>
              </a:lnSpc>
              <a:buFont typeface="+mj-lt"/>
              <a:buAutoNum type="arabicParenR"/>
            </a:pPr>
            <a:r>
              <a:rPr lang="en-IN" sz="2000" dirty="0" smtClean="0">
                <a:latin typeface="Times New Roman" pitchFamily="18" charset="0"/>
                <a:cs typeface="Times New Roman" pitchFamily="18" charset="0"/>
              </a:rPr>
              <a:t>To select Consultant for the Planning of Dietary Service Department.</a:t>
            </a:r>
          </a:p>
          <a:p>
            <a:pPr marL="457200" lvl="0" indent="-457200">
              <a:lnSpc>
                <a:spcPct val="200000"/>
              </a:lnSpc>
              <a:buFont typeface="+mj-lt"/>
              <a:buAutoNum type="arabicParenR"/>
            </a:pPr>
            <a:r>
              <a:rPr lang="en-IN" sz="2000" dirty="0" smtClean="0">
                <a:latin typeface="Times New Roman" pitchFamily="18" charset="0"/>
                <a:cs typeface="Times New Roman" pitchFamily="18" charset="0"/>
              </a:rPr>
              <a:t>To plan the Infrastructure and Equipments of Dietary Service Department.</a:t>
            </a:r>
          </a:p>
          <a:p>
            <a:pPr marL="457200" lvl="0" indent="-457200">
              <a:lnSpc>
                <a:spcPct val="200000"/>
              </a:lnSpc>
              <a:buFont typeface="+mj-lt"/>
              <a:buAutoNum type="arabicParenR"/>
            </a:pPr>
            <a:r>
              <a:rPr lang="en-IN" sz="2000" dirty="0" smtClean="0">
                <a:latin typeface="Times New Roman" pitchFamily="18" charset="0"/>
                <a:cs typeface="Times New Roman" pitchFamily="18" charset="0"/>
              </a:rPr>
              <a:t>To determine the Manpower requirement of Dietary Service Department.</a:t>
            </a:r>
          </a:p>
          <a:p>
            <a:pPr marL="457200" lvl="0" indent="-457200">
              <a:lnSpc>
                <a:spcPct val="200000"/>
              </a:lnSpc>
              <a:buFont typeface="+mj-lt"/>
              <a:buAutoNum type="arabicParenR"/>
            </a:pPr>
            <a:r>
              <a:rPr lang="en-IN" sz="2000" dirty="0" smtClean="0">
                <a:latin typeface="Times New Roman" pitchFamily="18" charset="0"/>
                <a:cs typeface="Times New Roman" pitchFamily="18" charset="0"/>
              </a:rPr>
              <a:t>To plan process flow of work in the Dietary Service Department.</a:t>
            </a:r>
          </a:p>
          <a:p>
            <a:pPr algn="just">
              <a:lnSpc>
                <a:spcPct val="150000"/>
              </a:lnSpc>
            </a:pPr>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00395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1520" y="265311"/>
            <a:ext cx="3960440" cy="523220"/>
          </a:xfrm>
          <a:prstGeom prst="rect">
            <a:avLst/>
          </a:prstGeom>
          <a:noFill/>
        </p:spPr>
        <p:txBody>
          <a:bodyPr wrap="square" rtlCol="0">
            <a:spAutoFit/>
          </a:bodyPr>
          <a:lstStyle/>
          <a:p>
            <a:r>
              <a:rPr lang="en-US" sz="2800" b="1" u="sng" dirty="0" smtClean="0">
                <a:latin typeface="Times New Roman" pitchFamily="18" charset="0"/>
                <a:cs typeface="Times New Roman" pitchFamily="18" charset="0"/>
              </a:rPr>
              <a:t>Methodology:</a:t>
            </a:r>
            <a:endParaRPr lang="en-IN" sz="2800" b="1" u="sng" dirty="0">
              <a:latin typeface="Times New Roman" pitchFamily="18" charset="0"/>
              <a:cs typeface="Times New Roman" pitchFamily="18" charset="0"/>
            </a:endParaRPr>
          </a:p>
        </p:txBody>
      </p:sp>
      <p:sp>
        <p:nvSpPr>
          <p:cNvPr id="4" name="TextBox 3"/>
          <p:cNvSpPr txBox="1"/>
          <p:nvPr/>
        </p:nvSpPr>
        <p:spPr>
          <a:xfrm>
            <a:off x="268823" y="1124743"/>
            <a:ext cx="8496944" cy="3785652"/>
          </a:xfrm>
          <a:prstGeom prst="rect">
            <a:avLst/>
          </a:prstGeom>
          <a:noFill/>
        </p:spPr>
        <p:txBody>
          <a:bodyPr wrap="square" rtlCol="0">
            <a:spAutoFit/>
          </a:bodyPr>
          <a:lstStyle/>
          <a:p>
            <a:pPr marL="285750" indent="-285750">
              <a:lnSpc>
                <a:spcPct val="150000"/>
              </a:lnSpc>
              <a:buFont typeface="Wingdings" pitchFamily="2" charset="2"/>
              <a:buChar char="ü"/>
            </a:pPr>
            <a:r>
              <a:rPr lang="en-US" sz="2000" dirty="0" smtClean="0">
                <a:latin typeface="Times New Roman" pitchFamily="18" charset="0"/>
                <a:cs typeface="Times New Roman" pitchFamily="18" charset="0"/>
              </a:rPr>
              <a:t>Descriptive Study</a:t>
            </a:r>
            <a:endParaRPr lang="en-US" sz="2000" dirty="0">
              <a:latin typeface="Times New Roman" pitchFamily="18" charset="0"/>
              <a:cs typeface="Times New Roman" pitchFamily="18" charset="0"/>
            </a:endParaRPr>
          </a:p>
          <a:p>
            <a:pPr marL="285750" indent="-285750">
              <a:lnSpc>
                <a:spcPct val="150000"/>
              </a:lnSpc>
              <a:buFont typeface="Wingdings" pitchFamily="2" charset="2"/>
              <a:buChar char="ü"/>
            </a:pPr>
            <a:r>
              <a:rPr lang="en-US" sz="2000" dirty="0" smtClean="0">
                <a:latin typeface="Times New Roman" pitchFamily="18" charset="0"/>
                <a:cs typeface="Times New Roman" pitchFamily="18" charset="0"/>
              </a:rPr>
              <a:t>Time period: 64 days</a:t>
            </a:r>
          </a:p>
          <a:p>
            <a:pPr marL="285750" indent="-285750">
              <a:lnSpc>
                <a:spcPct val="150000"/>
              </a:lnSpc>
              <a:buFont typeface="Wingdings" pitchFamily="2" charset="2"/>
              <a:buChar char="ü"/>
            </a:pPr>
            <a:r>
              <a:rPr lang="en-US" sz="2000" dirty="0" smtClean="0">
                <a:latin typeface="Times New Roman" pitchFamily="18" charset="0"/>
                <a:cs typeface="Times New Roman" pitchFamily="18" charset="0"/>
              </a:rPr>
              <a:t>Study Area: Al Abeer Educity</a:t>
            </a:r>
          </a:p>
          <a:p>
            <a:pPr marL="285750" indent="-285750">
              <a:lnSpc>
                <a:spcPct val="150000"/>
              </a:lnSpc>
              <a:buFont typeface="Wingdings" pitchFamily="2" charset="2"/>
              <a:buChar char="ü"/>
            </a:pPr>
            <a:r>
              <a:rPr lang="en-US" sz="2000" dirty="0" smtClean="0">
                <a:latin typeface="Times New Roman" pitchFamily="18" charset="0"/>
                <a:cs typeface="Times New Roman" pitchFamily="18" charset="0"/>
              </a:rPr>
              <a:t>Data Collection Tool: </a:t>
            </a:r>
            <a:r>
              <a:rPr lang="en-US" sz="2000" b="1" dirty="0" smtClean="0">
                <a:latin typeface="Times New Roman" pitchFamily="18" charset="0"/>
                <a:cs typeface="Times New Roman" pitchFamily="18" charset="0"/>
                <a:hlinkClick r:id="rId2" action="ppaction://hlinkfile"/>
              </a:rPr>
              <a:t>Check- list</a:t>
            </a:r>
            <a:r>
              <a:rPr lang="en-US" sz="2000" dirty="0" smtClean="0">
                <a:latin typeface="Times New Roman" pitchFamily="18" charset="0"/>
                <a:cs typeface="Times New Roman" pitchFamily="18" charset="0"/>
              </a:rPr>
              <a:t>, according to various Guiding </a:t>
            </a:r>
            <a:r>
              <a:rPr lang="en-US" sz="2000" dirty="0" smtClean="0">
                <a:latin typeface="Times New Roman" pitchFamily="18" charset="0"/>
                <a:cs typeface="Times New Roman" pitchFamily="18" charset="0"/>
              </a:rPr>
              <a:t>documents i.e., guidelines, norms &amp; standards</a:t>
            </a:r>
          </a:p>
          <a:p>
            <a:pPr marL="285750" indent="-285750">
              <a:lnSpc>
                <a:spcPct val="150000"/>
              </a:lnSpc>
              <a:buFont typeface="Wingdings" pitchFamily="2" charset="2"/>
              <a:buChar char="ü"/>
            </a:pPr>
            <a:r>
              <a:rPr lang="en-US" sz="2000" dirty="0" smtClean="0">
                <a:latin typeface="Times New Roman" pitchFamily="18" charset="0"/>
                <a:cs typeface="Times New Roman" pitchFamily="18" charset="0"/>
              </a:rPr>
              <a:t>Guiding documents are referred and planning is done accordingly.</a:t>
            </a:r>
          </a:p>
          <a:p>
            <a:pPr marL="285750" indent="-285750">
              <a:lnSpc>
                <a:spcPct val="150000"/>
              </a:lnSpc>
              <a:buFont typeface="Wingdings" pitchFamily="2" charset="2"/>
              <a:buChar char="ü"/>
            </a:pPr>
            <a:r>
              <a:rPr lang="en-US" sz="2000" dirty="0" smtClean="0">
                <a:latin typeface="Times New Roman" pitchFamily="18" charset="0"/>
                <a:cs typeface="Times New Roman" pitchFamily="18" charset="0"/>
              </a:rPr>
              <a:t>Guiding documents include MCI standards, </a:t>
            </a:r>
            <a:r>
              <a:rPr lang="en-US" sz="2000" dirty="0" smtClean="0">
                <a:latin typeface="Times New Roman" pitchFamily="18" charset="0"/>
                <a:cs typeface="Times New Roman" pitchFamily="18" charset="0"/>
              </a:rPr>
              <a:t>NABH </a:t>
            </a:r>
            <a:r>
              <a:rPr lang="en-US" sz="2000" dirty="0" smtClean="0">
                <a:latin typeface="Times New Roman" pitchFamily="18" charset="0"/>
                <a:cs typeface="Times New Roman" pitchFamily="18" charset="0"/>
              </a:rPr>
              <a:t>standards, </a:t>
            </a:r>
            <a:r>
              <a:rPr lang="en-US" sz="2000" dirty="0" smtClean="0">
                <a:latin typeface="Times New Roman" pitchFamily="18" charset="0"/>
                <a:cs typeface="Times New Roman" pitchFamily="18" charset="0"/>
              </a:rPr>
              <a:t>JCI </a:t>
            </a:r>
            <a:r>
              <a:rPr lang="en-US" sz="2000" dirty="0" smtClean="0">
                <a:latin typeface="Times New Roman" pitchFamily="18" charset="0"/>
                <a:cs typeface="Times New Roman" pitchFamily="18" charset="0"/>
              </a:rPr>
              <a:t>Standards </a:t>
            </a:r>
            <a:r>
              <a:rPr lang="en-US" sz="2000" dirty="0" smtClean="0">
                <a:latin typeface="Times New Roman" pitchFamily="18" charset="0"/>
                <a:cs typeface="Times New Roman" pitchFamily="18" charset="0"/>
              </a:rPr>
              <a:t>HAAD guidelines, Indian Health Facility Guidelines.</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6340958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1520" y="260648"/>
            <a:ext cx="4320480" cy="523220"/>
          </a:xfrm>
          <a:prstGeom prst="rect">
            <a:avLst/>
          </a:prstGeom>
          <a:noFill/>
        </p:spPr>
        <p:txBody>
          <a:bodyPr wrap="square" rtlCol="0">
            <a:spAutoFit/>
          </a:bodyPr>
          <a:lstStyle/>
          <a:p>
            <a:r>
              <a:rPr lang="en-US" sz="2800" b="1" u="sng" dirty="0" smtClean="0">
                <a:latin typeface="Times New Roman" pitchFamily="18" charset="0"/>
                <a:cs typeface="Times New Roman" pitchFamily="18" charset="0"/>
              </a:rPr>
              <a:t>Study findings:</a:t>
            </a:r>
            <a:endParaRPr lang="en-IN" sz="2800" b="1" u="sng" dirty="0">
              <a:latin typeface="Times New Roman" pitchFamily="18" charset="0"/>
              <a:cs typeface="Times New Roman" pitchFamily="18" charset="0"/>
            </a:endParaRPr>
          </a:p>
        </p:txBody>
      </p:sp>
      <p:sp>
        <p:nvSpPr>
          <p:cNvPr id="5" name="TextBox 4"/>
          <p:cNvSpPr txBox="1"/>
          <p:nvPr/>
        </p:nvSpPr>
        <p:spPr>
          <a:xfrm>
            <a:off x="428596" y="785794"/>
            <a:ext cx="8429684" cy="1015663"/>
          </a:xfrm>
          <a:prstGeom prst="rect">
            <a:avLst/>
          </a:prstGeom>
          <a:noFill/>
        </p:spPr>
        <p:txBody>
          <a:bodyPr wrap="square" rtlCol="0">
            <a:spAutoFit/>
          </a:bodyPr>
          <a:lstStyle/>
          <a:p>
            <a:pPr marL="342900" indent="-342900">
              <a:buAutoNum type="arabicParenR"/>
            </a:pPr>
            <a:r>
              <a:rPr lang="en-IN" sz="2000" dirty="0" smtClean="0">
                <a:latin typeface="Times New Roman" pitchFamily="18" charset="0"/>
                <a:cs typeface="Times New Roman" pitchFamily="18" charset="0"/>
                <a:hlinkClick r:id="rId2" action="ppaction://hlinkfile"/>
              </a:rPr>
              <a:t>Selection of Consultant</a:t>
            </a:r>
            <a:endParaRPr lang="en-IN" sz="2000" dirty="0" smtClean="0">
              <a:latin typeface="Times New Roman" pitchFamily="18" charset="0"/>
              <a:cs typeface="Times New Roman" pitchFamily="18" charset="0"/>
            </a:endParaRPr>
          </a:p>
          <a:p>
            <a:pPr marL="342900" indent="-342900"/>
            <a:endParaRPr lang="en-IN" sz="2000" dirty="0" smtClean="0">
              <a:latin typeface="Times New Roman" pitchFamily="18" charset="0"/>
              <a:cs typeface="Times New Roman" pitchFamily="18" charset="0"/>
            </a:endParaRPr>
          </a:p>
          <a:p>
            <a:pPr marL="342900" indent="-342900"/>
            <a:endParaRPr lang="en-IN" sz="2000" dirty="0">
              <a:latin typeface="Times New Roman" pitchFamily="18" charset="0"/>
              <a:cs typeface="Times New Roman" pitchFamily="18" charset="0"/>
            </a:endParaRPr>
          </a:p>
        </p:txBody>
      </p:sp>
      <p:graphicFrame>
        <p:nvGraphicFramePr>
          <p:cNvPr id="6" name="Table 5"/>
          <p:cNvGraphicFramePr>
            <a:graphicFrameLocks noGrp="1"/>
          </p:cNvGraphicFramePr>
          <p:nvPr/>
        </p:nvGraphicFramePr>
        <p:xfrm>
          <a:off x="714348" y="1357298"/>
          <a:ext cx="8072493" cy="4572034"/>
        </p:xfrm>
        <a:graphic>
          <a:graphicData uri="http://schemas.openxmlformats.org/drawingml/2006/table">
            <a:tbl>
              <a:tblPr firstRow="1" bandRow="1">
                <a:tableStyleId>{5C22544A-7EE6-4342-B048-85BDC9FD1C3A}</a:tableStyleId>
              </a:tblPr>
              <a:tblGrid>
                <a:gridCol w="2690831"/>
                <a:gridCol w="2690831"/>
                <a:gridCol w="2690831"/>
              </a:tblGrid>
              <a:tr h="802070">
                <a:tc>
                  <a:txBody>
                    <a:bodyPr/>
                    <a:lstStyle/>
                    <a:p>
                      <a:r>
                        <a:rPr lang="en-IN" sz="1800" dirty="0" smtClean="0">
                          <a:solidFill>
                            <a:schemeClr val="tx1"/>
                          </a:solidFill>
                          <a:latin typeface="Times New Roman" pitchFamily="18" charset="0"/>
                          <a:cs typeface="Times New Roman" pitchFamily="18" charset="0"/>
                        </a:rPr>
                        <a:t>DESCRIPTION</a:t>
                      </a:r>
                      <a:endParaRPr lang="en-IN" sz="1800" dirty="0">
                        <a:solidFill>
                          <a:schemeClr val="tx1"/>
                        </a:solidFill>
                        <a:latin typeface="Times New Roman" pitchFamily="18" charset="0"/>
                        <a:cs typeface="Times New Roman" pitchFamily="18" charset="0"/>
                      </a:endParaRPr>
                    </a:p>
                  </a:txBody>
                  <a:tcPr/>
                </a:tc>
                <a:tc>
                  <a:txBody>
                    <a:bodyPr/>
                    <a:lstStyle/>
                    <a:p>
                      <a:pPr>
                        <a:lnSpc>
                          <a:spcPct val="115000"/>
                        </a:lnSpc>
                        <a:spcAft>
                          <a:spcPts val="0"/>
                        </a:spcAft>
                      </a:pPr>
                      <a:r>
                        <a:rPr lang="en-IN" sz="1800" b="1" dirty="0">
                          <a:solidFill>
                            <a:srgbClr val="000000"/>
                          </a:solidFill>
                          <a:latin typeface="Times New Roman" pitchFamily="18" charset="0"/>
                          <a:ea typeface="Times New Roman"/>
                          <a:cs typeface="Times New Roman" pitchFamily="18" charset="0"/>
                        </a:rPr>
                        <a:t>KECO</a:t>
                      </a:r>
                      <a:endParaRPr lang="en-IN" sz="18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IN" sz="1800" b="1" dirty="0">
                          <a:solidFill>
                            <a:srgbClr val="000000"/>
                          </a:solidFill>
                          <a:latin typeface="Times New Roman" pitchFamily="18" charset="0"/>
                          <a:ea typeface="Times New Roman"/>
                          <a:cs typeface="Times New Roman" pitchFamily="18" charset="0"/>
                        </a:rPr>
                        <a:t>KOSHY</a:t>
                      </a:r>
                      <a:endParaRPr lang="en-IN" sz="1800" dirty="0">
                        <a:latin typeface="Times New Roman" pitchFamily="18" charset="0"/>
                        <a:ea typeface="Times New Roman"/>
                        <a:cs typeface="Times New Roman" pitchFamily="18" charset="0"/>
                      </a:endParaRPr>
                    </a:p>
                  </a:txBody>
                  <a:tcPr marL="68580" marR="68580" marT="0" marB="0"/>
                </a:tc>
              </a:tr>
              <a:tr h="942491">
                <a:tc>
                  <a:txBody>
                    <a:bodyPr/>
                    <a:lstStyle/>
                    <a:p>
                      <a:pPr>
                        <a:lnSpc>
                          <a:spcPct val="115000"/>
                        </a:lnSpc>
                        <a:spcAft>
                          <a:spcPts val="0"/>
                        </a:spcAft>
                      </a:pPr>
                      <a:r>
                        <a:rPr lang="en-IN" sz="1800" b="1" dirty="0">
                          <a:solidFill>
                            <a:srgbClr val="000000"/>
                          </a:solidFill>
                          <a:latin typeface="Times New Roman"/>
                          <a:ea typeface="Times New Roman"/>
                          <a:cs typeface="Times New Roman"/>
                        </a:rPr>
                        <a:t>Projects Completed</a:t>
                      </a:r>
                      <a:endParaRPr lang="en-IN" sz="1800" dirty="0">
                        <a:latin typeface="Calibri"/>
                        <a:ea typeface="Times New Roman"/>
                        <a:cs typeface="Times New Roman"/>
                      </a:endParaRPr>
                    </a:p>
                  </a:txBody>
                  <a:tcPr marL="68580" marR="68580" marT="0" marB="0"/>
                </a:tc>
                <a:tc>
                  <a:txBody>
                    <a:bodyPr/>
                    <a:lstStyle/>
                    <a:p>
                      <a:r>
                        <a:rPr lang="en-IN" sz="1800" baseline="0" dirty="0" smtClean="0">
                          <a:latin typeface="Times New Roman" pitchFamily="18" charset="0"/>
                          <a:cs typeface="Times New Roman" pitchFamily="18" charset="0"/>
                        </a:rPr>
                        <a:t>Hospital projects-7</a:t>
                      </a:r>
                    </a:p>
                    <a:p>
                      <a:r>
                        <a:rPr lang="en-IN" sz="1800" baseline="0" dirty="0" smtClean="0">
                          <a:latin typeface="Times New Roman" pitchFamily="18" charset="0"/>
                          <a:cs typeface="Times New Roman" pitchFamily="18" charset="0"/>
                        </a:rPr>
                        <a:t>Other Projects-1</a:t>
                      </a:r>
                      <a:endParaRPr lang="en-IN" sz="1800" dirty="0">
                        <a:latin typeface="Times New Roman" pitchFamily="18" charset="0"/>
                        <a:cs typeface="Times New Roman" pitchFamily="18" charset="0"/>
                      </a:endParaRPr>
                    </a:p>
                  </a:txBody>
                  <a:tcPr/>
                </a:tc>
                <a:tc>
                  <a:txBody>
                    <a:bodyPr/>
                    <a:lstStyle/>
                    <a:p>
                      <a:r>
                        <a:rPr lang="en-IN" sz="1800" baseline="0" dirty="0" smtClean="0">
                          <a:latin typeface="Times New Roman" pitchFamily="18" charset="0"/>
                          <a:cs typeface="Times New Roman" pitchFamily="18" charset="0"/>
                        </a:rPr>
                        <a:t>Hospital projects-1</a:t>
                      </a:r>
                    </a:p>
                    <a:p>
                      <a:r>
                        <a:rPr lang="en-IN" sz="1800" baseline="0" dirty="0" smtClean="0">
                          <a:latin typeface="Times New Roman" pitchFamily="18" charset="0"/>
                          <a:cs typeface="Times New Roman" pitchFamily="18" charset="0"/>
                        </a:rPr>
                        <a:t>Other Projects-8</a:t>
                      </a:r>
                      <a:endParaRPr lang="en-IN" sz="1800" dirty="0">
                        <a:latin typeface="Times New Roman" pitchFamily="18" charset="0"/>
                        <a:cs typeface="Times New Roman" pitchFamily="18" charset="0"/>
                      </a:endParaRPr>
                    </a:p>
                  </a:txBody>
                  <a:tcPr/>
                </a:tc>
              </a:tr>
              <a:tr h="942491">
                <a:tc>
                  <a:txBody>
                    <a:bodyPr/>
                    <a:lstStyle/>
                    <a:p>
                      <a:r>
                        <a:rPr kumimoji="0" lang="en-IN" sz="1800" b="1" kern="1200" dirty="0" smtClean="0">
                          <a:solidFill>
                            <a:schemeClr val="dk1"/>
                          </a:solidFill>
                          <a:latin typeface="Times New Roman" pitchFamily="18" charset="0"/>
                          <a:ea typeface="+mn-ea"/>
                          <a:cs typeface="Times New Roman" pitchFamily="18" charset="0"/>
                        </a:rPr>
                        <a:t>Ongoing Projects</a:t>
                      </a:r>
                      <a:endParaRPr lang="en-IN" sz="1800" b="1" dirty="0">
                        <a:latin typeface="Times New Roman" pitchFamily="18" charset="0"/>
                        <a:cs typeface="Times New Roman" pitchFamily="18" charset="0"/>
                      </a:endParaRPr>
                    </a:p>
                  </a:txBody>
                  <a:tcPr/>
                </a:tc>
                <a:tc>
                  <a:txBody>
                    <a:bodyPr/>
                    <a:lstStyle/>
                    <a:p>
                      <a:r>
                        <a:rPr lang="en-IN" sz="1800" baseline="0" dirty="0" smtClean="0">
                          <a:latin typeface="Times New Roman" pitchFamily="18" charset="0"/>
                          <a:cs typeface="Times New Roman" pitchFamily="18" charset="0"/>
                        </a:rPr>
                        <a:t>Hospital projects-1</a:t>
                      </a:r>
                    </a:p>
                    <a:p>
                      <a:r>
                        <a:rPr lang="en-IN" sz="1800" baseline="0" dirty="0" smtClean="0">
                          <a:latin typeface="Times New Roman" pitchFamily="18" charset="0"/>
                          <a:cs typeface="Times New Roman" pitchFamily="18" charset="0"/>
                        </a:rPr>
                        <a:t>Other Projects-1</a:t>
                      </a:r>
                      <a:endParaRPr lang="en-IN" sz="1800" dirty="0" smtClean="0">
                        <a:latin typeface="Times New Roman" pitchFamily="18" charset="0"/>
                        <a:cs typeface="Times New Roman" pitchFamily="18" charset="0"/>
                      </a:endParaRPr>
                    </a:p>
                  </a:txBody>
                  <a:tcPr/>
                </a:tc>
                <a:tc>
                  <a:txBody>
                    <a:bodyPr/>
                    <a:lstStyle/>
                    <a:p>
                      <a:r>
                        <a:rPr lang="en-IN" sz="1800" baseline="0" dirty="0" smtClean="0">
                          <a:latin typeface="Times New Roman" pitchFamily="18" charset="0"/>
                          <a:cs typeface="Times New Roman" pitchFamily="18" charset="0"/>
                        </a:rPr>
                        <a:t>Hospital projects-1</a:t>
                      </a:r>
                    </a:p>
                    <a:p>
                      <a:r>
                        <a:rPr lang="en-IN" sz="1800" baseline="0" dirty="0" smtClean="0">
                          <a:latin typeface="Times New Roman" pitchFamily="18" charset="0"/>
                          <a:cs typeface="Times New Roman" pitchFamily="18" charset="0"/>
                        </a:rPr>
                        <a:t>Other Projects-5</a:t>
                      </a:r>
                      <a:endParaRPr lang="en-IN" sz="1800" dirty="0" smtClean="0">
                        <a:latin typeface="Times New Roman" pitchFamily="18" charset="0"/>
                        <a:cs typeface="Times New Roman" pitchFamily="18" charset="0"/>
                      </a:endParaRPr>
                    </a:p>
                  </a:txBody>
                  <a:tcPr/>
                </a:tc>
              </a:tr>
              <a:tr h="942491">
                <a:tc>
                  <a:txBody>
                    <a:bodyPr/>
                    <a:lstStyle/>
                    <a:p>
                      <a:r>
                        <a:rPr lang="en-IN" sz="1800" b="1" dirty="0" smtClean="0">
                          <a:latin typeface="Times New Roman" pitchFamily="18" charset="0"/>
                          <a:cs typeface="Times New Roman" pitchFamily="18" charset="0"/>
                        </a:rPr>
                        <a:t>Future Projects</a:t>
                      </a:r>
                      <a:endParaRPr lang="en-IN" sz="1800" b="1" dirty="0">
                        <a:latin typeface="Times New Roman" pitchFamily="18" charset="0"/>
                        <a:cs typeface="Times New Roman" pitchFamily="18" charset="0"/>
                      </a:endParaRPr>
                    </a:p>
                  </a:txBody>
                  <a:tcPr/>
                </a:tc>
                <a:tc>
                  <a:txBody>
                    <a:bodyPr/>
                    <a:lstStyle/>
                    <a:p>
                      <a:r>
                        <a:rPr lang="en-IN" sz="1800" baseline="0" dirty="0" smtClean="0">
                          <a:latin typeface="Times New Roman" pitchFamily="18" charset="0"/>
                          <a:cs typeface="Times New Roman" pitchFamily="18" charset="0"/>
                        </a:rPr>
                        <a:t>Hospital projects-1</a:t>
                      </a:r>
                    </a:p>
                    <a:p>
                      <a:r>
                        <a:rPr lang="en-IN" sz="1800" baseline="0" dirty="0" smtClean="0">
                          <a:latin typeface="Times New Roman" pitchFamily="18" charset="0"/>
                          <a:cs typeface="Times New Roman" pitchFamily="18" charset="0"/>
                        </a:rPr>
                        <a:t>Other Projects-0</a:t>
                      </a:r>
                      <a:endParaRPr lang="en-IN" sz="1800" dirty="0" smtClean="0">
                        <a:latin typeface="Times New Roman" pitchFamily="18" charset="0"/>
                        <a:cs typeface="Times New Roman" pitchFamily="18" charset="0"/>
                      </a:endParaRPr>
                    </a:p>
                  </a:txBody>
                  <a:tcPr/>
                </a:tc>
                <a:tc>
                  <a:txBody>
                    <a:bodyPr/>
                    <a:lstStyle/>
                    <a:p>
                      <a:r>
                        <a:rPr lang="en-IN" sz="1800" baseline="0" dirty="0" smtClean="0">
                          <a:latin typeface="Times New Roman" pitchFamily="18" charset="0"/>
                          <a:cs typeface="Times New Roman" pitchFamily="18" charset="0"/>
                        </a:rPr>
                        <a:t>Hospital projects-0</a:t>
                      </a:r>
                    </a:p>
                    <a:p>
                      <a:r>
                        <a:rPr lang="en-IN" sz="1800" baseline="0" dirty="0" smtClean="0">
                          <a:latin typeface="Times New Roman" pitchFamily="18" charset="0"/>
                          <a:cs typeface="Times New Roman" pitchFamily="18" charset="0"/>
                        </a:rPr>
                        <a:t>Other Projects-0</a:t>
                      </a:r>
                      <a:endParaRPr lang="en-IN" sz="1800" dirty="0" smtClean="0">
                        <a:latin typeface="Times New Roman" pitchFamily="18" charset="0"/>
                        <a:cs typeface="Times New Roman" pitchFamily="18" charset="0"/>
                      </a:endParaRPr>
                    </a:p>
                  </a:txBody>
                  <a:tcPr/>
                </a:tc>
              </a:tr>
              <a:tr h="942491">
                <a:tc>
                  <a:txBody>
                    <a:bodyPr/>
                    <a:lstStyle/>
                    <a:p>
                      <a:r>
                        <a:rPr lang="en-IN" sz="1800" b="1" dirty="0" smtClean="0">
                          <a:latin typeface="Times New Roman" pitchFamily="18" charset="0"/>
                          <a:cs typeface="Times New Roman" pitchFamily="18" charset="0"/>
                        </a:rPr>
                        <a:t>Cost for Al </a:t>
                      </a:r>
                      <a:r>
                        <a:rPr lang="en-IN" sz="1800" b="1" dirty="0" err="1" smtClean="0">
                          <a:latin typeface="Times New Roman" pitchFamily="18" charset="0"/>
                          <a:cs typeface="Times New Roman" pitchFamily="18" charset="0"/>
                        </a:rPr>
                        <a:t>Abeer’s</a:t>
                      </a:r>
                      <a:r>
                        <a:rPr lang="en-IN" sz="1800" b="1" dirty="0" smtClean="0">
                          <a:latin typeface="Times New Roman" pitchFamily="18" charset="0"/>
                          <a:cs typeface="Times New Roman" pitchFamily="18" charset="0"/>
                        </a:rPr>
                        <a:t> Kitchen Project</a:t>
                      </a:r>
                      <a:endParaRPr lang="en-IN" sz="1800" b="1" dirty="0">
                        <a:latin typeface="Times New Roman" pitchFamily="18" charset="0"/>
                        <a:cs typeface="Times New Roman" pitchFamily="18" charset="0"/>
                      </a:endParaRPr>
                    </a:p>
                  </a:txBody>
                  <a:tcPr/>
                </a:tc>
                <a:tc>
                  <a:txBody>
                    <a:bodyPr/>
                    <a:lstStyle/>
                    <a:p>
                      <a:r>
                        <a:rPr lang="en-IN" sz="1800" dirty="0" smtClean="0">
                          <a:latin typeface="Times New Roman" pitchFamily="18" charset="0"/>
                          <a:cs typeface="Times New Roman" pitchFamily="18" charset="0"/>
                        </a:rPr>
                        <a:t>12,50,000</a:t>
                      </a:r>
                      <a:endParaRPr lang="en-IN" sz="1800" dirty="0">
                        <a:latin typeface="Times New Roman" pitchFamily="18" charset="0"/>
                        <a:cs typeface="Times New Roman" pitchFamily="18" charset="0"/>
                      </a:endParaRPr>
                    </a:p>
                  </a:txBody>
                  <a:tcPr/>
                </a:tc>
                <a:tc>
                  <a:txBody>
                    <a:bodyPr/>
                    <a:lstStyle/>
                    <a:p>
                      <a:r>
                        <a:rPr lang="en-IN" sz="1800" dirty="0" smtClean="0">
                          <a:latin typeface="Times New Roman" pitchFamily="18" charset="0"/>
                          <a:cs typeface="Times New Roman" pitchFamily="18" charset="0"/>
                        </a:rPr>
                        <a:t>6,60,000</a:t>
                      </a:r>
                      <a:endParaRPr lang="en-IN" sz="18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xmlns="" val="29494158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14290"/>
            <a:ext cx="8280920" cy="1015663"/>
          </a:xfrm>
          <a:prstGeom prst="rect">
            <a:avLst/>
          </a:prstGeom>
          <a:noFill/>
        </p:spPr>
        <p:txBody>
          <a:bodyPr wrap="square" rtlCol="0">
            <a:spAutoFit/>
          </a:bodyPr>
          <a:lstStyle/>
          <a:p>
            <a:pPr marL="971550" lvl="1" indent="-514350"/>
            <a:r>
              <a:rPr lang="en-US" sz="2000" b="1" dirty="0" smtClean="0">
                <a:latin typeface="Times New Roman" pitchFamily="18" charset="0"/>
                <a:cs typeface="Times New Roman" pitchFamily="18" charset="0"/>
              </a:rPr>
              <a:t>2) Workload Calculation</a:t>
            </a:r>
            <a:endParaRPr lang="en-IN" b="1" dirty="0" smtClean="0"/>
          </a:p>
          <a:p>
            <a:pPr marL="971550" lvl="1" indent="-514350"/>
            <a:endParaRPr lang="en-US" sz="2000" dirty="0" smtClean="0">
              <a:latin typeface="Times New Roman" pitchFamily="18" charset="0"/>
              <a:cs typeface="Times New Roman" pitchFamily="18" charset="0"/>
            </a:endParaRPr>
          </a:p>
          <a:p>
            <a:pPr lvl="2"/>
            <a:endParaRPr lang="en-US" sz="2000" dirty="0" smtClean="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571472" y="1000108"/>
          <a:ext cx="8001057" cy="4416552"/>
        </p:xfrm>
        <a:graphic>
          <a:graphicData uri="http://schemas.openxmlformats.org/drawingml/2006/table">
            <a:tbl>
              <a:tblPr/>
              <a:tblGrid>
                <a:gridCol w="4089429"/>
                <a:gridCol w="1560700"/>
                <a:gridCol w="2350928"/>
              </a:tblGrid>
              <a:tr h="190500">
                <a:tc>
                  <a:txBody>
                    <a:bodyPr/>
                    <a:lstStyle/>
                    <a:p>
                      <a:pPr>
                        <a:lnSpc>
                          <a:spcPct val="115000"/>
                        </a:lnSpc>
                        <a:spcAft>
                          <a:spcPts val="0"/>
                        </a:spcAft>
                      </a:pPr>
                      <a:r>
                        <a:rPr lang="en-IN" sz="1800" dirty="0">
                          <a:solidFill>
                            <a:srgbClr val="000000"/>
                          </a:solidFill>
                          <a:latin typeface="Times New Roman" pitchFamily="18" charset="0"/>
                          <a:ea typeface="Times New Roman"/>
                          <a:cs typeface="Times New Roman" pitchFamily="18" charset="0"/>
                        </a:rPr>
                        <a:t> </a:t>
                      </a:r>
                      <a:endParaRPr lang="en-IN" sz="1800" dirty="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solidFill>
                            <a:srgbClr val="000000"/>
                          </a:solidFill>
                          <a:latin typeface="Times New Roman" pitchFamily="18" charset="0"/>
                          <a:ea typeface="Times New Roman"/>
                          <a:cs typeface="Times New Roman" pitchFamily="18" charset="0"/>
                        </a:rPr>
                        <a:t>Maximum</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solidFill>
                            <a:srgbClr val="000000"/>
                          </a:solidFill>
                          <a:latin typeface="Times New Roman" pitchFamily="18" charset="0"/>
                          <a:ea typeface="Times New Roman"/>
                          <a:cs typeface="Times New Roman" pitchFamily="18" charset="0"/>
                        </a:rPr>
                        <a:t>Calculated for 1 meal</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nSpc>
                          <a:spcPct val="115000"/>
                        </a:lnSpc>
                        <a:spcAft>
                          <a:spcPts val="0"/>
                        </a:spcAft>
                      </a:pPr>
                      <a:r>
                        <a:rPr lang="en-IN" sz="1800">
                          <a:solidFill>
                            <a:srgbClr val="000000"/>
                          </a:solidFill>
                          <a:latin typeface="Times New Roman" pitchFamily="18" charset="0"/>
                          <a:ea typeface="Times New Roman"/>
                          <a:cs typeface="Times New Roman" pitchFamily="18" charset="0"/>
                        </a:rPr>
                        <a:t>No of Patents in Hospital block</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750</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638</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nSpc>
                          <a:spcPct val="115000"/>
                        </a:lnSpc>
                        <a:spcAft>
                          <a:spcPts val="0"/>
                        </a:spcAft>
                      </a:pPr>
                      <a:r>
                        <a:rPr lang="en-IN" sz="1800">
                          <a:solidFill>
                            <a:srgbClr val="000000"/>
                          </a:solidFill>
                          <a:latin typeface="Times New Roman" pitchFamily="18" charset="0"/>
                          <a:ea typeface="Times New Roman"/>
                          <a:cs typeface="Times New Roman" pitchFamily="18" charset="0"/>
                        </a:rPr>
                        <a:t>No of Patents in Super- speciality block</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800</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680</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nSpc>
                          <a:spcPct val="115000"/>
                        </a:lnSpc>
                        <a:spcAft>
                          <a:spcPts val="0"/>
                        </a:spcAft>
                      </a:pPr>
                      <a:r>
                        <a:rPr lang="en-IN" sz="1800">
                          <a:solidFill>
                            <a:srgbClr val="000000"/>
                          </a:solidFill>
                          <a:latin typeface="Times New Roman" pitchFamily="18" charset="0"/>
                          <a:ea typeface="Times New Roman"/>
                          <a:cs typeface="Times New Roman" pitchFamily="18" charset="0"/>
                        </a:rPr>
                        <a:t>No. Of bystanders in Hospital block</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750</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638</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nSpc>
                          <a:spcPct val="115000"/>
                        </a:lnSpc>
                        <a:spcAft>
                          <a:spcPts val="0"/>
                        </a:spcAft>
                      </a:pPr>
                      <a:r>
                        <a:rPr lang="en-IN" sz="1800">
                          <a:solidFill>
                            <a:srgbClr val="000000"/>
                          </a:solidFill>
                          <a:latin typeface="Times New Roman" pitchFamily="18" charset="0"/>
                          <a:ea typeface="Times New Roman"/>
                          <a:cs typeface="Times New Roman" pitchFamily="18" charset="0"/>
                        </a:rPr>
                        <a:t>No. Of bystanders in Super- speciality block</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800</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680</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nSpc>
                          <a:spcPct val="115000"/>
                        </a:lnSpc>
                        <a:spcAft>
                          <a:spcPts val="0"/>
                        </a:spcAft>
                      </a:pPr>
                      <a:r>
                        <a:rPr lang="en-IN" sz="1800">
                          <a:solidFill>
                            <a:srgbClr val="000000"/>
                          </a:solidFill>
                          <a:latin typeface="Times New Roman" pitchFamily="18" charset="0"/>
                          <a:ea typeface="Times New Roman"/>
                          <a:cs typeface="Times New Roman" pitchFamily="18" charset="0"/>
                        </a:rPr>
                        <a:t>No. Of Staffs in hospital block</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3000</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1000</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nSpc>
                          <a:spcPct val="115000"/>
                        </a:lnSpc>
                        <a:spcAft>
                          <a:spcPts val="0"/>
                        </a:spcAft>
                      </a:pPr>
                      <a:r>
                        <a:rPr lang="en-IN" sz="1800">
                          <a:solidFill>
                            <a:srgbClr val="000000"/>
                          </a:solidFill>
                          <a:latin typeface="Times New Roman" pitchFamily="18" charset="0"/>
                          <a:ea typeface="Times New Roman"/>
                          <a:cs typeface="Times New Roman" pitchFamily="18" charset="0"/>
                        </a:rPr>
                        <a:t>No. Of staffs in Super- speciality block</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3200</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1067</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nSpc>
                          <a:spcPct val="115000"/>
                        </a:lnSpc>
                        <a:spcAft>
                          <a:spcPts val="0"/>
                        </a:spcAft>
                      </a:pPr>
                      <a:r>
                        <a:rPr lang="en-IN" sz="1800">
                          <a:solidFill>
                            <a:srgbClr val="000000"/>
                          </a:solidFill>
                          <a:latin typeface="Times New Roman" pitchFamily="18" charset="0"/>
                          <a:ea typeface="Times New Roman"/>
                          <a:cs typeface="Times New Roman" pitchFamily="18" charset="0"/>
                        </a:rPr>
                        <a:t>Number of Medical Students</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600</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600</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nSpc>
                          <a:spcPct val="115000"/>
                        </a:lnSpc>
                        <a:spcAft>
                          <a:spcPts val="0"/>
                        </a:spcAft>
                      </a:pPr>
                      <a:r>
                        <a:rPr lang="en-IN" sz="1800">
                          <a:solidFill>
                            <a:srgbClr val="000000"/>
                          </a:solidFill>
                          <a:latin typeface="Times New Roman" pitchFamily="18" charset="0"/>
                          <a:ea typeface="Times New Roman"/>
                          <a:cs typeface="Times New Roman" pitchFamily="18" charset="0"/>
                        </a:rPr>
                        <a:t>Number of Nursing students</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240</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240</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nSpc>
                          <a:spcPct val="115000"/>
                        </a:lnSpc>
                        <a:spcAft>
                          <a:spcPts val="0"/>
                        </a:spcAft>
                      </a:pPr>
                      <a:r>
                        <a:rPr lang="en-IN" sz="1800">
                          <a:solidFill>
                            <a:srgbClr val="000000"/>
                          </a:solidFill>
                          <a:latin typeface="Times New Roman" pitchFamily="18" charset="0"/>
                          <a:ea typeface="Times New Roman"/>
                          <a:cs typeface="Times New Roman" pitchFamily="18" charset="0"/>
                        </a:rPr>
                        <a:t>Number of staffs in Medical college</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500</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167</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nSpc>
                          <a:spcPct val="115000"/>
                        </a:lnSpc>
                        <a:spcAft>
                          <a:spcPts val="0"/>
                        </a:spcAft>
                      </a:pPr>
                      <a:r>
                        <a:rPr lang="en-IN" sz="1800">
                          <a:solidFill>
                            <a:srgbClr val="000000"/>
                          </a:solidFill>
                          <a:latin typeface="Times New Roman" pitchFamily="18" charset="0"/>
                          <a:ea typeface="Times New Roman"/>
                          <a:cs typeface="Times New Roman" pitchFamily="18" charset="0"/>
                        </a:rPr>
                        <a:t>Number of staffs in Nursing college</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25</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8</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nSpc>
                          <a:spcPct val="115000"/>
                        </a:lnSpc>
                        <a:spcAft>
                          <a:spcPts val="0"/>
                        </a:spcAft>
                      </a:pPr>
                      <a:r>
                        <a:rPr lang="en-IN" sz="1800">
                          <a:solidFill>
                            <a:srgbClr val="000000"/>
                          </a:solidFill>
                          <a:latin typeface="Times New Roman" pitchFamily="18" charset="0"/>
                          <a:ea typeface="Times New Roman"/>
                          <a:cs typeface="Times New Roman" pitchFamily="18" charset="0"/>
                        </a:rPr>
                        <a:t>Number of OPD Patients</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2000</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a:solidFill>
                            <a:srgbClr val="000000"/>
                          </a:solidFill>
                          <a:latin typeface="Times New Roman" pitchFamily="18" charset="0"/>
                          <a:ea typeface="Times New Roman"/>
                          <a:cs typeface="Times New Roman" pitchFamily="18" charset="0"/>
                        </a:rPr>
                        <a:t>600</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nSpc>
                          <a:spcPct val="115000"/>
                        </a:lnSpc>
                        <a:spcAft>
                          <a:spcPts val="0"/>
                        </a:spcAft>
                      </a:pPr>
                      <a:r>
                        <a:rPr lang="en-IN" sz="1800" b="1">
                          <a:solidFill>
                            <a:srgbClr val="000000"/>
                          </a:solidFill>
                          <a:latin typeface="Times New Roman" pitchFamily="18" charset="0"/>
                          <a:ea typeface="Times New Roman"/>
                          <a:cs typeface="Times New Roman" pitchFamily="18" charset="0"/>
                        </a:rPr>
                        <a:t>Total</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b="1">
                          <a:solidFill>
                            <a:srgbClr val="000000"/>
                          </a:solidFill>
                          <a:latin typeface="Times New Roman" pitchFamily="18" charset="0"/>
                          <a:ea typeface="Times New Roman"/>
                          <a:cs typeface="Times New Roman" pitchFamily="18" charset="0"/>
                        </a:rPr>
                        <a:t>12665</a:t>
                      </a:r>
                      <a:endParaRPr lang="en-IN" sz="180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800" b="1" dirty="0">
                          <a:solidFill>
                            <a:srgbClr val="000000"/>
                          </a:solidFill>
                          <a:latin typeface="Times New Roman" pitchFamily="18" charset="0"/>
                          <a:ea typeface="Times New Roman"/>
                          <a:cs typeface="Times New Roman" pitchFamily="18" charset="0"/>
                        </a:rPr>
                        <a:t>6318</a:t>
                      </a:r>
                      <a:endParaRPr lang="en-IN" sz="1800" b="1" dirty="0">
                        <a:latin typeface="Times New Roman" pitchFamily="18" charset="0"/>
                        <a:ea typeface="Times New Roman"/>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9494158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565</TotalTime>
  <Words>1742</Words>
  <Application>Microsoft Office PowerPoint</Application>
  <PresentationFormat>On-screen Show (4:3)</PresentationFormat>
  <Paragraphs>398</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Civic</vt:lpstr>
      <vt:lpstr>ORGANIZATION  AND  PLANNING  OF  DIETARY SERVICES AT  AL ABEER EDUCITY</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 AND PLANNING OF LABORATORY SERVICES AT  AL ABEER EDUCITY</dc:title>
  <dc:creator>admin</dc:creator>
  <cp:lastModifiedBy>Preethu K</cp:lastModifiedBy>
  <cp:revision>85</cp:revision>
  <dcterms:created xsi:type="dcterms:W3CDTF">2016-05-15T17:07:22Z</dcterms:created>
  <dcterms:modified xsi:type="dcterms:W3CDTF">2016-05-20T06:17:58Z</dcterms:modified>
</cp:coreProperties>
</file>