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4"/>
  </p:notesMasterIdLst>
  <p:sldIdLst>
    <p:sldId id="351" r:id="rId2"/>
    <p:sldId id="343" r:id="rId3"/>
    <p:sldId id="344" r:id="rId4"/>
    <p:sldId id="308" r:id="rId5"/>
    <p:sldId id="316" r:id="rId6"/>
    <p:sldId id="324" r:id="rId7"/>
    <p:sldId id="348" r:id="rId8"/>
    <p:sldId id="350" r:id="rId9"/>
    <p:sldId id="354" r:id="rId10"/>
    <p:sldId id="355" r:id="rId11"/>
    <p:sldId id="356" r:id="rId12"/>
    <p:sldId id="357" r:id="rId13"/>
    <p:sldId id="359" r:id="rId14"/>
    <p:sldId id="371" r:id="rId15"/>
    <p:sldId id="365" r:id="rId16"/>
    <p:sldId id="366" r:id="rId17"/>
    <p:sldId id="367" r:id="rId18"/>
    <p:sldId id="372" r:id="rId19"/>
    <p:sldId id="373" r:id="rId20"/>
    <p:sldId id="364" r:id="rId21"/>
    <p:sldId id="368" r:id="rId22"/>
    <p:sldId id="369" r:id="rId23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3ACBE"/>
    <a:srgbClr val="E85C27"/>
    <a:srgbClr val="2935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>
        <p:scale>
          <a:sx n="70" d="100"/>
          <a:sy n="70" d="100"/>
        </p:scale>
        <p:origin x="-762" y="-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568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CANCELLED</c:v>
                </c:pt>
                <c:pt idx="1">
                  <c:v>NON AVAILED</c:v>
                </c:pt>
                <c:pt idx="2">
                  <c:v>REJECTED</c:v>
                </c:pt>
                <c:pt idx="3">
                  <c:v>AVAILED</c:v>
                </c:pt>
                <c:pt idx="4">
                  <c:v>SCHEDULED</c:v>
                </c:pt>
                <c:pt idx="5">
                  <c:v>REQUESTED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95</c:v>
                </c:pt>
                <c:pt idx="1">
                  <c:v>102</c:v>
                </c:pt>
                <c:pt idx="2">
                  <c:v>14</c:v>
                </c:pt>
                <c:pt idx="3">
                  <c:v>189</c:v>
                </c:pt>
                <c:pt idx="4">
                  <c:v>77</c:v>
                </c:pt>
                <c:pt idx="5">
                  <c:v>92</c:v>
                </c:pt>
              </c:numCache>
            </c:numRef>
          </c:val>
        </c:ser>
        <c:overlap val="100"/>
        <c:axId val="118921856"/>
        <c:axId val="118935936"/>
      </c:barChart>
      <c:catAx>
        <c:axId val="118921856"/>
        <c:scaling>
          <c:orientation val="minMax"/>
        </c:scaling>
        <c:axPos val="b"/>
        <c:tickLblPos val="nextTo"/>
        <c:crossAx val="118935936"/>
        <c:crosses val="autoZero"/>
        <c:auto val="1"/>
        <c:lblAlgn val="ctr"/>
        <c:lblOffset val="100"/>
      </c:catAx>
      <c:valAx>
        <c:axId val="118935936"/>
        <c:scaling>
          <c:orientation val="minMax"/>
        </c:scaling>
        <c:axPos val="l"/>
        <c:majorGridlines/>
        <c:numFmt formatCode="General" sourceLinked="1"/>
        <c:tickLblPos val="nextTo"/>
        <c:crossAx val="1189218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17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Waiting time</c:v>
                </c:pt>
                <c:pt idx="1">
                  <c:v>Patient not interested</c:v>
                </c:pt>
                <c:pt idx="2">
                  <c:v>Mishandling of patient by provider</c:v>
                </c:pt>
                <c:pt idx="3">
                  <c:v>Other reasons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</c:ser>
        <c:overlap val="100"/>
        <c:axId val="118984064"/>
        <c:axId val="119317248"/>
      </c:barChart>
      <c:catAx>
        <c:axId val="118984064"/>
        <c:scaling>
          <c:orientation val="minMax"/>
        </c:scaling>
        <c:axPos val="b"/>
        <c:tickLblPos val="nextTo"/>
        <c:crossAx val="119317248"/>
        <c:crosses val="autoZero"/>
        <c:auto val="1"/>
        <c:lblAlgn val="ctr"/>
        <c:lblOffset val="100"/>
      </c:catAx>
      <c:valAx>
        <c:axId val="119317248"/>
        <c:scaling>
          <c:orientation val="minMax"/>
        </c:scaling>
        <c:axPos val="l"/>
        <c:majorGridlines/>
        <c:numFmt formatCode="General" sourceLinked="1"/>
        <c:tickLblPos val="nextTo"/>
        <c:crossAx val="1189840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>
        <c:manualLayout>
          <c:layoutTarget val="inner"/>
          <c:xMode val="edge"/>
          <c:yMode val="edge"/>
          <c:x val="8.2298479581944167E-2"/>
          <c:y val="7.2873215461837129E-2"/>
          <c:w val="0.8996835024000378"/>
          <c:h val="0.7720023436139390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2"/>
                <c:pt idx="0">
                  <c:v>SATISFIED</c:v>
                </c:pt>
                <c:pt idx="1">
                  <c:v>UNSATISFIED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175</c:v>
                </c:pt>
                <c:pt idx="1">
                  <c:v>14</c:v>
                </c:pt>
              </c:numCache>
            </c:numRef>
          </c:val>
        </c:ser>
        <c:overlap val="100"/>
        <c:axId val="118995968"/>
        <c:axId val="119010048"/>
      </c:barChart>
      <c:catAx>
        <c:axId val="118995968"/>
        <c:scaling>
          <c:orientation val="minMax"/>
        </c:scaling>
        <c:axPos val="b"/>
        <c:tickLblPos val="nextTo"/>
        <c:crossAx val="119010048"/>
        <c:crosses val="autoZero"/>
        <c:auto val="1"/>
        <c:lblAlgn val="ctr"/>
        <c:lblOffset val="100"/>
      </c:catAx>
      <c:valAx>
        <c:axId val="119010048"/>
        <c:scaling>
          <c:orientation val="minMax"/>
        </c:scaling>
        <c:axPos val="l"/>
        <c:majorGridlines/>
        <c:numFmt formatCode="General" sourceLinked="1"/>
        <c:tickLblPos val="nextTo"/>
        <c:crossAx val="1189959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E4F14D-E46F-4D59-A4F5-7F4527559F6C}" type="datetimeFigureOut">
              <a:rPr lang="en-US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5617B8-311A-4703-BE5A-B709728E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0B129-F357-44AF-8B60-49BBC01BA5AA}" type="datetimeFigureOut">
              <a:rPr lang="en-US" smtClean="0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8C7B8-8FEF-4316-AC57-4ADB4F48AB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200A6-1FC4-408B-844C-6A5B2552FE92}" type="datetimeFigureOut">
              <a:rPr lang="en-US" smtClean="0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41AAE-CCC9-4087-8C92-E2382555D0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208CC-DE9E-49C7-A943-BB6C4BA4F331}" type="datetimeFigureOut">
              <a:rPr lang="en-US" smtClean="0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AB75F-104F-488D-AE77-F112EB1CD0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4FCD7-0F6C-4939-BBF3-D7DB0DC44F56}" type="datetimeFigureOut">
              <a:rPr lang="en-US" smtClean="0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13D7B-0856-443C-99F0-DF8B07274F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CCE51-0AD2-4E77-B1F1-BDA7C48900E1}" type="datetimeFigureOut">
              <a:rPr lang="en-US" smtClean="0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C106B-BF68-4E74-971F-AAC5CF4DD3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7F968-F265-47B6-B23A-0BCC1564FE2B}" type="datetimeFigureOut">
              <a:rPr lang="en-US" smtClean="0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6072D-3F46-4106-835C-3787DC99D0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0BCC6-EDE9-49BB-9D5B-30BE613136FA}" type="datetimeFigureOut">
              <a:rPr lang="en-US" smtClean="0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DC50A-B4FE-40E6-ABC9-9345D8EC1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DD911-1AF4-4FEC-85D8-140E84ABA954}" type="datetimeFigureOut">
              <a:rPr lang="en-US" smtClean="0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7876C-CE69-453C-AEAB-C9688313CE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3EE81-7FC1-4887-A103-52549F7D4449}" type="datetimeFigureOut">
              <a:rPr lang="en-US" smtClean="0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13C31-AD72-40A4-8EB1-2DE753D3B8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C064E-A68A-48EC-B440-B37DD66A65BD}" type="datetimeFigureOut">
              <a:rPr lang="en-US" smtClean="0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05CCB-3893-4EF8-AC96-AF87681511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92483-526F-409F-881D-4C4AF3D07B82}" type="datetimeFigureOut">
              <a:rPr lang="en-US" smtClean="0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>
              <a:defRPr/>
            </a:pPr>
            <a:fld id="{A1DCF68C-62ED-4E3C-8B68-D291A2C25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79FF00B-A3FD-4272-B47E-27531BBA5118}" type="datetimeFigureOut">
              <a:rPr lang="en-US" smtClean="0"/>
              <a:pPr>
                <a:defRPr/>
              </a:pPr>
              <a:t>5/26/2016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123090F-04C5-4C52-936D-D11338EC9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pulmedcorp.com/p4p/index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19150"/>
            <a:ext cx="838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u="sng" dirty="0" smtClean="0">
                <a:latin typeface="Algerian" pitchFamily="82" charset="0"/>
              </a:rPr>
              <a:t>GAPS </a:t>
            </a:r>
            <a:r>
              <a:rPr lang="en-IN" sz="2800" u="sng" dirty="0" err="1" smtClean="0">
                <a:latin typeface="Algerian" pitchFamily="82" charset="0"/>
              </a:rPr>
              <a:t>IN</a:t>
            </a:r>
            <a:r>
              <a:rPr lang="en-IN" sz="2800" u="sng" dirty="0" smtClean="0">
                <a:latin typeface="Algerian" pitchFamily="82" charset="0"/>
              </a:rPr>
              <a:t> ONLINE APPOINTMENT AND SCHEDULING SYSTEM FOR CORPORATE CLIENT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sz="2800" u="sng" dirty="0" smtClean="0">
                <a:latin typeface="Algerian" pitchFamily="82" charset="0"/>
              </a:rPr>
              <a:t>PRESENTATION BY</a:t>
            </a:r>
            <a:r>
              <a:rPr lang="en-IN" sz="2800" dirty="0" smtClean="0">
                <a:latin typeface="Algerian" pitchFamily="82" charset="0"/>
              </a:rPr>
              <a:t>:-</a:t>
            </a:r>
          </a:p>
          <a:p>
            <a:r>
              <a:rPr lang="en-IN" sz="2800" dirty="0" smtClean="0">
                <a:latin typeface="Algerian" pitchFamily="82" charset="0"/>
              </a:rPr>
              <a:t>				</a:t>
            </a:r>
            <a:r>
              <a:rPr lang="en-IN" sz="2800" u="sng" dirty="0" err="1" smtClean="0">
                <a:latin typeface="Algerian" pitchFamily="82" charset="0"/>
              </a:rPr>
              <a:t>MILIND</a:t>
            </a:r>
            <a:r>
              <a:rPr lang="en-IN" sz="2800" u="sng" dirty="0" smtClean="0">
                <a:latin typeface="Algerian" pitchFamily="82" charset="0"/>
              </a:rPr>
              <a:t> </a:t>
            </a:r>
            <a:r>
              <a:rPr lang="en-IN" sz="2800" u="sng" dirty="0" err="1" smtClean="0">
                <a:latin typeface="Algerian" pitchFamily="82" charset="0"/>
              </a:rPr>
              <a:t>ASWAL</a:t>
            </a:r>
            <a:endParaRPr lang="en-IN" sz="2800" u="sng" dirty="0" smtClean="0">
              <a:latin typeface="Algerian" pitchFamily="82" charset="0"/>
            </a:endParaRPr>
          </a:p>
          <a:p>
            <a:r>
              <a:rPr lang="en-IN" sz="2800" dirty="0" smtClean="0">
                <a:latin typeface="Algerian" pitchFamily="82" charset="0"/>
              </a:rPr>
              <a:t>				</a:t>
            </a:r>
            <a:r>
              <a:rPr lang="en-IN" sz="2800" u="sng" dirty="0" smtClean="0">
                <a:latin typeface="Algerian" pitchFamily="82" charset="0"/>
              </a:rPr>
              <a:t>PG/14/033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Client Details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Client name</a:t>
            </a:r>
            <a:r>
              <a:rPr lang="en-US" dirty="0" smtClean="0"/>
              <a:t>: GSK – GlaxoSmithKline company having following 2 divisions: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Consumer group (Cx) – deals in FMCG products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Pharma group (Rx) – deals in medicines</a:t>
            </a:r>
          </a:p>
          <a:p>
            <a:r>
              <a:rPr lang="en-US" b="1" dirty="0" smtClean="0"/>
              <a:t>Program name</a:t>
            </a:r>
            <a:r>
              <a:rPr lang="en-US" dirty="0" smtClean="0"/>
              <a:t>: P4P – Partnership for prevention</a:t>
            </a:r>
          </a:p>
          <a:p>
            <a:r>
              <a:rPr lang="en-US" b="1" dirty="0" smtClean="0"/>
              <a:t>Launch date</a:t>
            </a:r>
            <a:r>
              <a:rPr lang="en-US" dirty="0" smtClean="0"/>
              <a:t>: 7</a:t>
            </a:r>
            <a:r>
              <a:rPr lang="en-US" baseline="30000" dirty="0" smtClean="0"/>
              <a:t>th</a:t>
            </a:r>
            <a:r>
              <a:rPr lang="en-US" dirty="0" smtClean="0"/>
              <a:t> April</a:t>
            </a:r>
          </a:p>
          <a:p>
            <a:r>
              <a:rPr lang="en-US" dirty="0" smtClean="0"/>
              <a:t>Open for employees and their dependants as well</a:t>
            </a:r>
          </a:p>
          <a:p>
            <a:r>
              <a:rPr lang="en-US" dirty="0" smtClean="0"/>
              <a:t>Cashless facility, where GSK will be bearing the services cost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B97B-0499-4431-A144-8405CB047520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/>
          <a:lstStyle/>
          <a:p>
            <a:r>
              <a:rPr lang="en-IN" dirty="0" smtClean="0"/>
              <a:t>Coverage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B97B-0499-4431-A144-8405CB047520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252431"/>
            <a:ext cx="7467600" cy="3891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00" b="0" i="0" u="sng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GSK </a:t>
            </a:r>
            <a:r>
              <a:rPr kumimoji="0" lang="en-US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Rx: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all Employees across the company -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Married : Self + Spouse + 3 children’s (up to 21 year if unmarried or up to 25 years of age if studying)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Unmarried/divorced - Self + Two Dependent Parents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Divorced (with child) – Self + Two children's 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Divorced ( without child) - Self + Two Dependent Parents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GSK Consumer </a:t>
            </a:r>
            <a:r>
              <a:rPr kumimoji="0" lang="en-US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Cx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Employees in Managerial and Staff level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Employee + Spouse + 2 Dependent Children (Below 25 Years) +  Dependent Parents (Females can choose between their Parent and Parents in laws). In the new policy males can also choose between their Parent and Parents in laws.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Workmen in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Nabha</a:t>
            </a:r>
            <a:endParaRPr kumimoji="0" lang="en-US" sz="22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Self, Spouse, 2 Dependent Children and one set of dependant parents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Workmen in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Rajamundri</a:t>
            </a:r>
            <a:endParaRPr kumimoji="0" lang="en-US" sz="22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Self, Spouse, 2 unmarried children and 2 parents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PROCESS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Registration ( online / Offline )</a:t>
            </a:r>
          </a:p>
          <a:p>
            <a:r>
              <a:rPr lang="en-IN" dirty="0" smtClean="0"/>
              <a:t>Appointment Booking ( Portal/ Call </a:t>
            </a:r>
            <a:r>
              <a:rPr lang="en-IN" dirty="0" err="1" smtClean="0"/>
              <a:t>Center</a:t>
            </a:r>
            <a:r>
              <a:rPr lang="en-IN" dirty="0" smtClean="0"/>
              <a:t>/Email /  Local </a:t>
            </a:r>
            <a:r>
              <a:rPr lang="en-IN" dirty="0" err="1" smtClean="0"/>
              <a:t>SPOC</a:t>
            </a:r>
            <a:r>
              <a:rPr lang="en-IN" dirty="0" smtClean="0"/>
              <a:t> ) </a:t>
            </a:r>
          </a:p>
          <a:p>
            <a:r>
              <a:rPr lang="en-IN" dirty="0" smtClean="0"/>
              <a:t>Appointment Scheduling and confirmations by </a:t>
            </a:r>
            <a:r>
              <a:rPr lang="en-IN" dirty="0" err="1" smtClean="0"/>
              <a:t>VMC</a:t>
            </a:r>
            <a:r>
              <a:rPr lang="en-IN" dirty="0" smtClean="0"/>
              <a:t>.</a:t>
            </a:r>
          </a:p>
          <a:p>
            <a:r>
              <a:rPr lang="en-IN" dirty="0" smtClean="0"/>
              <a:t>Service Delivery by Provider</a:t>
            </a:r>
          </a:p>
          <a:p>
            <a:r>
              <a:rPr lang="en-IN" dirty="0" smtClean="0"/>
              <a:t>Value Added Services ( </a:t>
            </a:r>
            <a:r>
              <a:rPr lang="en-IN" dirty="0" err="1" smtClean="0"/>
              <a:t>HRA</a:t>
            </a:r>
            <a:r>
              <a:rPr lang="en-IN" dirty="0" smtClean="0"/>
              <a:t>/MHR/Launch programs )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Registration Options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28600" y="1257300"/>
            <a:ext cx="3957638" cy="1771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Through Online 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https://www.vipulmedcorp.com/p4p/index.aspx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1" y="1257300"/>
            <a:ext cx="4041843" cy="1771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Onsite Registration through camps at factory sites for workers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Nabha (1558), Rajamundry (862), Nasik (917) , Mumbai (240) , Worli (369), Kolkata (222) , Chennai (162) , Bangalore (288) , Hyderabad (132)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143250"/>
            <a:ext cx="3886200" cy="1885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Through Call Center: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Member to call on 1800 103 7005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(Between 8am – 8 pm)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143250"/>
            <a:ext cx="4038600" cy="1885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Remote location with poor net accessibility: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Member to fill registration form and handover to local GSK HR SPOC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OBJECTIVE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2875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/>
              <a:t>To gather information regarding functionality of online portal and compare it with traditional appointment system 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dirty="0" smtClean="0"/>
              <a:t>What are patients’ main dissatisfaction with hospital services</a:t>
            </a:r>
          </a:p>
          <a:p>
            <a:pPr algn="just">
              <a:buFont typeface="Arial" pitchFamily="34" charset="0"/>
              <a:buChar char="•"/>
            </a:pPr>
            <a:r>
              <a:rPr lang="en-IN" dirty="0" smtClean="0"/>
              <a:t>     Waiting time</a:t>
            </a:r>
          </a:p>
          <a:p>
            <a:pPr algn="just">
              <a:buFont typeface="Arial" pitchFamily="34" charset="0"/>
              <a:buChar char="•"/>
            </a:pPr>
            <a:r>
              <a:rPr lang="en-IN" dirty="0" smtClean="0"/>
              <a:t>      Appointment delay</a:t>
            </a:r>
          </a:p>
          <a:p>
            <a:pPr marL="342900" indent="-342900">
              <a:lnSpc>
                <a:spcPct val="200000"/>
              </a:lnSpc>
              <a:buAutoNum type="arabicPeriod" startAt="3"/>
            </a:pPr>
            <a:r>
              <a:rPr lang="en-IN" dirty="0" smtClean="0"/>
              <a:t>To Analyse  information  why the appointment’s is being missed .</a:t>
            </a:r>
          </a:p>
          <a:p>
            <a:pPr marL="342900" indent="-342900">
              <a:lnSpc>
                <a:spcPct val="200000"/>
              </a:lnSpc>
              <a:buAutoNum type="arabicPeriod" startAt="3"/>
            </a:pPr>
            <a:r>
              <a:rPr lang="en-IN" dirty="0" smtClean="0"/>
              <a:t>Analyse  feedback from client regarding this services .</a:t>
            </a:r>
          </a:p>
          <a:p>
            <a:pPr>
              <a:lnSpc>
                <a:spcPct val="200000"/>
              </a:lnSpc>
            </a:pPr>
            <a:endParaRPr lang="en-IN" dirty="0" smtClean="0"/>
          </a:p>
          <a:p>
            <a:pPr>
              <a:lnSpc>
                <a:spcPct val="200000"/>
              </a:lnSpc>
            </a:pP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ashboard em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66751"/>
            <a:ext cx="8305800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ashboar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66751"/>
            <a:ext cx="8458199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u="sng" dirty="0" smtClean="0"/>
              <a:t>RESULT</a:t>
            </a:r>
            <a:endParaRPr lang="en-IN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50975"/>
          <a:ext cx="9144000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dirty="0" smtClean="0"/>
              <a:t>REASONS FOR NON-AVAIL OF SERVICE</a:t>
            </a:r>
            <a:endParaRPr lang="en-IN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50975"/>
          <a:ext cx="8229600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9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IN" sz="3100" b="1" u="sng" dirty="0" smtClean="0"/>
              <a:t>SATISFACTION LEVEL OF PATIENT AVAILED THE SERVICE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6350"/>
          <a:ext cx="84582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52400" y="4629150"/>
            <a:ext cx="876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Redefining Healthcare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RECOMMENDATION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IN" dirty="0" smtClean="0"/>
              <a:t>To minimize patient waiting time in hospital as it causes dissatisfaction among them.</a:t>
            </a:r>
          </a:p>
          <a:p>
            <a:pPr lvl="0"/>
            <a:r>
              <a:rPr lang="en-IN" dirty="0" smtClean="0"/>
              <a:t>To informs patients about all the services that is covered under this program.</a:t>
            </a:r>
          </a:p>
          <a:p>
            <a:pPr lvl="0"/>
            <a:r>
              <a:rPr lang="en-IN" dirty="0" smtClean="0"/>
              <a:t>Proper mapping of hospitals along with their services and rates, and this information to be passed among staff members of hospitals.</a:t>
            </a:r>
          </a:p>
          <a:p>
            <a:pPr lvl="0"/>
            <a:r>
              <a:rPr lang="en-IN" dirty="0" smtClean="0"/>
              <a:t>Web mailers as well as hard copy of mailers to be send to patients at regular intervals.</a:t>
            </a:r>
          </a:p>
          <a:p>
            <a:pPr lvl="0"/>
            <a:r>
              <a:rPr lang="en-IN" dirty="0" smtClean="0"/>
              <a:t>Everyone is not connected to internet of things all the time, need to communicate patient via other means also.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581150"/>
            <a:ext cx="4800599" cy="2420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660"/>
            <a:ext cx="8229600" cy="3291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IN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30813" y="1047750"/>
            <a:ext cx="3429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533400" y="1047750"/>
            <a:ext cx="3429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04800" y="296863"/>
            <a:ext cx="853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Vipul Healthcare Services</a:t>
            </a:r>
          </a:p>
        </p:txBody>
      </p:sp>
      <p:grpSp>
        <p:nvGrpSpPr>
          <p:cNvPr id="4101" name="Group 14"/>
          <p:cNvGrpSpPr>
            <a:grpSpLocks/>
          </p:cNvGrpSpPr>
          <p:nvPr/>
        </p:nvGrpSpPr>
        <p:grpSpPr bwMode="auto">
          <a:xfrm>
            <a:off x="2628900" y="3257550"/>
            <a:ext cx="3657600" cy="1066800"/>
            <a:chOff x="2667000" y="3257550"/>
            <a:chExt cx="3657600" cy="1066800"/>
          </a:xfrm>
        </p:grpSpPr>
        <p:sp>
          <p:nvSpPr>
            <p:cNvPr id="11" name="Rectangle 10"/>
            <p:cNvSpPr/>
            <p:nvPr/>
          </p:nvSpPr>
          <p:spPr>
            <a:xfrm>
              <a:off x="2667000" y="3257550"/>
              <a:ext cx="36576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pic>
          <p:nvPicPr>
            <p:cNvPr id="4108" name="Picture 5" descr="vmc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9400" y="3409950"/>
              <a:ext cx="3314700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6" descr="vmc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" y="1123950"/>
            <a:ext cx="33147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vmc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7963" y="1123950"/>
            <a:ext cx="33147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228600" y="219075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One of the leading ISO certified and IRDA licensed health insurance service provider</a:t>
            </a:r>
          </a:p>
        </p:txBody>
      </p: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4953000" y="2190750"/>
            <a:ext cx="388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One stop wellness solution for corporate clientele</a:t>
            </a:r>
          </a:p>
        </p:txBody>
      </p:sp>
      <p:sp>
        <p:nvSpPr>
          <p:cNvPr id="4106" name="TextBox 13"/>
          <p:cNvSpPr txBox="1">
            <a:spLocks noChangeArrowheads="1"/>
          </p:cNvSpPr>
          <p:nvPr/>
        </p:nvSpPr>
        <p:spPr bwMode="auto">
          <a:xfrm>
            <a:off x="2209800" y="447675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Making healthcare affordable, accessible and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reliable through our OPD &amp; Discount card called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</a:rPr>
              <a:t>MedHealth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 Card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429000" y="68263"/>
            <a:ext cx="388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Vipul Services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810000" y="819150"/>
            <a:ext cx="388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Health Insurance Service Management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438150"/>
            <a:ext cx="4191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810000" y="1962150"/>
            <a:ext cx="388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Vipul Wellness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3810000" y="3028950"/>
            <a:ext cx="388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Vipul </a:t>
            </a:r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MedHealth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Store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3781425" y="4248150"/>
            <a:ext cx="388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MedHealth card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553200" y="1439862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Vipul service out reach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638800" y="2190750"/>
            <a:ext cx="609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Our various healthcare services are </a:t>
            </a:r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currently  reaching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out to over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9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million 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members, both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retail and corporate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562600" y="3263900"/>
            <a:ext cx="609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Our Endeavor is to offer bouquet of </a:t>
            </a:r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meaningful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customized services based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on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the needs of the corporate after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analyzing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&amp; assessing their health status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28600" y="254000"/>
            <a:ext cx="3886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Our Major  Wellness Clients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2900" y="622300"/>
            <a:ext cx="4191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" y="819150"/>
            <a:ext cx="5029200" cy="43243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smtClean="0"/>
              <a:t>American Express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smtClean="0"/>
              <a:t>Aon Hewitt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/>
              <a:t> Bank of </a:t>
            </a:r>
            <a:r>
              <a:rPr lang="en-IN" sz="1600" b="1" dirty="0" smtClean="0"/>
              <a:t>America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smtClean="0"/>
              <a:t>Sutherland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smtClean="0"/>
              <a:t>Convergys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err="1" smtClean="0"/>
              <a:t>Sona</a:t>
            </a:r>
            <a:r>
              <a:rPr lang="en-IN" sz="1600" b="1" dirty="0" smtClean="0"/>
              <a:t> Koyo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smtClean="0"/>
              <a:t>Birla Soft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err="1" smtClean="0"/>
              <a:t>Uninor</a:t>
            </a:r>
            <a:endParaRPr lang="en-IN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err="1" smtClean="0"/>
              <a:t>Jabong</a:t>
            </a:r>
            <a:endParaRPr lang="en-IN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smtClean="0"/>
              <a:t>Asahi Glass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smtClean="0"/>
              <a:t> British Airways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smtClean="0"/>
              <a:t> </a:t>
            </a:r>
            <a:r>
              <a:rPr lang="en-IN" sz="1600" b="1" dirty="0" err="1" smtClean="0"/>
              <a:t>Sandisk</a:t>
            </a:r>
            <a:endParaRPr lang="en-IN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smtClean="0"/>
              <a:t>Nucleus Software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err="1" smtClean="0"/>
              <a:t>Aricent</a:t>
            </a:r>
            <a:endParaRPr lang="en-IN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smtClean="0"/>
              <a:t>Mahindra </a:t>
            </a:r>
            <a:r>
              <a:rPr lang="en-IN" sz="1600" b="1" dirty="0" err="1" smtClean="0"/>
              <a:t>Comviva</a:t>
            </a:r>
            <a:endParaRPr lang="en-IN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smtClean="0"/>
              <a:t>UT worldwide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1600" b="1" dirty="0" smtClean="0"/>
              <a:t>Compass India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937" y="57150"/>
            <a:ext cx="59610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Rashmi\Wellness\Amex\IMG_20150518_114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211138" y="200025"/>
            <a:ext cx="720725" cy="719138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-46038" y="361950"/>
            <a:ext cx="125412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ACT</a:t>
            </a:r>
          </a:p>
        </p:txBody>
      </p:sp>
      <p:sp>
        <p:nvSpPr>
          <p:cNvPr id="27652" name="TextBox 12"/>
          <p:cNvSpPr txBox="1">
            <a:spLocks noChangeArrowheads="1"/>
          </p:cNvSpPr>
          <p:nvPr/>
        </p:nvSpPr>
        <p:spPr bwMode="auto">
          <a:xfrm>
            <a:off x="1828800" y="209550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Our Wellness Portal</a:t>
            </a:r>
          </a:p>
        </p:txBody>
      </p:sp>
      <p:pic>
        <p:nvPicPr>
          <p:cNvPr id="2765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" y="819150"/>
            <a:ext cx="7969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Terminator 6"/>
          <p:cNvSpPr/>
          <p:nvPr/>
        </p:nvSpPr>
        <p:spPr>
          <a:xfrm>
            <a:off x="2971800" y="666750"/>
            <a:ext cx="2590800" cy="8382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First level of medical enquiry in which Opinion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 is provided by an experienced General Physician.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4267200" y="1504950"/>
            <a:ext cx="228600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Terminator 13"/>
          <p:cNvSpPr/>
          <p:nvPr/>
        </p:nvSpPr>
        <p:spPr>
          <a:xfrm>
            <a:off x="685800" y="1733550"/>
            <a:ext cx="2590800" cy="914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A second opinion for an ailment where a previous consultation has happened. Opinion is provided by an experienced specialist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00400" y="2038350"/>
            <a:ext cx="304800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43200" y="280035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Terminator 21"/>
          <p:cNvSpPr/>
          <p:nvPr/>
        </p:nvSpPr>
        <p:spPr>
          <a:xfrm>
            <a:off x="762000" y="2724150"/>
            <a:ext cx="2133600" cy="10668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EMRM system  allows the client to store all their medical documents and reports centrally in one location.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762000" y="3943350"/>
            <a:ext cx="2286000" cy="914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Online chat with a doctor. User can schedule a chat with a general physician and chat on a real time basis.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743200" y="3714750"/>
            <a:ext cx="838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Terminator 29"/>
          <p:cNvSpPr/>
          <p:nvPr/>
        </p:nvSpPr>
        <p:spPr>
          <a:xfrm>
            <a:off x="3429000" y="4476750"/>
            <a:ext cx="2362200" cy="6858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Mind matters allows access to psychologist consultation through a simple interface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rot="16200000" flipV="1">
            <a:off x="4324350" y="4191000"/>
            <a:ext cx="381000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Terminator 33"/>
          <p:cNvSpPr/>
          <p:nvPr/>
        </p:nvSpPr>
        <p:spPr>
          <a:xfrm>
            <a:off x="5638800" y="3257550"/>
            <a:ext cx="1981200" cy="9906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b="1" dirty="0" smtClean="0">
                <a:solidFill>
                  <a:schemeClr val="tx1"/>
                </a:solidFill>
                <a:cs typeface="Arial" pitchFamily="34" charset="0"/>
              </a:rPr>
              <a:t>Highly discounted Executive </a:t>
            </a:r>
            <a:r>
              <a:rPr lang="en-IN" sz="1200" b="1" dirty="0">
                <a:solidFill>
                  <a:schemeClr val="tx1"/>
                </a:solidFill>
                <a:cs typeface="Arial" pitchFamily="34" charset="0"/>
              </a:rPr>
              <a:t>Health check </a:t>
            </a:r>
            <a:r>
              <a:rPr lang="en-IN" sz="1200" b="1" dirty="0" smtClean="0">
                <a:solidFill>
                  <a:schemeClr val="tx1"/>
                </a:solidFill>
                <a:cs typeface="Arial" pitchFamily="34" charset="0"/>
              </a:rPr>
              <a:t>up – Easy online booking </a:t>
            </a:r>
            <a:endParaRPr lang="en-IN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rot="10800000">
            <a:off x="5410200" y="3714750"/>
            <a:ext cx="228600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Terminator 39"/>
          <p:cNvSpPr/>
          <p:nvPr/>
        </p:nvSpPr>
        <p:spPr>
          <a:xfrm>
            <a:off x="6248400" y="2114550"/>
            <a:ext cx="2133600" cy="9906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b="1" dirty="0">
                <a:solidFill>
                  <a:schemeClr val="tx1"/>
                </a:solidFill>
                <a:cs typeface="Arial" pitchFamily="34" charset="0"/>
              </a:rPr>
              <a:t>HRA: your customised health risk assessment report on your current medical condition at your own convenience</a:t>
            </a:r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flipH="1">
            <a:off x="5486400" y="2609850"/>
            <a:ext cx="762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Terminator 44"/>
          <p:cNvSpPr/>
          <p:nvPr/>
        </p:nvSpPr>
        <p:spPr>
          <a:xfrm>
            <a:off x="5791200" y="971550"/>
            <a:ext cx="2438400" cy="10287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Total predictive health checkup. Complete online process for scheduling and report generation/delivery and Free Home collection of samples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/>
          </a:p>
        </p:txBody>
      </p:sp>
      <p:cxnSp>
        <p:nvCxnSpPr>
          <p:cNvPr id="46" name="Straight Arrow Connector 45"/>
          <p:cNvCxnSpPr>
            <a:stCxn id="45" idx="1"/>
          </p:cNvCxnSpPr>
          <p:nvPr/>
        </p:nvCxnSpPr>
        <p:spPr>
          <a:xfrm flipH="1">
            <a:off x="5257800" y="1485900"/>
            <a:ext cx="533400" cy="285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22" grpId="0" animBg="1"/>
      <p:bldP spid="24" grpId="0" animBg="1"/>
      <p:bldP spid="30" grpId="0" animBg="1"/>
      <p:bldP spid="34" grpId="0" animBg="1"/>
      <p:bldP spid="40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4"/>
          <p:cNvSpPr txBox="1">
            <a:spLocks noChangeArrowheads="1"/>
          </p:cNvSpPr>
          <p:nvPr/>
        </p:nvSpPr>
        <p:spPr bwMode="auto">
          <a:xfrm>
            <a:off x="2438400" y="20955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Benefits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819150"/>
            <a:ext cx="8686800" cy="3429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8132" name="TextBox 10"/>
          <p:cNvSpPr txBox="1">
            <a:spLocks noChangeArrowheads="1"/>
          </p:cNvSpPr>
          <p:nvPr/>
        </p:nvSpPr>
        <p:spPr bwMode="auto">
          <a:xfrm>
            <a:off x="457200" y="955675"/>
            <a:ext cx="8229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 typeface="Wingdings" pitchFamily="2" charset="2"/>
              <a:buChar char="Ø"/>
            </a:pPr>
            <a:r>
              <a:rPr lang="en-IN" sz="1600">
                <a:latin typeface="Calibri" pitchFamily="34" charset="0"/>
              </a:rPr>
              <a:t>Many individuals in the workforce spend more time at work than even home – leaving an opportunity to promote healthy habits and to lower business costs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>
                <a:latin typeface="Calibri" pitchFamily="34" charset="0"/>
              </a:rPr>
              <a:t> Reduce workers’ compensation costs 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>
                <a:latin typeface="Calibri" pitchFamily="34" charset="0"/>
              </a:rPr>
              <a:t> Increase productivity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>
                <a:latin typeface="Calibri" pitchFamily="34" charset="0"/>
              </a:rPr>
              <a:t> Reduce absenteeism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>
                <a:latin typeface="Calibri" pitchFamily="34" charset="0"/>
              </a:rPr>
              <a:t> Lower turnover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>
                <a:latin typeface="Calibri" pitchFamily="34" charset="0"/>
              </a:rPr>
              <a:t>reduced costs recruiting and training new employees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>
                <a:latin typeface="Calibri" pitchFamily="34" charset="0"/>
              </a:rPr>
              <a:t> Reduction in the number of injuries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>
                <a:latin typeface="Calibri" pitchFamily="34" charset="0"/>
              </a:rPr>
              <a:t> Weight reduction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>
                <a:latin typeface="Calibri" pitchFamily="34" charset="0"/>
              </a:rPr>
              <a:t> Enhanced physical fitness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>
                <a:latin typeface="Calibri" pitchFamily="34" charset="0"/>
              </a:rPr>
              <a:t> Improved employee awareness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>
                <a:latin typeface="Calibri" pitchFamily="34" charset="0"/>
              </a:rPr>
              <a:t> Increased loyalty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>
                <a:latin typeface="Calibri" pitchFamily="34" charset="0"/>
              </a:rPr>
              <a:t> Improved company morale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2438400" y="20955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Achievements &amp; Strengths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123950"/>
            <a:ext cx="8686800" cy="3124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9156" name="TextBox 10"/>
          <p:cNvSpPr txBox="1">
            <a:spLocks noChangeArrowheads="1"/>
          </p:cNvSpPr>
          <p:nvPr/>
        </p:nvSpPr>
        <p:spPr bwMode="auto">
          <a:xfrm>
            <a:off x="457200" y="1576388"/>
            <a:ext cx="82296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 typeface="Wingdings" pitchFamily="2" charset="2"/>
              <a:buChar char="Ø"/>
            </a:pPr>
            <a:r>
              <a:rPr lang="en-IN" sz="1600" dirty="0">
                <a:latin typeface="Calibri" pitchFamily="34" charset="0"/>
              </a:rPr>
              <a:t>8</a:t>
            </a:r>
            <a:r>
              <a:rPr lang="en-IN" sz="1600" dirty="0" smtClean="0">
                <a:latin typeface="Calibri" pitchFamily="34" charset="0"/>
              </a:rPr>
              <a:t>000 </a:t>
            </a:r>
            <a:r>
              <a:rPr lang="en-IN" sz="1600" dirty="0">
                <a:latin typeface="Calibri" pitchFamily="34" charset="0"/>
              </a:rPr>
              <a:t>trusted and reputed providers PAN India.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 dirty="0">
                <a:latin typeface="Calibri" pitchFamily="34" charset="0"/>
              </a:rPr>
              <a:t>Web enabled software/mobile app.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 dirty="0">
                <a:latin typeface="Calibri" pitchFamily="34" charset="0"/>
              </a:rPr>
              <a:t>Professional manpower presenting our clients with benefits </a:t>
            </a:r>
            <a:r>
              <a:rPr lang="en-IN" sz="1600" dirty="0" smtClean="0">
                <a:latin typeface="Calibri" pitchFamily="34" charset="0"/>
              </a:rPr>
              <a:t>derived </a:t>
            </a:r>
            <a:r>
              <a:rPr lang="en-IN" sz="1600" dirty="0">
                <a:latin typeface="Calibri" pitchFamily="34" charset="0"/>
              </a:rPr>
              <a:t>from our knowledge and experience of the medical network, health and insurance field.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 dirty="0">
                <a:latin typeface="Calibri" pitchFamily="34" charset="0"/>
              </a:rPr>
              <a:t>Dedicated panel of doctors and enabling us to render SMO, Case management and Medical procedure audit.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en-IN" sz="1600" dirty="0">
                <a:latin typeface="Calibri" pitchFamily="34" charset="0"/>
              </a:rPr>
              <a:t>Experience of successful Execution of health camps in companies with 10000 and above employee strength: conversion ratio of 50% - 60%.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P4P Introduction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28750"/>
            <a:ext cx="8183880" cy="3406292"/>
          </a:xfrm>
        </p:spPr>
        <p:txBody>
          <a:bodyPr>
            <a:normAutofit fontScale="62500" lnSpcReduction="20000"/>
          </a:bodyPr>
          <a:lstStyle/>
          <a:p>
            <a:r>
              <a:rPr lang="en-IN" sz="2400" b="1" dirty="0" smtClean="0"/>
              <a:t>What is </a:t>
            </a:r>
            <a:r>
              <a:rPr lang="en-IN" sz="2400" b="1" dirty="0" err="1" smtClean="0"/>
              <a:t>P4P</a:t>
            </a:r>
            <a:r>
              <a:rPr lang="en-IN" sz="2400" b="1" dirty="0" smtClean="0"/>
              <a:t> : </a:t>
            </a:r>
            <a:r>
              <a:rPr lang="en-US" sz="2400" b="1" dirty="0" err="1" smtClean="0"/>
              <a:t>P4P</a:t>
            </a:r>
            <a:r>
              <a:rPr lang="en-US" sz="2400" b="1" dirty="0" smtClean="0"/>
              <a:t>- Partnership for prevention.</a:t>
            </a:r>
            <a:endParaRPr lang="en-IN" sz="2400" b="1" dirty="0" smtClean="0"/>
          </a:p>
          <a:p>
            <a:endParaRPr lang="en-IN" sz="2400" b="1" dirty="0" smtClean="0"/>
          </a:p>
          <a:p>
            <a:pPr>
              <a:buNone/>
            </a:pPr>
            <a:r>
              <a:rPr lang="en-IN" sz="2400" b="1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   To enhance health &amp; wellbeing of employee and their dependents through a range of </a:t>
            </a:r>
            <a:r>
              <a:rPr lang="en-US" sz="2400" b="1" dirty="0" smtClean="0"/>
              <a:t>preventive health care services</a:t>
            </a:r>
            <a:r>
              <a:rPr lang="en-US" sz="2400" dirty="0" smtClean="0"/>
              <a:t>, </a:t>
            </a:r>
            <a:r>
              <a:rPr lang="en-US" sz="2400" dirty="0" err="1" smtClean="0"/>
              <a:t>GSK</a:t>
            </a:r>
            <a:r>
              <a:rPr lang="en-US" sz="2400" dirty="0" smtClean="0"/>
              <a:t> has launched a global initiative called </a:t>
            </a:r>
            <a:r>
              <a:rPr lang="en-US" sz="2400" dirty="0" err="1" smtClean="0"/>
              <a:t>P4P</a:t>
            </a:r>
            <a:r>
              <a:rPr lang="en-US" sz="2400" dirty="0" smtClean="0"/>
              <a:t>- Partnership for prevention.</a:t>
            </a:r>
            <a:endParaRPr lang="en-IN" sz="2400" dirty="0" smtClean="0"/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Services Covered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Adult and child Immunizations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Adult &amp; Child Preventive Examinations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Cancer Screenings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Diagnosed diabetes screening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Tobacco Cessation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Prenatal Care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B97B-0499-4431-A144-8405CB047520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3671</TotalTime>
  <Words>925</Words>
  <Application>Microsoft Office PowerPoint</Application>
  <PresentationFormat>On-screen Show (16:9)</PresentationFormat>
  <Paragraphs>150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P4P Introduction </vt:lpstr>
      <vt:lpstr>Client Details</vt:lpstr>
      <vt:lpstr>Coverage</vt:lpstr>
      <vt:lpstr>PROCESS</vt:lpstr>
      <vt:lpstr>Registration Options</vt:lpstr>
      <vt:lpstr>OBJECTIVE</vt:lpstr>
      <vt:lpstr>Slide 15</vt:lpstr>
      <vt:lpstr>Slide 16</vt:lpstr>
      <vt:lpstr>RESULT</vt:lpstr>
      <vt:lpstr>REASONS FOR NON-AVAIL OF SERVICE</vt:lpstr>
      <vt:lpstr>SATISFACTION LEVEL OF PATIENT AVAILED THE SERVICE </vt:lpstr>
      <vt:lpstr>RECOMMENDATION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Vipul</dc:creator>
  <cp:lastModifiedBy>nalind</cp:lastModifiedBy>
  <cp:revision>260</cp:revision>
  <dcterms:created xsi:type="dcterms:W3CDTF">2015-07-07T09:55:06Z</dcterms:created>
  <dcterms:modified xsi:type="dcterms:W3CDTF">2016-05-26T10:35:47Z</dcterms:modified>
</cp:coreProperties>
</file>