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6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D169914-F318-4FB0-B5FB-247BA58BA8DC}" type="datetimeFigureOut">
              <a:rPr lang="en-US" smtClean="0"/>
              <a:pPr/>
              <a:t>5/18/2016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7AD58B8-CF88-4B65-966C-7C868EFB998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69914-F318-4FB0-B5FB-247BA58BA8DC}" type="datetimeFigureOut">
              <a:rPr lang="en-US" smtClean="0"/>
              <a:pPr/>
              <a:t>5/18/2016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58B8-CF88-4B65-966C-7C868EFB998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69914-F318-4FB0-B5FB-247BA58BA8DC}" type="datetimeFigureOut">
              <a:rPr lang="en-US" smtClean="0"/>
              <a:pPr/>
              <a:t>5/18/2016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58B8-CF88-4B65-966C-7C868EFB998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69914-F318-4FB0-B5FB-247BA58BA8DC}" type="datetimeFigureOut">
              <a:rPr lang="en-US" smtClean="0"/>
              <a:pPr/>
              <a:t>5/18/2016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58B8-CF88-4B65-966C-7C868EFB998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69914-F318-4FB0-B5FB-247BA58BA8DC}" type="datetimeFigureOut">
              <a:rPr lang="en-US" smtClean="0"/>
              <a:pPr/>
              <a:t>5/18/2016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58B8-CF88-4B65-966C-7C868EFB998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69914-F318-4FB0-B5FB-247BA58BA8DC}" type="datetimeFigureOut">
              <a:rPr lang="en-US" smtClean="0"/>
              <a:pPr/>
              <a:t>5/18/2016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58B8-CF88-4B65-966C-7C868EFB998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D169914-F318-4FB0-B5FB-247BA58BA8DC}" type="datetimeFigureOut">
              <a:rPr lang="en-US" smtClean="0"/>
              <a:pPr/>
              <a:t>5/18/2016</a:t>
            </a:fld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7AD58B8-CF88-4B65-966C-7C868EFB998F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D169914-F318-4FB0-B5FB-247BA58BA8DC}" type="datetimeFigureOut">
              <a:rPr lang="en-US" smtClean="0"/>
              <a:pPr/>
              <a:t>5/18/2016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7AD58B8-CF88-4B65-966C-7C868EFB998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69914-F318-4FB0-B5FB-247BA58BA8DC}" type="datetimeFigureOut">
              <a:rPr lang="en-US" smtClean="0"/>
              <a:pPr/>
              <a:t>5/18/2016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58B8-CF88-4B65-966C-7C868EFB998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69914-F318-4FB0-B5FB-247BA58BA8DC}" type="datetimeFigureOut">
              <a:rPr lang="en-US" smtClean="0"/>
              <a:pPr/>
              <a:t>5/18/2016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58B8-CF88-4B65-966C-7C868EFB998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69914-F318-4FB0-B5FB-247BA58BA8DC}" type="datetimeFigureOut">
              <a:rPr lang="en-US" smtClean="0"/>
              <a:pPr/>
              <a:t>5/18/2016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58B8-CF88-4B65-966C-7C868EFB998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D169914-F318-4FB0-B5FB-247BA58BA8DC}" type="datetimeFigureOut">
              <a:rPr lang="en-US" smtClean="0"/>
              <a:pPr/>
              <a:t>5/18/2016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7AD58B8-CF88-4B65-966C-7C868EFB998F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285861"/>
            <a:ext cx="8458200" cy="1571635"/>
          </a:xfrm>
        </p:spPr>
        <p:txBody>
          <a:bodyPr/>
          <a:lstStyle/>
          <a:p>
            <a:pPr algn="ctr"/>
            <a:r>
              <a:rPr lang="en-US" dirty="0" smtClean="0"/>
              <a:t>QUALITY IMPROVEMENT IN EMERGENCY ROOM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4286256"/>
            <a:ext cx="8001056" cy="207170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ORGANIZATION- PARAS HOSPITAL,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GURGAON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DEPARTMENT- PATIENT SAFETY &amp; QUALITY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PRESENTED BY-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MAYURI MEHTA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PG/14/032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8581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QUALITY OF AMBULANCE SERVICES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600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/>
              <a:t>    RESPONSE TO AMBULANCE CALLS</a:t>
            </a:r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r>
              <a:rPr lang="en-US" sz="2000" b="1" dirty="0" smtClean="0"/>
              <a:t>    </a:t>
            </a:r>
            <a:r>
              <a:rPr lang="en-US" sz="2000" dirty="0" smtClean="0"/>
              <a:t>Out of 10 Ambulance calls received, Ambulance was not sent in 4 cases ; reasons were-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Non availability of Ambulance 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Telephone not working properly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</a:t>
            </a:r>
            <a:r>
              <a:rPr lang="en-US" sz="2000" b="1" dirty="0" smtClean="0"/>
              <a:t>GAPS FOUND IN AMBULANCE SERVICES</a:t>
            </a:r>
          </a:p>
          <a:p>
            <a:pPr>
              <a:buNone/>
            </a:pPr>
            <a:endParaRPr lang="en-US" sz="2000" dirty="0" smtClean="0"/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No  Ambulance registration certificate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Driver didn’t know the steps of BLS(Basic Life Support)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Medication bag for Ambulance was not locked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Discrepancies in medication bag check list</a:t>
            </a:r>
          </a:p>
          <a:p>
            <a:pPr>
              <a:buFont typeface="Wingdings" pitchFamily="2" charset="2"/>
              <a:buChar char="§"/>
            </a:pPr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4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RECOMMENDATIONS</a:t>
            </a:r>
            <a:endParaRPr lang="en-IN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57158" y="1516750"/>
          <a:ext cx="8215370" cy="4985410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866009"/>
                <a:gridCol w="5349361"/>
              </a:tblGrid>
              <a:tr h="2949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/>
                        <a:t>PROBLEM  AREA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/>
                        <a:t>RECOMMENDATIONS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024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/>
                        <a:t>Documentation  </a:t>
                      </a:r>
                      <a:endParaRPr lang="en-I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/>
                        <a:t>Sensitization  of  the  staff 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/>
                        <a:t>ER  Committee  Meeting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135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/>
                        <a:t>Improper  Infection  Control  Practices</a:t>
                      </a:r>
                      <a:endParaRPr lang="en-I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/>
                        <a:t>Regular  Training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/>
                        <a:t>Pre  and  Post  Test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/>
                        <a:t>Regular  Audits by Infection control team</a:t>
                      </a:r>
                      <a:endParaRPr lang="en-I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24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/>
                        <a:t>Improper  Patient  Counselling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/>
                        <a:t>Strengthening  ER  communication  </a:t>
                      </a:r>
                      <a:endParaRPr lang="en-I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24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/>
                        <a:t>Security  Issues</a:t>
                      </a:r>
                      <a:endParaRPr lang="en-I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/>
                        <a:t>Regular  Training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/>
                        <a:t>ER  Committee  Meeting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56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/>
                        <a:t>Equipments  </a:t>
                      </a:r>
                      <a:r>
                        <a:rPr lang="en-IN" sz="1800" dirty="0" smtClean="0"/>
                        <a:t> calibration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/>
                        <a:t>Regular  check  of  equipments  and  information  to  </a:t>
                      </a:r>
                      <a:r>
                        <a:rPr lang="en-IN" sz="1800" dirty="0" smtClean="0"/>
                        <a:t>BME( Bio Medical Engineering)</a:t>
                      </a:r>
                      <a:r>
                        <a:rPr lang="en-IN" sz="1800" baseline="0" dirty="0" smtClean="0"/>
                        <a:t> Department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24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/>
                        <a:t>Management  of  Day  Care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/>
                        <a:t>Sensitization  of  staff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/>
                        <a:t>ER  Committee  Meeting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66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Georgia" pitchFamily="18" charset="0"/>
                          <a:ea typeface="Calibri"/>
                          <a:cs typeface="Times New Roman"/>
                        </a:rPr>
                        <a:t>Ambulance Services</a:t>
                      </a:r>
                      <a:endParaRPr lang="en-IN" sz="1800" dirty="0"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Georgia" pitchFamily="18" charset="0"/>
                          <a:ea typeface="Calibri"/>
                          <a:cs typeface="Times New Roman"/>
                        </a:rPr>
                        <a:t>BLS</a:t>
                      </a:r>
                      <a:r>
                        <a:rPr lang="en-US" sz="1800" baseline="0" dirty="0" smtClean="0">
                          <a:latin typeface="Georgi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smtClean="0">
                          <a:latin typeface="Georgia" pitchFamily="18" charset="0"/>
                          <a:ea typeface="Calibri"/>
                          <a:cs typeface="Times New Roman"/>
                        </a:rPr>
                        <a:t>Training of Driver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Georgia" pitchFamily="18" charset="0"/>
                          <a:ea typeface="Calibri"/>
                          <a:cs typeface="Times New Roman"/>
                        </a:rPr>
                        <a:t>ER Committee Meeting</a:t>
                      </a:r>
                      <a:endParaRPr lang="en-IN" sz="1800" dirty="0"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78581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FOLLOW UP STUDY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Sample size for follow up study – 20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Improvement areas were</a:t>
            </a:r>
          </a:p>
          <a:p>
            <a:pPr>
              <a:buNone/>
            </a:pPr>
            <a:endParaRPr lang="en-US" sz="2000" dirty="0" smtClean="0"/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Decrease in average ER Physicians and Nurses Initial Assessment sheet filling time to 5 minutes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 Documentation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Infection Control Practices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Equipment calibration</a:t>
            </a:r>
          </a:p>
          <a:p>
            <a:pPr>
              <a:buFont typeface="Wingdings" pitchFamily="2" charset="2"/>
              <a:buChar char="Ø"/>
            </a:pPr>
            <a:endParaRPr lang="en-US" sz="2000" dirty="0" smtClean="0"/>
          </a:p>
          <a:p>
            <a:pPr>
              <a:buFont typeface="Wingdings" pitchFamily="2" charset="2"/>
              <a:buChar char="Ø"/>
            </a:pPr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78581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CONCLUSION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71717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 As per the findings of the study, a lot of problem were identified during the study. However ; during the follow up study, department showed improvement.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Emergency Room being one of the most important areas in the hospital should maintain its Quality of services for increased patient satisfaction, building reputation and revenue generation for the hospital.</a:t>
            </a:r>
          </a:p>
          <a:p>
            <a:pPr>
              <a:buNone/>
            </a:pPr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64294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LIMITATIONS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6004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Sample was selected through convenience sampling.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Data collected during day time ; however most of the issues arise in the night time.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Sample size for Follow up study was small.</a:t>
            </a:r>
          </a:p>
          <a:p>
            <a:endParaRPr lang="en-US" sz="2000" dirty="0" smtClean="0"/>
          </a:p>
          <a:p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64294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REFERENCES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93148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IN" dirty="0" smtClean="0"/>
              <a:t>     1-  Adrian  B,  Kathleen  B,  Ian  H,  Paul  A.  Emergency  Department  Crowding:  Time  for  Interventions  and  Policy  Evaluations.  Emergency  Medicine  International  Volume  2012,  Article  ID  838610.</a:t>
            </a:r>
          </a:p>
          <a:p>
            <a:pPr>
              <a:buNone/>
            </a:pPr>
            <a:r>
              <a:rPr lang="en-IN" dirty="0" smtClean="0"/>
              <a:t> </a:t>
            </a:r>
          </a:p>
          <a:p>
            <a:pPr>
              <a:buNone/>
            </a:pPr>
            <a:r>
              <a:rPr lang="en-IN" dirty="0" smtClean="0"/>
              <a:t>     2-  Assaad  S,  Loni  R,  Karthik  D,  Lisa  K-R,  Luis  F.L.  Minimizing  ED  Waiting  Times  and  Improving  Patient  Flow  and  Experience  of  Care.  Emergency  Medicine  International. Volume  2014,  Article  ID  981472.</a:t>
            </a:r>
          </a:p>
          <a:p>
            <a:pPr>
              <a:buNone/>
            </a:pPr>
            <a:r>
              <a:rPr lang="en-IN" dirty="0" smtClean="0"/>
              <a:t> </a:t>
            </a:r>
          </a:p>
          <a:p>
            <a:pPr>
              <a:buNone/>
            </a:pPr>
            <a:r>
              <a:rPr lang="en-IN" dirty="0" smtClean="0"/>
              <a:t>     3-  Yu  J  L,  Sang  D  S,  Eui  J  L  ,  Jin  S  C,  Won  C  </a:t>
            </a:r>
            <a:r>
              <a:rPr lang="en-IN" dirty="0" err="1" smtClean="0"/>
              <a:t>C</a:t>
            </a:r>
            <a:r>
              <a:rPr lang="en-IN" dirty="0" smtClean="0"/>
              <a:t>.  Emergency  Department  Overcrowding  and  Ambulance  Turnaround    Time.  June  26,  2015.PLOS  ONE.  DOI:10.1371/journal.pone.0130758.</a:t>
            </a:r>
          </a:p>
          <a:p>
            <a:pPr>
              <a:buNone/>
            </a:pPr>
            <a:r>
              <a:rPr lang="en-IN" dirty="0" smtClean="0"/>
              <a:t> </a:t>
            </a:r>
          </a:p>
          <a:p>
            <a:pPr>
              <a:buNone/>
            </a:pPr>
            <a:r>
              <a:rPr lang="en-IN" dirty="0" smtClean="0"/>
              <a:t>     4-  Leslie  S.Z.  Analysis  of  the  Literature  on  Emergency  Department  Throughput.  Western  Journal  of  Emergency  Medicine.  May  2009.Volume  X,  No.2.</a:t>
            </a:r>
          </a:p>
          <a:p>
            <a:pPr>
              <a:buNone/>
            </a:pPr>
            <a:r>
              <a:rPr lang="en-IN" dirty="0" smtClean="0"/>
              <a:t> </a:t>
            </a:r>
          </a:p>
          <a:p>
            <a:pPr>
              <a:buNone/>
            </a:pPr>
            <a:r>
              <a:rPr lang="en-IN" dirty="0" smtClean="0"/>
              <a:t>     5-  Louis  G,  Carl  Stevens,  Daniel  S,  JoAnne  F.  Measuring  and  Improving  Quality  in  Emergency  Medicine.  Academic  Emergency  Medicine  2002;  9:1091–1107.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78581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ACKNOWLEDGEMENT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Dr. A.K.Agarwal – Dean, IIHMR New Delhi</a:t>
            </a:r>
          </a:p>
          <a:p>
            <a:r>
              <a:rPr lang="en-US" sz="2400" dirty="0" smtClean="0"/>
              <a:t>Ms. Jyoti Singh- Head of Department, Paras Hospital, Gurgaon</a:t>
            </a:r>
          </a:p>
          <a:p>
            <a:r>
              <a:rPr lang="en-US" sz="2400" dirty="0" smtClean="0"/>
              <a:t>Ms. Akanksha Sharma- Assistant Manager, Paras Hospital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28934"/>
            <a:ext cx="8229600" cy="364560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dirty="0" smtClean="0"/>
              <a:t>THANK YOU </a:t>
            </a:r>
            <a:endParaRPr lang="en-IN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857256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INTRODUCTION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717172"/>
          </a:xfrm>
        </p:spPr>
        <p:txBody>
          <a:bodyPr>
            <a:normAutofit/>
          </a:bodyPr>
          <a:lstStyle/>
          <a:p>
            <a:r>
              <a:rPr lang="en-IN" sz="2000" dirty="0" smtClean="0"/>
              <a:t>The  aim  of  Emergency  Department  is  to  immediately  attend  the  patients  in  need.  </a:t>
            </a:r>
          </a:p>
          <a:p>
            <a:pPr>
              <a:buNone/>
            </a:pPr>
            <a:endParaRPr lang="en-IN" sz="2000" dirty="0" smtClean="0"/>
          </a:p>
          <a:p>
            <a:r>
              <a:rPr lang="en-IN" sz="2000" dirty="0" smtClean="0"/>
              <a:t> To  </a:t>
            </a:r>
            <a:r>
              <a:rPr lang="en-IN" sz="2000" b="1" dirty="0" smtClean="0"/>
              <a:t>borrow  the  consultant’s  time  </a:t>
            </a:r>
            <a:r>
              <a:rPr lang="en-IN" sz="2000" dirty="0" smtClean="0"/>
              <a:t>to  save/treat  the  patient  within  the  golden  hour  period.</a:t>
            </a:r>
          </a:p>
          <a:p>
            <a:endParaRPr lang="en-IN" sz="2000" dirty="0" smtClean="0"/>
          </a:p>
          <a:p>
            <a:r>
              <a:rPr lang="en-US" sz="2000" dirty="0" smtClean="0"/>
              <a:t>Quality indicators in Emergency Room(ER) are-</a:t>
            </a:r>
          </a:p>
          <a:p>
            <a:pPr>
              <a:buNone/>
            </a:pPr>
            <a:endParaRPr lang="en-US" sz="2000" dirty="0" smtClean="0"/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 TAT of ER Physicians and Nurses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TAT of Consultants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Length of Stay in ER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LAMA (Leave Against Medical Advice)</a:t>
            </a:r>
          </a:p>
          <a:p>
            <a:pPr>
              <a:buFont typeface="Wingdings" pitchFamily="2" charset="2"/>
              <a:buChar char="ü"/>
            </a:pPr>
            <a:r>
              <a:rPr lang="en-US" sz="2000" smtClean="0"/>
              <a:t>Unplanned Return </a:t>
            </a:r>
            <a:r>
              <a:rPr lang="en-US" sz="2000" dirty="0" smtClean="0"/>
              <a:t>to ER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8581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AIM &amp; OBJECTIVES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60048"/>
          </a:xfrm>
        </p:spPr>
        <p:txBody>
          <a:bodyPr>
            <a:normAutofit/>
          </a:bodyPr>
          <a:lstStyle/>
          <a:p>
            <a:r>
              <a:rPr lang="en-IN" sz="2000" b="1" dirty="0" smtClean="0"/>
              <a:t>AIM-</a:t>
            </a:r>
          </a:p>
          <a:p>
            <a:pPr>
              <a:buNone/>
            </a:pPr>
            <a:endParaRPr lang="en-IN" sz="2000" b="1" dirty="0" smtClean="0"/>
          </a:p>
          <a:p>
            <a:pPr>
              <a:buNone/>
            </a:pPr>
            <a:r>
              <a:rPr lang="en-IN" sz="2000" dirty="0" smtClean="0"/>
              <a:t>   To  evaluate  the  performance  of  Emergency   Department  of  the  hospital  and  to  suggest  measures  for  improvement.</a:t>
            </a:r>
          </a:p>
          <a:p>
            <a:pPr>
              <a:buNone/>
            </a:pPr>
            <a:endParaRPr lang="en-IN" sz="2000" dirty="0" smtClean="0"/>
          </a:p>
          <a:p>
            <a:r>
              <a:rPr lang="en-IN" sz="2000" b="1" dirty="0" smtClean="0"/>
              <a:t>OBJECTIVES-</a:t>
            </a:r>
          </a:p>
          <a:p>
            <a:pPr>
              <a:buNone/>
            </a:pPr>
            <a:endParaRPr lang="en-IN" sz="2000" dirty="0" smtClean="0"/>
          </a:p>
          <a:p>
            <a:pPr lvl="0">
              <a:buFont typeface="Wingdings" pitchFamily="2" charset="2"/>
              <a:buChar char="Ø"/>
            </a:pPr>
            <a:r>
              <a:rPr lang="en-IN" sz="2000" dirty="0" smtClean="0"/>
              <a:t>To  estimate  the  TAT  of ER Physicians , Staff &amp; Consultants and Length of Stay in ER.</a:t>
            </a:r>
          </a:p>
          <a:p>
            <a:pPr lvl="0">
              <a:buFont typeface="Wingdings" pitchFamily="2" charset="2"/>
              <a:buChar char="Ø"/>
            </a:pPr>
            <a:r>
              <a:rPr lang="en-IN" sz="2000" dirty="0" smtClean="0"/>
              <a:t>To  determine  the  response  of staff  towards  ambulance  calls and the quality of Ambulance service.</a:t>
            </a:r>
          </a:p>
          <a:p>
            <a:pPr lvl="0">
              <a:buFont typeface="Wingdings" pitchFamily="2" charset="2"/>
              <a:buChar char="Ø"/>
            </a:pPr>
            <a:r>
              <a:rPr lang="en-IN" sz="2000" dirty="0" smtClean="0"/>
              <a:t>To  determine  the  causes  of  patients  leaving  the  ER  without  getting  admitted  in  the  hospital  for  further  treatment.</a:t>
            </a:r>
          </a:p>
          <a:p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857256"/>
          </a:xfrm>
        </p:spPr>
        <p:txBody>
          <a:bodyPr>
            <a:normAutofit/>
          </a:bodyPr>
          <a:lstStyle/>
          <a:p>
            <a:r>
              <a:rPr lang="en-US" sz="3200" dirty="0" smtClean="0"/>
              <a:t>METHODOLOGY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60048"/>
          </a:xfrm>
        </p:spPr>
        <p:txBody>
          <a:bodyPr>
            <a:normAutofit/>
          </a:bodyPr>
          <a:lstStyle/>
          <a:p>
            <a:pPr lvl="0"/>
            <a:r>
              <a:rPr lang="en-US" sz="2000" b="1" dirty="0" smtClean="0"/>
              <a:t>Study Design</a:t>
            </a:r>
            <a:r>
              <a:rPr lang="en-US" sz="2000" dirty="0" smtClean="0"/>
              <a:t>-  Descriptive  Cross  Sectional  Study</a:t>
            </a:r>
            <a:endParaRPr lang="en-IN" sz="2000" dirty="0" smtClean="0"/>
          </a:p>
          <a:p>
            <a:pPr lvl="0"/>
            <a:r>
              <a:rPr lang="en-US" sz="2000" b="1" dirty="0" smtClean="0"/>
              <a:t>Study  Population</a:t>
            </a:r>
            <a:r>
              <a:rPr lang="en-US" sz="2000" dirty="0" smtClean="0"/>
              <a:t>-Patients  visiting  Paras  Hospital’s ER</a:t>
            </a:r>
            <a:endParaRPr lang="en-IN" sz="2000" dirty="0" smtClean="0"/>
          </a:p>
          <a:p>
            <a:pPr lvl="0"/>
            <a:r>
              <a:rPr lang="en-US" sz="2000" b="1" dirty="0" smtClean="0"/>
              <a:t>Study  Area-  </a:t>
            </a:r>
            <a:r>
              <a:rPr lang="en-US" sz="2000" dirty="0" smtClean="0"/>
              <a:t>Emergency  Room</a:t>
            </a:r>
            <a:endParaRPr lang="en-IN" sz="2000" dirty="0" smtClean="0"/>
          </a:p>
          <a:p>
            <a:pPr lvl="0"/>
            <a:r>
              <a:rPr lang="en-US" sz="2000" b="1" dirty="0" smtClean="0"/>
              <a:t>Sampling  Method-  </a:t>
            </a:r>
            <a:r>
              <a:rPr lang="en-US" sz="2000" dirty="0" smtClean="0"/>
              <a:t>Convenience  sampling(Non  Probability)</a:t>
            </a:r>
            <a:endParaRPr lang="en-IN" sz="2000" dirty="0" smtClean="0"/>
          </a:p>
          <a:p>
            <a:pPr lvl="0"/>
            <a:r>
              <a:rPr lang="en-US" sz="2000" b="1" dirty="0" smtClean="0"/>
              <a:t>Sample  Population</a:t>
            </a:r>
            <a:r>
              <a:rPr lang="en-US" sz="2000" dirty="0" smtClean="0"/>
              <a:t>-Patients requiring admission in ER</a:t>
            </a:r>
            <a:endParaRPr lang="en-IN" sz="2000" dirty="0" smtClean="0"/>
          </a:p>
          <a:p>
            <a:pPr lvl="0"/>
            <a:r>
              <a:rPr lang="en-US" sz="2000" b="1" dirty="0" smtClean="0"/>
              <a:t>Sample  Size  </a:t>
            </a:r>
            <a:r>
              <a:rPr lang="en-US" sz="2000" dirty="0" smtClean="0"/>
              <a:t>-60</a:t>
            </a:r>
            <a:endParaRPr lang="en-IN" sz="2000" dirty="0" smtClean="0"/>
          </a:p>
          <a:p>
            <a:pPr lvl="0"/>
            <a:r>
              <a:rPr lang="en-US" sz="2000" b="1" dirty="0" smtClean="0"/>
              <a:t>Data  Collection  Tool-  </a:t>
            </a:r>
            <a:r>
              <a:rPr lang="en-US" sz="2000" dirty="0" smtClean="0"/>
              <a:t>Check  list</a:t>
            </a:r>
            <a:endParaRPr lang="en-IN" sz="2000" dirty="0" smtClean="0"/>
          </a:p>
          <a:p>
            <a:pPr lvl="0"/>
            <a:r>
              <a:rPr lang="en-US" sz="2000" b="1" dirty="0" smtClean="0"/>
              <a:t>Data  Collection  Time  Period</a:t>
            </a:r>
            <a:r>
              <a:rPr lang="en-US" sz="2000" dirty="0" smtClean="0"/>
              <a:t>-15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 Feb  2016  to  5th  March  2016</a:t>
            </a:r>
            <a:endParaRPr lang="en-IN" sz="2000" dirty="0" smtClean="0"/>
          </a:p>
          <a:p>
            <a:pPr lvl="0"/>
            <a:r>
              <a:rPr lang="en-US" sz="2000" b="1" dirty="0" smtClean="0"/>
              <a:t>Variables</a:t>
            </a:r>
            <a:r>
              <a:rPr lang="en-US" sz="2000" dirty="0" smtClean="0"/>
              <a:t>-  Patient  In  Time</a:t>
            </a:r>
            <a:r>
              <a:rPr lang="en-US" sz="2000" dirty="0" smtClean="0"/>
              <a:t>, Assessment by Physician started at, Assessment by Nurse started at, Consultants  Visited at ,  </a:t>
            </a:r>
            <a:r>
              <a:rPr lang="en-US" sz="2000" dirty="0" smtClean="0"/>
              <a:t>Ambulance  Call  </a:t>
            </a:r>
            <a:r>
              <a:rPr lang="en-US" sz="2000" dirty="0" smtClean="0"/>
              <a:t>Received  </a:t>
            </a:r>
            <a:r>
              <a:rPr lang="en-US" sz="2000" dirty="0" smtClean="0"/>
              <a:t>,LAMA</a:t>
            </a:r>
            <a:endParaRPr lang="en-IN" sz="2000" dirty="0" smtClean="0"/>
          </a:p>
          <a:p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78581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RESULTS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07436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/>
              <a:t>GENERAL OBSERVATIONS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Incomplete and delayed documentation.</a:t>
            </a:r>
          </a:p>
          <a:p>
            <a:r>
              <a:rPr lang="en-US" sz="2000" dirty="0" smtClean="0"/>
              <a:t>Improper Infection Control Practices.</a:t>
            </a:r>
          </a:p>
          <a:p>
            <a:r>
              <a:rPr lang="en-US" sz="2000" dirty="0" smtClean="0"/>
              <a:t>Discrepancy in medication billing.</a:t>
            </a:r>
          </a:p>
          <a:p>
            <a:r>
              <a:rPr lang="en-US" sz="2000" dirty="0" smtClean="0"/>
              <a:t>Security issues.</a:t>
            </a:r>
          </a:p>
          <a:p>
            <a:r>
              <a:rPr lang="en-US" sz="2000" dirty="0" smtClean="0"/>
              <a:t>Equipments non calibrated as per due date.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786190"/>
            <a:ext cx="4572000" cy="2928958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5500694" y="4286256"/>
            <a:ext cx="3000396" cy="135421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 smtClean="0"/>
              <a:t>AVERAGE TAT</a:t>
            </a:r>
          </a:p>
          <a:p>
            <a:r>
              <a:rPr lang="en-US" sz="1600" dirty="0" smtClean="0"/>
              <a:t>ER PHYSICIAN- 1 MINUTE</a:t>
            </a:r>
          </a:p>
          <a:p>
            <a:r>
              <a:rPr lang="en-US" sz="1600" dirty="0" smtClean="0"/>
              <a:t>ER NURSES- 1 MINUTE</a:t>
            </a:r>
          </a:p>
          <a:p>
            <a:r>
              <a:rPr lang="en-US" sz="1600" dirty="0" smtClean="0"/>
              <a:t>CONSULTANTS- 11 MINUTES</a:t>
            </a:r>
          </a:p>
          <a:p>
            <a:endParaRPr lang="en-IN" dirty="0"/>
          </a:p>
        </p:txBody>
      </p:sp>
      <p:pic>
        <p:nvPicPr>
          <p:cNvPr id="7" name="Picture 6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571480"/>
            <a:ext cx="4429124" cy="3071834"/>
          </a:xfrm>
          <a:prstGeom prst="rect">
            <a:avLst/>
          </a:prstGeom>
          <a:noFill/>
        </p:spPr>
      </p:pic>
      <p:pic>
        <p:nvPicPr>
          <p:cNvPr id="10" name="Picture 9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47235" y="571480"/>
            <a:ext cx="4596765" cy="3071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57628"/>
            <a:ext cx="4429124" cy="2857520"/>
          </a:xfrm>
          <a:prstGeom prst="rect">
            <a:avLst/>
          </a:prstGeom>
          <a:noFill/>
        </p:spPr>
      </p:pic>
      <p:pic>
        <p:nvPicPr>
          <p:cNvPr id="5" name="Picture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3" y="714356"/>
            <a:ext cx="4643437" cy="292895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786314" y="3929066"/>
            <a:ext cx="3714776" cy="283154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 smtClean="0"/>
              <a:t>AVERAGE</a:t>
            </a:r>
          </a:p>
          <a:p>
            <a:r>
              <a:rPr lang="en-US" sz="1600" dirty="0" smtClean="0"/>
              <a:t> </a:t>
            </a:r>
            <a:endParaRPr lang="en-US" sz="1600" dirty="0" smtClean="0"/>
          </a:p>
          <a:p>
            <a:r>
              <a:rPr lang="en-US" sz="1600" dirty="0" smtClean="0"/>
              <a:t>PHYSICIAN’S  </a:t>
            </a:r>
            <a:r>
              <a:rPr lang="en-US" sz="1600" dirty="0" smtClean="0"/>
              <a:t>INITIAL ASSESMENT SHEET FILLING TIME- 1 3 MINUTES</a:t>
            </a:r>
          </a:p>
          <a:p>
            <a:endParaRPr lang="en-US" sz="1600" dirty="0" smtClean="0"/>
          </a:p>
          <a:p>
            <a:r>
              <a:rPr lang="en-US" sz="1600" dirty="0" smtClean="0"/>
              <a:t>NURSES INITIAL ASSESMENT SHEET FILLING TIME- 45 MINUTES</a:t>
            </a:r>
          </a:p>
          <a:p>
            <a:endParaRPr lang="en-US" sz="1600" dirty="0" smtClean="0"/>
          </a:p>
          <a:p>
            <a:r>
              <a:rPr lang="en-US" sz="1600" dirty="0" smtClean="0"/>
              <a:t>LENGTH OF STAY-  1 HOUR 24 MINUTES</a:t>
            </a:r>
          </a:p>
          <a:p>
            <a:endParaRPr lang="en-IN" dirty="0"/>
          </a:p>
        </p:txBody>
      </p:sp>
      <p:pic>
        <p:nvPicPr>
          <p:cNvPr id="10" name="Picture 9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" y="714356"/>
            <a:ext cx="4429123" cy="29244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57224" y="857232"/>
            <a:ext cx="7286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2">
                    <a:lumMod val="10000"/>
                  </a:schemeClr>
                </a:solidFill>
              </a:rPr>
              <a:t>FISH BONE DIAGRAM</a:t>
            </a:r>
            <a:endParaRPr lang="en-IN" sz="32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 l="29297" t="22461" r="27343" b="9179"/>
          <a:stretch>
            <a:fillRect/>
          </a:stretch>
        </p:blipFill>
        <p:spPr bwMode="auto">
          <a:xfrm>
            <a:off x="214282" y="1500174"/>
            <a:ext cx="8643998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00013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LEAVE AGAINST MEDICAL ADVICE(LAMA)</a:t>
            </a:r>
            <a:endParaRPr lang="en-IN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14348" y="2571744"/>
          <a:ext cx="7500990" cy="3929092"/>
        </p:xfrm>
        <a:graphic>
          <a:graphicData uri="http://schemas.openxmlformats.org/drawingml/2006/table">
            <a:tbl>
              <a:tblPr/>
              <a:tblGrid>
                <a:gridCol w="3750495"/>
                <a:gridCol w="3750495"/>
              </a:tblGrid>
              <a:tr h="7768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latin typeface="Times New Roman"/>
                          <a:ea typeface="Calibri"/>
                          <a:cs typeface="Times New Roman"/>
                        </a:rPr>
                        <a:t>REASON</a:t>
                      </a:r>
                      <a:endParaRPr lang="en-IN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latin typeface="Times New Roman"/>
                          <a:ea typeface="Calibri"/>
                          <a:cs typeface="Times New Roman"/>
                        </a:rPr>
                        <a:t>NO  OF  CASES</a:t>
                      </a:r>
                      <a:endParaRPr lang="en-IN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7768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latin typeface="Times New Roman"/>
                          <a:ea typeface="Calibri"/>
                          <a:cs typeface="Times New Roman"/>
                        </a:rPr>
                        <a:t>No  bed  available</a:t>
                      </a:r>
                      <a:endParaRPr lang="en-IN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IN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</a:tr>
              <a:tr h="7768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latin typeface="Times New Roman"/>
                          <a:ea typeface="Calibri"/>
                          <a:cs typeface="Times New Roman"/>
                        </a:rPr>
                        <a:t>No  counselling  by  the  Doctor</a:t>
                      </a:r>
                      <a:endParaRPr lang="en-IN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IN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7768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latin typeface="Times New Roman"/>
                          <a:ea typeface="Calibri"/>
                          <a:cs typeface="Times New Roman"/>
                        </a:rPr>
                        <a:t>Financial  Reasons</a:t>
                      </a:r>
                      <a:endParaRPr lang="en-IN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IN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</a:tr>
              <a:tr h="8217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latin typeface="Times New Roman"/>
                          <a:ea typeface="Calibri"/>
                          <a:cs typeface="Times New Roman"/>
                        </a:rPr>
                        <a:t>Attendants  not  willing  for  admission</a:t>
                      </a:r>
                      <a:endParaRPr lang="en-IN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IN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42910" y="1857364"/>
            <a:ext cx="74295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During the study duration 14 patients took LAMA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629</TotalTime>
  <Words>688</Words>
  <Application>Microsoft Office PowerPoint</Application>
  <PresentationFormat>On-screen Show (4:3)</PresentationFormat>
  <Paragraphs>147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Urban</vt:lpstr>
      <vt:lpstr>QUALITY IMPROVEMENT IN EMERGENCY ROOM</vt:lpstr>
      <vt:lpstr>INTRODUCTION</vt:lpstr>
      <vt:lpstr>AIM &amp; OBJECTIVES</vt:lpstr>
      <vt:lpstr>METHODOLOGY</vt:lpstr>
      <vt:lpstr>RESULTS</vt:lpstr>
      <vt:lpstr>Slide 6</vt:lpstr>
      <vt:lpstr>Slide 7</vt:lpstr>
      <vt:lpstr>Slide 8</vt:lpstr>
      <vt:lpstr>LEAVE AGAINST MEDICAL ADVICE(LAMA)</vt:lpstr>
      <vt:lpstr>QUALITY OF AMBULANCE SERVICES</vt:lpstr>
      <vt:lpstr>RECOMMENDATIONS</vt:lpstr>
      <vt:lpstr>FOLLOW UP STUDY</vt:lpstr>
      <vt:lpstr>CONCLUSION</vt:lpstr>
      <vt:lpstr>LIMITATIONS</vt:lpstr>
      <vt:lpstr>REFERENCES</vt:lpstr>
      <vt:lpstr>ACKNOWLEDGEMENT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IMPROVEMENT IN EMERGENCY ROOM</dc:title>
  <dc:creator>lenovo</dc:creator>
  <cp:lastModifiedBy>lenovo</cp:lastModifiedBy>
  <cp:revision>81</cp:revision>
  <dcterms:created xsi:type="dcterms:W3CDTF">2016-05-17T01:51:27Z</dcterms:created>
  <dcterms:modified xsi:type="dcterms:W3CDTF">2016-05-18T01:48:21Z</dcterms:modified>
</cp:coreProperties>
</file>