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76" r:id="rId3"/>
    <p:sldId id="257" r:id="rId4"/>
    <p:sldId id="269" r:id="rId5"/>
    <p:sldId id="258" r:id="rId6"/>
    <p:sldId id="259" r:id="rId7"/>
    <p:sldId id="265" r:id="rId8"/>
    <p:sldId id="264" r:id="rId9"/>
    <p:sldId id="263" r:id="rId10"/>
    <p:sldId id="262" r:id="rId11"/>
    <p:sldId id="261" r:id="rId12"/>
    <p:sldId id="260" r:id="rId13"/>
    <p:sldId id="268" r:id="rId14"/>
    <p:sldId id="267" r:id="rId15"/>
    <p:sldId id="275" r:id="rId16"/>
    <p:sldId id="274" r:id="rId17"/>
    <p:sldId id="273" r:id="rId18"/>
    <p:sldId id="272" r:id="rId19"/>
    <p:sldId id="266" r:id="rId20"/>
    <p:sldId id="271" r:id="rId21"/>
    <p:sldId id="270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Feb!$B$25</c:f>
              <c:strCache>
                <c:ptCount val="1"/>
                <c:pt idx="0">
                  <c:v>Cardiology</c:v>
                </c:pt>
              </c:strCache>
            </c:strRef>
          </c:tx>
          <c:invertIfNegative val="0"/>
          <c:cat>
            <c:strRef>
              <c:f>Feb!$A$26:$A$41</c:f>
              <c:strCache>
                <c:ptCount val="15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progress notes</c:v>
                </c:pt>
                <c:pt idx="7">
                  <c:v>Incomplete consent in surgical forms</c:v>
                </c:pt>
                <c:pt idx="8">
                  <c:v>No doctor name mentioned in blood transfusion forms</c:v>
                </c:pt>
                <c:pt idx="9">
                  <c:v>HIV consent forms not signed by doctor</c:v>
                </c:pt>
                <c:pt idx="10">
                  <c:v>ECG Report not signed by reporting physician</c:v>
                </c:pt>
                <c:pt idx="11">
                  <c:v>No name of usrgeon mentioned in surgical safety checklists</c:v>
                </c:pt>
                <c:pt idx="12">
                  <c:v>Procedural checklist not signed by incharge</c:v>
                </c:pt>
                <c:pt idx="13">
                  <c:v>Discharge summary not signed by consultant</c:v>
                </c:pt>
                <c:pt idx="14">
                  <c:v>Incomplete patient briefing form</c:v>
                </c:pt>
              </c:strCache>
            </c:strRef>
          </c:cat>
          <c:val>
            <c:numRef>
              <c:f>Feb!$B$26:$B$41</c:f>
              <c:numCache>
                <c:formatCode>General</c:formatCode>
                <c:ptCount val="16"/>
                <c:pt idx="0">
                  <c:v>19.512195121951219</c:v>
                </c:pt>
                <c:pt idx="1">
                  <c:v>1.9512195121951219</c:v>
                </c:pt>
                <c:pt idx="2">
                  <c:v>34.146341463414636</c:v>
                </c:pt>
                <c:pt idx="3">
                  <c:v>2.9268292682926829</c:v>
                </c:pt>
                <c:pt idx="4">
                  <c:v>2.4390243902439024</c:v>
                </c:pt>
                <c:pt idx="5">
                  <c:v>11.707317073170731</c:v>
                </c:pt>
                <c:pt idx="6">
                  <c:v>2.9268292682926829</c:v>
                </c:pt>
                <c:pt idx="7">
                  <c:v>4.8780487804878048</c:v>
                </c:pt>
                <c:pt idx="8">
                  <c:v>5.8536585365853657</c:v>
                </c:pt>
                <c:pt idx="9">
                  <c:v>2.4390243902439024</c:v>
                </c:pt>
                <c:pt idx="10">
                  <c:v>13.170731707317072</c:v>
                </c:pt>
                <c:pt idx="11">
                  <c:v>2.4390243902439024</c:v>
                </c:pt>
                <c:pt idx="12">
                  <c:v>0.48780487804878048</c:v>
                </c:pt>
                <c:pt idx="13">
                  <c:v>23.414634146341463</c:v>
                </c:pt>
                <c:pt idx="14">
                  <c:v>23.902439024390244</c:v>
                </c:pt>
              </c:numCache>
            </c:numRef>
          </c:val>
        </c:ser>
        <c:ser>
          <c:idx val="1"/>
          <c:order val="1"/>
          <c:tx>
            <c:strRef>
              <c:f>Feb!$C$25</c:f>
              <c:strCache>
                <c:ptCount val="1"/>
                <c:pt idx="0">
                  <c:v>ENT</c:v>
                </c:pt>
              </c:strCache>
            </c:strRef>
          </c:tx>
          <c:invertIfNegative val="0"/>
          <c:cat>
            <c:strRef>
              <c:f>Feb!$A$26:$A$41</c:f>
              <c:strCache>
                <c:ptCount val="15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progress notes</c:v>
                </c:pt>
                <c:pt idx="7">
                  <c:v>Incomplete consent in surgical forms</c:v>
                </c:pt>
                <c:pt idx="8">
                  <c:v>No doctor name mentioned in blood transfusion forms</c:v>
                </c:pt>
                <c:pt idx="9">
                  <c:v>HIV consent forms not signed by doctor</c:v>
                </c:pt>
                <c:pt idx="10">
                  <c:v>ECG Report not signed by reporting physician</c:v>
                </c:pt>
                <c:pt idx="11">
                  <c:v>No name of usrgeon mentioned in surgical safety checklists</c:v>
                </c:pt>
                <c:pt idx="12">
                  <c:v>Procedural checklist not signed by incharge</c:v>
                </c:pt>
                <c:pt idx="13">
                  <c:v>Discharge summary not signed by consultant</c:v>
                </c:pt>
                <c:pt idx="14">
                  <c:v>Incomplete patient briefing form</c:v>
                </c:pt>
              </c:strCache>
            </c:strRef>
          </c:cat>
          <c:val>
            <c:numRef>
              <c:f>Feb!$C$26:$C$41</c:f>
              <c:numCache>
                <c:formatCode>General</c:formatCode>
                <c:ptCount val="16"/>
                <c:pt idx="0">
                  <c:v>66.666666666666671</c:v>
                </c:pt>
                <c:pt idx="1">
                  <c:v>33.333333333333336</c:v>
                </c:pt>
                <c:pt idx="2">
                  <c:v>66.666666666666671</c:v>
                </c:pt>
                <c:pt idx="3">
                  <c:v>0</c:v>
                </c:pt>
                <c:pt idx="4">
                  <c:v>33.333333333333336</c:v>
                </c:pt>
                <c:pt idx="5">
                  <c:v>33.333333333333336</c:v>
                </c:pt>
                <c:pt idx="6">
                  <c:v>0</c:v>
                </c:pt>
                <c:pt idx="7">
                  <c:v>0</c:v>
                </c:pt>
                <c:pt idx="8">
                  <c:v>33.333333333333336</c:v>
                </c:pt>
                <c:pt idx="9">
                  <c:v>0</c:v>
                </c:pt>
                <c:pt idx="10">
                  <c:v>0</c:v>
                </c:pt>
                <c:pt idx="11">
                  <c:v>66.666666666666671</c:v>
                </c:pt>
                <c:pt idx="12">
                  <c:v>0</c:v>
                </c:pt>
                <c:pt idx="13">
                  <c:v>33.333333333333336</c:v>
                </c:pt>
                <c:pt idx="14">
                  <c:v>0</c:v>
                </c:pt>
              </c:numCache>
            </c:numRef>
          </c:val>
        </c:ser>
        <c:ser>
          <c:idx val="2"/>
          <c:order val="2"/>
          <c:tx>
            <c:strRef>
              <c:f>Feb!$D$25</c:f>
              <c:strCache>
                <c:ptCount val="1"/>
                <c:pt idx="0">
                  <c:v>Gastroenterology</c:v>
                </c:pt>
              </c:strCache>
            </c:strRef>
          </c:tx>
          <c:invertIfNegative val="0"/>
          <c:cat>
            <c:strRef>
              <c:f>Feb!$A$26:$A$41</c:f>
              <c:strCache>
                <c:ptCount val="15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progress notes</c:v>
                </c:pt>
                <c:pt idx="7">
                  <c:v>Incomplete consent in surgical forms</c:v>
                </c:pt>
                <c:pt idx="8">
                  <c:v>No doctor name mentioned in blood transfusion forms</c:v>
                </c:pt>
                <c:pt idx="9">
                  <c:v>HIV consent forms not signed by doctor</c:v>
                </c:pt>
                <c:pt idx="10">
                  <c:v>ECG Report not signed by reporting physician</c:v>
                </c:pt>
                <c:pt idx="11">
                  <c:v>No name of usrgeon mentioned in surgical safety checklists</c:v>
                </c:pt>
                <c:pt idx="12">
                  <c:v>Procedural checklist not signed by incharge</c:v>
                </c:pt>
                <c:pt idx="13">
                  <c:v>Discharge summary not signed by consultant</c:v>
                </c:pt>
                <c:pt idx="14">
                  <c:v>Incomplete patient briefing form</c:v>
                </c:pt>
              </c:strCache>
            </c:strRef>
          </c:cat>
          <c:val>
            <c:numRef>
              <c:f>Feb!$D$26:$D$41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3"/>
          <c:order val="3"/>
          <c:tx>
            <c:strRef>
              <c:f>Feb!$E$25</c:f>
              <c:strCache>
                <c:ptCount val="1"/>
                <c:pt idx="0">
                  <c:v>Urology</c:v>
                </c:pt>
              </c:strCache>
            </c:strRef>
          </c:tx>
          <c:invertIfNegative val="0"/>
          <c:cat>
            <c:strRef>
              <c:f>Feb!$A$26:$A$41</c:f>
              <c:strCache>
                <c:ptCount val="15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progress notes</c:v>
                </c:pt>
                <c:pt idx="7">
                  <c:v>Incomplete consent in surgical forms</c:v>
                </c:pt>
                <c:pt idx="8">
                  <c:v>No doctor name mentioned in blood transfusion forms</c:v>
                </c:pt>
                <c:pt idx="9">
                  <c:v>HIV consent forms not signed by doctor</c:v>
                </c:pt>
                <c:pt idx="10">
                  <c:v>ECG Report not signed by reporting physician</c:v>
                </c:pt>
                <c:pt idx="11">
                  <c:v>No name of usrgeon mentioned in surgical safety checklists</c:v>
                </c:pt>
                <c:pt idx="12">
                  <c:v>Procedural checklist not signed by incharge</c:v>
                </c:pt>
                <c:pt idx="13">
                  <c:v>Discharge summary not signed by consultant</c:v>
                </c:pt>
                <c:pt idx="14">
                  <c:v>Incomplete patient briefing form</c:v>
                </c:pt>
              </c:strCache>
            </c:strRef>
          </c:cat>
          <c:val>
            <c:numRef>
              <c:f>Feb!$E$26:$E$41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50</c:v>
                </c:pt>
                <c:pt idx="3">
                  <c:v>0</c:v>
                </c:pt>
                <c:pt idx="4">
                  <c:v>0</c:v>
                </c:pt>
                <c:pt idx="5">
                  <c:v>25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100</c:v>
                </c:pt>
                <c:pt idx="14">
                  <c:v>25</c:v>
                </c:pt>
              </c:numCache>
            </c:numRef>
          </c:val>
        </c:ser>
        <c:ser>
          <c:idx val="4"/>
          <c:order val="4"/>
          <c:tx>
            <c:strRef>
              <c:f>Feb!$F$25</c:f>
              <c:strCache>
                <c:ptCount val="1"/>
                <c:pt idx="0">
                  <c:v>Medicine</c:v>
                </c:pt>
              </c:strCache>
            </c:strRef>
          </c:tx>
          <c:invertIfNegative val="0"/>
          <c:cat>
            <c:strRef>
              <c:f>Feb!$A$26:$A$41</c:f>
              <c:strCache>
                <c:ptCount val="15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progress notes</c:v>
                </c:pt>
                <c:pt idx="7">
                  <c:v>Incomplete consent in surgical forms</c:v>
                </c:pt>
                <c:pt idx="8">
                  <c:v>No doctor name mentioned in blood transfusion forms</c:v>
                </c:pt>
                <c:pt idx="9">
                  <c:v>HIV consent forms not signed by doctor</c:v>
                </c:pt>
                <c:pt idx="10">
                  <c:v>ECG Report not signed by reporting physician</c:v>
                </c:pt>
                <c:pt idx="11">
                  <c:v>No name of usrgeon mentioned in surgical safety checklists</c:v>
                </c:pt>
                <c:pt idx="12">
                  <c:v>Procedural checklist not signed by incharge</c:v>
                </c:pt>
                <c:pt idx="13">
                  <c:v>Discharge summary not signed by consultant</c:v>
                </c:pt>
                <c:pt idx="14">
                  <c:v>Incomplete patient briefing form</c:v>
                </c:pt>
              </c:strCache>
            </c:strRef>
          </c:cat>
          <c:val>
            <c:numRef>
              <c:f>Feb!$F$26:$F$41</c:f>
              <c:numCache>
                <c:formatCode>General</c:formatCode>
                <c:ptCount val="16"/>
                <c:pt idx="0">
                  <c:v>16.666666666666668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16.666666666666668</c:v>
                </c:pt>
                <c:pt idx="6">
                  <c:v>0</c:v>
                </c:pt>
                <c:pt idx="7">
                  <c:v>0</c:v>
                </c:pt>
                <c:pt idx="8">
                  <c:v>33.333333333333336</c:v>
                </c:pt>
                <c:pt idx="9">
                  <c:v>0</c:v>
                </c:pt>
                <c:pt idx="10">
                  <c:v>16.666666666666668</c:v>
                </c:pt>
                <c:pt idx="11">
                  <c:v>0</c:v>
                </c:pt>
                <c:pt idx="12">
                  <c:v>0</c:v>
                </c:pt>
                <c:pt idx="13">
                  <c:v>16.666666666666668</c:v>
                </c:pt>
                <c:pt idx="14">
                  <c:v>66.666666666666671</c:v>
                </c:pt>
              </c:numCache>
            </c:numRef>
          </c:val>
        </c:ser>
        <c:ser>
          <c:idx val="5"/>
          <c:order val="5"/>
          <c:tx>
            <c:strRef>
              <c:f>Feb!$G$25</c:f>
              <c:strCache>
                <c:ptCount val="1"/>
                <c:pt idx="0">
                  <c:v>G.Surgery</c:v>
                </c:pt>
              </c:strCache>
            </c:strRef>
          </c:tx>
          <c:invertIfNegative val="0"/>
          <c:cat>
            <c:strRef>
              <c:f>Feb!$A$26:$A$41</c:f>
              <c:strCache>
                <c:ptCount val="15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progress notes</c:v>
                </c:pt>
                <c:pt idx="7">
                  <c:v>Incomplete consent in surgical forms</c:v>
                </c:pt>
                <c:pt idx="8">
                  <c:v>No doctor name mentioned in blood transfusion forms</c:v>
                </c:pt>
                <c:pt idx="9">
                  <c:v>HIV consent forms not signed by doctor</c:v>
                </c:pt>
                <c:pt idx="10">
                  <c:v>ECG Report not signed by reporting physician</c:v>
                </c:pt>
                <c:pt idx="11">
                  <c:v>No name of usrgeon mentioned in surgical safety checklists</c:v>
                </c:pt>
                <c:pt idx="12">
                  <c:v>Procedural checklist not signed by incharge</c:v>
                </c:pt>
                <c:pt idx="13">
                  <c:v>Discharge summary not signed by consultant</c:v>
                </c:pt>
                <c:pt idx="14">
                  <c:v>Incomplete patient briefing form</c:v>
                </c:pt>
              </c:strCache>
            </c:strRef>
          </c:cat>
          <c:val>
            <c:numRef>
              <c:f>Feb!$G$26:$G$41</c:f>
              <c:numCache>
                <c:formatCode>General</c:formatCode>
                <c:ptCount val="16"/>
                <c:pt idx="0">
                  <c:v>40</c:v>
                </c:pt>
                <c:pt idx="1">
                  <c:v>10</c:v>
                </c:pt>
                <c:pt idx="2">
                  <c:v>40</c:v>
                </c:pt>
                <c:pt idx="3">
                  <c:v>10</c:v>
                </c:pt>
                <c:pt idx="4">
                  <c:v>0</c:v>
                </c:pt>
                <c:pt idx="5">
                  <c:v>30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20</c:v>
                </c:pt>
                <c:pt idx="12">
                  <c:v>0</c:v>
                </c:pt>
                <c:pt idx="13">
                  <c:v>20</c:v>
                </c:pt>
                <c:pt idx="14">
                  <c:v>20</c:v>
                </c:pt>
              </c:numCache>
            </c:numRef>
          </c:val>
        </c:ser>
        <c:ser>
          <c:idx val="6"/>
          <c:order val="6"/>
          <c:tx>
            <c:strRef>
              <c:f>Feb!$H$25</c:f>
              <c:strCache>
                <c:ptCount val="1"/>
                <c:pt idx="0">
                  <c:v>Neurology</c:v>
                </c:pt>
              </c:strCache>
            </c:strRef>
          </c:tx>
          <c:invertIfNegative val="0"/>
          <c:cat>
            <c:strRef>
              <c:f>Feb!$A$26:$A$41</c:f>
              <c:strCache>
                <c:ptCount val="15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progress notes</c:v>
                </c:pt>
                <c:pt idx="7">
                  <c:v>Incomplete consent in surgical forms</c:v>
                </c:pt>
                <c:pt idx="8">
                  <c:v>No doctor name mentioned in blood transfusion forms</c:v>
                </c:pt>
                <c:pt idx="9">
                  <c:v>HIV consent forms not signed by doctor</c:v>
                </c:pt>
                <c:pt idx="10">
                  <c:v>ECG Report not signed by reporting physician</c:v>
                </c:pt>
                <c:pt idx="11">
                  <c:v>No name of usrgeon mentioned in surgical safety checklists</c:v>
                </c:pt>
                <c:pt idx="12">
                  <c:v>Procedural checklist not signed by incharge</c:v>
                </c:pt>
                <c:pt idx="13">
                  <c:v>Discharge summary not signed by consultant</c:v>
                </c:pt>
                <c:pt idx="14">
                  <c:v>Incomplete patient briefing form</c:v>
                </c:pt>
              </c:strCache>
            </c:strRef>
          </c:cat>
          <c:val>
            <c:numRef>
              <c:f>Feb!$H$26:$H$41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50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50</c:v>
                </c:pt>
                <c:pt idx="14">
                  <c:v>0</c:v>
                </c:pt>
              </c:numCache>
            </c:numRef>
          </c:val>
        </c:ser>
        <c:ser>
          <c:idx val="7"/>
          <c:order val="7"/>
          <c:tx>
            <c:strRef>
              <c:f>Feb!$I$25</c:f>
              <c:strCache>
                <c:ptCount val="1"/>
                <c:pt idx="0">
                  <c:v>Orthopaedics</c:v>
                </c:pt>
              </c:strCache>
            </c:strRef>
          </c:tx>
          <c:invertIfNegative val="0"/>
          <c:cat>
            <c:strRef>
              <c:f>Feb!$A$26:$A$41</c:f>
              <c:strCache>
                <c:ptCount val="15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progress notes</c:v>
                </c:pt>
                <c:pt idx="7">
                  <c:v>Incomplete consent in surgical forms</c:v>
                </c:pt>
                <c:pt idx="8">
                  <c:v>No doctor name mentioned in blood transfusion forms</c:v>
                </c:pt>
                <c:pt idx="9">
                  <c:v>HIV consent forms not signed by doctor</c:v>
                </c:pt>
                <c:pt idx="10">
                  <c:v>ECG Report not signed by reporting physician</c:v>
                </c:pt>
                <c:pt idx="11">
                  <c:v>No name of usrgeon mentioned in surgical safety checklists</c:v>
                </c:pt>
                <c:pt idx="12">
                  <c:v>Procedural checklist not signed by incharge</c:v>
                </c:pt>
                <c:pt idx="13">
                  <c:v>Discharge summary not signed by consultant</c:v>
                </c:pt>
                <c:pt idx="14">
                  <c:v>Incomplete patient briefing form</c:v>
                </c:pt>
              </c:strCache>
            </c:strRef>
          </c:cat>
          <c:val>
            <c:numRef>
              <c:f>Feb!$I$26:$I$41</c:f>
              <c:numCache>
                <c:formatCode>General</c:formatCode>
                <c:ptCount val="16"/>
                <c:pt idx="0">
                  <c:v>50</c:v>
                </c:pt>
                <c:pt idx="1">
                  <c:v>5</c:v>
                </c:pt>
                <c:pt idx="2">
                  <c:v>45</c:v>
                </c:pt>
                <c:pt idx="3">
                  <c:v>15</c:v>
                </c:pt>
                <c:pt idx="4">
                  <c:v>10</c:v>
                </c:pt>
                <c:pt idx="5">
                  <c:v>25</c:v>
                </c:pt>
                <c:pt idx="6">
                  <c:v>40</c:v>
                </c:pt>
                <c:pt idx="7">
                  <c:v>0</c:v>
                </c:pt>
                <c:pt idx="8">
                  <c:v>15</c:v>
                </c:pt>
                <c:pt idx="9">
                  <c:v>0</c:v>
                </c:pt>
                <c:pt idx="10">
                  <c:v>0</c:v>
                </c:pt>
                <c:pt idx="11">
                  <c:v>35</c:v>
                </c:pt>
                <c:pt idx="12">
                  <c:v>0</c:v>
                </c:pt>
                <c:pt idx="13">
                  <c:v>35</c:v>
                </c:pt>
                <c:pt idx="14">
                  <c:v>45</c:v>
                </c:pt>
              </c:numCache>
            </c:numRef>
          </c:val>
        </c:ser>
        <c:ser>
          <c:idx val="8"/>
          <c:order val="8"/>
          <c:tx>
            <c:strRef>
              <c:f>Feb!$J$25</c:f>
              <c:strCache>
                <c:ptCount val="1"/>
                <c:pt idx="0">
                  <c:v>Nephrology</c:v>
                </c:pt>
              </c:strCache>
            </c:strRef>
          </c:tx>
          <c:invertIfNegative val="0"/>
          <c:cat>
            <c:strRef>
              <c:f>Feb!$A$26:$A$41</c:f>
              <c:strCache>
                <c:ptCount val="15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progress notes</c:v>
                </c:pt>
                <c:pt idx="7">
                  <c:v>Incomplete consent in surgical forms</c:v>
                </c:pt>
                <c:pt idx="8">
                  <c:v>No doctor name mentioned in blood transfusion forms</c:v>
                </c:pt>
                <c:pt idx="9">
                  <c:v>HIV consent forms not signed by doctor</c:v>
                </c:pt>
                <c:pt idx="10">
                  <c:v>ECG Report not signed by reporting physician</c:v>
                </c:pt>
                <c:pt idx="11">
                  <c:v>No name of usrgeon mentioned in surgical safety checklists</c:v>
                </c:pt>
                <c:pt idx="12">
                  <c:v>Procedural checklist not signed by incharge</c:v>
                </c:pt>
                <c:pt idx="13">
                  <c:v>Discharge summary not signed by consultant</c:v>
                </c:pt>
                <c:pt idx="14">
                  <c:v>Incomplete patient briefing form</c:v>
                </c:pt>
              </c:strCache>
            </c:strRef>
          </c:cat>
          <c:val>
            <c:numRef>
              <c:f>Feb!$J$26:$J$41</c:f>
              <c:numCache>
                <c:formatCode>General</c:formatCode>
                <c:ptCount val="16"/>
                <c:pt idx="0">
                  <c:v>30</c:v>
                </c:pt>
                <c:pt idx="1">
                  <c:v>0</c:v>
                </c:pt>
                <c:pt idx="2">
                  <c:v>30</c:v>
                </c:pt>
                <c:pt idx="3">
                  <c:v>10</c:v>
                </c:pt>
                <c:pt idx="4">
                  <c:v>0</c:v>
                </c:pt>
                <c:pt idx="5">
                  <c:v>10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30</c:v>
                </c:pt>
                <c:pt idx="11">
                  <c:v>10</c:v>
                </c:pt>
                <c:pt idx="12">
                  <c:v>0</c:v>
                </c:pt>
                <c:pt idx="13">
                  <c:v>20</c:v>
                </c:pt>
                <c:pt idx="14">
                  <c:v>10</c:v>
                </c:pt>
              </c:numCache>
            </c:numRef>
          </c:val>
        </c:ser>
        <c:ser>
          <c:idx val="9"/>
          <c:order val="9"/>
          <c:tx>
            <c:strRef>
              <c:f>Feb!$K$25</c:f>
              <c:strCache>
                <c:ptCount val="1"/>
                <c:pt idx="0">
                  <c:v>Oncology</c:v>
                </c:pt>
              </c:strCache>
            </c:strRef>
          </c:tx>
          <c:invertIfNegative val="0"/>
          <c:cat>
            <c:strRef>
              <c:f>Feb!$A$26:$A$41</c:f>
              <c:strCache>
                <c:ptCount val="15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progress notes</c:v>
                </c:pt>
                <c:pt idx="7">
                  <c:v>Incomplete consent in surgical forms</c:v>
                </c:pt>
                <c:pt idx="8">
                  <c:v>No doctor name mentioned in blood transfusion forms</c:v>
                </c:pt>
                <c:pt idx="9">
                  <c:v>HIV consent forms not signed by doctor</c:v>
                </c:pt>
                <c:pt idx="10">
                  <c:v>ECG Report not signed by reporting physician</c:v>
                </c:pt>
                <c:pt idx="11">
                  <c:v>No name of usrgeon mentioned in surgical safety checklists</c:v>
                </c:pt>
                <c:pt idx="12">
                  <c:v>Procedural checklist not signed by incharge</c:v>
                </c:pt>
                <c:pt idx="13">
                  <c:v>Discharge summary not signed by consultant</c:v>
                </c:pt>
                <c:pt idx="14">
                  <c:v>Incomplete patient briefing form</c:v>
                </c:pt>
              </c:strCache>
            </c:strRef>
          </c:cat>
          <c:val>
            <c:numRef>
              <c:f>Feb!$K$26:$K$41</c:f>
              <c:numCache>
                <c:formatCode>General</c:formatCode>
                <c:ptCount val="16"/>
                <c:pt idx="0">
                  <c:v>16.666666666666668</c:v>
                </c:pt>
                <c:pt idx="1">
                  <c:v>8.3333333333333339</c:v>
                </c:pt>
                <c:pt idx="2">
                  <c:v>50</c:v>
                </c:pt>
                <c:pt idx="3">
                  <c:v>8.3333333333333339</c:v>
                </c:pt>
                <c:pt idx="4">
                  <c:v>0</c:v>
                </c:pt>
                <c:pt idx="5">
                  <c:v>8.3333333333333339</c:v>
                </c:pt>
                <c:pt idx="6">
                  <c:v>0</c:v>
                </c:pt>
                <c:pt idx="7">
                  <c:v>0</c:v>
                </c:pt>
                <c:pt idx="8">
                  <c:v>8.3333333333333339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8.3333333333333339</c:v>
                </c:pt>
              </c:numCache>
            </c:numRef>
          </c:val>
        </c:ser>
        <c:ser>
          <c:idx val="10"/>
          <c:order val="10"/>
          <c:tx>
            <c:strRef>
              <c:f>Feb!$L$25</c:f>
              <c:strCache>
                <c:ptCount val="1"/>
                <c:pt idx="0">
                  <c:v>Pulmonary Medicine</c:v>
                </c:pt>
              </c:strCache>
            </c:strRef>
          </c:tx>
          <c:invertIfNegative val="0"/>
          <c:cat>
            <c:strRef>
              <c:f>Feb!$A$26:$A$41</c:f>
              <c:strCache>
                <c:ptCount val="15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progress notes</c:v>
                </c:pt>
                <c:pt idx="7">
                  <c:v>Incomplete consent in surgical forms</c:v>
                </c:pt>
                <c:pt idx="8">
                  <c:v>No doctor name mentioned in blood transfusion forms</c:v>
                </c:pt>
                <c:pt idx="9">
                  <c:v>HIV consent forms not signed by doctor</c:v>
                </c:pt>
                <c:pt idx="10">
                  <c:v>ECG Report not signed by reporting physician</c:v>
                </c:pt>
                <c:pt idx="11">
                  <c:v>No name of usrgeon mentioned in surgical safety checklists</c:v>
                </c:pt>
                <c:pt idx="12">
                  <c:v>Procedural checklist not signed by incharge</c:v>
                </c:pt>
                <c:pt idx="13">
                  <c:v>Discharge summary not signed by consultant</c:v>
                </c:pt>
                <c:pt idx="14">
                  <c:v>Incomplete patient briefing form</c:v>
                </c:pt>
              </c:strCache>
            </c:strRef>
          </c:cat>
          <c:val>
            <c:numRef>
              <c:f>Feb!$L$26:$L$41</c:f>
              <c:numCache>
                <c:formatCode>General</c:formatCode>
                <c:ptCount val="16"/>
                <c:pt idx="0">
                  <c:v>15.384615384615385</c:v>
                </c:pt>
                <c:pt idx="1">
                  <c:v>0</c:v>
                </c:pt>
                <c:pt idx="2">
                  <c:v>46.153846153846153</c:v>
                </c:pt>
                <c:pt idx="3">
                  <c:v>7.6923076923076925</c:v>
                </c:pt>
                <c:pt idx="4">
                  <c:v>0</c:v>
                </c:pt>
                <c:pt idx="5">
                  <c:v>30.76923076923077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7.6923076923076925</c:v>
                </c:pt>
                <c:pt idx="12">
                  <c:v>0</c:v>
                </c:pt>
                <c:pt idx="13">
                  <c:v>53.846153846153847</c:v>
                </c:pt>
                <c:pt idx="14">
                  <c:v>15.384615384615385</c:v>
                </c:pt>
              </c:numCache>
            </c:numRef>
          </c:val>
        </c:ser>
        <c:ser>
          <c:idx val="11"/>
          <c:order val="11"/>
          <c:tx>
            <c:strRef>
              <c:f>Feb!$M$25</c:f>
              <c:strCache>
                <c:ptCount val="1"/>
                <c:pt idx="0">
                  <c:v>Cardiac Surgery</c:v>
                </c:pt>
              </c:strCache>
            </c:strRef>
          </c:tx>
          <c:invertIfNegative val="0"/>
          <c:cat>
            <c:strRef>
              <c:f>Feb!$A$26:$A$41</c:f>
              <c:strCache>
                <c:ptCount val="15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progress notes</c:v>
                </c:pt>
                <c:pt idx="7">
                  <c:v>Incomplete consent in surgical forms</c:v>
                </c:pt>
                <c:pt idx="8">
                  <c:v>No doctor name mentioned in blood transfusion forms</c:v>
                </c:pt>
                <c:pt idx="9">
                  <c:v>HIV consent forms not signed by doctor</c:v>
                </c:pt>
                <c:pt idx="10">
                  <c:v>ECG Report not signed by reporting physician</c:v>
                </c:pt>
                <c:pt idx="11">
                  <c:v>No name of usrgeon mentioned in surgical safety checklists</c:v>
                </c:pt>
                <c:pt idx="12">
                  <c:v>Procedural checklist not signed by incharge</c:v>
                </c:pt>
                <c:pt idx="13">
                  <c:v>Discharge summary not signed by consultant</c:v>
                </c:pt>
                <c:pt idx="14">
                  <c:v>Incomplete patient briefing form</c:v>
                </c:pt>
              </c:strCache>
            </c:strRef>
          </c:cat>
          <c:val>
            <c:numRef>
              <c:f>Feb!$M$26:$M$41</c:f>
              <c:numCache>
                <c:formatCode>General</c:formatCode>
                <c:ptCount val="16"/>
                <c:pt idx="0">
                  <c:v>28.205128205128204</c:v>
                </c:pt>
                <c:pt idx="1">
                  <c:v>2.5641025641025643</c:v>
                </c:pt>
                <c:pt idx="2">
                  <c:v>30.76923076923077</c:v>
                </c:pt>
                <c:pt idx="3">
                  <c:v>0</c:v>
                </c:pt>
                <c:pt idx="4">
                  <c:v>0</c:v>
                </c:pt>
                <c:pt idx="5">
                  <c:v>25.641025641025642</c:v>
                </c:pt>
                <c:pt idx="6">
                  <c:v>5.1282051282051286</c:v>
                </c:pt>
                <c:pt idx="7">
                  <c:v>2.5641025641025643</c:v>
                </c:pt>
                <c:pt idx="8">
                  <c:v>23.076923076923077</c:v>
                </c:pt>
                <c:pt idx="9">
                  <c:v>5.1282051282051286</c:v>
                </c:pt>
                <c:pt idx="10">
                  <c:v>25.641025641025642</c:v>
                </c:pt>
                <c:pt idx="11">
                  <c:v>17.948717948717949</c:v>
                </c:pt>
                <c:pt idx="12">
                  <c:v>0</c:v>
                </c:pt>
                <c:pt idx="13">
                  <c:v>17.948717948717949</c:v>
                </c:pt>
                <c:pt idx="14">
                  <c:v>35.897435897435898</c:v>
                </c:pt>
              </c:numCache>
            </c:numRef>
          </c:val>
        </c:ser>
        <c:ser>
          <c:idx val="12"/>
          <c:order val="12"/>
          <c:tx>
            <c:strRef>
              <c:f>Feb!$N$25</c:f>
              <c:strCache>
                <c:ptCount val="1"/>
                <c:pt idx="0">
                  <c:v>Physician</c:v>
                </c:pt>
              </c:strCache>
            </c:strRef>
          </c:tx>
          <c:invertIfNegative val="0"/>
          <c:cat>
            <c:strRef>
              <c:f>Feb!$A$26:$A$41</c:f>
              <c:strCache>
                <c:ptCount val="15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progress notes</c:v>
                </c:pt>
                <c:pt idx="7">
                  <c:v>Incomplete consent in surgical forms</c:v>
                </c:pt>
                <c:pt idx="8">
                  <c:v>No doctor name mentioned in blood transfusion forms</c:v>
                </c:pt>
                <c:pt idx="9">
                  <c:v>HIV consent forms not signed by doctor</c:v>
                </c:pt>
                <c:pt idx="10">
                  <c:v>ECG Report not signed by reporting physician</c:v>
                </c:pt>
                <c:pt idx="11">
                  <c:v>No name of usrgeon mentioned in surgical safety checklists</c:v>
                </c:pt>
                <c:pt idx="12">
                  <c:v>Procedural checklist not signed by incharge</c:v>
                </c:pt>
                <c:pt idx="13">
                  <c:v>Discharge summary not signed by consultant</c:v>
                </c:pt>
                <c:pt idx="14">
                  <c:v>Incomplete patient briefing form</c:v>
                </c:pt>
              </c:strCache>
            </c:strRef>
          </c:cat>
          <c:val>
            <c:numRef>
              <c:f>Feb!$N$26:$N$41</c:f>
              <c:numCache>
                <c:formatCode>General</c:formatCode>
                <c:ptCount val="16"/>
                <c:pt idx="0">
                  <c:v>34.285714285714285</c:v>
                </c:pt>
                <c:pt idx="1">
                  <c:v>5.7142857142857144</c:v>
                </c:pt>
                <c:pt idx="2">
                  <c:v>60</c:v>
                </c:pt>
                <c:pt idx="3">
                  <c:v>5.7142857142857144</c:v>
                </c:pt>
                <c:pt idx="4">
                  <c:v>2.8571428571428572</c:v>
                </c:pt>
                <c:pt idx="5">
                  <c:v>22.857142857142858</c:v>
                </c:pt>
                <c:pt idx="6">
                  <c:v>8.5714285714285712</c:v>
                </c:pt>
                <c:pt idx="7">
                  <c:v>0</c:v>
                </c:pt>
                <c:pt idx="8">
                  <c:v>2.8571428571428572</c:v>
                </c:pt>
                <c:pt idx="9">
                  <c:v>0</c:v>
                </c:pt>
                <c:pt idx="10">
                  <c:v>5.7142857142857144</c:v>
                </c:pt>
                <c:pt idx="11">
                  <c:v>5.7142857142857144</c:v>
                </c:pt>
                <c:pt idx="12">
                  <c:v>0</c:v>
                </c:pt>
                <c:pt idx="13">
                  <c:v>45.714285714285715</c:v>
                </c:pt>
                <c:pt idx="14">
                  <c:v>42.857142857142854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4278984"/>
        <c:axId val="124277808"/>
      </c:barChart>
      <c:catAx>
        <c:axId val="1242789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4277808"/>
        <c:crosses val="autoZero"/>
        <c:auto val="1"/>
        <c:lblAlgn val="ctr"/>
        <c:lblOffset val="100"/>
        <c:noMultiLvlLbl val="0"/>
      </c:catAx>
      <c:valAx>
        <c:axId val="12427780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4278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004284891312114"/>
          <c:y val="6.5720376344795925E-2"/>
          <c:w val="0.19519305019305019"/>
          <c:h val="0.8760122005431266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March!$B$24</c:f>
              <c:strCache>
                <c:ptCount val="1"/>
                <c:pt idx="0">
                  <c:v>Cardiology</c:v>
                </c:pt>
              </c:strCache>
            </c:strRef>
          </c:tx>
          <c:invertIfNegative val="0"/>
          <c:cat>
            <c:strRef>
              <c:f>March!$A$25:$A$40</c:f>
              <c:strCache>
                <c:ptCount val="16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nutritional assessment</c:v>
                </c:pt>
                <c:pt idx="7">
                  <c:v>Incomplete progress notes</c:v>
                </c:pt>
                <c:pt idx="8">
                  <c:v>Incomplete consent in surgical forms</c:v>
                </c:pt>
                <c:pt idx="9">
                  <c:v>No doctor name mentioned in blood transfusion forms</c:v>
                </c:pt>
                <c:pt idx="10">
                  <c:v>HIV consent forms not signed by doctor</c:v>
                </c:pt>
                <c:pt idx="11">
                  <c:v>ECG Report not signed by reporting physician</c:v>
                </c:pt>
                <c:pt idx="12">
                  <c:v>No name of usrgeon mentioned in surgical safety checklists</c:v>
                </c:pt>
                <c:pt idx="13">
                  <c:v>Procedural checklist not signed by incharge</c:v>
                </c:pt>
                <c:pt idx="14">
                  <c:v>Discharge summary not signed by consultant</c:v>
                </c:pt>
                <c:pt idx="15">
                  <c:v>Incomplete patient briefing form</c:v>
                </c:pt>
              </c:strCache>
            </c:strRef>
          </c:cat>
          <c:val>
            <c:numRef>
              <c:f>March!$B$25:$B$40</c:f>
              <c:numCache>
                <c:formatCode>0.0</c:formatCode>
                <c:ptCount val="16"/>
                <c:pt idx="0" formatCode="0.00">
                  <c:v>18.125</c:v>
                </c:pt>
                <c:pt idx="1">
                  <c:v>1.25</c:v>
                </c:pt>
                <c:pt idx="2" formatCode="0.00">
                  <c:v>60.625</c:v>
                </c:pt>
                <c:pt idx="3" formatCode="0.00">
                  <c:v>5.625</c:v>
                </c:pt>
                <c:pt idx="4" formatCode="General">
                  <c:v>1.875</c:v>
                </c:pt>
                <c:pt idx="5" formatCode="General">
                  <c:v>15.625</c:v>
                </c:pt>
                <c:pt idx="6" formatCode="General">
                  <c:v>2.5</c:v>
                </c:pt>
                <c:pt idx="7" formatCode="General">
                  <c:v>3.125</c:v>
                </c:pt>
                <c:pt idx="8" formatCode="General">
                  <c:v>0</c:v>
                </c:pt>
                <c:pt idx="9" formatCode="General">
                  <c:v>10.625</c:v>
                </c:pt>
                <c:pt idx="10" formatCode="General">
                  <c:v>15</c:v>
                </c:pt>
                <c:pt idx="11" formatCode="General">
                  <c:v>13.75</c:v>
                </c:pt>
                <c:pt idx="12" formatCode="General">
                  <c:v>2.5</c:v>
                </c:pt>
                <c:pt idx="13" formatCode="General">
                  <c:v>10.625</c:v>
                </c:pt>
                <c:pt idx="14" formatCode="General">
                  <c:v>35.625</c:v>
                </c:pt>
                <c:pt idx="15" formatCode="General">
                  <c:v>27.5</c:v>
                </c:pt>
              </c:numCache>
            </c:numRef>
          </c:val>
        </c:ser>
        <c:ser>
          <c:idx val="1"/>
          <c:order val="1"/>
          <c:tx>
            <c:strRef>
              <c:f>March!$C$24</c:f>
              <c:strCache>
                <c:ptCount val="1"/>
                <c:pt idx="0">
                  <c:v>Physician</c:v>
                </c:pt>
              </c:strCache>
            </c:strRef>
          </c:tx>
          <c:invertIfNegative val="0"/>
          <c:cat>
            <c:strRef>
              <c:f>March!$A$25:$A$40</c:f>
              <c:strCache>
                <c:ptCount val="16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nutritional assessment</c:v>
                </c:pt>
                <c:pt idx="7">
                  <c:v>Incomplete progress notes</c:v>
                </c:pt>
                <c:pt idx="8">
                  <c:v>Incomplete consent in surgical forms</c:v>
                </c:pt>
                <c:pt idx="9">
                  <c:v>No doctor name mentioned in blood transfusion forms</c:v>
                </c:pt>
                <c:pt idx="10">
                  <c:v>HIV consent forms not signed by doctor</c:v>
                </c:pt>
                <c:pt idx="11">
                  <c:v>ECG Report not signed by reporting physician</c:v>
                </c:pt>
                <c:pt idx="12">
                  <c:v>No name of usrgeon mentioned in surgical safety checklists</c:v>
                </c:pt>
                <c:pt idx="13">
                  <c:v>Procedural checklist not signed by incharge</c:v>
                </c:pt>
                <c:pt idx="14">
                  <c:v>Discharge summary not signed by consultant</c:v>
                </c:pt>
                <c:pt idx="15">
                  <c:v>Incomplete patient briefing form</c:v>
                </c:pt>
              </c:strCache>
            </c:strRef>
          </c:cat>
          <c:val>
            <c:numRef>
              <c:f>March!$C$25:$C$40</c:f>
              <c:numCache>
                <c:formatCode>0.0</c:formatCode>
                <c:ptCount val="16"/>
                <c:pt idx="0" formatCode="0.00">
                  <c:v>31.707317073170731</c:v>
                </c:pt>
                <c:pt idx="1">
                  <c:v>4.8780487804878048</c:v>
                </c:pt>
                <c:pt idx="2" formatCode="0.00">
                  <c:v>48.780487804878049</c:v>
                </c:pt>
                <c:pt idx="3" formatCode="0.00">
                  <c:v>12.195121951219512</c:v>
                </c:pt>
                <c:pt idx="4" formatCode="General">
                  <c:v>0</c:v>
                </c:pt>
                <c:pt idx="5" formatCode="General">
                  <c:v>29.26829268292683</c:v>
                </c:pt>
                <c:pt idx="6" formatCode="General">
                  <c:v>4.8780487804878048</c:v>
                </c:pt>
                <c:pt idx="7" formatCode="General">
                  <c:v>9.7560975609756095</c:v>
                </c:pt>
                <c:pt idx="8" formatCode="General">
                  <c:v>0</c:v>
                </c:pt>
                <c:pt idx="9" formatCode="General">
                  <c:v>7.3170731707317076</c:v>
                </c:pt>
                <c:pt idx="10" formatCode="General">
                  <c:v>0</c:v>
                </c:pt>
                <c:pt idx="11" formatCode="General">
                  <c:v>12.195121951219512</c:v>
                </c:pt>
                <c:pt idx="12" formatCode="General">
                  <c:v>7.3170731707317076</c:v>
                </c:pt>
                <c:pt idx="13" formatCode="General">
                  <c:v>0</c:v>
                </c:pt>
                <c:pt idx="14" formatCode="General">
                  <c:v>53.658536585365852</c:v>
                </c:pt>
                <c:pt idx="15" formatCode="General">
                  <c:v>51.219512195121951</c:v>
                </c:pt>
              </c:numCache>
            </c:numRef>
          </c:val>
        </c:ser>
        <c:ser>
          <c:idx val="2"/>
          <c:order val="2"/>
          <c:tx>
            <c:strRef>
              <c:f>March!$D$24</c:f>
              <c:strCache>
                <c:ptCount val="1"/>
                <c:pt idx="0">
                  <c:v>Gastroenterology</c:v>
                </c:pt>
              </c:strCache>
            </c:strRef>
          </c:tx>
          <c:invertIfNegative val="0"/>
          <c:cat>
            <c:strRef>
              <c:f>March!$A$25:$A$40</c:f>
              <c:strCache>
                <c:ptCount val="16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nutritional assessment</c:v>
                </c:pt>
                <c:pt idx="7">
                  <c:v>Incomplete progress notes</c:v>
                </c:pt>
                <c:pt idx="8">
                  <c:v>Incomplete consent in surgical forms</c:v>
                </c:pt>
                <c:pt idx="9">
                  <c:v>No doctor name mentioned in blood transfusion forms</c:v>
                </c:pt>
                <c:pt idx="10">
                  <c:v>HIV consent forms not signed by doctor</c:v>
                </c:pt>
                <c:pt idx="11">
                  <c:v>ECG Report not signed by reporting physician</c:v>
                </c:pt>
                <c:pt idx="12">
                  <c:v>No name of usrgeon mentioned in surgical safety checklists</c:v>
                </c:pt>
                <c:pt idx="13">
                  <c:v>Procedural checklist not signed by incharge</c:v>
                </c:pt>
                <c:pt idx="14">
                  <c:v>Discharge summary not signed by consultant</c:v>
                </c:pt>
                <c:pt idx="15">
                  <c:v>Incomplete patient briefing form</c:v>
                </c:pt>
              </c:strCache>
            </c:strRef>
          </c:cat>
          <c:val>
            <c:numRef>
              <c:f>March!$D$25:$D$40</c:f>
              <c:numCache>
                <c:formatCode>0.0</c:formatCode>
                <c:ptCount val="16"/>
                <c:pt idx="0" formatCode="0.00">
                  <c:v>0</c:v>
                </c:pt>
                <c:pt idx="1">
                  <c:v>0</c:v>
                </c:pt>
                <c:pt idx="2" formatCode="0.00">
                  <c:v>50</c:v>
                </c:pt>
                <c:pt idx="3" formatCode="0.00">
                  <c:v>0</c:v>
                </c:pt>
                <c:pt idx="4" formatCode="General">
                  <c:v>0</c:v>
                </c:pt>
                <c:pt idx="5" formatCode="General">
                  <c:v>0</c:v>
                </c:pt>
                <c:pt idx="6" formatCode="General">
                  <c:v>0</c:v>
                </c:pt>
                <c:pt idx="7" formatCode="General">
                  <c:v>0</c:v>
                </c:pt>
                <c:pt idx="8" formatCode="General">
                  <c:v>0</c:v>
                </c:pt>
                <c:pt idx="9" formatCode="General">
                  <c:v>0</c:v>
                </c:pt>
                <c:pt idx="10" formatCode="General">
                  <c:v>0</c:v>
                </c:pt>
                <c:pt idx="11" formatCode="General">
                  <c:v>0</c:v>
                </c:pt>
                <c:pt idx="12" formatCode="General">
                  <c:v>0</c:v>
                </c:pt>
                <c:pt idx="13" formatCode="General">
                  <c:v>0</c:v>
                </c:pt>
                <c:pt idx="14" formatCode="General">
                  <c:v>0</c:v>
                </c:pt>
                <c:pt idx="15" formatCode="General">
                  <c:v>100</c:v>
                </c:pt>
              </c:numCache>
            </c:numRef>
          </c:val>
        </c:ser>
        <c:ser>
          <c:idx val="3"/>
          <c:order val="3"/>
          <c:tx>
            <c:strRef>
              <c:f>March!$E$24</c:f>
              <c:strCache>
                <c:ptCount val="1"/>
                <c:pt idx="0">
                  <c:v>Urology</c:v>
                </c:pt>
              </c:strCache>
            </c:strRef>
          </c:tx>
          <c:invertIfNegative val="0"/>
          <c:cat>
            <c:strRef>
              <c:f>March!$A$25:$A$40</c:f>
              <c:strCache>
                <c:ptCount val="16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nutritional assessment</c:v>
                </c:pt>
                <c:pt idx="7">
                  <c:v>Incomplete progress notes</c:v>
                </c:pt>
                <c:pt idx="8">
                  <c:v>Incomplete consent in surgical forms</c:v>
                </c:pt>
                <c:pt idx="9">
                  <c:v>No doctor name mentioned in blood transfusion forms</c:v>
                </c:pt>
                <c:pt idx="10">
                  <c:v>HIV consent forms not signed by doctor</c:v>
                </c:pt>
                <c:pt idx="11">
                  <c:v>ECG Report not signed by reporting physician</c:v>
                </c:pt>
                <c:pt idx="12">
                  <c:v>No name of usrgeon mentioned in surgical safety checklists</c:v>
                </c:pt>
                <c:pt idx="13">
                  <c:v>Procedural checklist not signed by incharge</c:v>
                </c:pt>
                <c:pt idx="14">
                  <c:v>Discharge summary not signed by consultant</c:v>
                </c:pt>
                <c:pt idx="15">
                  <c:v>Incomplete patient briefing form</c:v>
                </c:pt>
              </c:strCache>
            </c:strRef>
          </c:cat>
          <c:val>
            <c:numRef>
              <c:f>March!$E$25:$E$40</c:f>
              <c:numCache>
                <c:formatCode>0.0</c:formatCode>
                <c:ptCount val="16"/>
                <c:pt idx="0" formatCode="0.00">
                  <c:v>55.555555555555557</c:v>
                </c:pt>
                <c:pt idx="1">
                  <c:v>0</c:v>
                </c:pt>
                <c:pt idx="2" formatCode="0.00">
                  <c:v>55.555555555555557</c:v>
                </c:pt>
                <c:pt idx="3" formatCode="0.00">
                  <c:v>0</c:v>
                </c:pt>
                <c:pt idx="4" formatCode="General">
                  <c:v>11.111111111111111</c:v>
                </c:pt>
                <c:pt idx="5" formatCode="General">
                  <c:v>11.111111111111111</c:v>
                </c:pt>
                <c:pt idx="6" formatCode="General">
                  <c:v>11.111111111111111</c:v>
                </c:pt>
                <c:pt idx="7" formatCode="General">
                  <c:v>0</c:v>
                </c:pt>
                <c:pt idx="8" formatCode="General">
                  <c:v>0</c:v>
                </c:pt>
                <c:pt idx="9" formatCode="General">
                  <c:v>11.111111111111111</c:v>
                </c:pt>
                <c:pt idx="10" formatCode="General">
                  <c:v>0</c:v>
                </c:pt>
                <c:pt idx="11" formatCode="General">
                  <c:v>22.222222222222221</c:v>
                </c:pt>
                <c:pt idx="12" formatCode="General">
                  <c:v>77.777777777777771</c:v>
                </c:pt>
                <c:pt idx="13" formatCode="General">
                  <c:v>44.444444444444443</c:v>
                </c:pt>
                <c:pt idx="14" formatCode="General">
                  <c:v>22.222222222222221</c:v>
                </c:pt>
                <c:pt idx="15" formatCode="General">
                  <c:v>22.222222222222221</c:v>
                </c:pt>
              </c:numCache>
            </c:numRef>
          </c:val>
        </c:ser>
        <c:ser>
          <c:idx val="4"/>
          <c:order val="4"/>
          <c:tx>
            <c:strRef>
              <c:f>March!$F$24</c:f>
              <c:strCache>
                <c:ptCount val="1"/>
                <c:pt idx="0">
                  <c:v>Medicine</c:v>
                </c:pt>
              </c:strCache>
            </c:strRef>
          </c:tx>
          <c:invertIfNegative val="0"/>
          <c:cat>
            <c:strRef>
              <c:f>March!$A$25:$A$40</c:f>
              <c:strCache>
                <c:ptCount val="16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nutritional assessment</c:v>
                </c:pt>
                <c:pt idx="7">
                  <c:v>Incomplete progress notes</c:v>
                </c:pt>
                <c:pt idx="8">
                  <c:v>Incomplete consent in surgical forms</c:v>
                </c:pt>
                <c:pt idx="9">
                  <c:v>No doctor name mentioned in blood transfusion forms</c:v>
                </c:pt>
                <c:pt idx="10">
                  <c:v>HIV consent forms not signed by doctor</c:v>
                </c:pt>
                <c:pt idx="11">
                  <c:v>ECG Report not signed by reporting physician</c:v>
                </c:pt>
                <c:pt idx="12">
                  <c:v>No name of usrgeon mentioned in surgical safety checklists</c:v>
                </c:pt>
                <c:pt idx="13">
                  <c:v>Procedural checklist not signed by incharge</c:v>
                </c:pt>
                <c:pt idx="14">
                  <c:v>Discharge summary not signed by consultant</c:v>
                </c:pt>
                <c:pt idx="15">
                  <c:v>Incomplete patient briefing form</c:v>
                </c:pt>
              </c:strCache>
            </c:strRef>
          </c:cat>
          <c:val>
            <c:numRef>
              <c:f>March!$F$25:$F$40</c:f>
              <c:numCache>
                <c:formatCode>0.0</c:formatCode>
                <c:ptCount val="16"/>
                <c:pt idx="0" formatCode="0.00">
                  <c:v>0</c:v>
                </c:pt>
                <c:pt idx="1">
                  <c:v>0</c:v>
                </c:pt>
                <c:pt idx="2" formatCode="0.00">
                  <c:v>100</c:v>
                </c:pt>
                <c:pt idx="3" formatCode="0.00">
                  <c:v>0</c:v>
                </c:pt>
                <c:pt idx="4" formatCode="General">
                  <c:v>0</c:v>
                </c:pt>
                <c:pt idx="5" formatCode="General">
                  <c:v>100</c:v>
                </c:pt>
                <c:pt idx="6" formatCode="General">
                  <c:v>0</c:v>
                </c:pt>
                <c:pt idx="7" formatCode="General">
                  <c:v>0</c:v>
                </c:pt>
                <c:pt idx="8" formatCode="General">
                  <c:v>0</c:v>
                </c:pt>
                <c:pt idx="9" formatCode="General">
                  <c:v>0</c:v>
                </c:pt>
                <c:pt idx="10" formatCode="General">
                  <c:v>0</c:v>
                </c:pt>
                <c:pt idx="11" formatCode="General">
                  <c:v>100</c:v>
                </c:pt>
                <c:pt idx="12" formatCode="General">
                  <c:v>0</c:v>
                </c:pt>
                <c:pt idx="13" formatCode="General">
                  <c:v>0</c:v>
                </c:pt>
                <c:pt idx="14" formatCode="General">
                  <c:v>0</c:v>
                </c:pt>
                <c:pt idx="15" formatCode="General">
                  <c:v>100</c:v>
                </c:pt>
              </c:numCache>
            </c:numRef>
          </c:val>
        </c:ser>
        <c:ser>
          <c:idx val="5"/>
          <c:order val="5"/>
          <c:tx>
            <c:strRef>
              <c:f>March!$G$24</c:f>
              <c:strCache>
                <c:ptCount val="1"/>
                <c:pt idx="0">
                  <c:v>Nephrology</c:v>
                </c:pt>
              </c:strCache>
            </c:strRef>
          </c:tx>
          <c:invertIfNegative val="0"/>
          <c:cat>
            <c:strRef>
              <c:f>March!$A$25:$A$40</c:f>
              <c:strCache>
                <c:ptCount val="16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nutritional assessment</c:v>
                </c:pt>
                <c:pt idx="7">
                  <c:v>Incomplete progress notes</c:v>
                </c:pt>
                <c:pt idx="8">
                  <c:v>Incomplete consent in surgical forms</c:v>
                </c:pt>
                <c:pt idx="9">
                  <c:v>No doctor name mentioned in blood transfusion forms</c:v>
                </c:pt>
                <c:pt idx="10">
                  <c:v>HIV consent forms not signed by doctor</c:v>
                </c:pt>
                <c:pt idx="11">
                  <c:v>ECG Report not signed by reporting physician</c:v>
                </c:pt>
                <c:pt idx="12">
                  <c:v>No name of usrgeon mentioned in surgical safety checklists</c:v>
                </c:pt>
                <c:pt idx="13">
                  <c:v>Procedural checklist not signed by incharge</c:v>
                </c:pt>
                <c:pt idx="14">
                  <c:v>Discharge summary not signed by consultant</c:v>
                </c:pt>
                <c:pt idx="15">
                  <c:v>Incomplete patient briefing form</c:v>
                </c:pt>
              </c:strCache>
            </c:strRef>
          </c:cat>
          <c:val>
            <c:numRef>
              <c:f>March!$G$25:$G$40</c:f>
              <c:numCache>
                <c:formatCode>0.0</c:formatCode>
                <c:ptCount val="16"/>
                <c:pt idx="0" formatCode="0.00">
                  <c:v>0</c:v>
                </c:pt>
                <c:pt idx="1">
                  <c:v>20</c:v>
                </c:pt>
                <c:pt idx="2" formatCode="0.00">
                  <c:v>60</c:v>
                </c:pt>
                <c:pt idx="3" formatCode="0.00">
                  <c:v>13.333333333333334</c:v>
                </c:pt>
                <c:pt idx="4" formatCode="General">
                  <c:v>0</c:v>
                </c:pt>
                <c:pt idx="5" formatCode="General">
                  <c:v>33.333333333333336</c:v>
                </c:pt>
                <c:pt idx="6" formatCode="General">
                  <c:v>0</c:v>
                </c:pt>
                <c:pt idx="7" formatCode="General">
                  <c:v>20</c:v>
                </c:pt>
                <c:pt idx="8" formatCode="General">
                  <c:v>0</c:v>
                </c:pt>
                <c:pt idx="9" formatCode="General">
                  <c:v>6.666666666666667</c:v>
                </c:pt>
                <c:pt idx="10" formatCode="General">
                  <c:v>13.333333333333334</c:v>
                </c:pt>
                <c:pt idx="11" formatCode="General">
                  <c:v>20</c:v>
                </c:pt>
                <c:pt idx="12" formatCode="General">
                  <c:v>0</c:v>
                </c:pt>
                <c:pt idx="13" formatCode="General">
                  <c:v>6.666666666666667</c:v>
                </c:pt>
                <c:pt idx="14" formatCode="General">
                  <c:v>33.333333333333336</c:v>
                </c:pt>
                <c:pt idx="15" formatCode="General">
                  <c:v>33.333333333333336</c:v>
                </c:pt>
              </c:numCache>
            </c:numRef>
          </c:val>
        </c:ser>
        <c:ser>
          <c:idx val="6"/>
          <c:order val="6"/>
          <c:tx>
            <c:strRef>
              <c:f>March!$H$24</c:f>
              <c:strCache>
                <c:ptCount val="1"/>
                <c:pt idx="0">
                  <c:v>Oncology</c:v>
                </c:pt>
              </c:strCache>
            </c:strRef>
          </c:tx>
          <c:invertIfNegative val="0"/>
          <c:cat>
            <c:strRef>
              <c:f>March!$A$25:$A$40</c:f>
              <c:strCache>
                <c:ptCount val="16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nutritional assessment</c:v>
                </c:pt>
                <c:pt idx="7">
                  <c:v>Incomplete progress notes</c:v>
                </c:pt>
                <c:pt idx="8">
                  <c:v>Incomplete consent in surgical forms</c:v>
                </c:pt>
                <c:pt idx="9">
                  <c:v>No doctor name mentioned in blood transfusion forms</c:v>
                </c:pt>
                <c:pt idx="10">
                  <c:v>HIV consent forms not signed by doctor</c:v>
                </c:pt>
                <c:pt idx="11">
                  <c:v>ECG Report not signed by reporting physician</c:v>
                </c:pt>
                <c:pt idx="12">
                  <c:v>No name of usrgeon mentioned in surgical safety checklists</c:v>
                </c:pt>
                <c:pt idx="13">
                  <c:v>Procedural checklist not signed by incharge</c:v>
                </c:pt>
                <c:pt idx="14">
                  <c:v>Discharge summary not signed by consultant</c:v>
                </c:pt>
                <c:pt idx="15">
                  <c:v>Incomplete patient briefing form</c:v>
                </c:pt>
              </c:strCache>
            </c:strRef>
          </c:cat>
          <c:val>
            <c:numRef>
              <c:f>March!$H$25:$H$40</c:f>
              <c:numCache>
                <c:formatCode>0.0</c:formatCode>
                <c:ptCount val="16"/>
                <c:pt idx="0" formatCode="0.00">
                  <c:v>33.333333333333336</c:v>
                </c:pt>
                <c:pt idx="1">
                  <c:v>0</c:v>
                </c:pt>
                <c:pt idx="2" formatCode="0.00">
                  <c:v>77.777777777777771</c:v>
                </c:pt>
                <c:pt idx="3" formatCode="0.00">
                  <c:v>7.4074074074074074</c:v>
                </c:pt>
                <c:pt idx="4" formatCode="General">
                  <c:v>0</c:v>
                </c:pt>
                <c:pt idx="5" formatCode="General">
                  <c:v>0</c:v>
                </c:pt>
                <c:pt idx="6" formatCode="General">
                  <c:v>3.7037037037037037</c:v>
                </c:pt>
                <c:pt idx="7" formatCode="General">
                  <c:v>0</c:v>
                </c:pt>
                <c:pt idx="8" formatCode="General">
                  <c:v>0</c:v>
                </c:pt>
                <c:pt idx="9" formatCode="General">
                  <c:v>3.7037037037037037</c:v>
                </c:pt>
                <c:pt idx="10" formatCode="General">
                  <c:v>0</c:v>
                </c:pt>
                <c:pt idx="11" formatCode="General">
                  <c:v>0</c:v>
                </c:pt>
                <c:pt idx="12" formatCode="General">
                  <c:v>11.111111111111111</c:v>
                </c:pt>
                <c:pt idx="13" formatCode="General">
                  <c:v>0</c:v>
                </c:pt>
                <c:pt idx="14" formatCode="General">
                  <c:v>7.4074074074074074</c:v>
                </c:pt>
                <c:pt idx="15" formatCode="General">
                  <c:v>14.814814814814815</c:v>
                </c:pt>
              </c:numCache>
            </c:numRef>
          </c:val>
        </c:ser>
        <c:ser>
          <c:idx val="7"/>
          <c:order val="7"/>
          <c:tx>
            <c:strRef>
              <c:f>March!$I$24</c:f>
              <c:strCache>
                <c:ptCount val="1"/>
                <c:pt idx="0">
                  <c:v>Orthopaedics</c:v>
                </c:pt>
              </c:strCache>
            </c:strRef>
          </c:tx>
          <c:invertIfNegative val="0"/>
          <c:cat>
            <c:strRef>
              <c:f>March!$A$25:$A$40</c:f>
              <c:strCache>
                <c:ptCount val="16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nutritional assessment</c:v>
                </c:pt>
                <c:pt idx="7">
                  <c:v>Incomplete progress notes</c:v>
                </c:pt>
                <c:pt idx="8">
                  <c:v>Incomplete consent in surgical forms</c:v>
                </c:pt>
                <c:pt idx="9">
                  <c:v>No doctor name mentioned in blood transfusion forms</c:v>
                </c:pt>
                <c:pt idx="10">
                  <c:v>HIV consent forms not signed by doctor</c:v>
                </c:pt>
                <c:pt idx="11">
                  <c:v>ECG Report not signed by reporting physician</c:v>
                </c:pt>
                <c:pt idx="12">
                  <c:v>No name of usrgeon mentioned in surgical safety checklists</c:v>
                </c:pt>
                <c:pt idx="13">
                  <c:v>Procedural checklist not signed by incharge</c:v>
                </c:pt>
                <c:pt idx="14">
                  <c:v>Discharge summary not signed by consultant</c:v>
                </c:pt>
                <c:pt idx="15">
                  <c:v>Incomplete patient briefing form</c:v>
                </c:pt>
              </c:strCache>
            </c:strRef>
          </c:cat>
          <c:val>
            <c:numRef>
              <c:f>March!$I$25:$I$40</c:f>
            </c:numRef>
          </c:val>
        </c:ser>
        <c:ser>
          <c:idx val="8"/>
          <c:order val="8"/>
          <c:tx>
            <c:strRef>
              <c:f>March!$J$24</c:f>
              <c:strCache>
                <c:ptCount val="1"/>
                <c:pt idx="0">
                  <c:v>G.Surgery</c:v>
                </c:pt>
              </c:strCache>
            </c:strRef>
          </c:tx>
          <c:invertIfNegative val="0"/>
          <c:cat>
            <c:strRef>
              <c:f>March!$A$25:$A$40</c:f>
              <c:strCache>
                <c:ptCount val="16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nutritional assessment</c:v>
                </c:pt>
                <c:pt idx="7">
                  <c:v>Incomplete progress notes</c:v>
                </c:pt>
                <c:pt idx="8">
                  <c:v>Incomplete consent in surgical forms</c:v>
                </c:pt>
                <c:pt idx="9">
                  <c:v>No doctor name mentioned in blood transfusion forms</c:v>
                </c:pt>
                <c:pt idx="10">
                  <c:v>HIV consent forms not signed by doctor</c:v>
                </c:pt>
                <c:pt idx="11">
                  <c:v>ECG Report not signed by reporting physician</c:v>
                </c:pt>
                <c:pt idx="12">
                  <c:v>No name of usrgeon mentioned in surgical safety checklists</c:v>
                </c:pt>
                <c:pt idx="13">
                  <c:v>Procedural checklist not signed by incharge</c:v>
                </c:pt>
                <c:pt idx="14">
                  <c:v>Discharge summary not signed by consultant</c:v>
                </c:pt>
                <c:pt idx="15">
                  <c:v>Incomplete patient briefing form</c:v>
                </c:pt>
              </c:strCache>
            </c:strRef>
          </c:cat>
          <c:val>
            <c:numRef>
              <c:f>March!$J$25:$J$40</c:f>
              <c:numCache>
                <c:formatCode>0.0</c:formatCode>
                <c:ptCount val="16"/>
                <c:pt idx="0" formatCode="0.00">
                  <c:v>23.529411764705884</c:v>
                </c:pt>
                <c:pt idx="1">
                  <c:v>11.764705882352942</c:v>
                </c:pt>
                <c:pt idx="2" formatCode="0.00">
                  <c:v>35.294117647058826</c:v>
                </c:pt>
                <c:pt idx="3" formatCode="0.00">
                  <c:v>17.647058823529413</c:v>
                </c:pt>
                <c:pt idx="4" formatCode="General">
                  <c:v>0</c:v>
                </c:pt>
                <c:pt idx="5" formatCode="General">
                  <c:v>17.647058823529413</c:v>
                </c:pt>
                <c:pt idx="6" formatCode="General">
                  <c:v>0</c:v>
                </c:pt>
                <c:pt idx="7" formatCode="General">
                  <c:v>17.647058823529413</c:v>
                </c:pt>
                <c:pt idx="8" formatCode="General">
                  <c:v>0</c:v>
                </c:pt>
                <c:pt idx="9" formatCode="General">
                  <c:v>5.882352941176471</c:v>
                </c:pt>
                <c:pt idx="10" formatCode="General">
                  <c:v>11.764705882352942</c:v>
                </c:pt>
                <c:pt idx="11" formatCode="General">
                  <c:v>11.764705882352942</c:v>
                </c:pt>
                <c:pt idx="12" formatCode="General">
                  <c:v>41.176470588235297</c:v>
                </c:pt>
                <c:pt idx="13" formatCode="General">
                  <c:v>11.764705882352942</c:v>
                </c:pt>
                <c:pt idx="14" formatCode="General">
                  <c:v>17.647058823529413</c:v>
                </c:pt>
                <c:pt idx="15" formatCode="General">
                  <c:v>29.411764705882351</c:v>
                </c:pt>
              </c:numCache>
            </c:numRef>
          </c:val>
        </c:ser>
        <c:ser>
          <c:idx val="9"/>
          <c:order val="9"/>
          <c:tx>
            <c:strRef>
              <c:f>March!$K$24</c:f>
              <c:strCache>
                <c:ptCount val="1"/>
                <c:pt idx="0">
                  <c:v>Cardiac Surgery</c:v>
                </c:pt>
              </c:strCache>
            </c:strRef>
          </c:tx>
          <c:invertIfNegative val="0"/>
          <c:cat>
            <c:strRef>
              <c:f>March!$A$25:$A$40</c:f>
              <c:strCache>
                <c:ptCount val="16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nutritional assessment</c:v>
                </c:pt>
                <c:pt idx="7">
                  <c:v>Incomplete progress notes</c:v>
                </c:pt>
                <c:pt idx="8">
                  <c:v>Incomplete consent in surgical forms</c:v>
                </c:pt>
                <c:pt idx="9">
                  <c:v>No doctor name mentioned in blood transfusion forms</c:v>
                </c:pt>
                <c:pt idx="10">
                  <c:v>HIV consent forms not signed by doctor</c:v>
                </c:pt>
                <c:pt idx="11">
                  <c:v>ECG Report not signed by reporting physician</c:v>
                </c:pt>
                <c:pt idx="12">
                  <c:v>No name of usrgeon mentioned in surgical safety checklists</c:v>
                </c:pt>
                <c:pt idx="13">
                  <c:v>Procedural checklist not signed by incharge</c:v>
                </c:pt>
                <c:pt idx="14">
                  <c:v>Discharge summary not signed by consultant</c:v>
                </c:pt>
                <c:pt idx="15">
                  <c:v>Incomplete patient briefing form</c:v>
                </c:pt>
              </c:strCache>
            </c:strRef>
          </c:cat>
          <c:val>
            <c:numRef>
              <c:f>March!$K$25:$K$40</c:f>
              <c:numCache>
                <c:formatCode>0.0</c:formatCode>
                <c:ptCount val="16"/>
                <c:pt idx="0" formatCode="0.00">
                  <c:v>21.621621621621621</c:v>
                </c:pt>
                <c:pt idx="1">
                  <c:v>2.7027027027027026</c:v>
                </c:pt>
                <c:pt idx="2" formatCode="0.00">
                  <c:v>2.7027027027027026</c:v>
                </c:pt>
                <c:pt idx="3" formatCode="0.00">
                  <c:v>2.7027027027027026</c:v>
                </c:pt>
                <c:pt idx="4" formatCode="General">
                  <c:v>0</c:v>
                </c:pt>
                <c:pt idx="5" formatCode="General">
                  <c:v>32.432432432432435</c:v>
                </c:pt>
                <c:pt idx="6" formatCode="General">
                  <c:v>2.7027027027027026</c:v>
                </c:pt>
                <c:pt idx="7" formatCode="General">
                  <c:v>16.216216216216218</c:v>
                </c:pt>
                <c:pt idx="8" formatCode="General">
                  <c:v>5.4054054054054053</c:v>
                </c:pt>
                <c:pt idx="9" formatCode="General">
                  <c:v>29.72972972972973</c:v>
                </c:pt>
                <c:pt idx="10" formatCode="General">
                  <c:v>5.4054054054054053</c:v>
                </c:pt>
                <c:pt idx="11" formatCode="General">
                  <c:v>37.837837837837839</c:v>
                </c:pt>
                <c:pt idx="12" formatCode="General">
                  <c:v>54.054054054054056</c:v>
                </c:pt>
                <c:pt idx="13" formatCode="General">
                  <c:v>13.513513513513514</c:v>
                </c:pt>
                <c:pt idx="14" formatCode="General">
                  <c:v>8.1081081081081088</c:v>
                </c:pt>
                <c:pt idx="15" formatCode="General">
                  <c:v>32.432432432432435</c:v>
                </c:pt>
              </c:numCache>
            </c:numRef>
          </c:val>
        </c:ser>
        <c:ser>
          <c:idx val="10"/>
          <c:order val="10"/>
          <c:tx>
            <c:strRef>
              <c:f>March!$L$24</c:f>
              <c:strCache>
                <c:ptCount val="1"/>
                <c:pt idx="0">
                  <c:v>Pulmonary Medicine</c:v>
                </c:pt>
              </c:strCache>
            </c:strRef>
          </c:tx>
          <c:invertIfNegative val="0"/>
          <c:cat>
            <c:strRef>
              <c:f>March!$A$25:$A$40</c:f>
              <c:strCache>
                <c:ptCount val="16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nutritional assessment</c:v>
                </c:pt>
                <c:pt idx="7">
                  <c:v>Incomplete progress notes</c:v>
                </c:pt>
                <c:pt idx="8">
                  <c:v>Incomplete consent in surgical forms</c:v>
                </c:pt>
                <c:pt idx="9">
                  <c:v>No doctor name mentioned in blood transfusion forms</c:v>
                </c:pt>
                <c:pt idx="10">
                  <c:v>HIV consent forms not signed by doctor</c:v>
                </c:pt>
                <c:pt idx="11">
                  <c:v>ECG Report not signed by reporting physician</c:v>
                </c:pt>
                <c:pt idx="12">
                  <c:v>No name of usrgeon mentioned in surgical safety checklists</c:v>
                </c:pt>
                <c:pt idx="13">
                  <c:v>Procedural checklist not signed by incharge</c:v>
                </c:pt>
                <c:pt idx="14">
                  <c:v>Discharge summary not signed by consultant</c:v>
                </c:pt>
                <c:pt idx="15">
                  <c:v>Incomplete patient briefing form</c:v>
                </c:pt>
              </c:strCache>
            </c:strRef>
          </c:cat>
          <c:val>
            <c:numRef>
              <c:f>March!$L$25:$L$40</c:f>
              <c:numCache>
                <c:formatCode>0.0</c:formatCode>
                <c:ptCount val="16"/>
                <c:pt idx="0" formatCode="0.00">
                  <c:v>36.363636363636367</c:v>
                </c:pt>
                <c:pt idx="1">
                  <c:v>4.5454545454545459</c:v>
                </c:pt>
                <c:pt idx="2" formatCode="0.00">
                  <c:v>77.272727272727266</c:v>
                </c:pt>
                <c:pt idx="3" formatCode="0.00">
                  <c:v>36.363636363636367</c:v>
                </c:pt>
                <c:pt idx="4" formatCode="General">
                  <c:v>0</c:v>
                </c:pt>
                <c:pt idx="5" formatCode="General">
                  <c:v>13.636363636363637</c:v>
                </c:pt>
                <c:pt idx="6" formatCode="General">
                  <c:v>4.5454545454545459</c:v>
                </c:pt>
                <c:pt idx="7" formatCode="General">
                  <c:v>9.0909090909090917</c:v>
                </c:pt>
                <c:pt idx="8" formatCode="General">
                  <c:v>0</c:v>
                </c:pt>
                <c:pt idx="9" formatCode="General">
                  <c:v>0</c:v>
                </c:pt>
                <c:pt idx="10" formatCode="General">
                  <c:v>4.5454545454545459</c:v>
                </c:pt>
                <c:pt idx="11" formatCode="General">
                  <c:v>18.181818181818183</c:v>
                </c:pt>
                <c:pt idx="12" formatCode="General">
                  <c:v>0</c:v>
                </c:pt>
                <c:pt idx="13" formatCode="General">
                  <c:v>0</c:v>
                </c:pt>
                <c:pt idx="14" formatCode="General">
                  <c:v>50</c:v>
                </c:pt>
                <c:pt idx="15" formatCode="General">
                  <c:v>50</c:v>
                </c:pt>
              </c:numCache>
            </c:numRef>
          </c:val>
        </c:ser>
        <c:ser>
          <c:idx val="11"/>
          <c:order val="11"/>
          <c:tx>
            <c:strRef>
              <c:f>March!$M$24</c:f>
              <c:strCache>
                <c:ptCount val="1"/>
                <c:pt idx="0">
                  <c:v>Orthopaedic</c:v>
                </c:pt>
              </c:strCache>
            </c:strRef>
          </c:tx>
          <c:invertIfNegative val="0"/>
          <c:cat>
            <c:strRef>
              <c:f>March!$A$25:$A$40</c:f>
              <c:strCache>
                <c:ptCount val="16"/>
                <c:pt idx="0">
                  <c:v>Incomplete genereal and payment bill consent</c:v>
                </c:pt>
                <c:pt idx="1">
                  <c:v>Admission face sheet (not signed by doctor)</c:v>
                </c:pt>
                <c:pt idx="2">
                  <c:v>Plan of care (not signed by consultant)</c:v>
                </c:pt>
                <c:pt idx="3">
                  <c:v>Pain scoring form not signed by doctor</c:v>
                </c:pt>
                <c:pt idx="4">
                  <c:v>Pain scoring form not signed by nurse</c:v>
                </c:pt>
                <c:pt idx="5">
                  <c:v>Delay in nursing initial assessment</c:v>
                </c:pt>
                <c:pt idx="6">
                  <c:v>Incomplete nutritional assessment</c:v>
                </c:pt>
                <c:pt idx="7">
                  <c:v>Incomplete progress notes</c:v>
                </c:pt>
                <c:pt idx="8">
                  <c:v>Incomplete consent in surgical forms</c:v>
                </c:pt>
                <c:pt idx="9">
                  <c:v>No doctor name mentioned in blood transfusion forms</c:v>
                </c:pt>
                <c:pt idx="10">
                  <c:v>HIV consent forms not signed by doctor</c:v>
                </c:pt>
                <c:pt idx="11">
                  <c:v>ECG Report not signed by reporting physician</c:v>
                </c:pt>
                <c:pt idx="12">
                  <c:v>No name of usrgeon mentioned in surgical safety checklists</c:v>
                </c:pt>
                <c:pt idx="13">
                  <c:v>Procedural checklist not signed by incharge</c:v>
                </c:pt>
                <c:pt idx="14">
                  <c:v>Discharge summary not signed by consultant</c:v>
                </c:pt>
                <c:pt idx="15">
                  <c:v>Incomplete patient briefing form</c:v>
                </c:pt>
              </c:strCache>
            </c:strRef>
          </c:cat>
          <c:val>
            <c:numRef>
              <c:f>March!$M$25:$M$40</c:f>
              <c:numCache>
                <c:formatCode>0.0</c:formatCode>
                <c:ptCount val="16"/>
                <c:pt idx="0" formatCode="0.00">
                  <c:v>30.303030303030305</c:v>
                </c:pt>
                <c:pt idx="1">
                  <c:v>33.333333333333336</c:v>
                </c:pt>
                <c:pt idx="2" formatCode="0.00">
                  <c:v>36.363636363636367</c:v>
                </c:pt>
                <c:pt idx="3" formatCode="0.00">
                  <c:v>12.121212121212121</c:v>
                </c:pt>
                <c:pt idx="4" formatCode="General">
                  <c:v>0</c:v>
                </c:pt>
                <c:pt idx="5" formatCode="General">
                  <c:v>12.121212121212121</c:v>
                </c:pt>
                <c:pt idx="6" formatCode="General">
                  <c:v>3.0303030303030303</c:v>
                </c:pt>
                <c:pt idx="7" formatCode="General">
                  <c:v>63.636363636363633</c:v>
                </c:pt>
                <c:pt idx="8" formatCode="General">
                  <c:v>0</c:v>
                </c:pt>
                <c:pt idx="9" formatCode="General">
                  <c:v>6.0606060606060606</c:v>
                </c:pt>
                <c:pt idx="10" formatCode="General">
                  <c:v>6.0606060606060606</c:v>
                </c:pt>
                <c:pt idx="11" formatCode="General">
                  <c:v>6.0606060606060606</c:v>
                </c:pt>
                <c:pt idx="12" formatCode="General">
                  <c:v>81.818181818181813</c:v>
                </c:pt>
                <c:pt idx="13" formatCode="General">
                  <c:v>27.272727272727273</c:v>
                </c:pt>
                <c:pt idx="14" formatCode="General">
                  <c:v>33.333333333333336</c:v>
                </c:pt>
                <c:pt idx="15" formatCode="General">
                  <c:v>60.606060606060609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4279376"/>
        <c:axId val="124279768"/>
      </c:barChart>
      <c:catAx>
        <c:axId val="12427937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4279768"/>
        <c:crosses val="autoZero"/>
        <c:auto val="1"/>
        <c:lblAlgn val="ctr"/>
        <c:lblOffset val="100"/>
        <c:noMultiLvlLbl val="0"/>
      </c:catAx>
      <c:valAx>
        <c:axId val="12427976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4279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A1D63F-46E9-4FA0-8A8D-7B06ADFBC612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C3468C9-1114-4343-861B-E883B0195228}">
      <dgm:prSet phldrT="[Text]" custT="1"/>
      <dgm:spPr/>
      <dgm:t>
        <a:bodyPr/>
        <a:lstStyle/>
        <a:p>
          <a:r>
            <a:rPr lang="en-US" sz="20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TOTAL NO. OF DISCHARGES WERE OBTAINED= 450</a:t>
          </a:r>
        </a:p>
      </dgm:t>
    </dgm:pt>
    <dgm:pt modelId="{1E0E9012-42C1-46EB-983D-5261BB5B26C2}" type="parTrans" cxnId="{803C64E4-AEF9-48BD-9ED7-53347E95A895}">
      <dgm:prSet/>
      <dgm:spPr/>
      <dgm:t>
        <a:bodyPr/>
        <a:lstStyle/>
        <a:p>
          <a:endParaRPr lang="en-US"/>
        </a:p>
      </dgm:t>
    </dgm:pt>
    <dgm:pt modelId="{1493F4E1-E550-4039-B07A-3BA8FAF0E360}" type="sibTrans" cxnId="{803C64E4-AEF9-48BD-9ED7-53347E95A895}">
      <dgm:prSet/>
      <dgm:spPr/>
      <dgm:t>
        <a:bodyPr/>
        <a:lstStyle/>
        <a:p>
          <a:endParaRPr lang="en-US"/>
        </a:p>
      </dgm:t>
    </dgm:pt>
    <dgm:pt modelId="{E39192F8-ABEA-4BE2-91A9-6DAD3C54C95F}">
      <dgm:prSet phldrT="[Text]" custT="1"/>
      <dgm:spPr/>
      <dgm:t>
        <a:bodyPr/>
        <a:lstStyle/>
        <a:p>
          <a:r>
            <a:rPr lang="en-US" sz="20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NEXT, 80% OF THE DISCHARGES WERE TAKEN AS SAMPLE SIZE= 360</a:t>
          </a:r>
        </a:p>
      </dgm:t>
    </dgm:pt>
    <dgm:pt modelId="{6955F9C4-0150-4496-BCC8-17350894E8B0}" type="parTrans" cxnId="{65A5CE8B-7FE2-4ABD-8BB9-031AEF510BBF}">
      <dgm:prSet/>
      <dgm:spPr/>
      <dgm:t>
        <a:bodyPr/>
        <a:lstStyle/>
        <a:p>
          <a:endParaRPr lang="en-US"/>
        </a:p>
      </dgm:t>
    </dgm:pt>
    <dgm:pt modelId="{3E546444-AD21-424D-8C3E-AD43EC0B9954}" type="sibTrans" cxnId="{65A5CE8B-7FE2-4ABD-8BB9-031AEF510BBF}">
      <dgm:prSet/>
      <dgm:spPr/>
      <dgm:t>
        <a:bodyPr/>
        <a:lstStyle/>
        <a:p>
          <a:endParaRPr lang="en-US"/>
        </a:p>
      </dgm:t>
    </dgm:pt>
    <dgm:pt modelId="{E4CE86F8-D2A9-42C8-95D9-45F047194DDE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QUOTA SAMPLING WAS  DONE ACCORDING TO SPECIALITIES</a:t>
          </a:r>
          <a:endParaRPr lang="en-US" sz="2000" b="1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D80FD0-FB47-4D59-9A0D-32BEA1D73AAB}" type="parTrans" cxnId="{12A2BD59-8710-4815-B7DC-A92AAECA22FC}">
      <dgm:prSet/>
      <dgm:spPr/>
      <dgm:t>
        <a:bodyPr/>
        <a:lstStyle/>
        <a:p>
          <a:endParaRPr lang="en-US"/>
        </a:p>
      </dgm:t>
    </dgm:pt>
    <dgm:pt modelId="{A2401A68-E45C-4002-B7DB-ED3101B5115B}" type="sibTrans" cxnId="{12A2BD59-8710-4815-B7DC-A92AAECA22FC}">
      <dgm:prSet/>
      <dgm:spPr/>
      <dgm:t>
        <a:bodyPr/>
        <a:lstStyle/>
        <a:p>
          <a:endParaRPr lang="en-US"/>
        </a:p>
      </dgm:t>
    </dgm:pt>
    <dgm:pt modelId="{A55C2AAB-4B13-4121-9D1C-10BD8CC6A166}">
      <dgm:prSet phldrT="[Text]" custT="1"/>
      <dgm:spPr/>
      <dgm:t>
        <a:bodyPr/>
        <a:lstStyle/>
        <a:p>
          <a:r>
            <a:rPr lang="en-US" sz="2000" b="1" u="none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FURTHER, </a:t>
          </a:r>
          <a:r>
            <a:rPr lang="en-US" sz="20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SIMPLE RANDOM SAMPLING WAS DONE</a:t>
          </a:r>
          <a:endParaRPr lang="en-US" sz="2000" b="1" u="none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99F86A-6F41-4B9F-9BBA-7F979384474F}" type="parTrans" cxnId="{952CE7D4-A90F-4D35-82FE-D5ADA651F93E}">
      <dgm:prSet/>
      <dgm:spPr/>
      <dgm:t>
        <a:bodyPr/>
        <a:lstStyle/>
        <a:p>
          <a:endParaRPr lang="en-US"/>
        </a:p>
      </dgm:t>
    </dgm:pt>
    <dgm:pt modelId="{8219230D-5B9C-4D58-9353-242F224BFD2E}" type="sibTrans" cxnId="{952CE7D4-A90F-4D35-82FE-D5ADA651F93E}">
      <dgm:prSet/>
      <dgm:spPr/>
      <dgm:t>
        <a:bodyPr/>
        <a:lstStyle/>
        <a:p>
          <a:endParaRPr lang="en-US"/>
        </a:p>
      </dgm:t>
    </dgm:pt>
    <dgm:pt modelId="{44D3CAA1-848C-4809-8777-F546C73E8398}">
      <dgm:prSet phldrT="[Text]" custT="1"/>
      <dgm:spPr/>
      <dgm:t>
        <a:bodyPr/>
        <a:lstStyle/>
        <a:p>
          <a:r>
            <a:rPr lang="en-US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INTERPRETATIONS  WERE OBTAINED</a:t>
          </a:r>
        </a:p>
      </dgm:t>
    </dgm:pt>
    <dgm:pt modelId="{D0860040-738C-47DE-9099-6039771361C3}" type="parTrans" cxnId="{4F1508E9-8ED2-468E-B89C-B7130C94E280}">
      <dgm:prSet/>
      <dgm:spPr/>
      <dgm:t>
        <a:bodyPr/>
        <a:lstStyle/>
        <a:p>
          <a:endParaRPr lang="en-US"/>
        </a:p>
      </dgm:t>
    </dgm:pt>
    <dgm:pt modelId="{534266AB-63EB-4E05-8537-3CD93E93810D}" type="sibTrans" cxnId="{4F1508E9-8ED2-468E-B89C-B7130C94E280}">
      <dgm:prSet/>
      <dgm:spPr/>
      <dgm:t>
        <a:bodyPr/>
        <a:lstStyle/>
        <a:p>
          <a:endParaRPr lang="en-US"/>
        </a:p>
      </dgm:t>
    </dgm:pt>
    <dgm:pt modelId="{261119B1-C090-4BE3-97F6-F95C89568A72}" type="pres">
      <dgm:prSet presAssocID="{9BA1D63F-46E9-4FA0-8A8D-7B06ADFBC61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7795AF-D4FB-4F70-AA45-AC9C802D6C2D}" type="pres">
      <dgm:prSet presAssocID="{EC3468C9-1114-4343-861B-E883B0195228}" presName="node" presStyleLbl="node1" presStyleIdx="0" presStyleCnt="5" custLinFactNeighborY="5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E5BE2A-C049-40B0-83F5-627932CC160B}" type="pres">
      <dgm:prSet presAssocID="{1493F4E1-E550-4039-B07A-3BA8FAF0E360}" presName="sibTrans" presStyleCnt="0"/>
      <dgm:spPr/>
    </dgm:pt>
    <dgm:pt modelId="{3DDDEA06-9D51-4A14-A043-D03254828E4B}" type="pres">
      <dgm:prSet presAssocID="{E39192F8-ABEA-4BE2-91A9-6DAD3C54C95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13B719-2390-4CEA-9681-B4726F8A2588}" type="pres">
      <dgm:prSet presAssocID="{3E546444-AD21-424D-8C3E-AD43EC0B9954}" presName="sibTrans" presStyleCnt="0"/>
      <dgm:spPr/>
    </dgm:pt>
    <dgm:pt modelId="{DE90014B-0DD6-4BEA-A5CF-8324F17D31BF}" type="pres">
      <dgm:prSet presAssocID="{E4CE86F8-D2A9-42C8-95D9-45F047194DD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325DFF-FF58-45EB-A8A1-07CD74D4645D}" type="pres">
      <dgm:prSet presAssocID="{A2401A68-E45C-4002-B7DB-ED3101B5115B}" presName="sibTrans" presStyleCnt="0"/>
      <dgm:spPr/>
    </dgm:pt>
    <dgm:pt modelId="{B8DCCDC9-F248-42BF-81EB-DD2F1FE56CB3}" type="pres">
      <dgm:prSet presAssocID="{A55C2AAB-4B13-4121-9D1C-10BD8CC6A16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1791CA-FBDE-48D7-960F-4BE5DEB64554}" type="pres">
      <dgm:prSet presAssocID="{8219230D-5B9C-4D58-9353-242F224BFD2E}" presName="sibTrans" presStyleCnt="0"/>
      <dgm:spPr/>
    </dgm:pt>
    <dgm:pt modelId="{D5A417C2-0ED0-41E9-938F-C456AAACF002}" type="pres">
      <dgm:prSet presAssocID="{44D3CAA1-848C-4809-8777-F546C73E8398}" presName="node" presStyleLbl="node1" presStyleIdx="4" presStyleCnt="5" custLinFactNeighborX="698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A2BD59-8710-4815-B7DC-A92AAECA22FC}" srcId="{9BA1D63F-46E9-4FA0-8A8D-7B06ADFBC612}" destId="{E4CE86F8-D2A9-42C8-95D9-45F047194DDE}" srcOrd="2" destOrd="0" parTransId="{63D80FD0-FB47-4D59-9A0D-32BEA1D73AAB}" sibTransId="{A2401A68-E45C-4002-B7DB-ED3101B5115B}"/>
    <dgm:cxn modelId="{C00333A5-2073-4081-81D7-34C66381892D}" type="presOf" srcId="{A55C2AAB-4B13-4121-9D1C-10BD8CC6A166}" destId="{B8DCCDC9-F248-42BF-81EB-DD2F1FE56CB3}" srcOrd="0" destOrd="0" presId="urn:microsoft.com/office/officeart/2005/8/layout/default"/>
    <dgm:cxn modelId="{65A5CE8B-7FE2-4ABD-8BB9-031AEF510BBF}" srcId="{9BA1D63F-46E9-4FA0-8A8D-7B06ADFBC612}" destId="{E39192F8-ABEA-4BE2-91A9-6DAD3C54C95F}" srcOrd="1" destOrd="0" parTransId="{6955F9C4-0150-4496-BCC8-17350894E8B0}" sibTransId="{3E546444-AD21-424D-8C3E-AD43EC0B9954}"/>
    <dgm:cxn modelId="{229318AF-8D8B-45FB-87E2-E7046DE54BCE}" type="presOf" srcId="{E39192F8-ABEA-4BE2-91A9-6DAD3C54C95F}" destId="{3DDDEA06-9D51-4A14-A043-D03254828E4B}" srcOrd="0" destOrd="0" presId="urn:microsoft.com/office/officeart/2005/8/layout/default"/>
    <dgm:cxn modelId="{4F1508E9-8ED2-468E-B89C-B7130C94E280}" srcId="{9BA1D63F-46E9-4FA0-8A8D-7B06ADFBC612}" destId="{44D3CAA1-848C-4809-8777-F546C73E8398}" srcOrd="4" destOrd="0" parTransId="{D0860040-738C-47DE-9099-6039771361C3}" sibTransId="{534266AB-63EB-4E05-8537-3CD93E93810D}"/>
    <dgm:cxn modelId="{803C64E4-AEF9-48BD-9ED7-53347E95A895}" srcId="{9BA1D63F-46E9-4FA0-8A8D-7B06ADFBC612}" destId="{EC3468C9-1114-4343-861B-E883B0195228}" srcOrd="0" destOrd="0" parTransId="{1E0E9012-42C1-46EB-983D-5261BB5B26C2}" sibTransId="{1493F4E1-E550-4039-B07A-3BA8FAF0E360}"/>
    <dgm:cxn modelId="{952CE7D4-A90F-4D35-82FE-D5ADA651F93E}" srcId="{9BA1D63F-46E9-4FA0-8A8D-7B06ADFBC612}" destId="{A55C2AAB-4B13-4121-9D1C-10BD8CC6A166}" srcOrd="3" destOrd="0" parTransId="{C199F86A-6F41-4B9F-9BBA-7F979384474F}" sibTransId="{8219230D-5B9C-4D58-9353-242F224BFD2E}"/>
    <dgm:cxn modelId="{15984FDA-DDFD-460C-8F80-1EA1B9A9B57D}" type="presOf" srcId="{44D3CAA1-848C-4809-8777-F546C73E8398}" destId="{D5A417C2-0ED0-41E9-938F-C456AAACF002}" srcOrd="0" destOrd="0" presId="urn:microsoft.com/office/officeart/2005/8/layout/default"/>
    <dgm:cxn modelId="{C6A86CFF-D98E-4F71-9A78-2149EDF8F98A}" type="presOf" srcId="{EC3468C9-1114-4343-861B-E883B0195228}" destId="{DA7795AF-D4FB-4F70-AA45-AC9C802D6C2D}" srcOrd="0" destOrd="0" presId="urn:microsoft.com/office/officeart/2005/8/layout/default"/>
    <dgm:cxn modelId="{018A8DC9-407B-48EC-B61A-C9E9FCCFD8C3}" type="presOf" srcId="{E4CE86F8-D2A9-42C8-95D9-45F047194DDE}" destId="{DE90014B-0DD6-4BEA-A5CF-8324F17D31BF}" srcOrd="0" destOrd="0" presId="urn:microsoft.com/office/officeart/2005/8/layout/default"/>
    <dgm:cxn modelId="{AB70B84E-5154-4A4F-9D29-DCFE4D8B531B}" type="presOf" srcId="{9BA1D63F-46E9-4FA0-8A8D-7B06ADFBC612}" destId="{261119B1-C090-4BE3-97F6-F95C89568A72}" srcOrd="0" destOrd="0" presId="urn:microsoft.com/office/officeart/2005/8/layout/default"/>
    <dgm:cxn modelId="{AF7AAE7B-8261-4DF5-A013-231330CDB960}" type="presParOf" srcId="{261119B1-C090-4BE3-97F6-F95C89568A72}" destId="{DA7795AF-D4FB-4F70-AA45-AC9C802D6C2D}" srcOrd="0" destOrd="0" presId="urn:microsoft.com/office/officeart/2005/8/layout/default"/>
    <dgm:cxn modelId="{C6AF5A63-2040-4B6A-B2DC-E6F974FF61AC}" type="presParOf" srcId="{261119B1-C090-4BE3-97F6-F95C89568A72}" destId="{F7E5BE2A-C049-40B0-83F5-627932CC160B}" srcOrd="1" destOrd="0" presId="urn:microsoft.com/office/officeart/2005/8/layout/default"/>
    <dgm:cxn modelId="{58429CA7-D834-49C2-A675-ECB05A931786}" type="presParOf" srcId="{261119B1-C090-4BE3-97F6-F95C89568A72}" destId="{3DDDEA06-9D51-4A14-A043-D03254828E4B}" srcOrd="2" destOrd="0" presId="urn:microsoft.com/office/officeart/2005/8/layout/default"/>
    <dgm:cxn modelId="{7A88D112-F5C2-492F-86D1-CBE57438DBBF}" type="presParOf" srcId="{261119B1-C090-4BE3-97F6-F95C89568A72}" destId="{4E13B719-2390-4CEA-9681-B4726F8A2588}" srcOrd="3" destOrd="0" presId="urn:microsoft.com/office/officeart/2005/8/layout/default"/>
    <dgm:cxn modelId="{7D5A024E-6FD7-46AE-A63D-B6C751160B4B}" type="presParOf" srcId="{261119B1-C090-4BE3-97F6-F95C89568A72}" destId="{DE90014B-0DD6-4BEA-A5CF-8324F17D31BF}" srcOrd="4" destOrd="0" presId="urn:microsoft.com/office/officeart/2005/8/layout/default"/>
    <dgm:cxn modelId="{374F9D23-F1B9-4B8F-B009-EF8F06A8BF7A}" type="presParOf" srcId="{261119B1-C090-4BE3-97F6-F95C89568A72}" destId="{CD325DFF-FF58-45EB-A8A1-07CD74D4645D}" srcOrd="5" destOrd="0" presId="urn:microsoft.com/office/officeart/2005/8/layout/default"/>
    <dgm:cxn modelId="{075D082A-DBA1-4B2B-BF49-FB36D9B0A635}" type="presParOf" srcId="{261119B1-C090-4BE3-97F6-F95C89568A72}" destId="{B8DCCDC9-F248-42BF-81EB-DD2F1FE56CB3}" srcOrd="6" destOrd="0" presId="urn:microsoft.com/office/officeart/2005/8/layout/default"/>
    <dgm:cxn modelId="{B7E5F69D-563F-4BB2-9C42-2C1614256CBD}" type="presParOf" srcId="{261119B1-C090-4BE3-97F6-F95C89568A72}" destId="{D41791CA-FBDE-48D7-960F-4BE5DEB64554}" srcOrd="7" destOrd="0" presId="urn:microsoft.com/office/officeart/2005/8/layout/default"/>
    <dgm:cxn modelId="{5B312B42-CB4C-4DE7-A500-941F55271228}" type="presParOf" srcId="{261119B1-C090-4BE3-97F6-F95C89568A72}" destId="{D5A417C2-0ED0-41E9-938F-C456AAACF00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A1D63F-46E9-4FA0-8A8D-7B06ADFBC612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C3468C9-1114-4343-861B-E883B0195228}">
      <dgm:prSet phldrT="[Text]" custT="1"/>
      <dgm:spPr/>
      <dgm:t>
        <a:bodyPr/>
        <a:lstStyle/>
        <a:p>
          <a:r>
            <a:rPr lang="en-US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TOTAL NO. OF DISCHARGES WERE OBTAINED= 454</a:t>
          </a:r>
        </a:p>
      </dgm:t>
    </dgm:pt>
    <dgm:pt modelId="{1E0E9012-42C1-46EB-983D-5261BB5B26C2}" type="parTrans" cxnId="{803C64E4-AEF9-48BD-9ED7-53347E95A895}">
      <dgm:prSet/>
      <dgm:spPr/>
      <dgm:t>
        <a:bodyPr/>
        <a:lstStyle/>
        <a:p>
          <a:endParaRPr lang="en-US"/>
        </a:p>
      </dgm:t>
    </dgm:pt>
    <dgm:pt modelId="{1493F4E1-E550-4039-B07A-3BA8FAF0E360}" type="sibTrans" cxnId="{803C64E4-AEF9-48BD-9ED7-53347E95A895}">
      <dgm:prSet/>
      <dgm:spPr/>
      <dgm:t>
        <a:bodyPr/>
        <a:lstStyle/>
        <a:p>
          <a:endParaRPr lang="en-US"/>
        </a:p>
      </dgm:t>
    </dgm:pt>
    <dgm:pt modelId="{E39192F8-ABEA-4BE2-91A9-6DAD3C54C95F}">
      <dgm:prSet phldrT="[Text]" custT="1"/>
      <dgm:spPr/>
      <dgm:t>
        <a:bodyPr/>
        <a:lstStyle/>
        <a:p>
          <a:r>
            <a:rPr lang="en-US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NEXT, 80% OF THE DISCHARGES WERE TAKEN AS SAMPLE SIZE= 364</a:t>
          </a:r>
        </a:p>
      </dgm:t>
    </dgm:pt>
    <dgm:pt modelId="{6955F9C4-0150-4496-BCC8-17350894E8B0}" type="parTrans" cxnId="{65A5CE8B-7FE2-4ABD-8BB9-031AEF510BBF}">
      <dgm:prSet/>
      <dgm:spPr/>
      <dgm:t>
        <a:bodyPr/>
        <a:lstStyle/>
        <a:p>
          <a:endParaRPr lang="en-US"/>
        </a:p>
      </dgm:t>
    </dgm:pt>
    <dgm:pt modelId="{3E546444-AD21-424D-8C3E-AD43EC0B9954}" type="sibTrans" cxnId="{65A5CE8B-7FE2-4ABD-8BB9-031AEF510BBF}">
      <dgm:prSet/>
      <dgm:spPr/>
      <dgm:t>
        <a:bodyPr/>
        <a:lstStyle/>
        <a:p>
          <a:endParaRPr lang="en-US"/>
        </a:p>
      </dgm:t>
    </dgm:pt>
    <dgm:pt modelId="{E4CE86F8-D2A9-42C8-95D9-45F047194DDE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QUOTA SAMPLING WAS DONE ACCORDING TO SPECIALITIES</a:t>
          </a:r>
          <a:endParaRPr lang="en-US" sz="2000" b="1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D80FD0-FB47-4D59-9A0D-32BEA1D73AAB}" type="parTrans" cxnId="{12A2BD59-8710-4815-B7DC-A92AAECA22FC}">
      <dgm:prSet/>
      <dgm:spPr/>
      <dgm:t>
        <a:bodyPr/>
        <a:lstStyle/>
        <a:p>
          <a:endParaRPr lang="en-US"/>
        </a:p>
      </dgm:t>
    </dgm:pt>
    <dgm:pt modelId="{A2401A68-E45C-4002-B7DB-ED3101B5115B}" type="sibTrans" cxnId="{12A2BD59-8710-4815-B7DC-A92AAECA22FC}">
      <dgm:prSet/>
      <dgm:spPr/>
      <dgm:t>
        <a:bodyPr/>
        <a:lstStyle/>
        <a:p>
          <a:endParaRPr lang="en-US"/>
        </a:p>
      </dgm:t>
    </dgm:pt>
    <dgm:pt modelId="{A55C2AAB-4B13-4121-9D1C-10BD8CC6A166}">
      <dgm:prSet phldrT="[Text]" custT="1"/>
      <dgm:spPr/>
      <dgm:t>
        <a:bodyPr/>
        <a:lstStyle/>
        <a:p>
          <a:r>
            <a:rPr lang="en-US" sz="2000" b="1" u="none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FURTHER, </a:t>
          </a:r>
          <a:r>
            <a:rPr lang="en-US" sz="20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SIMPLE RANDOM SAMPLING WAS DONE</a:t>
          </a:r>
          <a:endParaRPr lang="en-US" sz="2000" b="1" u="none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99F86A-6F41-4B9F-9BBA-7F979384474F}" type="parTrans" cxnId="{952CE7D4-A90F-4D35-82FE-D5ADA651F93E}">
      <dgm:prSet/>
      <dgm:spPr/>
      <dgm:t>
        <a:bodyPr/>
        <a:lstStyle/>
        <a:p>
          <a:endParaRPr lang="en-US"/>
        </a:p>
      </dgm:t>
    </dgm:pt>
    <dgm:pt modelId="{8219230D-5B9C-4D58-9353-242F224BFD2E}" type="sibTrans" cxnId="{952CE7D4-A90F-4D35-82FE-D5ADA651F93E}">
      <dgm:prSet/>
      <dgm:spPr/>
      <dgm:t>
        <a:bodyPr/>
        <a:lstStyle/>
        <a:p>
          <a:endParaRPr lang="en-US"/>
        </a:p>
      </dgm:t>
    </dgm:pt>
    <dgm:pt modelId="{44D3CAA1-848C-4809-8777-F546C73E8398}">
      <dgm:prSet phldrT="[Text]" custT="1"/>
      <dgm:spPr/>
      <dgm:t>
        <a:bodyPr/>
        <a:lstStyle/>
        <a:p>
          <a:r>
            <a:rPr lang="en-US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INTERPRETATIONS  WERE OBTAINED</a:t>
          </a:r>
        </a:p>
      </dgm:t>
    </dgm:pt>
    <dgm:pt modelId="{D0860040-738C-47DE-9099-6039771361C3}" type="parTrans" cxnId="{4F1508E9-8ED2-468E-B89C-B7130C94E280}">
      <dgm:prSet/>
      <dgm:spPr/>
      <dgm:t>
        <a:bodyPr/>
        <a:lstStyle/>
        <a:p>
          <a:endParaRPr lang="en-US"/>
        </a:p>
      </dgm:t>
    </dgm:pt>
    <dgm:pt modelId="{534266AB-63EB-4E05-8537-3CD93E93810D}" type="sibTrans" cxnId="{4F1508E9-8ED2-468E-B89C-B7130C94E280}">
      <dgm:prSet/>
      <dgm:spPr/>
      <dgm:t>
        <a:bodyPr/>
        <a:lstStyle/>
        <a:p>
          <a:endParaRPr lang="en-US"/>
        </a:p>
      </dgm:t>
    </dgm:pt>
    <dgm:pt modelId="{261119B1-C090-4BE3-97F6-F95C89568A72}" type="pres">
      <dgm:prSet presAssocID="{9BA1D63F-46E9-4FA0-8A8D-7B06ADFBC61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7795AF-D4FB-4F70-AA45-AC9C802D6C2D}" type="pres">
      <dgm:prSet presAssocID="{EC3468C9-1114-4343-861B-E883B019522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E5BE2A-C049-40B0-83F5-627932CC160B}" type="pres">
      <dgm:prSet presAssocID="{1493F4E1-E550-4039-B07A-3BA8FAF0E360}" presName="sibTrans" presStyleCnt="0"/>
      <dgm:spPr/>
    </dgm:pt>
    <dgm:pt modelId="{3DDDEA06-9D51-4A14-A043-D03254828E4B}" type="pres">
      <dgm:prSet presAssocID="{E39192F8-ABEA-4BE2-91A9-6DAD3C54C95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13B719-2390-4CEA-9681-B4726F8A2588}" type="pres">
      <dgm:prSet presAssocID="{3E546444-AD21-424D-8C3E-AD43EC0B9954}" presName="sibTrans" presStyleCnt="0"/>
      <dgm:spPr/>
    </dgm:pt>
    <dgm:pt modelId="{DE90014B-0DD6-4BEA-A5CF-8324F17D31BF}" type="pres">
      <dgm:prSet presAssocID="{E4CE86F8-D2A9-42C8-95D9-45F047194DD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325DFF-FF58-45EB-A8A1-07CD74D4645D}" type="pres">
      <dgm:prSet presAssocID="{A2401A68-E45C-4002-B7DB-ED3101B5115B}" presName="sibTrans" presStyleCnt="0"/>
      <dgm:spPr/>
    </dgm:pt>
    <dgm:pt modelId="{B8DCCDC9-F248-42BF-81EB-DD2F1FE56CB3}" type="pres">
      <dgm:prSet presAssocID="{A55C2AAB-4B13-4121-9D1C-10BD8CC6A16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1791CA-FBDE-48D7-960F-4BE5DEB64554}" type="pres">
      <dgm:prSet presAssocID="{8219230D-5B9C-4D58-9353-242F224BFD2E}" presName="sibTrans" presStyleCnt="0"/>
      <dgm:spPr/>
    </dgm:pt>
    <dgm:pt modelId="{D5A417C2-0ED0-41E9-938F-C456AAACF002}" type="pres">
      <dgm:prSet presAssocID="{44D3CAA1-848C-4809-8777-F546C73E839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A2BD59-8710-4815-B7DC-A92AAECA22FC}" srcId="{9BA1D63F-46E9-4FA0-8A8D-7B06ADFBC612}" destId="{E4CE86F8-D2A9-42C8-95D9-45F047194DDE}" srcOrd="2" destOrd="0" parTransId="{63D80FD0-FB47-4D59-9A0D-32BEA1D73AAB}" sibTransId="{A2401A68-E45C-4002-B7DB-ED3101B5115B}"/>
    <dgm:cxn modelId="{316F9BAC-DB6C-42DF-9954-F8E3A354F17D}" type="presOf" srcId="{9BA1D63F-46E9-4FA0-8A8D-7B06ADFBC612}" destId="{261119B1-C090-4BE3-97F6-F95C89568A72}" srcOrd="0" destOrd="0" presId="urn:microsoft.com/office/officeart/2005/8/layout/default"/>
    <dgm:cxn modelId="{65A5CE8B-7FE2-4ABD-8BB9-031AEF510BBF}" srcId="{9BA1D63F-46E9-4FA0-8A8D-7B06ADFBC612}" destId="{E39192F8-ABEA-4BE2-91A9-6DAD3C54C95F}" srcOrd="1" destOrd="0" parTransId="{6955F9C4-0150-4496-BCC8-17350894E8B0}" sibTransId="{3E546444-AD21-424D-8C3E-AD43EC0B9954}"/>
    <dgm:cxn modelId="{4F1508E9-8ED2-468E-B89C-B7130C94E280}" srcId="{9BA1D63F-46E9-4FA0-8A8D-7B06ADFBC612}" destId="{44D3CAA1-848C-4809-8777-F546C73E8398}" srcOrd="4" destOrd="0" parTransId="{D0860040-738C-47DE-9099-6039771361C3}" sibTransId="{534266AB-63EB-4E05-8537-3CD93E93810D}"/>
    <dgm:cxn modelId="{3DD4DE91-D4CE-47FC-9B9C-484B217246CD}" type="presOf" srcId="{E4CE86F8-D2A9-42C8-95D9-45F047194DDE}" destId="{DE90014B-0DD6-4BEA-A5CF-8324F17D31BF}" srcOrd="0" destOrd="0" presId="urn:microsoft.com/office/officeart/2005/8/layout/default"/>
    <dgm:cxn modelId="{803C64E4-AEF9-48BD-9ED7-53347E95A895}" srcId="{9BA1D63F-46E9-4FA0-8A8D-7B06ADFBC612}" destId="{EC3468C9-1114-4343-861B-E883B0195228}" srcOrd="0" destOrd="0" parTransId="{1E0E9012-42C1-46EB-983D-5261BB5B26C2}" sibTransId="{1493F4E1-E550-4039-B07A-3BA8FAF0E360}"/>
    <dgm:cxn modelId="{09C502D4-04E2-4A0D-A5C4-8F4B47098522}" type="presOf" srcId="{44D3CAA1-848C-4809-8777-F546C73E8398}" destId="{D5A417C2-0ED0-41E9-938F-C456AAACF002}" srcOrd="0" destOrd="0" presId="urn:microsoft.com/office/officeart/2005/8/layout/default"/>
    <dgm:cxn modelId="{952CE7D4-A90F-4D35-82FE-D5ADA651F93E}" srcId="{9BA1D63F-46E9-4FA0-8A8D-7B06ADFBC612}" destId="{A55C2AAB-4B13-4121-9D1C-10BD8CC6A166}" srcOrd="3" destOrd="0" parTransId="{C199F86A-6F41-4B9F-9BBA-7F979384474F}" sibTransId="{8219230D-5B9C-4D58-9353-242F224BFD2E}"/>
    <dgm:cxn modelId="{088E356E-B3DD-48A1-9371-6B17AA75FF54}" type="presOf" srcId="{E39192F8-ABEA-4BE2-91A9-6DAD3C54C95F}" destId="{3DDDEA06-9D51-4A14-A043-D03254828E4B}" srcOrd="0" destOrd="0" presId="urn:microsoft.com/office/officeart/2005/8/layout/default"/>
    <dgm:cxn modelId="{68677A63-3874-40B1-8B6A-D4094F9D2361}" type="presOf" srcId="{A55C2AAB-4B13-4121-9D1C-10BD8CC6A166}" destId="{B8DCCDC9-F248-42BF-81EB-DD2F1FE56CB3}" srcOrd="0" destOrd="0" presId="urn:microsoft.com/office/officeart/2005/8/layout/default"/>
    <dgm:cxn modelId="{91315D71-766F-4A87-91CA-919006BCE2B3}" type="presOf" srcId="{EC3468C9-1114-4343-861B-E883B0195228}" destId="{DA7795AF-D4FB-4F70-AA45-AC9C802D6C2D}" srcOrd="0" destOrd="0" presId="urn:microsoft.com/office/officeart/2005/8/layout/default"/>
    <dgm:cxn modelId="{0F6584D6-2C1E-4F14-82BF-5F1A13817339}" type="presParOf" srcId="{261119B1-C090-4BE3-97F6-F95C89568A72}" destId="{DA7795AF-D4FB-4F70-AA45-AC9C802D6C2D}" srcOrd="0" destOrd="0" presId="urn:microsoft.com/office/officeart/2005/8/layout/default"/>
    <dgm:cxn modelId="{A973D7BF-08B3-43F0-8102-20917C72B97C}" type="presParOf" srcId="{261119B1-C090-4BE3-97F6-F95C89568A72}" destId="{F7E5BE2A-C049-40B0-83F5-627932CC160B}" srcOrd="1" destOrd="0" presId="urn:microsoft.com/office/officeart/2005/8/layout/default"/>
    <dgm:cxn modelId="{7572B0CE-AAE2-438A-811F-E0F5911B3397}" type="presParOf" srcId="{261119B1-C090-4BE3-97F6-F95C89568A72}" destId="{3DDDEA06-9D51-4A14-A043-D03254828E4B}" srcOrd="2" destOrd="0" presId="urn:microsoft.com/office/officeart/2005/8/layout/default"/>
    <dgm:cxn modelId="{89136CF6-49F2-4C90-AF95-886D0DBEE3EB}" type="presParOf" srcId="{261119B1-C090-4BE3-97F6-F95C89568A72}" destId="{4E13B719-2390-4CEA-9681-B4726F8A2588}" srcOrd="3" destOrd="0" presId="urn:microsoft.com/office/officeart/2005/8/layout/default"/>
    <dgm:cxn modelId="{66DAFA61-3C59-4EEB-B2A6-F1D88362DC7A}" type="presParOf" srcId="{261119B1-C090-4BE3-97F6-F95C89568A72}" destId="{DE90014B-0DD6-4BEA-A5CF-8324F17D31BF}" srcOrd="4" destOrd="0" presId="urn:microsoft.com/office/officeart/2005/8/layout/default"/>
    <dgm:cxn modelId="{586D43DE-16D6-46EB-A9B0-D4E7CC2D060E}" type="presParOf" srcId="{261119B1-C090-4BE3-97F6-F95C89568A72}" destId="{CD325DFF-FF58-45EB-A8A1-07CD74D4645D}" srcOrd="5" destOrd="0" presId="urn:microsoft.com/office/officeart/2005/8/layout/default"/>
    <dgm:cxn modelId="{A5637022-3651-45D6-AC7A-5720FCB2B58B}" type="presParOf" srcId="{261119B1-C090-4BE3-97F6-F95C89568A72}" destId="{B8DCCDC9-F248-42BF-81EB-DD2F1FE56CB3}" srcOrd="6" destOrd="0" presId="urn:microsoft.com/office/officeart/2005/8/layout/default"/>
    <dgm:cxn modelId="{5697B6F4-FB60-4FF0-9077-63F089B22EEC}" type="presParOf" srcId="{261119B1-C090-4BE3-97F6-F95C89568A72}" destId="{D41791CA-FBDE-48D7-960F-4BE5DEB64554}" srcOrd="7" destOrd="0" presId="urn:microsoft.com/office/officeart/2005/8/layout/default"/>
    <dgm:cxn modelId="{1B66F4CF-1D8C-4C5D-A0EC-C187248F7E9F}" type="presParOf" srcId="{261119B1-C090-4BE3-97F6-F95C89568A72}" destId="{D5A417C2-0ED0-41E9-938F-C456AAACF00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795AF-D4FB-4F70-AA45-AC9C802D6C2D}">
      <dsp:nvSpPr>
        <dsp:cNvPr id="0" name=""/>
        <dsp:cNvSpPr/>
      </dsp:nvSpPr>
      <dsp:spPr>
        <a:xfrm>
          <a:off x="0" y="419966"/>
          <a:ext cx="3006869" cy="18041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TOTAL NO. OF DISCHARGES WERE OBTAINED= 450</a:t>
          </a:r>
        </a:p>
      </dsp:txBody>
      <dsp:txXfrm>
        <a:off x="0" y="419966"/>
        <a:ext cx="3006869" cy="1804121"/>
      </dsp:txXfrm>
    </dsp:sp>
    <dsp:sp modelId="{3DDDEA06-9D51-4A14-A043-D03254828E4B}">
      <dsp:nvSpPr>
        <dsp:cNvPr id="0" name=""/>
        <dsp:cNvSpPr/>
      </dsp:nvSpPr>
      <dsp:spPr>
        <a:xfrm>
          <a:off x="3307556" y="409466"/>
          <a:ext cx="3006869" cy="1804121"/>
        </a:xfrm>
        <a:prstGeom prst="rect">
          <a:avLst/>
        </a:prstGeom>
        <a:solidFill>
          <a:schemeClr val="accent2">
            <a:hueOff val="113291"/>
            <a:satOff val="-11998"/>
            <a:lumOff val="-29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NEXT, 80% OF THE DISCHARGES WERE TAKEN AS SAMPLE SIZE= 360</a:t>
          </a:r>
        </a:p>
      </dsp:txBody>
      <dsp:txXfrm>
        <a:off x="3307556" y="409466"/>
        <a:ext cx="3006869" cy="1804121"/>
      </dsp:txXfrm>
    </dsp:sp>
    <dsp:sp modelId="{DE90014B-0DD6-4BEA-A5CF-8324F17D31BF}">
      <dsp:nvSpPr>
        <dsp:cNvPr id="0" name=""/>
        <dsp:cNvSpPr/>
      </dsp:nvSpPr>
      <dsp:spPr>
        <a:xfrm>
          <a:off x="6615112" y="409466"/>
          <a:ext cx="3006869" cy="1804121"/>
        </a:xfrm>
        <a:prstGeom prst="rect">
          <a:avLst/>
        </a:prstGeom>
        <a:solidFill>
          <a:schemeClr val="accent2">
            <a:hueOff val="226582"/>
            <a:satOff val="-23996"/>
            <a:lumOff val="-58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QUOTA SAMPLING WAS  DONE ACCORDING TO SPECIALITIES</a:t>
          </a:r>
          <a:endParaRPr lang="en-US" sz="2000" b="1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15112" y="409466"/>
        <a:ext cx="3006869" cy="1804121"/>
      </dsp:txXfrm>
    </dsp:sp>
    <dsp:sp modelId="{B8DCCDC9-F248-42BF-81EB-DD2F1FE56CB3}">
      <dsp:nvSpPr>
        <dsp:cNvPr id="0" name=""/>
        <dsp:cNvSpPr/>
      </dsp:nvSpPr>
      <dsp:spPr>
        <a:xfrm>
          <a:off x="1653778" y="2514275"/>
          <a:ext cx="3006869" cy="1804121"/>
        </a:xfrm>
        <a:prstGeom prst="rect">
          <a:avLst/>
        </a:prstGeom>
        <a:solidFill>
          <a:schemeClr val="accent2">
            <a:hueOff val="339874"/>
            <a:satOff val="-35995"/>
            <a:lumOff val="-88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none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FURTHER, </a:t>
          </a:r>
          <a:r>
            <a:rPr lang="en-US" sz="2000" b="1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SIMPLE RANDOM SAMPLING WAS DONE</a:t>
          </a:r>
          <a:endParaRPr lang="en-US" sz="2000" b="1" u="none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53778" y="2514275"/>
        <a:ext cx="3006869" cy="1804121"/>
      </dsp:txXfrm>
    </dsp:sp>
    <dsp:sp modelId="{D5A417C2-0ED0-41E9-938F-C456AAACF002}">
      <dsp:nvSpPr>
        <dsp:cNvPr id="0" name=""/>
        <dsp:cNvSpPr/>
      </dsp:nvSpPr>
      <dsp:spPr>
        <a:xfrm>
          <a:off x="4982322" y="2514275"/>
          <a:ext cx="3006869" cy="1804121"/>
        </a:xfrm>
        <a:prstGeom prst="rect">
          <a:avLst/>
        </a:prstGeom>
        <a:solidFill>
          <a:schemeClr val="accent2">
            <a:hueOff val="453165"/>
            <a:satOff val="-47993"/>
            <a:lumOff val="-117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INTERPRETATIONS  WERE OBTAINED</a:t>
          </a:r>
        </a:p>
      </dsp:txBody>
      <dsp:txXfrm>
        <a:off x="4982322" y="2514275"/>
        <a:ext cx="3006869" cy="18041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795AF-D4FB-4F70-AA45-AC9C802D6C2D}">
      <dsp:nvSpPr>
        <dsp:cNvPr id="0" name=""/>
        <dsp:cNvSpPr/>
      </dsp:nvSpPr>
      <dsp:spPr>
        <a:xfrm>
          <a:off x="0" y="245810"/>
          <a:ext cx="2954914" cy="177294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TOTAL NO. OF DISCHARGES WERE OBTAINED= 454</a:t>
          </a:r>
        </a:p>
      </dsp:txBody>
      <dsp:txXfrm>
        <a:off x="0" y="245810"/>
        <a:ext cx="2954914" cy="1772948"/>
      </dsp:txXfrm>
    </dsp:sp>
    <dsp:sp modelId="{3DDDEA06-9D51-4A14-A043-D03254828E4B}">
      <dsp:nvSpPr>
        <dsp:cNvPr id="0" name=""/>
        <dsp:cNvSpPr/>
      </dsp:nvSpPr>
      <dsp:spPr>
        <a:xfrm>
          <a:off x="3250406" y="245810"/>
          <a:ext cx="2954914" cy="1772948"/>
        </a:xfrm>
        <a:prstGeom prst="rect">
          <a:avLst/>
        </a:prstGeom>
        <a:solidFill>
          <a:schemeClr val="accent2">
            <a:hueOff val="113291"/>
            <a:satOff val="-11998"/>
            <a:lumOff val="-29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NEXT, 80% OF THE DISCHARGES WERE TAKEN AS SAMPLE SIZE= 364</a:t>
          </a:r>
        </a:p>
      </dsp:txBody>
      <dsp:txXfrm>
        <a:off x="3250406" y="245810"/>
        <a:ext cx="2954914" cy="1772948"/>
      </dsp:txXfrm>
    </dsp:sp>
    <dsp:sp modelId="{DE90014B-0DD6-4BEA-A5CF-8324F17D31BF}">
      <dsp:nvSpPr>
        <dsp:cNvPr id="0" name=""/>
        <dsp:cNvSpPr/>
      </dsp:nvSpPr>
      <dsp:spPr>
        <a:xfrm>
          <a:off x="6500812" y="245810"/>
          <a:ext cx="2954914" cy="1772948"/>
        </a:xfrm>
        <a:prstGeom prst="rect">
          <a:avLst/>
        </a:prstGeom>
        <a:solidFill>
          <a:schemeClr val="accent2">
            <a:hueOff val="226582"/>
            <a:satOff val="-23996"/>
            <a:lumOff val="-58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QUOTA SAMPLING WAS DONE ACCORDING TO SPECIALITIES</a:t>
          </a:r>
          <a:endParaRPr lang="en-US" sz="2000" b="1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00812" y="245810"/>
        <a:ext cx="2954914" cy="1772948"/>
      </dsp:txXfrm>
    </dsp:sp>
    <dsp:sp modelId="{B8DCCDC9-F248-42BF-81EB-DD2F1FE56CB3}">
      <dsp:nvSpPr>
        <dsp:cNvPr id="0" name=""/>
        <dsp:cNvSpPr/>
      </dsp:nvSpPr>
      <dsp:spPr>
        <a:xfrm>
          <a:off x="1625203" y="2314250"/>
          <a:ext cx="2954914" cy="1772948"/>
        </a:xfrm>
        <a:prstGeom prst="rect">
          <a:avLst/>
        </a:prstGeom>
        <a:solidFill>
          <a:schemeClr val="accent2">
            <a:hueOff val="339874"/>
            <a:satOff val="-35995"/>
            <a:lumOff val="-88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none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FURTHER, </a:t>
          </a:r>
          <a:r>
            <a:rPr lang="en-US" sz="2000" b="1" kern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SIMPLE RANDOM SAMPLING WAS DONE</a:t>
          </a:r>
          <a:endParaRPr lang="en-US" sz="2000" b="1" u="none" kern="12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25203" y="2314250"/>
        <a:ext cx="2954914" cy="1772948"/>
      </dsp:txXfrm>
    </dsp:sp>
    <dsp:sp modelId="{D5A417C2-0ED0-41E9-938F-C456AAACF002}">
      <dsp:nvSpPr>
        <dsp:cNvPr id="0" name=""/>
        <dsp:cNvSpPr/>
      </dsp:nvSpPr>
      <dsp:spPr>
        <a:xfrm>
          <a:off x="4875609" y="2314250"/>
          <a:ext cx="2954914" cy="1772948"/>
        </a:xfrm>
        <a:prstGeom prst="rect">
          <a:avLst/>
        </a:prstGeom>
        <a:solidFill>
          <a:schemeClr val="accent2">
            <a:hueOff val="453165"/>
            <a:satOff val="-47993"/>
            <a:lumOff val="-117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INTERPRETATIONS  WERE OBTAINED</a:t>
          </a:r>
        </a:p>
      </dsp:txBody>
      <dsp:txXfrm>
        <a:off x="4875609" y="2314250"/>
        <a:ext cx="2954914" cy="1772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98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33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5716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528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1021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295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857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98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817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885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671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394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9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00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04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452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9" y="685801"/>
            <a:ext cx="10590213" cy="3491344"/>
          </a:xfrm>
        </p:spPr>
        <p:txBody>
          <a:bodyPr>
            <a:normAutofit/>
          </a:bodyPr>
          <a:lstStyle/>
          <a:p>
            <a:pPr algn="ctr"/>
            <a:r>
              <a:rPr lang="en-IN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DISSERTATION</a:t>
            </a:r>
            <a:br>
              <a:rPr lang="en-IN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br>
              <a:rPr lang="en-IN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HEART INSTITUTE</a:t>
            </a:r>
            <a:br>
              <a:rPr lang="en-IN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br>
              <a:rPr lang="en-IN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QUALITATIVE &amp; QUANTITATIVE ANALYSIS OF MEDICAL RECORDS </a:t>
            </a:r>
            <a:endParaRPr lang="en-IN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8199" y="4777379"/>
            <a:ext cx="3532909" cy="1800066"/>
          </a:xfrm>
        </p:spPr>
        <p:txBody>
          <a:bodyPr>
            <a:normAutofit/>
          </a:bodyPr>
          <a:lstStyle/>
          <a:p>
            <a:pPr algn="ctr"/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BY:-</a:t>
            </a:r>
          </a:p>
          <a:p>
            <a:pPr algn="ctr"/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 Alisha Aggarwal</a:t>
            </a:r>
          </a:p>
          <a:p>
            <a:pPr algn="ctr"/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PG/14/005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228600"/>
            <a:ext cx="2098964" cy="1476375"/>
          </a:xfrm>
          <a:prstGeom prst="rect">
            <a:avLst/>
          </a:prstGeom>
        </p:spPr>
      </p:pic>
      <p:pic>
        <p:nvPicPr>
          <p:cNvPr id="1026" name="Picture 2" descr="http://imageshotfrogin.blob.core.windows.net/companies/NATIONAL-HEART-INSTITUTE/images/NATIONAL-HEART-INSTITUTE_24173_ima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5950" y="595311"/>
            <a:ext cx="2232315" cy="84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37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0899" y="215900"/>
            <a:ext cx="9383713" cy="660400"/>
          </a:xfrm>
        </p:spPr>
        <p:txBody>
          <a:bodyPr>
            <a:normAutofit/>
          </a:bodyPr>
          <a:lstStyle/>
          <a:p>
            <a:pPr algn="ctr"/>
            <a:r>
              <a:rPr lang="en-IN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SAMPLING TECHNIQUE</a:t>
            </a:r>
            <a:endParaRPr lang="en-IN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879600" y="889000"/>
            <a:ext cx="9625012" cy="5321300"/>
          </a:xfrm>
        </p:spPr>
        <p:txBody>
          <a:bodyPr>
            <a:normAutofit/>
          </a:bodyPr>
          <a:lstStyle/>
          <a:p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MONTH OF FEBRUARY 2016</a:t>
            </a:r>
          </a:p>
          <a:p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295048"/>
              </p:ext>
            </p:extLst>
          </p:nvPr>
        </p:nvGraphicFramePr>
        <p:xfrm>
          <a:off x="2120899" y="1308091"/>
          <a:ext cx="9245600" cy="5334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1400"/>
                <a:gridCol w="2311400"/>
                <a:gridCol w="2311400"/>
                <a:gridCol w="2311400"/>
              </a:tblGrid>
              <a:tr h="681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S.NO 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SPECIALITIES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NO. OF DISCHARGES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 OF THE DISCHARGES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</a:tr>
              <a:tr h="326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Cardiac surgery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</a:tr>
              <a:tr h="326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Cardiology 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</a:tr>
              <a:tr h="326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</a:tr>
              <a:tr h="326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Gastroenterology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</a:tr>
              <a:tr h="326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General surgery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</a:tr>
              <a:tr h="3355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Medicine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</a:tr>
              <a:tr h="3355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Nephrology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</a:tr>
              <a:tr h="3355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Neurology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</a:tr>
              <a:tr h="3355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Oncology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</a:tr>
              <a:tr h="3355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Orthopedics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</a:tr>
              <a:tr h="3355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Physician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</a:tr>
              <a:tr h="3355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Pulmonary medicine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</a:tr>
              <a:tr h="3355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Urology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</a:tr>
              <a:tr h="3355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92" marR="6619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471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453571"/>
              </p:ext>
            </p:extLst>
          </p:nvPr>
        </p:nvGraphicFramePr>
        <p:xfrm>
          <a:off x="1676400" y="165100"/>
          <a:ext cx="9764713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97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491" y="185882"/>
            <a:ext cx="9650413" cy="952500"/>
          </a:xfrm>
        </p:spPr>
        <p:txBody>
          <a:bodyPr>
            <a:normAutofit/>
          </a:bodyPr>
          <a:lstStyle/>
          <a:p>
            <a:r>
              <a:rPr lang="en-I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  <a:br>
              <a:rPr lang="en-I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54200" y="889000"/>
            <a:ext cx="9650412" cy="5715000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problem of  incomplete patient briefing form is prevalent majorly in the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medicine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speciality while it is least in the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oncolog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speciality.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urology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speciality is the main speciality suffering through the problem  of  discharge summary  not being signed by the consultant.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medicine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speciality is the only one where the flaw of the procedural checklist not signed by the in charge is existent.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name of surgeon mentioned  in the surgical safety checklist is a highly frequent occurrence in the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while it is non-existent in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urology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department,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oncology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department and the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physician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department.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being the least in the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neurology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department, ECG report not signed by reporting physician is a very crucial muddle in the departments of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gastroenterolog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and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surgery.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problem of HIV consent forms not signed by doctors is extant in namely 2 departments-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medicine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surgery.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53335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38300" y="228600"/>
            <a:ext cx="9866312" cy="6311900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departments of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medicine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 of consultant was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mentioned in blood transfusion form is a highly frequent occurrence.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Incomplete progress notes are constantly found in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orthopaedics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department.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departments are facing the problem of delay in nursing initial assessment.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department, pain scoring form is not being signed by the doctors while this flaw is non-existent in the departments of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surgery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nephrology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gastroenterology.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Majorly in the departments of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orthopaedics,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surgery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nephrology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pain scoring form is not being signed by the nurses while the department of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urology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have witnessed no such issue.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Plan of Care is not being signed by the consultant is a crucial issue in all of the departments. The time and date was also not being mentioned.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department, the signing of the admission face sheet is constantly overlooked by the doctors while it is a rare occurrence in the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surgery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speciality.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Most of the general and payment bill consents are found to be incomplete in the departments of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ENT,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orthopaedic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and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surgery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43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5800" y="177800"/>
            <a:ext cx="9548812" cy="787400"/>
          </a:xfrm>
        </p:spPr>
        <p:txBody>
          <a:bodyPr>
            <a:noAutofit/>
          </a:bodyPr>
          <a:lstStyle/>
          <a:p>
            <a:r>
              <a:rPr lang="en-I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SAMPLING TECHNIQUE:-</a:t>
            </a:r>
            <a:br>
              <a:rPr lang="en-I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711200"/>
            <a:ext cx="9447212" cy="5981700"/>
          </a:xfrm>
        </p:spPr>
        <p:txBody>
          <a:bodyPr>
            <a:normAutofit/>
          </a:bodyPr>
          <a:lstStyle/>
          <a:p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MONTH OF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MARCH 2016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538016"/>
              </p:ext>
            </p:extLst>
          </p:nvPr>
        </p:nvGraphicFramePr>
        <p:xfrm>
          <a:off x="2235200" y="1269998"/>
          <a:ext cx="8915400" cy="53086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5760"/>
                <a:gridCol w="2285283"/>
                <a:gridCol w="2221615"/>
                <a:gridCol w="2272742"/>
              </a:tblGrid>
              <a:tr h="739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S.NO 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SPECIALITIES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NO. OF DISCHARGES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 OF THE DISCHARGES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9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Cardiac surgery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9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Cardiology 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9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Gastroenterology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9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General surgery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Medicine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Nephrology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Oncology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Orthopedics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Physician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Pulmonary medicine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Urology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09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538745"/>
              </p:ext>
            </p:extLst>
          </p:nvPr>
        </p:nvGraphicFramePr>
        <p:xfrm>
          <a:off x="1968500" y="279400"/>
          <a:ext cx="9536113" cy="629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777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2300" y="241300"/>
            <a:ext cx="9612313" cy="850900"/>
          </a:xfrm>
        </p:spPr>
        <p:txBody>
          <a:bodyPr>
            <a:normAutofit/>
          </a:bodyPr>
          <a:lstStyle/>
          <a:p>
            <a:r>
              <a:rPr lang="en-I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INTERPRETATIONS</a:t>
            </a:r>
            <a:br>
              <a:rPr lang="en-I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368300"/>
            <a:ext cx="9904412" cy="54991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problem of  incomplete patient briefing form is prevalent majorly in the specialities of 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medicine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surgery 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it is least in the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oncology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speciality.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physician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medicine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departments are the main departments suffering through the problem of  discharge summary  not being signed by the consultant, the least being in the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cardiac surgery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and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oncology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department.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departments of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urology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orthopaedics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the main departments where the flaw of the procedural checklist not signed by the in charge is majorly existent.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name of surgeon mentioned in the surgical safety checklist is a highly frequent occurrence in the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urology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orthopaedics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departments while it is non-existent in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gastroenterology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medicine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nephrology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being the least in the 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orthopaedics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department, ECG report not signed by reporting physician is a very crucial muddle in the department of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medicine.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problem of HIV consent forms not signed by doctors is extant in namely 2 departments-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nephrology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cardiac surgery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departments of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cardiac surgery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urology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 of consultant was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mentioned in blood transfusion form is a highly frequent occurrence.</a:t>
            </a:r>
          </a:p>
          <a:p>
            <a:pPr lvl="0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97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3900" y="698500"/>
            <a:ext cx="9510712" cy="5918200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Incomplete progress notes are constantly found in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orthopaedics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departments are facing the problem of delay in nursing initial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(within 30 minutes of admission),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of all being the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medicine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pulmonary medicine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department, pain scoring form is not being signed by the doctors while this flaw is noticed the least in the department of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cardiac surgery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Majorly in the departments of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urology a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pulmonary medicine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pain scoring form is not being signed by the nurses while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other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departments have witnessed no such issue.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Plan of Care is not being signed by the consultant is a crucial issue in all of the departments. The time and date was also not being mentioned.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departments of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orthopaedics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nephrology,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signing of the admission face sheet is constantly overlooked by the doctors while it is a rare occurrence in the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cardiac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surgery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speciality and the 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pulmonary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Most of the general and payment bill consents are found to be incomplete in the departments of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urology, physician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pulmonary</a:t>
            </a:r>
          </a:p>
        </p:txBody>
      </p:sp>
    </p:spTree>
    <p:extLst>
      <p:ext uri="{BB962C8B-B14F-4D97-AF65-F5344CB8AC3E}">
        <p14:creationId xmlns:p14="http://schemas.microsoft.com/office/powerpoint/2010/main" val="152301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3000" y="177800"/>
            <a:ext cx="9091613" cy="800100"/>
          </a:xfrm>
        </p:spPr>
        <p:txBody>
          <a:bodyPr>
            <a:normAutofit/>
          </a:bodyPr>
          <a:lstStyle/>
          <a:p>
            <a:pPr algn="ctr"/>
            <a:r>
              <a:rPr lang="en-IN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SUGGESTIONS</a:t>
            </a:r>
            <a:endParaRPr lang="en-IN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0" y="698500"/>
            <a:ext cx="9409112" cy="5397500"/>
          </a:xfrm>
        </p:spPr>
        <p:txBody>
          <a:bodyPr>
            <a:normAutofit/>
          </a:bodyPr>
          <a:lstStyle/>
          <a:p>
            <a:pPr marL="342900" lvl="1" indent="-342900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below mentioned form can be incorporated as the earlier form was incomplete with respect to few details.</a:t>
            </a:r>
          </a:p>
          <a:p>
            <a:pPr>
              <a:buFont typeface="Wingdings" panose="05000000000000000000" pitchFamily="2" charset="2"/>
              <a:buChar char="v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859226"/>
              </p:ext>
            </p:extLst>
          </p:nvPr>
        </p:nvGraphicFramePr>
        <p:xfrm>
          <a:off x="2895600" y="1384293"/>
          <a:ext cx="8102600" cy="54156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1382"/>
                <a:gridCol w="5417360"/>
                <a:gridCol w="1113858"/>
              </a:tblGrid>
              <a:tr h="2362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Medical Audit Form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  <a:tr h="508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Patient's Name………….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 No: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  <a:tr h="236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DOA…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DOD: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  <a:tr h="236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  <a:tr h="236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 No.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Yes/No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  <a:tr h="47240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Face sheet:(</a:t>
                      </a: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Guardian's signature, General Consent, Admitting staff signature, LAMA/DAMA)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  <a:tr h="23620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Registration data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  <a:tr h="23620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Disease Coding: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  <a:tr h="23620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Referral Form: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  <a:tr h="23620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Admission Face Sheet(History sheet)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  <a:tr h="23620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 of care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  <a:tr h="23620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Pain scoring form: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  <a:tr h="23620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Nursing initial Assessment form: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  <a:tr h="23620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Nutritional Assessment form: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  <a:tr h="23620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Doctor progress notes:</a:t>
                      </a: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(date,time,sign,numdering)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  <a:tr h="23620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Coronary Care Observation chart/chemotherapy chart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  <a:tr h="23620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Diabetic Chart: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  <a:tr h="23620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Investigation Chart: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  <a:tr h="23620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Test Reports: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  <a:tr h="23620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Blood and other investigation forms: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82" marR="54782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48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153115"/>
              </p:ext>
            </p:extLst>
          </p:nvPr>
        </p:nvGraphicFramePr>
        <p:xfrm>
          <a:off x="2159000" y="266698"/>
          <a:ext cx="8635999" cy="6464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4826"/>
                <a:gridCol w="5773989"/>
                <a:gridCol w="1187184"/>
              </a:tblGrid>
              <a:tr h="3802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Consents forms: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80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Surgical Consent Form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80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Anaesthesia Consent Form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80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HIV Consent Form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80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Procedural Consent Form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80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Restraint Consent Form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802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Pre-Anaesthesia check -up form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802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Pre-operative checklists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802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Operative notes(Surgeons Anaesthetists)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802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 cardiac surgery critical sheet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802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Physiotherapy Form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802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Discharge Summary/Death Summary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802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Discharge checklists: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802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Surgical safety checklists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802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Activity sheet: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802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MLC Case paper/FIR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802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Clinical details form: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02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endParaRPr lang="en-IN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study the compliance level of medical records</a:t>
            </a:r>
          </a:p>
          <a:p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and improve the quality of medical records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53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7700" y="749300"/>
            <a:ext cx="9586912" cy="516192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v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there is a space constraint ,so hospital is planning for digitisation of medical records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Frequent counselling of consultants within regular intervals.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23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700" y="2997200"/>
            <a:ext cx="9713912" cy="29140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 YOU</a:t>
            </a:r>
            <a:endParaRPr lang="en-IN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3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81260"/>
            <a:ext cx="8427500" cy="757015"/>
          </a:xfrm>
        </p:spPr>
        <p:txBody>
          <a:bodyPr>
            <a:normAutofit/>
          </a:bodyPr>
          <a:lstStyle/>
          <a:p>
            <a:pPr algn="ctr"/>
            <a:r>
              <a:rPr lang="en-IN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MEDICAL RECORDS</a:t>
            </a:r>
            <a:endParaRPr lang="en-IN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4900" y="1841500"/>
            <a:ext cx="9129712" cy="4069722"/>
          </a:xfrm>
        </p:spPr>
        <p:txBody>
          <a:bodyPr/>
          <a:lstStyle/>
          <a:p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chronological written account of a patient's examination and treatment that includes the patient's 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history and complaints, the physician's physical findings, the results of diagnostic tests and procedures, and medications and therapeutic procedures</a:t>
            </a:r>
            <a:r>
              <a:rPr lang="en-IN" dirty="0"/>
              <a:t>.</a:t>
            </a:r>
          </a:p>
        </p:txBody>
      </p:sp>
      <p:pic>
        <p:nvPicPr>
          <p:cNvPr id="7170" name="Picture 2" descr="https://upload.wikimedia.org/wikipedia/commons/thumb/9/90/US_Navy_041019-N-5821P-019_Airman_Lauren_Thurgood_of_Las_Vegas%2C_Nev.%2C_pulls_patient_medical_records_in_the_inpatient_ward_aboard_the_conventionally_powered_aircraft_carrier_USS_Kitty_Hawk.jpg/300px-thumbna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0" y="3175000"/>
            <a:ext cx="4194175" cy="31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96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MEDICAL RECORDS</a:t>
            </a:r>
            <a:endParaRPr lang="en-IN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300" y="1905000"/>
            <a:ext cx="9739312" cy="4597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document the course of patient’s illness &amp;treatment.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Communicate between attending doctors and other health care professional providing care to the patient.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Collection of health statistics.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Legal matters &amp; Court cases.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Insurances cases.</a:t>
            </a:r>
          </a:p>
          <a:p>
            <a:pPr marL="0" indent="0"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37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25" y="34471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IN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en-IN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836" y="1776844"/>
            <a:ext cx="8345776" cy="4925291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Type: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Descriptive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 of study: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Heart Institute, Kailash Colony, New Delhi.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Collection Method: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Checklists of Medical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Audit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Frame:-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months</a:t>
            </a: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of Data:-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data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Size: -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80%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 total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discharges in the month of February and  March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Sampling technique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Quota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sampling followed by simple random sampling.</a:t>
            </a:r>
          </a:p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90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4890" y="228600"/>
            <a:ext cx="9779721" cy="5682622"/>
          </a:xfrm>
        </p:spPr>
        <p:txBody>
          <a:bodyPr/>
          <a:lstStyle/>
          <a:p>
            <a:pPr marL="0" lvl="0" indent="0">
              <a:buNone/>
            </a:pPr>
            <a:endParaRPr lang="en-US" b="1" dirty="0"/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month of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February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retrospective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study was conducted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43224045"/>
              </p:ext>
            </p:extLst>
          </p:nvPr>
        </p:nvGraphicFramePr>
        <p:xfrm>
          <a:off x="1631374" y="1569028"/>
          <a:ext cx="9621982" cy="4727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365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8017" y="716973"/>
            <a:ext cx="9696593" cy="5798127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month of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March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retrospective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was conducted.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78153505"/>
              </p:ext>
            </p:extLst>
          </p:nvPr>
        </p:nvGraphicFramePr>
        <p:xfrm>
          <a:off x="1517073" y="1558636"/>
          <a:ext cx="9455727" cy="4333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765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100" y="103910"/>
            <a:ext cx="9561513" cy="550718"/>
          </a:xfrm>
        </p:spPr>
        <p:txBody>
          <a:bodyPr>
            <a:normAutofit/>
          </a:bodyPr>
          <a:lstStyle/>
          <a:p>
            <a:pPr algn="ctr"/>
            <a:r>
              <a:rPr lang="en-IN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COLLECTION TOOLS</a:t>
            </a:r>
            <a:endParaRPr lang="en-IN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18972"/>
              </p:ext>
            </p:extLst>
          </p:nvPr>
        </p:nvGraphicFramePr>
        <p:xfrm>
          <a:off x="1943100" y="636680"/>
          <a:ext cx="9855199" cy="60313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7803"/>
                <a:gridCol w="4210368"/>
                <a:gridCol w="1351235"/>
                <a:gridCol w="1605815"/>
                <a:gridCol w="1879978"/>
              </a:tblGrid>
              <a:tr h="24919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Medical Audit Form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753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 No : ________________________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 _________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Sex _________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DOA __________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b"/>
                </a:tc>
              </a:tr>
              <a:tr h="5355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DOD____________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Location ____________________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</a:tr>
              <a:tr h="249192">
                <a:tc>
                  <a:txBody>
                    <a:bodyPr/>
                    <a:lstStyle/>
                    <a:p>
                      <a:pPr algn="l" fontAlgn="b"/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</a:tr>
              <a:tr h="27535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S.No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Check Points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Availability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Completeness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Remarks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</a:tr>
              <a:tr h="27535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Face sheet with general consent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</a:tr>
              <a:tr h="27535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Referral Form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</a:tr>
              <a:tr h="27535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Registration Data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</a:tr>
              <a:tr h="27535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General Consent for treatment during hospitalization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</a:tr>
              <a:tr h="27535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Disease Coding (ICD)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</a:tr>
              <a:tr h="27535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Admission Face Sheet (History Sheet)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</a:tr>
              <a:tr h="27535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 of care with indication of admission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</a:tr>
              <a:tr h="27535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Pain Scoring Form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</a:tr>
              <a:tr h="27535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Nursing Initial Assessment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</a:tr>
              <a:tr h="27535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Nutritional Assessment 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</a:tr>
              <a:tr h="27535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Progress Sheet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</a:tr>
              <a:tr h="27535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Coronary Care Observation Chart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</a:tr>
              <a:tr h="27535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Diabetic Chart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</a:tr>
              <a:tr h="27535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Investigation Chart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</a:tr>
              <a:tr h="27535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Test Reports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</a:tr>
              <a:tr h="16521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Blood and other Investigation Forms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4" marR="6884" marT="688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90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1178547"/>
              </p:ext>
            </p:extLst>
          </p:nvPr>
        </p:nvGraphicFramePr>
        <p:xfrm>
          <a:off x="1905000" y="406399"/>
          <a:ext cx="9004300" cy="61341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9892"/>
                <a:gridCol w="2749892"/>
                <a:gridCol w="1048796"/>
                <a:gridCol w="1227860"/>
                <a:gridCol w="1227860"/>
              </a:tblGrid>
              <a:tr h="23013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Consent Forms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</a:tr>
              <a:tr h="22128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Surgical Consent Form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</a:tr>
              <a:tr h="23013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Anaesthesia </a:t>
                      </a:r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Consent Form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</a:tr>
              <a:tr h="22128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Blood Transfusion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</a:tr>
              <a:tr h="23013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HIV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</a:tr>
              <a:tr h="20358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Procedural Consent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</a:tr>
              <a:tr h="20358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Restraint Consent Form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</a:tr>
              <a:tr h="35406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 - </a:t>
                      </a:r>
                      <a:r>
                        <a:rPr lang="en-IN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Anaesthesia </a:t>
                      </a:r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Check Up Form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</a:tr>
              <a:tr h="35406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Pre- Operative Check List 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</a:tr>
              <a:tr h="35406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Operative Notes ( Surgeon + </a:t>
                      </a:r>
                      <a:r>
                        <a:rPr lang="en-IN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Anaesthesia)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</a:tr>
              <a:tr h="35406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 Cardiac Surgical Critical Sheet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</a:tr>
              <a:tr h="35406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Discharge Criteria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</a:tr>
              <a:tr h="35406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Discharge Summary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</a:tr>
              <a:tr h="35406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MLC Case Paper / FIR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</a:tr>
              <a:tr h="35406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Clinical Details on Admission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ctr"/>
                </a:tc>
              </a:tr>
              <a:tr h="185882">
                <a:tc>
                  <a:txBody>
                    <a:bodyPr/>
                    <a:lstStyle/>
                    <a:p>
                      <a:pPr algn="ctr" fontAlgn="b"/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</a:tr>
              <a:tr h="185882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 and signature of Auditor ____________________________________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</a:tr>
              <a:tr h="18588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: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</a:tr>
              <a:tr h="185882">
                <a:tc>
                  <a:txBody>
                    <a:bodyPr/>
                    <a:lstStyle/>
                    <a:p>
                      <a:pPr algn="ctr" fontAlgn="b"/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</a:tr>
              <a:tr h="18588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 &amp; Counter Sign of Members of Committee :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</a:tr>
              <a:tr h="265546">
                <a:tc>
                  <a:txBody>
                    <a:bodyPr/>
                    <a:lstStyle/>
                    <a:p>
                      <a:pPr algn="ctr" fontAlgn="b"/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Doctor :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</a:tr>
              <a:tr h="283248">
                <a:tc>
                  <a:txBody>
                    <a:bodyPr/>
                    <a:lstStyle/>
                    <a:p>
                      <a:pPr algn="ctr" fontAlgn="b"/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Nurse: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</a:tr>
              <a:tr h="283248">
                <a:tc>
                  <a:txBody>
                    <a:bodyPr/>
                    <a:lstStyle/>
                    <a:p>
                      <a:pPr algn="ctr" fontAlgn="b"/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Quality: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3" marR="8833" marT="883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44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218</TotalTime>
  <Words>1548</Words>
  <Application>Microsoft Office PowerPoint</Application>
  <PresentationFormat>Widescreen</PresentationFormat>
  <Paragraphs>469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DISSERTATION AT NATIONAL HEART INSTITUTE ON QUALITATIVE &amp; QUANTITATIVE ANALYSIS OF MEDICAL RECORDS </vt:lpstr>
      <vt:lpstr>OBJECTIVE</vt:lpstr>
      <vt:lpstr>MEDICAL RECORDS</vt:lpstr>
      <vt:lpstr>IMPORTANCE OF MEDICAL RECORDS</vt:lpstr>
      <vt:lpstr>METHODOLOGY</vt:lpstr>
      <vt:lpstr>PowerPoint Presentation</vt:lpstr>
      <vt:lpstr>PowerPoint Presentation</vt:lpstr>
      <vt:lpstr>DATA COLLECTION TOOLS</vt:lpstr>
      <vt:lpstr>PowerPoint Presentation</vt:lpstr>
      <vt:lpstr>SAMPLING TECHNIQUE</vt:lpstr>
      <vt:lpstr>PowerPoint Presentation</vt:lpstr>
      <vt:lpstr>INTERPRETATION </vt:lpstr>
      <vt:lpstr>PowerPoint Presentation</vt:lpstr>
      <vt:lpstr>SAMPLING TECHNIQUE:- </vt:lpstr>
      <vt:lpstr>PowerPoint Presentation</vt:lpstr>
      <vt:lpstr>INTERPRETATIONS </vt:lpstr>
      <vt:lpstr>PowerPoint Presentation</vt:lpstr>
      <vt:lpstr>SUGGESTIONS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AT NATIONAL HEART INSTITUTE ON QUALITATIVE &amp; QUANTITATIVE ANALYSIS OF MEDICAL RECORDS</dc:title>
  <dc:creator>Dr. Alisha</dc:creator>
  <cp:lastModifiedBy>Dr. Alisha</cp:lastModifiedBy>
  <cp:revision>28</cp:revision>
  <dcterms:created xsi:type="dcterms:W3CDTF">2016-05-16T15:08:16Z</dcterms:created>
  <dcterms:modified xsi:type="dcterms:W3CDTF">2016-05-19T10:57:46Z</dcterms:modified>
</cp:coreProperties>
</file>