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9" r:id="rId4"/>
    <p:sldId id="257" r:id="rId5"/>
    <p:sldId id="286" r:id="rId6"/>
    <p:sldId id="258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3" r:id="rId18"/>
    <p:sldId id="284" r:id="rId19"/>
    <p:sldId id="275" r:id="rId20"/>
    <p:sldId id="279" r:id="rId21"/>
    <p:sldId id="280" r:id="rId22"/>
    <p:sldId id="281" r:id="rId23"/>
    <p:sldId id="278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128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128\Desktop\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128\Desktop\New%20Microsoft%20Excel%20Work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128\Desktop\Repo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128\Desktop\Repo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128\Desktop\Repo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128\Desktop\Repo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128\Desktop\Repo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IN"/>
              <a:t>Children under age 6 months exclusively breastfed (%)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Rural</c:v>
                </c:pt>
                <c:pt idx="1">
                  <c:v>Urban</c:v>
                </c:pt>
                <c:pt idx="2">
                  <c:v>NFHS 4</c:v>
                </c:pt>
                <c:pt idx="3">
                  <c:v>NFHS 3</c:v>
                </c:pt>
              </c:strCache>
            </c:strRef>
          </c:cat>
          <c:val>
            <c:numRef>
              <c:f>Sheet2!$B$2:$E$2</c:f>
              <c:numCache>
                <c:formatCode>General</c:formatCode>
                <c:ptCount val="4"/>
                <c:pt idx="0">
                  <c:v>46.8</c:v>
                </c:pt>
                <c:pt idx="1">
                  <c:v>54.2</c:v>
                </c:pt>
                <c:pt idx="2">
                  <c:v>53.5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919600"/>
        <c:axId val="186674240"/>
        <c:axId val="0"/>
      </c:bar3DChart>
      <c:catAx>
        <c:axId val="1889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74240"/>
        <c:crosses val="autoZero"/>
        <c:auto val="1"/>
        <c:lblAlgn val="ctr"/>
        <c:lblOffset val="100"/>
        <c:noMultiLvlLbl val="0"/>
      </c:catAx>
      <c:valAx>
        <c:axId val="18667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1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IN"/>
              <a:t> </a:t>
            </a:r>
          </a:p>
          <a:p>
            <a:pPr>
              <a:defRPr/>
            </a:pPr>
            <a:r>
              <a:rPr lang="en-IN"/>
              <a:t> Children under age 3 years breastfed within one hour of births (%) </a:t>
            </a:r>
          </a:p>
        </c:rich>
      </c:tx>
      <c:layout>
        <c:manualLayout>
          <c:xMode val="edge"/>
          <c:yMode val="edge"/>
          <c:x val="9.700000000000001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Rural </c:v>
                </c:pt>
                <c:pt idx="1">
                  <c:v>Urban</c:v>
                </c:pt>
                <c:pt idx="2">
                  <c:v>NFHS 4</c:v>
                </c:pt>
                <c:pt idx="3">
                  <c:v>NFHS 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41.8</c:v>
                </c:pt>
                <c:pt idx="1">
                  <c:v>34.200000000000003</c:v>
                </c:pt>
                <c:pt idx="2">
                  <c:v>34.9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9656640"/>
        <c:axId val="189373088"/>
        <c:axId val="0"/>
      </c:bar3DChart>
      <c:catAx>
        <c:axId val="18965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373088"/>
        <c:crosses val="autoZero"/>
        <c:auto val="1"/>
        <c:lblAlgn val="ctr"/>
        <c:lblOffset val="100"/>
        <c:noMultiLvlLbl val="0"/>
      </c:catAx>
      <c:valAx>
        <c:axId val="18937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5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IN"/>
              <a:t>Children age 6-8 months receiving solid or semi-solid food and breastmilk (%)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Sheet3!$B$1:$E$1</c:f>
              <c:strCache>
                <c:ptCount val="4"/>
                <c:pt idx="0">
                  <c:v>Rural</c:v>
                </c:pt>
                <c:pt idx="1">
                  <c:v>Urban</c:v>
                </c:pt>
                <c:pt idx="2">
                  <c:v>NFHS 4</c:v>
                </c:pt>
                <c:pt idx="3">
                  <c:v>NFHS 3</c:v>
                </c:pt>
              </c:strCache>
            </c:strRef>
          </c:cat>
          <c:val>
            <c:numRef>
              <c:f>Sheet3!$B$2:$E$2</c:f>
              <c:numCache>
                <c:formatCode>General</c:formatCode>
                <c:ptCount val="4"/>
                <c:pt idx="0">
                  <c:v>41.2</c:v>
                </c:pt>
                <c:pt idx="1">
                  <c:v>29.5</c:v>
                </c:pt>
                <c:pt idx="2">
                  <c:v>30.7</c:v>
                </c:pt>
                <c:pt idx="3">
                  <c:v>54.5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9654128"/>
        <c:axId val="189391800"/>
        <c:axId val="0"/>
      </c:bar3DChart>
      <c:catAx>
        <c:axId val="18965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391800"/>
        <c:crosses val="autoZero"/>
        <c:auto val="1"/>
        <c:lblAlgn val="ctr"/>
        <c:lblOffset val="100"/>
        <c:noMultiLvlLbl val="0"/>
      </c:catAx>
      <c:valAx>
        <c:axId val="189391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5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                                                                                            Pregnant Mother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Sheet1!$A$16:$A$23</c:f>
              <c:strCache>
                <c:ptCount val="8"/>
                <c:pt idx="0">
                  <c:v> food 1.5 times *3 in a day</c:v>
                </c:pt>
                <c:pt idx="1">
                  <c:v> minimum 5 types of food</c:v>
                </c:pt>
                <c:pt idx="2">
                  <c:v>IFA after evening meal?</c:v>
                </c:pt>
                <c:pt idx="3">
                  <c:v> breakfast her child after birth and not any edible item </c:v>
                </c:pt>
                <c:pt idx="4">
                  <c:v>hygine practices</c:v>
                </c:pt>
                <c:pt idx="5">
                  <c:v> heavy work during or after 6 months pregnancy and to rest at least one hour in a day</c:v>
                </c:pt>
                <c:pt idx="6">
                  <c:v> problem of women carefully</c:v>
                </c:pt>
                <c:pt idx="7">
                  <c:v> ideas about caring and breast feeding</c:v>
                </c:pt>
              </c:strCache>
            </c:strRef>
          </c:cat>
          <c:val>
            <c:numRef>
              <c:f>Sheet1!$B$16:$B$23</c:f>
              <c:numCache>
                <c:formatCode>General</c:formatCode>
                <c:ptCount val="8"/>
                <c:pt idx="0">
                  <c:v>30</c:v>
                </c:pt>
                <c:pt idx="1">
                  <c:v>25</c:v>
                </c:pt>
                <c:pt idx="2">
                  <c:v>21</c:v>
                </c:pt>
                <c:pt idx="3">
                  <c:v>28</c:v>
                </c:pt>
                <c:pt idx="4">
                  <c:v>17</c:v>
                </c:pt>
                <c:pt idx="5">
                  <c:v>15</c:v>
                </c:pt>
                <c:pt idx="6">
                  <c:v>21</c:v>
                </c:pt>
                <c:pt idx="7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9542040"/>
        <c:axId val="189569408"/>
        <c:axId val="0"/>
      </c:bar3DChart>
      <c:catAx>
        <c:axId val="18954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69408"/>
        <c:crosses val="autoZero"/>
        <c:auto val="1"/>
        <c:lblAlgn val="ctr"/>
        <c:lblOffset val="100"/>
        <c:noMultiLvlLbl val="0"/>
      </c:catAx>
      <c:valAx>
        <c:axId val="189569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400" b="0" i="0" u="none" strike="noStrike" baseline="0">
                <a:effectLst/>
              </a:rPr>
              <a:t> Breastfeeding (0-6 months or 180 days of Infants)</a:t>
            </a:r>
            <a:r>
              <a:rPr lang="en-IN" sz="1400" b="0" i="0" u="none" strike="noStrike" baseline="0"/>
              <a:t> 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948229297424778E-2"/>
          <c:y val="0.108252450165903"/>
          <c:w val="0.95776674654798588"/>
          <c:h val="0.61420349327034585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947880"/>
        <c:axId val="133948272"/>
        <c:axId val="0"/>
      </c:bar3DChart>
      <c:catAx>
        <c:axId val="13394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48272"/>
        <c:crosses val="autoZero"/>
        <c:auto val="1"/>
        <c:lblAlgn val="ctr"/>
        <c:lblOffset val="100"/>
        <c:noMultiLvlLbl val="0"/>
      </c:catAx>
      <c:valAx>
        <c:axId val="13394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47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IN" sz="2128" b="0" i="0" u="none" strike="noStrike" baseline="0" dirty="0" smtClean="0">
                <a:effectLst/>
              </a:rPr>
              <a:t> Breastfeeding (0-6 months or 180 days of Infants)</a:t>
            </a:r>
            <a:r>
              <a:rPr lang="en-IN" sz="2128" b="1" i="0" u="none" strike="noStrike" baseline="0" dirty="0" smtClean="0"/>
              <a:t> </a:t>
            </a:r>
            <a:endParaRPr lang="en-I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Sheet2!$A$13:$A$18</c:f>
              <c:strCache>
                <c:ptCount val="6"/>
                <c:pt idx="0">
                  <c:v>benefits of breast feeding</c:v>
                </c:pt>
                <c:pt idx="1">
                  <c:v>breastfeeding and with attachemnts to breast</c:v>
                </c:pt>
                <c:pt idx="2">
                  <c:v>healthy and growing baby urinate 6 times in a day, sleep well and play</c:v>
                </c:pt>
                <c:pt idx="3">
                  <c:v> to maintain the sufficient amount of milk, such as to breastfeed </c:v>
                </c:pt>
                <c:pt idx="4">
                  <c:v>advise her about the breast problem such as smelling of breast, fever and pain in breast</c:v>
                </c:pt>
                <c:pt idx="5">
                  <c:v>treat her friendly</c:v>
                </c:pt>
              </c:strCache>
            </c:strRef>
          </c:cat>
          <c:val>
            <c:numRef>
              <c:f>Sheet2!$B$13:$B$18</c:f>
              <c:numCache>
                <c:formatCode>General</c:formatCode>
                <c:ptCount val="6"/>
                <c:pt idx="0">
                  <c:v>30</c:v>
                </c:pt>
                <c:pt idx="1">
                  <c:v>21</c:v>
                </c:pt>
                <c:pt idx="2">
                  <c:v>11</c:v>
                </c:pt>
                <c:pt idx="3">
                  <c:v>14</c:v>
                </c:pt>
                <c:pt idx="4">
                  <c:v>22</c:v>
                </c:pt>
                <c:pt idx="5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949056"/>
        <c:axId val="133949448"/>
        <c:axId val="0"/>
      </c:bar3DChart>
      <c:catAx>
        <c:axId val="13394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49448"/>
        <c:crosses val="autoZero"/>
        <c:auto val="1"/>
        <c:lblAlgn val="ctr"/>
        <c:lblOffset val="100"/>
        <c:noMultiLvlLbl val="0"/>
      </c:catAx>
      <c:valAx>
        <c:axId val="133949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4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400" b="0" i="0" u="none" strike="noStrike" baseline="0">
                <a:effectLst/>
              </a:rPr>
              <a:t>    Complementary feeding (6-23 month of Child)</a:t>
            </a:r>
            <a:r>
              <a:rPr lang="en-IN" sz="1400" b="0" i="0" u="none" strike="noStrike" baseline="0"/>
              <a:t> 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950232"/>
        <c:axId val="133950624"/>
        <c:axId val="0"/>
      </c:bar3DChart>
      <c:catAx>
        <c:axId val="13395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50624"/>
        <c:crosses val="autoZero"/>
        <c:auto val="1"/>
        <c:lblAlgn val="ctr"/>
        <c:lblOffset val="100"/>
        <c:noMultiLvlLbl val="0"/>
      </c:catAx>
      <c:valAx>
        <c:axId val="13395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50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IN" sz="2128" b="0" i="0" u="none" strike="noStrike" baseline="0" dirty="0" smtClean="0">
                <a:effectLst/>
              </a:rPr>
              <a:t> Complementary feeding (6-23 month of Child)</a:t>
            </a:r>
            <a:r>
              <a:rPr lang="en-IN" sz="2128" b="1" i="0" u="none" strike="noStrike" baseline="0" dirty="0" smtClean="0"/>
              <a:t> </a:t>
            </a:r>
            <a:endParaRPr lang="en-I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956777642297051E-2"/>
          <c:y val="0.15253629100927399"/>
          <c:w val="0.80922156605424311"/>
          <c:h val="0.47537631621188869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Sheet3!$A$14:$A$21</c:f>
              <c:strCache>
                <c:ptCount val="8"/>
                <c:pt idx="0">
                  <c:v> last 24 hours and told about the food what to give the child </c:v>
                </c:pt>
                <c:pt idx="1">
                  <c:v> two or three subjects </c:v>
                </c:pt>
                <c:pt idx="2">
                  <c:v> four different types of food to continue breastfeeding</c:v>
                </c:pt>
                <c:pt idx="3">
                  <c:v> to improve hunger and to show                                                  A</c:v>
                </c:pt>
                <c:pt idx="4">
                  <c:v>hygine practices</c:v>
                </c:pt>
                <c:pt idx="5">
                  <c:v> fed their child while they are scik</c:v>
                </c:pt>
                <c:pt idx="6">
                  <c:v> their problem of mother carefully</c:v>
                </c:pt>
                <c:pt idx="7">
                  <c:v> treat friendly</c:v>
                </c:pt>
              </c:strCache>
            </c:strRef>
          </c:cat>
          <c:val>
            <c:numRef>
              <c:f>Sheet3!$B$14:$B$21</c:f>
              <c:numCache>
                <c:formatCode>General</c:formatCode>
                <c:ptCount val="8"/>
                <c:pt idx="0">
                  <c:v>30</c:v>
                </c:pt>
                <c:pt idx="1">
                  <c:v>23</c:v>
                </c:pt>
                <c:pt idx="2">
                  <c:v>26</c:v>
                </c:pt>
                <c:pt idx="3">
                  <c:v>28</c:v>
                </c:pt>
                <c:pt idx="4">
                  <c:v>13</c:v>
                </c:pt>
                <c:pt idx="5">
                  <c:v>25</c:v>
                </c:pt>
                <c:pt idx="6">
                  <c:v>25</c:v>
                </c:pt>
                <c:pt idx="7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951408"/>
        <c:axId val="200492232"/>
        <c:axId val="0"/>
      </c:bar3DChart>
      <c:catAx>
        <c:axId val="13395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92232"/>
        <c:crosses val="autoZero"/>
        <c:auto val="1"/>
        <c:lblAlgn val="ctr"/>
        <c:lblOffset val="100"/>
        <c:noMultiLvlLbl val="0"/>
      </c:catAx>
      <c:valAx>
        <c:axId val="200492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5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0.85934</cdr:x>
      <cdr:y>0.8933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963364" y="4134452"/>
          <a:ext cx="1303465" cy="49381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288F-F576-48F9-A3BC-3EFE6EC85827}" type="datetimeFigureOut">
              <a:rPr lang="en-IN" smtClean="0"/>
              <a:t>19-05-2016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19F8-AC1F-42E0-A0B3-66EDB35564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549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288F-F576-48F9-A3BC-3EFE6EC85827}" type="datetimeFigureOut">
              <a:rPr lang="en-IN" smtClean="0"/>
              <a:t>19-05-2016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19F8-AC1F-42E0-A0B3-66EDB35564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0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288F-F576-48F9-A3BC-3EFE6EC85827}" type="datetimeFigureOut">
              <a:rPr lang="en-IN" smtClean="0"/>
              <a:t>19-05-2016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19F8-AC1F-42E0-A0B3-66EDB35564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578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288F-F576-48F9-A3BC-3EFE6EC85827}" type="datetimeFigureOut">
              <a:rPr lang="en-IN" smtClean="0"/>
              <a:t>19-05-2016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19F8-AC1F-42E0-A0B3-66EDB35564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84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288F-F576-48F9-A3BC-3EFE6EC85827}" type="datetimeFigureOut">
              <a:rPr lang="en-IN" smtClean="0"/>
              <a:t>19-05-2016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19F8-AC1F-42E0-A0B3-66EDB35564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053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288F-F576-48F9-A3BC-3EFE6EC85827}" type="datetimeFigureOut">
              <a:rPr lang="en-IN" smtClean="0"/>
              <a:t>19-05-2016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19F8-AC1F-42E0-A0B3-66EDB35564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622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288F-F576-48F9-A3BC-3EFE6EC85827}" type="datetimeFigureOut">
              <a:rPr lang="en-IN" smtClean="0"/>
              <a:t>19-05-2016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19F8-AC1F-42E0-A0B3-66EDB35564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5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288F-F576-48F9-A3BC-3EFE6EC85827}" type="datetimeFigureOut">
              <a:rPr lang="en-IN" smtClean="0"/>
              <a:t>19-05-2016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19F8-AC1F-42E0-A0B3-66EDB35564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78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288F-F576-48F9-A3BC-3EFE6EC85827}" type="datetimeFigureOut">
              <a:rPr lang="en-IN" smtClean="0"/>
              <a:t>19-05-2016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19F8-AC1F-42E0-A0B3-66EDB35564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85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288F-F576-48F9-A3BC-3EFE6EC85827}" type="datetimeFigureOut">
              <a:rPr lang="en-IN" smtClean="0"/>
              <a:t>19-05-2016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19F8-AC1F-42E0-A0B3-66EDB35564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05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288F-F576-48F9-A3BC-3EFE6EC85827}" type="datetimeFigureOut">
              <a:rPr lang="en-IN" smtClean="0"/>
              <a:t>19-05-2016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19F8-AC1F-42E0-A0B3-66EDB35564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60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1288F-F576-48F9-A3BC-3EFE6EC85827}" type="datetimeFigureOut">
              <a:rPr lang="en-IN" smtClean="0"/>
              <a:t>19-05-2016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19F8-AC1F-42E0-A0B3-66EDB35564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32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the quality of counseling done by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Anganwadi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(AWW) on MIYCN (Mother Infant Young and Child Nutrition) their interaction with the beneficiaries in Home Visits/VHND in District Patna, Bihar.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93" y="3109983"/>
            <a:ext cx="5731510" cy="17456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38434" y="5262119"/>
            <a:ext cx="3588913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endParaRPr lang="en-IN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Abhinandan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Anand (PG/14/001)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 </a:t>
            </a:r>
            <a:endParaRPr lang="en-IN" dirty="0"/>
          </a:p>
          <a:p>
            <a:pPr lvl="0"/>
            <a:r>
              <a:rPr lang="en-IN" dirty="0"/>
              <a:t>Assessment of the quality of counselling done by AWW on MIYCN (Mother Infant Young and Child Nutrition) in district Patna, Bihar.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74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knowledge of AWW regarding MIYCN practices.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find out the gaps using a standardized check list in the message delivered by AWW.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find out the existing mechanism of MIYCN counselling training in their curriculum.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40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type-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cross-sectional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area: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Patna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duration:-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April 2016 to 12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2016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respondents-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respondents for the following study will be AWWs of Patna.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Data: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data will be collected filling the checklist by accompanying the AWW during home visit/VHND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size-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(Population size is 3937, confidence level is 90%, Margin of error is 10%)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Techniques:-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Checklist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Tools:-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Checklist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01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lack of time, I only collect the 30 sample of the AWW for the counselling of the MIYCN by the checklist on the Home visit or VHND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a limitation of time for data collection, the intended sample size could not be met, which can result in a greater margin of error, and thus the results may have a slight deviation from the true picture of the study population.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18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FINDINGS: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504655"/>
              </p:ext>
            </p:extLst>
          </p:nvPr>
        </p:nvGraphicFramePr>
        <p:xfrm>
          <a:off x="838200" y="1825625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77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6461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332387"/>
              </p:ext>
            </p:extLst>
          </p:nvPr>
        </p:nvGraphicFramePr>
        <p:xfrm>
          <a:off x="592428" y="1954368"/>
          <a:ext cx="11407314" cy="454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1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5291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729766"/>
              </p:ext>
            </p:extLst>
          </p:nvPr>
        </p:nvGraphicFramePr>
        <p:xfrm>
          <a:off x="437882" y="2211947"/>
          <a:ext cx="11367751" cy="449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3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Discussion:</a:t>
            </a:r>
            <a:endParaRPr lang="en-IN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07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has identified Ten Guiding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optimal complementary feeding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breastfed child to achieve optimum nutrition during this critical time of life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Mothers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caretakers should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Exclusively breastfeed from birth to six months of age, and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complementary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foods at six months of age (180 days) while continuing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breastfeed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breastfeed frequently on demand until two years of age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beyond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responsive feeding, applying the principles of psycho-social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good hygiene and proper food handling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at six months of age with small amounts of food and increase the quantity as a child gets older, while maintaining breastfeeding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Gradually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food consistency and variety as the infant gets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older, adapting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infant’s requirements and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abilities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number of times that the child is fed complementary foods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he/she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 a variety of foods to ensure that nutrient needs are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fortified complementary foods or vitamin-mineral supplements for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infant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fluid intake during illness and after illness, give food more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than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 and encourage child to eat more</a:t>
            </a:r>
          </a:p>
        </p:txBody>
      </p:sp>
    </p:spTree>
    <p:extLst>
      <p:ext uri="{BB962C8B-B14F-4D97-AF65-F5344CB8AC3E}">
        <p14:creationId xmlns:p14="http://schemas.microsoft.com/office/powerpoint/2010/main" val="771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CONSLUSION: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of the AWW are not know the counselling for the  MIYCN practices.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only know the few one for the counselling for MIYCN practices.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visit are also poor in the area of all AWW.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VHND they all are busy in the RI process on this day the counselling given to the AWW are very few for the beneficiaries.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training of the counselling of AWW are not up to the mark.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AWW are very good in counselling skills.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Counselling cards for both community and facility health workers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brochures for mothers and caregivers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Posters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breastfeeding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ante-natal care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training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32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ORGANZTIONAL DETAILS: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2634" cy="4678206"/>
          </a:xfrm>
        </p:spPr>
        <p:txBody>
          <a:bodyPr/>
          <a:lstStyle/>
          <a:p>
            <a:endParaRPr lang="en-IN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1596980"/>
            <a:ext cx="9926391" cy="4416312"/>
            <a:chOff x="1357290" y="357166"/>
            <a:chExt cx="7358114" cy="6687370"/>
          </a:xfrm>
        </p:grpSpPr>
        <p:sp>
          <p:nvSpPr>
            <p:cNvPr id="5" name="Rectangle 4"/>
            <p:cNvSpPr/>
            <p:nvPr/>
          </p:nvSpPr>
          <p:spPr>
            <a:xfrm>
              <a:off x="3071802" y="357166"/>
              <a:ext cx="342902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IN" sz="18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DIRECTOR</a:t>
              </a:r>
              <a:endParaRPr lang="en-I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 rot="5400000">
              <a:off x="4393405" y="1250141"/>
              <a:ext cx="78581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643306" y="1643050"/>
              <a:ext cx="228601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IN" sz="18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DEPUTY DIRECTORS (2)</a:t>
              </a:r>
              <a:endParaRPr lang="en-I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Straight Connector 7"/>
            <p:cNvCxnSpPr>
              <a:stCxn id="7" idx="2"/>
            </p:cNvCxnSpPr>
            <p:nvPr/>
          </p:nvCxnSpPr>
          <p:spPr>
            <a:xfrm rot="5400000">
              <a:off x="4607719" y="2464587"/>
              <a:ext cx="3571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786314" y="2643182"/>
              <a:ext cx="16430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572132" y="2857496"/>
              <a:ext cx="3143272" cy="3571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IN" sz="1800" kern="12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Manager Operations</a:t>
              </a:r>
              <a:endParaRPr lang="en-IN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IN" sz="1800" kern="12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Manager Data Use and accountability</a:t>
              </a:r>
              <a:endParaRPr lang="en-IN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IN" sz="1800" kern="12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Specialist capacity building</a:t>
              </a:r>
              <a:endParaRPr lang="en-IN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IN" sz="1800" kern="12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Manager systems strengthening</a:t>
              </a:r>
              <a:endParaRPr lang="en-IN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IN" sz="1800" kern="12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Manager severe childhood malnutrition</a:t>
              </a:r>
              <a:endParaRPr lang="en-IN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IN" sz="1800" kern="12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Specialist BCC</a:t>
              </a:r>
              <a:endParaRPr lang="en-IN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IN" sz="1800" kern="12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State MLE specialist</a:t>
              </a:r>
              <a:endParaRPr lang="en-IN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IN" sz="1800" kern="120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Manager muti-sectorial co-ordination</a:t>
              </a:r>
              <a:endParaRPr lang="en-IN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6322231" y="2750339"/>
              <a:ext cx="2143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679025" y="3750471"/>
              <a:ext cx="22145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3643306" y="4857760"/>
              <a:ext cx="1143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357290" y="4286256"/>
              <a:ext cx="2286016" cy="1071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IN" sz="18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DISTRICT OFFICER NUTRITION</a:t>
              </a:r>
              <a:endParaRPr lang="en-I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Box 52"/>
            <p:cNvSpPr txBox="1"/>
            <p:nvPr/>
          </p:nvSpPr>
          <p:spPr>
            <a:xfrm>
              <a:off x="1357290" y="5500702"/>
              <a:ext cx="2285659" cy="61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N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(DISTRICT)</a:t>
              </a:r>
              <a:endParaRPr lang="en-I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Box 53"/>
            <p:cNvSpPr txBox="1"/>
            <p:nvPr/>
          </p:nvSpPr>
          <p:spPr>
            <a:xfrm>
              <a:off x="5786446" y="6429396"/>
              <a:ext cx="2571784" cy="61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N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(STATE)</a:t>
              </a:r>
              <a:endParaRPr lang="en-I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9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206061"/>
            <a:ext cx="9839459" cy="66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7" y="321972"/>
            <a:ext cx="10792496" cy="62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4" y="275771"/>
            <a:ext cx="11161486" cy="64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REFERENCES: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National Guidelines for Infant and Young Child Feeding. Ministry of Human Resource development. New Delhi: Department of Women and Child Development, Government of India, 2004. From: http://wcd.nic.in/nationalguidelines.pdf. Accessed on April 12, 2010.</a:t>
            </a:r>
            <a:endParaRPr lang="en-IN" dirty="0"/>
          </a:p>
          <a:p>
            <a:pPr lvl="0"/>
            <a:r>
              <a:rPr lang="en-US" dirty="0"/>
              <a:t>Ten steps to successful Breastfeeding- UNICEF/WHO Baby Friendly Hospital Initiative (BFHI). Initiation of breastfeeding by breast crawl. http://breastcrawl.org/10steps.shtml.</a:t>
            </a:r>
            <a:endParaRPr lang="en-IN" dirty="0"/>
          </a:p>
          <a:p>
            <a:pPr lvl="0"/>
            <a:r>
              <a:rPr lang="en-US" dirty="0"/>
              <a:t>World Health Organization. Kangaroo Mother Care: A Practical Guide. Geneva: Department of Reproductive Health and Research, World Health Organization; 2003.</a:t>
            </a:r>
            <a:endParaRPr lang="en-IN" dirty="0"/>
          </a:p>
          <a:p>
            <a:pPr lvl="0"/>
            <a:r>
              <a:rPr lang="en-US" dirty="0"/>
              <a:t>Butte NF, Lopez-Alarcon MG, Garza C. Nutrient Adequacy of Exclusive Breastfeeding for the Term Infant during the First Six Months of Life. Geneva: World Health Organization; 2002.</a:t>
            </a:r>
            <a:endParaRPr lang="en-IN" dirty="0"/>
          </a:p>
          <a:p>
            <a:pPr lvl="0"/>
            <a:r>
              <a:rPr lang="en-US" dirty="0"/>
              <a:t>WHO Child Growth Standards: Methods and Development: Length/height-for-age, weight-for-age, weight-for-length, weight-for-height and body mass index-for-age. Geneva: World Health Organization; 2006.</a:t>
            </a:r>
            <a:endParaRPr lang="en-IN" dirty="0"/>
          </a:p>
          <a:p>
            <a:pPr lvl="0"/>
            <a:r>
              <a:rPr lang="en-US" dirty="0"/>
              <a:t>NFHS-4, visit http://www.rchiips.org/nfhs</a:t>
            </a:r>
            <a:endParaRPr lang="en-IN" dirty="0"/>
          </a:p>
          <a:p>
            <a:r>
              <a:rPr lang="en-IN" dirty="0" smtClean="0"/>
              <a:t>Alive and </a:t>
            </a:r>
            <a:r>
              <a:rPr lang="en-IN" dirty="0" err="1"/>
              <a:t>T</a:t>
            </a:r>
            <a:r>
              <a:rPr lang="en-IN" dirty="0" err="1" smtClean="0"/>
              <a:t>rive</a:t>
            </a:r>
            <a:r>
              <a:rPr lang="en-IN" dirty="0" smtClean="0"/>
              <a:t> checklist are used during in my report.</a:t>
            </a:r>
          </a:p>
          <a:p>
            <a:r>
              <a:rPr lang="en-IN" dirty="0" smtClean="0"/>
              <a:t>www.gainhealth.org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88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                                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                                      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                                   </a:t>
            </a:r>
            <a:r>
              <a:rPr lang="en-IN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KEY LEARNINGS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entire set of programmes are running under the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MoHFW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MoWCD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state of Bihar, but the ground level implementation and performance is in a miserable state.</a:t>
            </a:r>
          </a:p>
          <a:p>
            <a:pPr lvl="0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huge communication gap and too much overlap and confusions in the work profiles of FLWs of ICDS and Health Department.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profiles of government officials, i.e. DPOs, CDPOs and LSs in the Department of Social Work, Government of Bihar, is heavily loaded with add-on responsibilities like election duties, land issue resolutions,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which often results in a compromise with their actual job-specific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7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 and Young Child Feeding (IYCF) is a set of well-known and common recommendations for appropriate feeding of new-born and children under two years of age. IYCF includes the following care practices: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Initiation of Breastfeeding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Exclusive breastfeeding for the first 6 months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feeding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Timely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" y="489397"/>
            <a:ext cx="10573553" cy="595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1000 days window opportunity for: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duration in which malnutrition start from the conceiving till 2 years after the birth and thus our intervention is primarily focus in the field.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primarily requirement for any intervention during the pregnancy registration timely, which can be then focused and various other intervention ( Early initiation of breastfeeding, exclusively breastfeeding, complementary feeding and also the nutrition for the mother at the time of pregnancy).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intervention targeting malnutrition in a child only perform after birth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study, we are trying to look at the quality counselling done by FLW (ASHA/ANM/AWW) of IYCF (Infant &amp; Young Child feeding) to beneficiaries during home visit. Hence, the study with these relationships helps in orienting the breastfeeding promotional activities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92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0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Children under age 6 months exclusively breastfed (%)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9783125"/>
              </p:ext>
            </p:extLst>
          </p:nvPr>
        </p:nvGraphicFramePr>
        <p:xfrm>
          <a:off x="838199" y="1690688"/>
          <a:ext cx="10057327" cy="441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0043703" y="6212617"/>
            <a:ext cx="1614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Source: NFHS 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3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IN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 </a:t>
            </a:r>
            <a:r>
              <a:rPr lang="en-IN" sz="4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4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Children under age 3 years breastfed within one hour of births (%) </a:t>
            </a:r>
            <a:br>
              <a:rPr lang="en-IN" sz="40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40297315"/>
              </p:ext>
            </p:extLst>
          </p:nvPr>
        </p:nvGraphicFramePr>
        <p:xfrm>
          <a:off x="1081825" y="1842867"/>
          <a:ext cx="10006885" cy="462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b="0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Children age 6-8 months receiving solid or semi-solid food and breast milk (%)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39900425"/>
              </p:ext>
            </p:extLst>
          </p:nvPr>
        </p:nvGraphicFramePr>
        <p:xfrm>
          <a:off x="579549" y="1790163"/>
          <a:ext cx="10586433" cy="446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57" y="6136307"/>
            <a:ext cx="13034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1134</Words>
  <Application>Microsoft Office PowerPoint</Application>
  <PresentationFormat>Widescreen</PresentationFormat>
  <Paragraphs>114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  To assess the quality of counseling done by Anganwadi (AWW) on MIYCN (Mother Infant Young and Child Nutrition) their interaction with the beneficiaries in Home Visits/VHND in District Patna, Bihar. </vt:lpstr>
      <vt:lpstr>ORGANZTIONAL DETAILS:</vt:lpstr>
      <vt:lpstr>KEY LEARNINGS  </vt:lpstr>
      <vt:lpstr>INTRODUCTION </vt:lpstr>
      <vt:lpstr>PowerPoint Presentation</vt:lpstr>
      <vt:lpstr>RATIONALE OF THE STUDY </vt:lpstr>
      <vt:lpstr>Children under age 6 months exclusively breastfed (%)</vt:lpstr>
      <vt:lpstr>   Children under age 3 years breastfed within one hour of births (%)  </vt:lpstr>
      <vt:lpstr>Children age 6-8 months receiving solid or semi-solid food and breast milk (%)  </vt:lpstr>
      <vt:lpstr>RESEARCH QUESTION </vt:lpstr>
      <vt:lpstr>  OBJECTIVES: </vt:lpstr>
      <vt:lpstr>METHODOLOGY: </vt:lpstr>
      <vt:lpstr>  LIMITATIONS </vt:lpstr>
      <vt:lpstr>FINDINGS:</vt:lpstr>
      <vt:lpstr>PowerPoint Presentation</vt:lpstr>
      <vt:lpstr>PowerPoint Presentation</vt:lpstr>
      <vt:lpstr>Discussion:</vt:lpstr>
      <vt:lpstr>PowerPoint Presentation</vt:lpstr>
      <vt:lpstr>CONSLUSION: </vt:lpstr>
      <vt:lpstr>PowerPoint Presentation</vt:lpstr>
      <vt:lpstr>PowerPoint Presentation</vt:lpstr>
      <vt:lpstr>PowerPoint Presentation</vt:lpstr>
      <vt:lpstr>REFERENCES: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assess the quality of counseling done by Anganwadi (AWW) on MIYCN (Mother Infant Young and Child Nutrition) their interaction with the beneficiaries in Home Visits/VHND in District Patna, Bihar.</dc:title>
  <dc:creator>Abhinandan Anand</dc:creator>
  <cp:lastModifiedBy>Abhinandan Anand</cp:lastModifiedBy>
  <cp:revision>42</cp:revision>
  <dcterms:created xsi:type="dcterms:W3CDTF">2016-05-16T11:09:42Z</dcterms:created>
  <dcterms:modified xsi:type="dcterms:W3CDTF">2016-05-19T11:38:52Z</dcterms:modified>
</cp:coreProperties>
</file>