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56" r:id="rId2"/>
    <p:sldId id="257" r:id="rId3"/>
    <p:sldId id="259" r:id="rId4"/>
    <p:sldId id="260" r:id="rId5"/>
    <p:sldId id="283" r:id="rId6"/>
    <p:sldId id="261" r:id="rId7"/>
    <p:sldId id="262" r:id="rId8"/>
    <p:sldId id="263" r:id="rId9"/>
    <p:sldId id="264" r:id="rId10"/>
    <p:sldId id="281" r:id="rId11"/>
    <p:sldId id="265" r:id="rId12"/>
    <p:sldId id="277" r:id="rId13"/>
    <p:sldId id="278" r:id="rId14"/>
    <p:sldId id="279" r:id="rId15"/>
    <p:sldId id="266" r:id="rId16"/>
    <p:sldId id="267" r:id="rId17"/>
    <p:sldId id="268" r:id="rId18"/>
    <p:sldId id="284" r:id="rId19"/>
    <p:sldId id="269" r:id="rId20"/>
    <p:sldId id="270" r:id="rId21"/>
    <p:sldId id="271" r:id="rId22"/>
    <p:sldId id="280" r:id="rId23"/>
    <p:sldId id="272" r:id="rId24"/>
    <p:sldId id="273" r:id="rId25"/>
    <p:sldId id="274" r:id="rId26"/>
    <p:sldId id="275" r:id="rId27"/>
    <p:sldId id="285" r:id="rId28"/>
    <p:sldId id="286"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899FA-0DDC-44A4-A3CC-6F3730C97A57}" type="datetimeFigureOut">
              <a:rPr lang="en-IN" smtClean="0"/>
              <a:t>20-05-2016</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9D6A6-77BD-4183-970D-F11984642791}" type="slidenum">
              <a:rPr lang="en-IN" smtClean="0"/>
              <a:t>‹#›</a:t>
            </a:fld>
            <a:endParaRPr lang="en-IN" dirty="0"/>
          </a:p>
        </p:txBody>
      </p:sp>
    </p:spTree>
    <p:extLst>
      <p:ext uri="{BB962C8B-B14F-4D97-AF65-F5344CB8AC3E}">
        <p14:creationId xmlns:p14="http://schemas.microsoft.com/office/powerpoint/2010/main" val="39103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739D6A6-77BD-4183-970D-F11984642791}" type="slidenum">
              <a:rPr lang="en-IN" smtClean="0"/>
              <a:t>9</a:t>
            </a:fld>
            <a:endParaRPr lang="en-IN"/>
          </a:p>
        </p:txBody>
      </p:sp>
    </p:spTree>
    <p:extLst>
      <p:ext uri="{BB962C8B-B14F-4D97-AF65-F5344CB8AC3E}">
        <p14:creationId xmlns:p14="http://schemas.microsoft.com/office/powerpoint/2010/main" val="256477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2" name="Footer Placeholder 1"/>
          <p:cNvSpPr>
            <a:spLocks noGrp="1"/>
          </p:cNvSpPr>
          <p:nvPr>
            <p:ph type="ftr" sz="quarter" idx="11"/>
          </p:nvPr>
        </p:nvSpPr>
        <p:spPr/>
        <p:txBody>
          <a:bodyPr/>
          <a:lstStyle/>
          <a:p>
            <a:endParaRPr lang="en-IN" dirty="0"/>
          </a:p>
        </p:txBody>
      </p:sp>
      <p:sp>
        <p:nvSpPr>
          <p:cNvPr id="15" name="Slide Number Placeholder 14"/>
          <p:cNvSpPr>
            <a:spLocks noGrp="1"/>
          </p:cNvSpPr>
          <p:nvPr>
            <p:ph type="sldNum" sz="quarter" idx="12"/>
          </p:nvPr>
        </p:nvSpPr>
        <p:spPr>
          <a:xfrm>
            <a:off x="8229600" y="6473952"/>
            <a:ext cx="758952" cy="246888"/>
          </a:xfrm>
        </p:spPr>
        <p:txBody>
          <a:bodyPr/>
          <a:lstStyle/>
          <a:p>
            <a:fld id="{877234E1-3A55-4C0D-B789-661F5FBBC8C3}" type="slidenum">
              <a:rPr lang="en-IN" smtClean="0"/>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19" name="Footer Placeholder 18"/>
          <p:cNvSpPr>
            <a:spLocks noGrp="1"/>
          </p:cNvSpPr>
          <p:nvPr>
            <p:ph type="ftr" sz="quarter" idx="11"/>
          </p:nvPr>
        </p:nvSpPr>
        <p:spPr>
          <a:xfrm>
            <a:off x="3581400" y="76200"/>
            <a:ext cx="2895600" cy="288925"/>
          </a:xfrm>
        </p:spPr>
        <p:txBody>
          <a:bodyPr/>
          <a:lstStyle/>
          <a:p>
            <a:endParaRPr lang="en-IN" dirty="0"/>
          </a:p>
        </p:txBody>
      </p:sp>
      <p:sp>
        <p:nvSpPr>
          <p:cNvPr id="16" name="Slide Number Placeholder 15"/>
          <p:cNvSpPr>
            <a:spLocks noGrp="1"/>
          </p:cNvSpPr>
          <p:nvPr>
            <p:ph type="sldNum" sz="quarter" idx="12"/>
          </p:nvPr>
        </p:nvSpPr>
        <p:spPr>
          <a:xfrm>
            <a:off x="8229600" y="6473952"/>
            <a:ext cx="758952" cy="246888"/>
          </a:xfrm>
        </p:spPr>
        <p:txBody>
          <a:bodyPr/>
          <a:lstStyle/>
          <a:p>
            <a:fld id="{877234E1-3A55-4C0D-B789-661F5FBBC8C3}"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11" name="Footer Placeholder 10"/>
          <p:cNvSpPr>
            <a:spLocks noGrp="1"/>
          </p:cNvSpPr>
          <p:nvPr>
            <p:ph type="ftr" sz="quarter" idx="11"/>
          </p:nvPr>
        </p:nvSpPr>
        <p:spPr/>
        <p:txBody>
          <a:bodyPr/>
          <a:lstStyle/>
          <a:p>
            <a:endParaRPr lang="en-IN" dirty="0"/>
          </a:p>
        </p:txBody>
      </p:sp>
      <p:sp>
        <p:nvSpPr>
          <p:cNvPr id="16" name="Slide Number Placeholder 15"/>
          <p:cNvSpPr>
            <a:spLocks noGrp="1"/>
          </p:cNvSpPr>
          <p:nvPr>
            <p:ph type="sldNum" sz="quarter" idx="12"/>
          </p:nvPr>
        </p:nvSpPr>
        <p:spPr/>
        <p:txBody>
          <a:bodyPr/>
          <a:lstStyle/>
          <a:p>
            <a:fld id="{877234E1-3A55-4C0D-B789-661F5FBBC8C3}" type="slidenum">
              <a:rPr lang="en-IN" smtClean="0"/>
              <a:t>‹#›</a:t>
            </a:fld>
            <a:endParaRPr lang="en-IN"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10" name="Footer Placeholder 9"/>
          <p:cNvSpPr>
            <a:spLocks noGrp="1"/>
          </p:cNvSpPr>
          <p:nvPr>
            <p:ph type="ftr" sz="quarter" idx="11"/>
          </p:nvPr>
        </p:nvSpPr>
        <p:spPr/>
        <p:txBody>
          <a:bodyPr/>
          <a:lstStyle/>
          <a:p>
            <a:endParaRPr lang="en-IN" dirty="0"/>
          </a:p>
        </p:txBody>
      </p:sp>
      <p:sp>
        <p:nvSpPr>
          <p:cNvPr id="31" name="Slide Number Placeholder 30"/>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229600" y="6477000"/>
            <a:ext cx="762000" cy="246888"/>
          </a:xfrm>
        </p:spPr>
        <p:txBody>
          <a:bodyPr/>
          <a:lstStyle/>
          <a:p>
            <a:fld id="{877234E1-3A55-4C0D-B789-661F5FBBC8C3}" type="slidenum">
              <a:rPr lang="en-IN" smtClean="0"/>
              <a:t>‹#›</a:t>
            </a:fld>
            <a:endParaRPr lang="en-IN"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21" name="Footer Placeholder 20"/>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24" name="Footer Placeholder 23"/>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29" name="Footer Placeholder 28"/>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7234E1-3A55-4C0D-B789-661F5FBBC8C3}"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B8366F42-9267-4181-BCDE-5AF616EF707A}" type="datetimeFigureOut">
              <a:rPr lang="en-IN" smtClean="0"/>
              <a:t>20-05-2016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31" name="Slide Number Placeholder 30"/>
          <p:cNvSpPr>
            <a:spLocks noGrp="1"/>
          </p:cNvSpPr>
          <p:nvPr>
            <p:ph type="sldNum" sz="quarter" idx="12"/>
          </p:nvPr>
        </p:nvSpPr>
        <p:spPr/>
        <p:txBody>
          <a:bodyPr/>
          <a:lstStyle/>
          <a:p>
            <a:fld id="{877234E1-3A55-4C0D-B789-661F5FBBC8C3}" type="slidenum">
              <a:rPr lang="en-IN" smtClean="0"/>
              <a:t>‹#›</a:t>
            </a:fld>
            <a:endParaRPr lang="en-IN"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8366F42-9267-4181-BCDE-5AF616EF707A}" type="datetimeFigureOut">
              <a:rPr lang="en-IN" smtClean="0"/>
              <a:t>20-05-2016</a:t>
            </a:fld>
            <a:endParaRPr lang="en-IN"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77234E1-3A55-4C0D-B789-661F5FBBC8C3}" type="slidenum">
              <a:rPr lang="en-IN" smtClean="0"/>
              <a:t>‹#›</a:t>
            </a:fld>
            <a:endParaRPr lang="en-IN"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08720"/>
            <a:ext cx="8458200" cy="2952328"/>
          </a:xfrm>
        </p:spPr>
        <p:txBody>
          <a:bodyPr/>
          <a:lstStyle/>
          <a:p>
            <a:pPr algn="ctr"/>
            <a:r>
              <a:rPr lang="en-IN" dirty="0" smtClean="0"/>
              <a:t/>
            </a:r>
            <a:br>
              <a:rPr lang="en-IN" dirty="0" smtClean="0"/>
            </a:br>
            <a:r>
              <a:rPr lang="en-IN" dirty="0"/>
              <a:t/>
            </a:r>
            <a:br>
              <a:rPr lang="en-IN" dirty="0"/>
            </a:br>
            <a:r>
              <a:rPr lang="en-IN" sz="4800" dirty="0" smtClean="0"/>
              <a:t>Dissertation Report Presentation</a:t>
            </a:r>
            <a:endParaRPr lang="en-IN" sz="4800" dirty="0"/>
          </a:p>
        </p:txBody>
      </p:sp>
      <p:sp>
        <p:nvSpPr>
          <p:cNvPr id="3" name="Subtitle 2"/>
          <p:cNvSpPr>
            <a:spLocks noGrp="1"/>
          </p:cNvSpPr>
          <p:nvPr>
            <p:ph type="subTitle" idx="1"/>
          </p:nvPr>
        </p:nvSpPr>
        <p:spPr>
          <a:xfrm>
            <a:off x="381000" y="3886200"/>
            <a:ext cx="8458200" cy="2351112"/>
          </a:xfrm>
        </p:spPr>
        <p:txBody>
          <a:bodyPr>
            <a:noAutofit/>
          </a:bodyPr>
          <a:lstStyle/>
          <a:p>
            <a:pPr algn="r"/>
            <a:r>
              <a:rPr lang="en-IN" sz="2800" dirty="0" smtClean="0"/>
              <a:t>Presented by: </a:t>
            </a:r>
          </a:p>
          <a:p>
            <a:pPr algn="r"/>
            <a:r>
              <a:rPr lang="en-IN" sz="2800" dirty="0" err="1" smtClean="0"/>
              <a:t>Kumari</a:t>
            </a:r>
            <a:r>
              <a:rPr lang="en-IN" sz="2800" dirty="0" smtClean="0"/>
              <a:t> Swati </a:t>
            </a:r>
            <a:r>
              <a:rPr lang="en-IN" sz="2800" dirty="0" err="1" smtClean="0"/>
              <a:t>Sinha</a:t>
            </a:r>
            <a:endParaRPr lang="en-IN" sz="2800" dirty="0" smtClean="0"/>
          </a:p>
          <a:p>
            <a:pPr algn="r"/>
            <a:r>
              <a:rPr lang="en-IN" sz="2800" dirty="0" smtClean="0"/>
              <a:t>PG/14/028</a:t>
            </a:r>
            <a:endParaRPr lang="en-IN" sz="2800" dirty="0"/>
          </a:p>
        </p:txBody>
      </p:sp>
    </p:spTree>
    <p:extLst>
      <p:ext uri="{BB962C8B-B14F-4D97-AF65-F5344CB8AC3E}">
        <p14:creationId xmlns:p14="http://schemas.microsoft.com/office/powerpoint/2010/main" val="17870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UPHCs of </a:t>
            </a:r>
            <a:r>
              <a:rPr lang="en-IN" sz="4400" u="sng" dirty="0" err="1" smtClean="0"/>
              <a:t>Nalanda</a:t>
            </a:r>
            <a:endParaRPr lang="en-IN"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84784"/>
            <a:ext cx="3672408" cy="24482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84784"/>
            <a:ext cx="4283968" cy="2448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149080"/>
            <a:ext cx="3672408" cy="23042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2245" y="4195998"/>
            <a:ext cx="4283968" cy="2257337"/>
          </a:xfrm>
          <a:prstGeom prst="rect">
            <a:avLst/>
          </a:prstGeom>
        </p:spPr>
      </p:pic>
    </p:spTree>
    <p:extLst>
      <p:ext uri="{BB962C8B-B14F-4D97-AF65-F5344CB8AC3E}">
        <p14:creationId xmlns:p14="http://schemas.microsoft.com/office/powerpoint/2010/main" val="268640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400" b="1" u="sng" dirty="0" smtClean="0">
                <a:latin typeface="Times New Roman" pitchFamily="18" charset="0"/>
                <a:cs typeface="Times New Roman" pitchFamily="18" charset="0"/>
              </a:rPr>
              <a:t>Score of UPHCs of </a:t>
            </a:r>
            <a:r>
              <a:rPr lang="en-IN" sz="4400" b="1" u="sng" dirty="0" err="1" smtClean="0">
                <a:latin typeface="Times New Roman" pitchFamily="18" charset="0"/>
                <a:cs typeface="Times New Roman" pitchFamily="18" charset="0"/>
              </a:rPr>
              <a:t>Nalanda</a:t>
            </a:r>
            <a:endParaRPr lang="en-IN" sz="4400" b="1" u="sng"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0839287"/>
              </p:ext>
            </p:extLst>
          </p:nvPr>
        </p:nvGraphicFramePr>
        <p:xfrm>
          <a:off x="611558" y="1556792"/>
          <a:ext cx="8136905" cy="4680520"/>
        </p:xfrm>
        <a:graphic>
          <a:graphicData uri="http://schemas.openxmlformats.org/drawingml/2006/table">
            <a:tbl>
              <a:tblPr firstRow="1" firstCol="1" bandRow="1">
                <a:tableStyleId>{5940675A-B579-460E-94D1-54222C63F5DA}</a:tableStyleId>
              </a:tblPr>
              <a:tblGrid>
                <a:gridCol w="2023122"/>
                <a:gridCol w="1803545"/>
                <a:gridCol w="2004684"/>
                <a:gridCol w="2305554"/>
              </a:tblGrid>
              <a:tr h="518952">
                <a:tc gridSpan="4">
                  <a:txBody>
                    <a:bodyPr/>
                    <a:lstStyle/>
                    <a:p>
                      <a:pPr algn="ctr">
                        <a:lnSpc>
                          <a:spcPct val="115000"/>
                        </a:lnSpc>
                        <a:spcAft>
                          <a:spcPts val="0"/>
                        </a:spcAft>
                      </a:pPr>
                      <a:r>
                        <a:rPr lang="en-US" sz="1000" dirty="0">
                          <a:effectLst/>
                        </a:rPr>
                        <a:t/>
                      </a:r>
                      <a:br>
                        <a:rPr lang="en-US" sz="1000" dirty="0">
                          <a:effectLst/>
                        </a:rPr>
                      </a:br>
                      <a:r>
                        <a:rPr lang="en-US" sz="1600" dirty="0">
                          <a:effectLst/>
                        </a:rPr>
                        <a:t>UPHC Quality Score </a:t>
                      </a:r>
                      <a:r>
                        <a:rPr lang="en-US" sz="1600" dirty="0" smtClean="0">
                          <a:effectLst/>
                        </a:rPr>
                        <a:t>Card (</a:t>
                      </a:r>
                      <a:r>
                        <a:rPr lang="en-US" sz="1600" dirty="0" err="1" smtClean="0">
                          <a:effectLst/>
                        </a:rPr>
                        <a:t>Badidargah</a:t>
                      </a:r>
                      <a:r>
                        <a:rPr lang="en-US" sz="1600" dirty="0" smtClean="0">
                          <a:effectLst/>
                        </a:rPr>
                        <a:t>)</a:t>
                      </a:r>
                      <a:endParaRPr lang="en-IN" sz="12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557650">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50.5</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48.8</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25.3</a:t>
                      </a:r>
                      <a:endParaRPr lang="en-IN" sz="100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dirty="0">
                          <a:effectLst/>
                        </a:rPr>
                        <a:t>0.0</a:t>
                      </a:r>
                      <a:endParaRPr lang="en-IN" sz="1000" dirty="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18.7</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dirty="0">
                          <a:effectLst/>
                        </a:rPr>
                        <a:t>45.1</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25.5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420755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0497361"/>
              </p:ext>
            </p:extLst>
          </p:nvPr>
        </p:nvGraphicFramePr>
        <p:xfrm>
          <a:off x="539551" y="548680"/>
          <a:ext cx="8352930" cy="5577482"/>
        </p:xfrm>
        <a:graphic>
          <a:graphicData uri="http://schemas.openxmlformats.org/drawingml/2006/table">
            <a:tbl>
              <a:tblPr firstRow="1" firstCol="1" bandRow="1">
                <a:tableStyleId>{5940675A-B579-460E-94D1-54222C63F5DA}</a:tableStyleId>
              </a:tblPr>
              <a:tblGrid>
                <a:gridCol w="2076834"/>
                <a:gridCol w="1851427"/>
                <a:gridCol w="2057906"/>
                <a:gridCol w="2366763"/>
              </a:tblGrid>
              <a:tr h="584958">
                <a:tc gridSpan="4">
                  <a:txBody>
                    <a:bodyPr/>
                    <a:lstStyle/>
                    <a:p>
                      <a:pPr algn="ctr">
                        <a:lnSpc>
                          <a:spcPct val="115000"/>
                        </a:lnSpc>
                        <a:spcAft>
                          <a:spcPts val="0"/>
                        </a:spcAft>
                      </a:pPr>
                      <a:r>
                        <a:rPr lang="en-US" sz="1000" dirty="0">
                          <a:effectLst/>
                        </a:rPr>
                        <a:t/>
                      </a:r>
                      <a:br>
                        <a:rPr lang="en-US" sz="1000" dirty="0">
                          <a:effectLst/>
                        </a:rPr>
                      </a:br>
                      <a:r>
                        <a:rPr lang="en-US" sz="1600" dirty="0">
                          <a:effectLst/>
                        </a:rPr>
                        <a:t>UPHC Quality Score </a:t>
                      </a:r>
                      <a:r>
                        <a:rPr lang="en-US" sz="1600" dirty="0" smtClean="0">
                          <a:effectLst/>
                        </a:rPr>
                        <a:t>Card (</a:t>
                      </a:r>
                      <a:r>
                        <a:rPr lang="en-US" sz="1600" dirty="0" err="1" smtClean="0">
                          <a:effectLst/>
                        </a:rPr>
                        <a:t>Soresarai</a:t>
                      </a:r>
                      <a:r>
                        <a:rPr lang="en-US" sz="1600" dirty="0" smtClean="0">
                          <a:effectLst/>
                        </a:rPr>
                        <a:t>)</a:t>
                      </a:r>
                      <a:endParaRPr lang="en-IN" sz="12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68998">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dirty="0">
                          <a:effectLst/>
                        </a:rPr>
                        <a:t>0.0</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42.8</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37.4</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26.4</a:t>
                      </a:r>
                      <a:endParaRPr lang="en-IN" sz="1000" dirty="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16.6</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43.3</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22.5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224888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064889"/>
              </p:ext>
            </p:extLst>
          </p:nvPr>
        </p:nvGraphicFramePr>
        <p:xfrm>
          <a:off x="683568" y="476672"/>
          <a:ext cx="7992889" cy="5577482"/>
        </p:xfrm>
        <a:graphic>
          <a:graphicData uri="http://schemas.openxmlformats.org/drawingml/2006/table">
            <a:tbl>
              <a:tblPr firstRow="1" firstCol="1" bandRow="1">
                <a:tableStyleId>{5940675A-B579-460E-94D1-54222C63F5DA}</a:tableStyleId>
              </a:tblPr>
              <a:tblGrid>
                <a:gridCol w="1987314"/>
                <a:gridCol w="1771624"/>
                <a:gridCol w="1969203"/>
                <a:gridCol w="2264748"/>
              </a:tblGrid>
              <a:tr h="584958">
                <a:tc gridSpan="4">
                  <a:txBody>
                    <a:bodyPr/>
                    <a:lstStyle/>
                    <a:p>
                      <a:pPr algn="ctr">
                        <a:lnSpc>
                          <a:spcPct val="115000"/>
                        </a:lnSpc>
                        <a:spcAft>
                          <a:spcPts val="0"/>
                        </a:spcAft>
                      </a:pPr>
                      <a:r>
                        <a:rPr lang="en-US" sz="1000" dirty="0">
                          <a:effectLst/>
                        </a:rPr>
                        <a:t/>
                      </a:r>
                      <a:br>
                        <a:rPr lang="en-US" sz="1000" dirty="0">
                          <a:effectLst/>
                        </a:rPr>
                      </a:br>
                      <a:r>
                        <a:rPr lang="en-US" sz="2000" dirty="0">
                          <a:effectLst/>
                        </a:rPr>
                        <a:t>UPHC Quality Score </a:t>
                      </a:r>
                      <a:r>
                        <a:rPr lang="en-US" sz="2000" dirty="0" smtClean="0">
                          <a:effectLst/>
                        </a:rPr>
                        <a:t>Card (</a:t>
                      </a:r>
                      <a:r>
                        <a:rPr lang="en-US" sz="2000" dirty="0" err="1" smtClean="0">
                          <a:effectLst/>
                        </a:rPr>
                        <a:t>Shakunatkala</a:t>
                      </a:r>
                      <a:r>
                        <a:rPr lang="en-US" sz="2000" dirty="0" smtClean="0">
                          <a:effectLst/>
                        </a:rPr>
                        <a:t>)</a:t>
                      </a:r>
                      <a:endParaRPr lang="en-IN" sz="16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68998">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42.8</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37.4</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26.4</a:t>
                      </a:r>
                      <a:endParaRPr lang="en-IN" sz="1000" dirty="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16.2</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37.2</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23.8</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369052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4196018"/>
              </p:ext>
            </p:extLst>
          </p:nvPr>
        </p:nvGraphicFramePr>
        <p:xfrm>
          <a:off x="539552" y="476672"/>
          <a:ext cx="7920880" cy="5649490"/>
        </p:xfrm>
        <a:graphic>
          <a:graphicData uri="http://schemas.openxmlformats.org/drawingml/2006/table">
            <a:tbl>
              <a:tblPr firstRow="1" firstCol="1" bandRow="1">
                <a:tableStyleId>{5940675A-B579-460E-94D1-54222C63F5DA}</a:tableStyleId>
              </a:tblPr>
              <a:tblGrid>
                <a:gridCol w="1969411"/>
                <a:gridCol w="1755662"/>
                <a:gridCol w="1951462"/>
                <a:gridCol w="2244345"/>
              </a:tblGrid>
              <a:tr h="592510">
                <a:tc gridSpan="4">
                  <a:txBody>
                    <a:bodyPr/>
                    <a:lstStyle/>
                    <a:p>
                      <a:pPr algn="ctr">
                        <a:lnSpc>
                          <a:spcPct val="115000"/>
                        </a:lnSpc>
                        <a:spcAft>
                          <a:spcPts val="0"/>
                        </a:spcAft>
                      </a:pPr>
                      <a:r>
                        <a:rPr lang="en-US" sz="1000" dirty="0">
                          <a:effectLst/>
                        </a:rPr>
                        <a:t/>
                      </a:r>
                      <a:br>
                        <a:rPr lang="en-US" sz="1000" dirty="0">
                          <a:effectLst/>
                        </a:rPr>
                      </a:br>
                      <a:r>
                        <a:rPr lang="en-US" sz="1800" dirty="0">
                          <a:effectLst/>
                        </a:rPr>
                        <a:t>UPHC Quality Score </a:t>
                      </a:r>
                      <a:r>
                        <a:rPr lang="en-US" sz="1800" dirty="0" smtClean="0">
                          <a:effectLst/>
                        </a:rPr>
                        <a:t>Card (</a:t>
                      </a:r>
                      <a:r>
                        <a:rPr lang="en-US" sz="1800" dirty="0" err="1" smtClean="0">
                          <a:effectLst/>
                        </a:rPr>
                        <a:t>Sundargardh</a:t>
                      </a:r>
                      <a:r>
                        <a:rPr lang="en-US" sz="1800" dirty="0" smtClean="0">
                          <a:effectLst/>
                        </a:rPr>
                        <a:t>)</a:t>
                      </a:r>
                      <a:endParaRPr lang="en-IN" sz="10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77635">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42.8</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39</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32.2</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17.0</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42.7</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22.5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3590003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Key Findings</a:t>
            </a:r>
            <a:endParaRPr lang="en-IN" u="sng" dirty="0"/>
          </a:p>
        </p:txBody>
      </p:sp>
      <p:sp>
        <p:nvSpPr>
          <p:cNvPr id="2" name="Content Placeholder 1"/>
          <p:cNvSpPr>
            <a:spLocks noGrp="1"/>
          </p:cNvSpPr>
          <p:nvPr>
            <p:ph idx="1"/>
          </p:nvPr>
        </p:nvSpPr>
        <p:spPr/>
        <p:txBody>
          <a:bodyPr>
            <a:normAutofit fontScale="92500" lnSpcReduction="20000"/>
          </a:bodyPr>
          <a:lstStyle/>
          <a:p>
            <a:r>
              <a:rPr lang="en-IN" dirty="0" smtClean="0"/>
              <a:t>All the departments were not functional as per NQAS.</a:t>
            </a:r>
          </a:p>
          <a:p>
            <a:pPr algn="just"/>
            <a:r>
              <a:rPr lang="en-US" dirty="0"/>
              <a:t>Immunization, Family Planning, Communicable Disease, Non-communicable Disease, Dressing Room and Emergency, Pharmacy and </a:t>
            </a:r>
            <a:r>
              <a:rPr lang="en-US" dirty="0" smtClean="0"/>
              <a:t>Laboratory were not available.</a:t>
            </a:r>
          </a:p>
          <a:p>
            <a:pPr algn="just"/>
            <a:r>
              <a:rPr lang="en-US" dirty="0" smtClean="0"/>
              <a:t>The departments which were functional were also not in good condition. There were many gaps found.</a:t>
            </a:r>
          </a:p>
          <a:p>
            <a:pPr algn="just"/>
            <a:r>
              <a:rPr lang="en-US" dirty="0" smtClean="0"/>
              <a:t>All the facilities were rented and were not as requirement of an UPHC. </a:t>
            </a:r>
            <a:endParaRPr lang="en-IN" dirty="0"/>
          </a:p>
        </p:txBody>
      </p:sp>
    </p:spTree>
    <p:extLst>
      <p:ext uri="{BB962C8B-B14F-4D97-AF65-F5344CB8AC3E}">
        <p14:creationId xmlns:p14="http://schemas.microsoft.com/office/powerpoint/2010/main" val="428368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04665"/>
            <a:ext cx="7745505" cy="6048671"/>
          </a:xfrm>
        </p:spPr>
        <p:txBody>
          <a:bodyPr>
            <a:normAutofit/>
          </a:bodyPr>
          <a:lstStyle/>
          <a:p>
            <a:pPr lvl="0"/>
            <a:r>
              <a:rPr lang="en-US" dirty="0"/>
              <a:t>Bio Medical wastes bins are not kept at the generation point and wastes are not segregated properly</a:t>
            </a:r>
            <a:r>
              <a:rPr lang="en-US" dirty="0" smtClean="0"/>
              <a:t>.</a:t>
            </a:r>
            <a:endParaRPr lang="en-IN" dirty="0"/>
          </a:p>
          <a:p>
            <a:r>
              <a:rPr lang="en-US" dirty="0"/>
              <a:t>Standard Sterilization practices of instruments and consumables are not being </a:t>
            </a:r>
            <a:r>
              <a:rPr lang="en-US" dirty="0" smtClean="0"/>
              <a:t>followed.</a:t>
            </a:r>
          </a:p>
          <a:p>
            <a:pPr lvl="0"/>
            <a:r>
              <a:rPr lang="en-US" dirty="0"/>
              <a:t>Directional signage is not present. No departments are not demarcated.</a:t>
            </a:r>
            <a:endParaRPr lang="en-IN" dirty="0"/>
          </a:p>
          <a:p>
            <a:pPr lvl="0"/>
            <a:r>
              <a:rPr lang="en-US" dirty="0"/>
              <a:t>Laboratory facility was not given.</a:t>
            </a:r>
            <a:endParaRPr lang="en-IN" dirty="0"/>
          </a:p>
          <a:p>
            <a:pPr lvl="0"/>
            <a:r>
              <a:rPr lang="en-US" dirty="0"/>
              <a:t>There is no IEC material displayed </a:t>
            </a:r>
            <a:r>
              <a:rPr lang="en-US" dirty="0" smtClean="0"/>
              <a:t>for </a:t>
            </a:r>
            <a:r>
              <a:rPr lang="en-US" dirty="0"/>
              <a:t>the patients and visitors educations</a:t>
            </a:r>
            <a:r>
              <a:rPr lang="en-US" dirty="0" smtClean="0"/>
              <a:t>.</a:t>
            </a:r>
            <a:endParaRPr lang="en-IN" dirty="0"/>
          </a:p>
        </p:txBody>
      </p:sp>
    </p:spTree>
    <p:extLst>
      <p:ext uri="{BB962C8B-B14F-4D97-AF65-F5344CB8AC3E}">
        <p14:creationId xmlns:p14="http://schemas.microsoft.com/office/powerpoint/2010/main" val="408641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32656"/>
            <a:ext cx="7745505" cy="6048671"/>
          </a:xfrm>
        </p:spPr>
        <p:txBody>
          <a:bodyPr>
            <a:normAutofit/>
          </a:bodyPr>
          <a:lstStyle/>
          <a:p>
            <a:r>
              <a:rPr lang="en-US" dirty="0"/>
              <a:t>Hospital Staffs were not wearing Personal Protective Equipment (Gloves, Mask, Apron, Cap &amp; Boot) </a:t>
            </a:r>
            <a:endParaRPr lang="en-US" dirty="0" smtClean="0"/>
          </a:p>
          <a:p>
            <a:r>
              <a:rPr lang="en-US" dirty="0"/>
              <a:t>Record keeping is not maintained as there is no responsible personnel for this</a:t>
            </a:r>
            <a:r>
              <a:rPr lang="en-US" dirty="0" smtClean="0"/>
              <a:t>.</a:t>
            </a:r>
          </a:p>
          <a:p>
            <a:pPr lvl="0"/>
            <a:r>
              <a:rPr lang="en-US" dirty="0"/>
              <a:t>Staff are not vaccinated.</a:t>
            </a:r>
            <a:endParaRPr lang="en-IN" dirty="0"/>
          </a:p>
          <a:p>
            <a:pPr lvl="0"/>
            <a:r>
              <a:rPr lang="en-US" dirty="0"/>
              <a:t>Stretchers were not available.</a:t>
            </a:r>
            <a:endParaRPr lang="en-IN" dirty="0"/>
          </a:p>
          <a:p>
            <a:pPr lvl="0"/>
            <a:r>
              <a:rPr lang="en-US" dirty="0"/>
              <a:t>HR for NUHM </a:t>
            </a:r>
            <a:r>
              <a:rPr lang="en-US" dirty="0" smtClean="0"/>
              <a:t>is </a:t>
            </a:r>
            <a:r>
              <a:rPr lang="en-US" dirty="0"/>
              <a:t>on deputation, no dedicated staff was there</a:t>
            </a:r>
            <a:r>
              <a:rPr lang="en-US" dirty="0" smtClean="0"/>
              <a:t>.</a:t>
            </a:r>
          </a:p>
          <a:p>
            <a:pPr marL="0" lvl="0" indent="0">
              <a:buNone/>
            </a:pPr>
            <a:endParaRPr lang="en-US" dirty="0" smtClean="0"/>
          </a:p>
          <a:p>
            <a:pPr lvl="0"/>
            <a:endParaRPr lang="en-US" dirty="0" smtClean="0"/>
          </a:p>
          <a:p>
            <a:pPr lvl="0"/>
            <a:endParaRPr lang="en-IN" b="1" dirty="0"/>
          </a:p>
          <a:p>
            <a:endParaRPr lang="en-IN" dirty="0"/>
          </a:p>
        </p:txBody>
      </p:sp>
    </p:spTree>
    <p:extLst>
      <p:ext uri="{BB962C8B-B14F-4D97-AF65-F5344CB8AC3E}">
        <p14:creationId xmlns:p14="http://schemas.microsoft.com/office/powerpoint/2010/main" val="212667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lstStyle/>
          <a:p>
            <a:pPr lvl="0"/>
            <a:r>
              <a:rPr lang="en-US" dirty="0"/>
              <a:t>Emergency and dressing room were not in the facilities.</a:t>
            </a:r>
          </a:p>
          <a:p>
            <a:pPr lvl="0"/>
            <a:r>
              <a:rPr lang="en-US" dirty="0"/>
              <a:t>Entitlements were not displayed (JSSK </a:t>
            </a:r>
            <a:r>
              <a:rPr lang="en-US" dirty="0" err="1"/>
              <a:t>etc</a:t>
            </a:r>
            <a:r>
              <a:rPr lang="en-US" dirty="0" smtClean="0"/>
              <a:t>)</a:t>
            </a:r>
          </a:p>
          <a:p>
            <a:pPr lvl="0"/>
            <a:r>
              <a:rPr lang="en-US" dirty="0" smtClean="0"/>
              <a:t>Patient </a:t>
            </a:r>
            <a:r>
              <a:rPr lang="en-US" dirty="0"/>
              <a:t>privacy is not maintained.</a:t>
            </a:r>
          </a:p>
          <a:p>
            <a:pPr lvl="0"/>
            <a:r>
              <a:rPr lang="en-US" dirty="0"/>
              <a:t>Standard registers and slips were not present.</a:t>
            </a:r>
          </a:p>
          <a:p>
            <a:pPr lvl="0"/>
            <a:r>
              <a:rPr lang="en-US" dirty="0"/>
              <a:t>Quality Management is not relevant.</a:t>
            </a:r>
            <a:endParaRPr lang="en-IN" dirty="0"/>
          </a:p>
          <a:p>
            <a:pPr lvl="0"/>
            <a:r>
              <a:rPr lang="en-US" dirty="0"/>
              <a:t>Triage system not maintained.</a:t>
            </a:r>
            <a:endParaRPr lang="en-IN" dirty="0"/>
          </a:p>
          <a:p>
            <a:pPr lvl="0"/>
            <a:r>
              <a:rPr lang="en-US" dirty="0"/>
              <a:t>Space for movement of the stretchers was not sufficient.</a:t>
            </a:r>
            <a:endParaRPr lang="en-IN" dirty="0"/>
          </a:p>
          <a:p>
            <a:endParaRPr lang="en-IN" dirty="0"/>
          </a:p>
        </p:txBody>
      </p:sp>
    </p:spTree>
    <p:extLst>
      <p:ext uri="{BB962C8B-B14F-4D97-AF65-F5344CB8AC3E}">
        <p14:creationId xmlns:p14="http://schemas.microsoft.com/office/powerpoint/2010/main" val="156481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4000" b="1" u="sng" dirty="0" smtClean="0">
                <a:latin typeface="Times New Roman" pitchFamily="18" charset="0"/>
                <a:cs typeface="Times New Roman" pitchFamily="18" charset="0"/>
              </a:rPr>
              <a:t>Some Department wise gap</a:t>
            </a:r>
            <a:endParaRPr lang="en-IN" b="1" u="sng"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r>
              <a:rPr lang="en-IN" sz="3600" b="1" u="sng" dirty="0" smtClean="0"/>
              <a:t>General clinic</a:t>
            </a:r>
          </a:p>
          <a:p>
            <a:pPr>
              <a:buFont typeface="Wingdings" pitchFamily="2" charset="2"/>
              <a:buChar char="q"/>
            </a:pPr>
            <a:r>
              <a:rPr lang="en-IN" sz="2400" dirty="0" smtClean="0"/>
              <a:t>Registration counter was not available.</a:t>
            </a:r>
          </a:p>
          <a:p>
            <a:pPr>
              <a:buFont typeface="Wingdings" pitchFamily="2" charset="2"/>
              <a:buChar char="q"/>
            </a:pPr>
            <a:r>
              <a:rPr lang="en-IN" sz="2400" dirty="0" smtClean="0"/>
              <a:t>No OPD equipment was available.</a:t>
            </a:r>
          </a:p>
          <a:p>
            <a:pPr>
              <a:buFont typeface="Wingdings" pitchFamily="2" charset="2"/>
              <a:buChar char="q"/>
            </a:pPr>
            <a:r>
              <a:rPr lang="en-IN" sz="2400" dirty="0" smtClean="0"/>
              <a:t>Drugs were dispensed from the OPD table.</a:t>
            </a:r>
          </a:p>
          <a:p>
            <a:pPr>
              <a:buFont typeface="Wingdings" pitchFamily="2" charset="2"/>
              <a:buChar char="q"/>
            </a:pPr>
            <a:r>
              <a:rPr lang="en-IN" sz="2400" dirty="0" smtClean="0"/>
              <a:t>Curtains were not available for patient</a:t>
            </a:r>
          </a:p>
          <a:p>
            <a:pPr marL="0" indent="0">
              <a:buNone/>
            </a:pPr>
            <a:r>
              <a:rPr lang="en-IN" sz="2400" dirty="0" smtClean="0"/>
              <a:t> privacy.</a:t>
            </a:r>
          </a:p>
          <a:p>
            <a:pPr>
              <a:buFont typeface="Wingdings" pitchFamily="2" charset="2"/>
              <a:buChar char="q"/>
            </a:pPr>
            <a:r>
              <a:rPr lang="en-IN" sz="2400" dirty="0" smtClean="0"/>
              <a:t>Hand washing facility was not available.</a:t>
            </a:r>
          </a:p>
          <a:p>
            <a:pPr>
              <a:buFont typeface="Wingdings" pitchFamily="2" charset="2"/>
              <a:buChar char="q"/>
            </a:pPr>
            <a:r>
              <a:rPr lang="en-IN" sz="2400" dirty="0" smtClean="0"/>
              <a:t>No personal Protective equipment was </a:t>
            </a:r>
          </a:p>
          <a:p>
            <a:pPr marL="0" indent="0">
              <a:buNone/>
            </a:pPr>
            <a:r>
              <a:rPr lang="en-IN" sz="2400" dirty="0"/>
              <a:t>a</a:t>
            </a:r>
            <a:r>
              <a:rPr lang="en-IN" sz="2400" dirty="0" smtClean="0"/>
              <a:t>vailable.</a:t>
            </a:r>
          </a:p>
          <a:p>
            <a:pPr>
              <a:buFont typeface="Wingdings" pitchFamily="2" charset="2"/>
              <a:buChar char="q"/>
            </a:pPr>
            <a:endParaRPr lang="en-IN" sz="2000" dirty="0" smtClean="0"/>
          </a:p>
          <a:p>
            <a:pPr marL="0" indent="0">
              <a:buNone/>
            </a:pPr>
            <a:endParaRPr lang="en-IN" sz="2000" dirty="0" smtClean="0"/>
          </a:p>
          <a:p>
            <a:pPr marL="0" indent="0">
              <a:buNone/>
            </a:pPr>
            <a:endParaRPr lang="en-IN" sz="2000" dirty="0" smtClean="0"/>
          </a:p>
          <a:p>
            <a:endParaRPr lang="en-IN"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348880"/>
            <a:ext cx="2952328" cy="3140968"/>
          </a:xfrm>
          <a:prstGeom prst="rect">
            <a:avLst/>
          </a:prstGeom>
        </p:spPr>
      </p:pic>
    </p:spTree>
    <p:extLst>
      <p:ext uri="{BB962C8B-B14F-4D97-AF65-F5344CB8AC3E}">
        <p14:creationId xmlns:p14="http://schemas.microsoft.com/office/powerpoint/2010/main" val="48127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normAutofit fontScale="90000"/>
          </a:bodyPr>
          <a:lstStyle/>
          <a:p>
            <a:r>
              <a:rPr lang="en-IN" sz="5400" b="1" i="1" u="sng" dirty="0" smtClean="0"/>
              <a:t>TOPIC</a:t>
            </a:r>
            <a:r>
              <a:rPr lang="en-IN" sz="4800" dirty="0" smtClean="0"/>
              <a:t/>
            </a:r>
            <a:br>
              <a:rPr lang="en-IN" sz="4800" dirty="0" smtClean="0"/>
            </a:br>
            <a:r>
              <a:rPr lang="en-IN" sz="4800" dirty="0" smtClean="0"/>
              <a:t/>
            </a:r>
            <a:br>
              <a:rPr lang="en-IN" sz="4800" dirty="0" smtClean="0"/>
            </a:br>
            <a:r>
              <a:rPr lang="en-IN" sz="4800" dirty="0" smtClean="0"/>
              <a:t>Baseline Assessment of Urban Primary Health Centres of </a:t>
            </a:r>
            <a:r>
              <a:rPr lang="en-IN" sz="4800" dirty="0" err="1" smtClean="0"/>
              <a:t>Nalanda</a:t>
            </a:r>
            <a:r>
              <a:rPr lang="en-IN" sz="4800" dirty="0" smtClean="0"/>
              <a:t> District of Bihar using Quality Standards for UPHC</a:t>
            </a:r>
            <a:endParaRPr lang="en-IN" sz="4800" dirty="0"/>
          </a:p>
        </p:txBody>
      </p:sp>
    </p:spTree>
    <p:extLst>
      <p:ext uri="{BB962C8B-B14F-4D97-AF65-F5344CB8AC3E}">
        <p14:creationId xmlns:p14="http://schemas.microsoft.com/office/powerpoint/2010/main" val="24625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04665"/>
            <a:ext cx="7745505" cy="5721498"/>
          </a:xfrm>
        </p:spPr>
        <p:txBody>
          <a:bodyPr>
            <a:normAutofit fontScale="85000" lnSpcReduction="20000"/>
          </a:bodyPr>
          <a:lstStyle/>
          <a:p>
            <a:r>
              <a:rPr lang="en-IN" b="1" u="sng" dirty="0" smtClean="0"/>
              <a:t>Maternal Health</a:t>
            </a:r>
          </a:p>
          <a:p>
            <a:pPr marL="0" indent="0">
              <a:buNone/>
            </a:pPr>
            <a:endParaRPr lang="en-IN" u="sng" dirty="0" smtClean="0"/>
          </a:p>
          <a:p>
            <a:pPr>
              <a:buFont typeface="Wingdings" pitchFamily="2" charset="2"/>
              <a:buChar char="q"/>
            </a:pPr>
            <a:r>
              <a:rPr lang="en-IN" dirty="0" smtClean="0"/>
              <a:t>No dedicated ANC clinic was</a:t>
            </a:r>
          </a:p>
          <a:p>
            <a:pPr marL="0" indent="0">
              <a:buNone/>
            </a:pPr>
            <a:r>
              <a:rPr lang="en-IN" dirty="0" smtClean="0"/>
              <a:t> present.</a:t>
            </a:r>
          </a:p>
          <a:p>
            <a:pPr>
              <a:buFont typeface="Wingdings" pitchFamily="2" charset="2"/>
              <a:buChar char="q"/>
            </a:pPr>
            <a:r>
              <a:rPr lang="en-IN" dirty="0" smtClean="0"/>
              <a:t>Mother and child protection Card</a:t>
            </a:r>
          </a:p>
          <a:p>
            <a:pPr marL="0" indent="0">
              <a:buNone/>
            </a:pPr>
            <a:r>
              <a:rPr lang="en-IN" dirty="0" smtClean="0"/>
              <a:t> was not available.</a:t>
            </a:r>
          </a:p>
          <a:p>
            <a:pPr>
              <a:buFont typeface="Wingdings" pitchFamily="2" charset="2"/>
              <a:buChar char="q"/>
            </a:pPr>
            <a:r>
              <a:rPr lang="en-IN" dirty="0" smtClean="0"/>
              <a:t>No tracking of missed out </a:t>
            </a:r>
          </a:p>
          <a:p>
            <a:pPr marL="0" indent="0">
              <a:buNone/>
            </a:pPr>
            <a:r>
              <a:rPr lang="en-IN" dirty="0" smtClean="0"/>
              <a:t>cases.</a:t>
            </a:r>
          </a:p>
          <a:p>
            <a:pPr marL="0" indent="0">
              <a:buNone/>
            </a:pPr>
            <a:endParaRPr lang="en-IN" dirty="0" smtClean="0"/>
          </a:p>
          <a:p>
            <a:r>
              <a:rPr lang="en-IN" b="1" u="sng" dirty="0" smtClean="0"/>
              <a:t>New Born and child health</a:t>
            </a:r>
          </a:p>
          <a:p>
            <a:pPr>
              <a:buFont typeface="Wingdings" pitchFamily="2" charset="2"/>
              <a:buChar char="q"/>
            </a:pPr>
            <a:r>
              <a:rPr lang="en-IN" dirty="0" smtClean="0"/>
              <a:t>Breast feeding corner was not available.</a:t>
            </a:r>
          </a:p>
          <a:p>
            <a:pPr lvl="0">
              <a:buFont typeface="Wingdings" pitchFamily="2" charset="2"/>
              <a:buChar char="q"/>
            </a:pPr>
            <a:r>
              <a:rPr lang="en-US" dirty="0"/>
              <a:t>Resuscitation equipment was not available.</a:t>
            </a:r>
            <a:endParaRPr lang="en-IN" dirty="0"/>
          </a:p>
          <a:p>
            <a:pPr lvl="0">
              <a:buFont typeface="Wingdings" pitchFamily="2" charset="2"/>
              <a:buChar char="q"/>
            </a:pPr>
            <a:r>
              <a:rPr lang="en-US" dirty="0"/>
              <a:t>Staff not trained on BLS/CPR.</a:t>
            </a:r>
            <a:endParaRPr lang="en-IN" dirty="0"/>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76672"/>
            <a:ext cx="3275856" cy="2924944"/>
          </a:xfrm>
          <a:prstGeom prst="rect">
            <a:avLst/>
          </a:prstGeom>
        </p:spPr>
      </p:pic>
    </p:spTree>
    <p:extLst>
      <p:ext uri="{BB962C8B-B14F-4D97-AF65-F5344CB8AC3E}">
        <p14:creationId xmlns:p14="http://schemas.microsoft.com/office/powerpoint/2010/main" val="176351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04665"/>
            <a:ext cx="7745505" cy="5721498"/>
          </a:xfrm>
        </p:spPr>
        <p:txBody>
          <a:bodyPr>
            <a:normAutofit fontScale="85000" lnSpcReduction="20000"/>
          </a:bodyPr>
          <a:lstStyle/>
          <a:p>
            <a:r>
              <a:rPr lang="en-IN" b="1" u="sng" dirty="0" smtClean="0"/>
              <a:t>Outreach Services</a:t>
            </a:r>
          </a:p>
          <a:p>
            <a:pPr lvl="0">
              <a:buFont typeface="Wingdings" pitchFamily="2" charset="2"/>
              <a:buChar char="q"/>
            </a:pPr>
            <a:r>
              <a:rPr lang="en-US" dirty="0"/>
              <a:t>Vulnerable population not </a:t>
            </a:r>
            <a:endParaRPr lang="en-US" dirty="0" smtClean="0"/>
          </a:p>
          <a:p>
            <a:pPr marL="0" lvl="0" indent="0">
              <a:buNone/>
            </a:pPr>
            <a:r>
              <a:rPr lang="en-US" dirty="0" smtClean="0"/>
              <a:t>updated.</a:t>
            </a:r>
          </a:p>
          <a:p>
            <a:pPr>
              <a:buFont typeface="Wingdings" pitchFamily="2" charset="2"/>
              <a:buChar char="q"/>
            </a:pPr>
            <a:r>
              <a:rPr lang="en-US" dirty="0" smtClean="0"/>
              <a:t>ARSH </a:t>
            </a:r>
            <a:r>
              <a:rPr lang="en-US" dirty="0"/>
              <a:t>services not </a:t>
            </a:r>
            <a:r>
              <a:rPr lang="en-US" dirty="0" smtClean="0"/>
              <a:t>provided.</a:t>
            </a:r>
            <a:endParaRPr lang="en-IN" dirty="0"/>
          </a:p>
          <a:p>
            <a:pPr>
              <a:buFont typeface="Wingdings" pitchFamily="2" charset="2"/>
              <a:buChar char="q"/>
            </a:pPr>
            <a:r>
              <a:rPr lang="en-US" dirty="0" smtClean="0"/>
              <a:t>Outreach </a:t>
            </a:r>
            <a:r>
              <a:rPr lang="en-US" dirty="0"/>
              <a:t>services not provide </a:t>
            </a:r>
            <a:endParaRPr lang="en-US" dirty="0" smtClean="0"/>
          </a:p>
          <a:p>
            <a:pPr marL="0" indent="0">
              <a:buNone/>
            </a:pPr>
            <a:r>
              <a:rPr lang="en-US" dirty="0" smtClean="0"/>
              <a:t>according </a:t>
            </a:r>
            <a:r>
              <a:rPr lang="en-US" dirty="0"/>
              <a:t>to the local health </a:t>
            </a:r>
            <a:endParaRPr lang="en-US" dirty="0" smtClean="0"/>
          </a:p>
          <a:p>
            <a:pPr marL="0" indent="0">
              <a:buNone/>
            </a:pPr>
            <a:r>
              <a:rPr lang="en-US" dirty="0" smtClean="0"/>
              <a:t>problems.</a:t>
            </a:r>
            <a:endParaRPr lang="en-US" u="sng" dirty="0" smtClean="0"/>
          </a:p>
          <a:p>
            <a:r>
              <a:rPr lang="en-US" b="1" u="sng" dirty="0" smtClean="0"/>
              <a:t>General Administration</a:t>
            </a:r>
          </a:p>
          <a:p>
            <a:pPr lvl="0">
              <a:buFont typeface="Wingdings" pitchFamily="2" charset="2"/>
              <a:buChar char="q"/>
            </a:pPr>
            <a:r>
              <a:rPr lang="en-US" dirty="0"/>
              <a:t>No dedicated room for IUCD, Injection, ANC, Immunization, Laboratory, general store, </a:t>
            </a:r>
            <a:r>
              <a:rPr lang="en-US" dirty="0" smtClean="0"/>
              <a:t>Pharmacy.</a:t>
            </a:r>
          </a:p>
          <a:p>
            <a:pPr lvl="0">
              <a:buFont typeface="Wingdings" pitchFamily="2" charset="2"/>
              <a:buChar char="q"/>
            </a:pPr>
            <a:r>
              <a:rPr lang="en-US" dirty="0" smtClean="0"/>
              <a:t>No </a:t>
            </a:r>
            <a:r>
              <a:rPr lang="en-US" dirty="0"/>
              <a:t>intramural and extramural communication facility available</a:t>
            </a:r>
            <a:r>
              <a:rPr lang="en-US" dirty="0" smtClean="0"/>
              <a:t>.</a:t>
            </a:r>
          </a:p>
          <a:p>
            <a:pPr lvl="0">
              <a:buFont typeface="Wingdings" pitchFamily="2" charset="2"/>
              <a:buChar char="q"/>
            </a:pPr>
            <a:r>
              <a:rPr lang="en-US" dirty="0" smtClean="0"/>
              <a:t>No referral linage was present.</a:t>
            </a:r>
            <a:endParaRPr lang="en-IN" dirty="0"/>
          </a:p>
          <a:p>
            <a:pPr>
              <a:buFont typeface="Wingdings" pitchFamily="2" charset="2"/>
              <a:buChar char="q"/>
            </a:pPr>
            <a:endParaRPr lang="en-US" u="sng" dirty="0" smtClean="0"/>
          </a:p>
          <a:p>
            <a:pPr marL="0" indent="0">
              <a:buNone/>
            </a:pPr>
            <a:endParaRPr lang="en-US" dirty="0"/>
          </a:p>
          <a:p>
            <a:pPr marL="0" indent="0">
              <a:buNone/>
            </a:pPr>
            <a:endParaRPr lang="en-IN" dirty="0"/>
          </a:p>
          <a:p>
            <a:pPr>
              <a:buFont typeface="Wingdings" pitchFamily="2" charset="2"/>
              <a:buChar char="q"/>
            </a:pPr>
            <a:endParaRPr lang="en-IN"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795" t="22829" r="3871" b="4445"/>
          <a:stretch/>
        </p:blipFill>
        <p:spPr>
          <a:xfrm>
            <a:off x="6031663" y="548680"/>
            <a:ext cx="2932826" cy="2764160"/>
          </a:xfrm>
          <a:prstGeom prst="rect">
            <a:avLst/>
          </a:prstGeom>
        </p:spPr>
      </p:pic>
    </p:spTree>
    <p:extLst>
      <p:ext uri="{BB962C8B-B14F-4D97-AF65-F5344CB8AC3E}">
        <p14:creationId xmlns:p14="http://schemas.microsoft.com/office/powerpoint/2010/main" val="338465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SWOT Analysis</a:t>
            </a:r>
            <a:endParaRPr lang="en-IN"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7915739"/>
              </p:ext>
            </p:extLst>
          </p:nvPr>
        </p:nvGraphicFramePr>
        <p:xfrm>
          <a:off x="611560" y="2060848"/>
          <a:ext cx="8136904" cy="4104456"/>
        </p:xfrm>
        <a:graphic>
          <a:graphicData uri="http://schemas.openxmlformats.org/drawingml/2006/table">
            <a:tbl>
              <a:tblPr firstRow="1" firstCol="1" bandRow="1">
                <a:tableStyleId>{5940675A-B579-460E-94D1-54222C63F5DA}</a:tableStyleId>
              </a:tblPr>
              <a:tblGrid>
                <a:gridCol w="4068452"/>
                <a:gridCol w="4068452"/>
              </a:tblGrid>
              <a:tr h="2240727">
                <a:tc>
                  <a:txBody>
                    <a:bodyPr/>
                    <a:lstStyle/>
                    <a:p>
                      <a:pPr algn="just">
                        <a:lnSpc>
                          <a:spcPct val="115000"/>
                        </a:lnSpc>
                        <a:spcAft>
                          <a:spcPts val="0"/>
                        </a:spcAft>
                      </a:pPr>
                      <a:r>
                        <a:rPr lang="en-US" sz="1800" u="sng" dirty="0">
                          <a:effectLst/>
                        </a:rPr>
                        <a:t>STRENGTHS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Location of the facility</a:t>
                      </a:r>
                      <a:endParaRPr lang="en-IN" sz="1800" dirty="0">
                        <a:effectLst/>
                      </a:endParaRPr>
                    </a:p>
                    <a:p>
                      <a:pPr algn="just">
                        <a:lnSpc>
                          <a:spcPct val="115000"/>
                        </a:lnSpc>
                        <a:spcAft>
                          <a:spcPts val="0"/>
                        </a:spcAft>
                      </a:pPr>
                      <a:r>
                        <a:rPr lang="en-US" sz="1800" dirty="0">
                          <a:effectLst/>
                        </a:rPr>
                        <a:t>Patient Load</a:t>
                      </a:r>
                      <a:endParaRPr lang="en-IN" sz="1800" dirty="0">
                        <a:effectLst/>
                      </a:endParaRPr>
                    </a:p>
                    <a:p>
                      <a:pPr algn="just">
                        <a:lnSpc>
                          <a:spcPct val="115000"/>
                        </a:lnSpc>
                        <a:spcAft>
                          <a:spcPts val="0"/>
                        </a:spcAft>
                      </a:pPr>
                      <a:r>
                        <a:rPr lang="en-US" sz="1800" dirty="0">
                          <a:effectLst/>
                        </a:rPr>
                        <a:t>Outreach activities performed</a:t>
                      </a:r>
                      <a:endParaRPr lang="en-IN" sz="1800" dirty="0">
                        <a:effectLst/>
                      </a:endParaRPr>
                    </a:p>
                    <a:p>
                      <a:pPr algn="just">
                        <a:lnSpc>
                          <a:spcPct val="115000"/>
                        </a:lnSpc>
                        <a:spcAft>
                          <a:spcPts val="0"/>
                        </a:spcAft>
                      </a:pPr>
                      <a:r>
                        <a:rPr lang="en-US" sz="1800" u="none" strike="noStrike" dirty="0">
                          <a:effectLst/>
                        </a:rPr>
                        <a:t> </a:t>
                      </a:r>
                      <a:endParaRPr lang="en-IN" sz="18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800" u="sng" dirty="0">
                          <a:effectLst/>
                        </a:rPr>
                        <a:t>WEAKNESS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Rented infrastructure</a:t>
                      </a:r>
                      <a:endParaRPr lang="en-IN" sz="1800" dirty="0">
                        <a:effectLst/>
                      </a:endParaRPr>
                    </a:p>
                    <a:p>
                      <a:pPr algn="just">
                        <a:lnSpc>
                          <a:spcPct val="115000"/>
                        </a:lnSpc>
                        <a:spcAft>
                          <a:spcPts val="0"/>
                        </a:spcAft>
                      </a:pPr>
                      <a:r>
                        <a:rPr lang="en-US" sz="1800" dirty="0">
                          <a:effectLst/>
                        </a:rPr>
                        <a:t>Non functionality of various departments</a:t>
                      </a:r>
                      <a:endParaRPr lang="en-IN" sz="1800" dirty="0">
                        <a:effectLst/>
                      </a:endParaRPr>
                    </a:p>
                    <a:p>
                      <a:pPr algn="just">
                        <a:lnSpc>
                          <a:spcPct val="115000"/>
                        </a:lnSpc>
                        <a:spcAft>
                          <a:spcPts val="0"/>
                        </a:spcAft>
                      </a:pPr>
                      <a:r>
                        <a:rPr lang="en-US" sz="1800" dirty="0">
                          <a:effectLst/>
                        </a:rPr>
                        <a:t>Deputed doctors, ANM and ASHA</a:t>
                      </a:r>
                      <a:endParaRPr lang="en-IN" sz="1800" dirty="0">
                        <a:effectLst/>
                      </a:endParaRPr>
                    </a:p>
                    <a:p>
                      <a:pPr algn="just">
                        <a:lnSpc>
                          <a:spcPct val="115000"/>
                        </a:lnSpc>
                        <a:spcAft>
                          <a:spcPts val="0"/>
                        </a:spcAft>
                      </a:pPr>
                      <a:r>
                        <a:rPr lang="en-US" sz="1800" dirty="0">
                          <a:effectLst/>
                        </a:rPr>
                        <a:t> </a:t>
                      </a:r>
                      <a:endParaRPr lang="en-IN" sz="1800" dirty="0">
                        <a:effectLst/>
                        <a:latin typeface="Calibri"/>
                        <a:ea typeface="Times New Roman"/>
                        <a:cs typeface="Times New Roman"/>
                      </a:endParaRPr>
                    </a:p>
                  </a:txBody>
                  <a:tcPr marL="68580" marR="68580" marT="0" marB="0"/>
                </a:tc>
              </a:tr>
              <a:tr h="1863729">
                <a:tc>
                  <a:txBody>
                    <a:bodyPr/>
                    <a:lstStyle/>
                    <a:p>
                      <a:pPr algn="just">
                        <a:lnSpc>
                          <a:spcPct val="115000"/>
                        </a:lnSpc>
                        <a:spcAft>
                          <a:spcPts val="0"/>
                        </a:spcAft>
                      </a:pPr>
                      <a:r>
                        <a:rPr lang="en-US" sz="1800" u="sng" dirty="0">
                          <a:effectLst/>
                        </a:rPr>
                        <a:t>THREATS</a:t>
                      </a:r>
                      <a:endParaRPr lang="en-IN" sz="1800" dirty="0">
                        <a:effectLst/>
                      </a:endParaRPr>
                    </a:p>
                    <a:p>
                      <a:pPr algn="just">
                        <a:lnSpc>
                          <a:spcPct val="115000"/>
                        </a:lnSpc>
                        <a:spcAft>
                          <a:spcPts val="0"/>
                        </a:spcAft>
                      </a:pPr>
                      <a:r>
                        <a:rPr lang="en-US" sz="1800" dirty="0">
                          <a:effectLst/>
                        </a:rPr>
                        <a:t> </a:t>
                      </a:r>
                      <a:endParaRPr lang="en-IN" sz="1800" dirty="0">
                        <a:effectLst/>
                      </a:endParaRPr>
                    </a:p>
                    <a:p>
                      <a:pPr algn="just">
                        <a:lnSpc>
                          <a:spcPct val="115000"/>
                        </a:lnSpc>
                        <a:spcAft>
                          <a:spcPts val="0"/>
                        </a:spcAft>
                      </a:pPr>
                      <a:r>
                        <a:rPr lang="en-US" sz="1800" dirty="0">
                          <a:effectLst/>
                        </a:rPr>
                        <a:t>Sudden Patient load / Management of the Outbreak of any disease.</a:t>
                      </a:r>
                      <a:endParaRPr lang="en-IN" sz="1800" dirty="0">
                        <a:effectLst/>
                      </a:endParaRPr>
                    </a:p>
                    <a:p>
                      <a:pPr algn="just">
                        <a:lnSpc>
                          <a:spcPct val="115000"/>
                        </a:lnSpc>
                        <a:spcAft>
                          <a:spcPts val="0"/>
                        </a:spcAft>
                      </a:pPr>
                      <a:r>
                        <a:rPr lang="en-US" sz="1800" u="none" strike="noStrike" dirty="0">
                          <a:effectLst/>
                        </a:rPr>
                        <a:t> </a:t>
                      </a:r>
                      <a:endParaRPr lang="en-IN" sz="18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800" u="sng" dirty="0">
                          <a:effectLst/>
                        </a:rPr>
                        <a:t>OPPURTUNITIES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Opportunity for functionality of various departments.</a:t>
                      </a:r>
                      <a:endParaRPr lang="en-IN"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5206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Recommendations</a:t>
            </a:r>
            <a:endParaRPr lang="en-IN" u="sng" dirty="0"/>
          </a:p>
        </p:txBody>
      </p:sp>
      <p:sp>
        <p:nvSpPr>
          <p:cNvPr id="2" name="Content Placeholder 1"/>
          <p:cNvSpPr>
            <a:spLocks noGrp="1"/>
          </p:cNvSpPr>
          <p:nvPr>
            <p:ph idx="1"/>
          </p:nvPr>
        </p:nvSpPr>
        <p:spPr/>
        <p:txBody>
          <a:bodyPr>
            <a:normAutofit/>
          </a:bodyPr>
          <a:lstStyle/>
          <a:p>
            <a:pPr lvl="0"/>
            <a:endParaRPr lang="en-US" dirty="0" smtClean="0"/>
          </a:p>
          <a:p>
            <a:pPr lvl="0"/>
            <a:r>
              <a:rPr lang="en-US" dirty="0" smtClean="0"/>
              <a:t>One </a:t>
            </a:r>
            <a:r>
              <a:rPr lang="en-US" dirty="0"/>
              <a:t>where gaps will be covered by the support from concerned State level authorities; </a:t>
            </a:r>
            <a:r>
              <a:rPr lang="en-US" dirty="0" smtClean="0"/>
              <a:t>and</a:t>
            </a:r>
          </a:p>
          <a:p>
            <a:pPr marL="0" lvl="0" indent="0">
              <a:buNone/>
            </a:pPr>
            <a:endParaRPr lang="en-IN" dirty="0"/>
          </a:p>
          <a:p>
            <a:pPr lvl="0"/>
            <a:r>
              <a:rPr lang="en-US" dirty="0"/>
              <a:t>Secondly gaps will be covered by the interventions at the facility level only</a:t>
            </a:r>
            <a:r>
              <a:rPr lang="en-US" dirty="0" smtClean="0"/>
              <a:t>.</a:t>
            </a:r>
          </a:p>
          <a:p>
            <a:endParaRPr lang="en-IN" dirty="0"/>
          </a:p>
        </p:txBody>
      </p:sp>
    </p:spTree>
    <p:extLst>
      <p:ext uri="{BB962C8B-B14F-4D97-AF65-F5344CB8AC3E}">
        <p14:creationId xmlns:p14="http://schemas.microsoft.com/office/powerpoint/2010/main" val="269259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idx="1"/>
          </p:nvPr>
        </p:nvSpPr>
        <p:spPr>
          <a:xfrm>
            <a:off x="698500" y="549275"/>
            <a:ext cx="7747000" cy="5576888"/>
          </a:xfrm>
        </p:spPr>
        <p:txBody>
          <a:bodyPr>
            <a:normAutofit fontScale="77500" lnSpcReduction="20000"/>
          </a:bodyPr>
          <a:lstStyle/>
          <a:p>
            <a:pPr lvl="0">
              <a:buFont typeface="Wingdings" pitchFamily="2" charset="2"/>
              <a:buChar char="q"/>
            </a:pPr>
            <a:r>
              <a:rPr lang="en-US" sz="4100" b="1" u="sng" dirty="0" smtClean="0"/>
              <a:t>State level:</a:t>
            </a:r>
            <a:endParaRPr lang="en-US" b="1" u="sng" dirty="0" smtClean="0"/>
          </a:p>
          <a:p>
            <a:r>
              <a:rPr lang="en-US" dirty="0" smtClean="0"/>
              <a:t>Legal </a:t>
            </a:r>
            <a:r>
              <a:rPr lang="en-US" dirty="0"/>
              <a:t>compliance is of utmost priority like Fire </a:t>
            </a:r>
            <a:r>
              <a:rPr lang="en-US" dirty="0" err="1" smtClean="0"/>
              <a:t>NoC</a:t>
            </a:r>
            <a:r>
              <a:rPr lang="en-US" dirty="0" smtClean="0"/>
              <a:t>.</a:t>
            </a:r>
          </a:p>
          <a:p>
            <a:r>
              <a:rPr lang="en-US" dirty="0" smtClean="0"/>
              <a:t>All </a:t>
            </a:r>
            <a:r>
              <a:rPr lang="en-US" dirty="0"/>
              <a:t>the departments should be there at the facility according the National Quality Assurance Standards for </a:t>
            </a:r>
            <a:r>
              <a:rPr lang="en-US" dirty="0" smtClean="0"/>
              <a:t>UPHCs.</a:t>
            </a:r>
            <a:endParaRPr lang="en-IN" dirty="0" smtClean="0"/>
          </a:p>
          <a:p>
            <a:r>
              <a:rPr lang="en-US" dirty="0" smtClean="0"/>
              <a:t>Dedicated </a:t>
            </a:r>
            <a:r>
              <a:rPr lang="en-US" dirty="0"/>
              <a:t>HR for UPHC should be </a:t>
            </a:r>
            <a:r>
              <a:rPr lang="en-US" dirty="0" smtClean="0"/>
              <a:t>appointed.</a:t>
            </a:r>
            <a:endParaRPr lang="en-IN" dirty="0" smtClean="0"/>
          </a:p>
          <a:p>
            <a:r>
              <a:rPr lang="en-US" dirty="0" smtClean="0"/>
              <a:t>Timely </a:t>
            </a:r>
            <a:r>
              <a:rPr lang="en-US" dirty="0"/>
              <a:t>and regular supplies of drugs, disposables, reagents, vaccines, inventory etc. to be regularized.</a:t>
            </a:r>
            <a:endParaRPr lang="en-IN" dirty="0"/>
          </a:p>
          <a:p>
            <a:pPr>
              <a:buFont typeface="Wingdings" pitchFamily="2" charset="2"/>
              <a:buChar char="q"/>
            </a:pPr>
            <a:r>
              <a:rPr lang="en-IN" sz="4100" b="1" u="sng" dirty="0" smtClean="0"/>
              <a:t>Facility level:</a:t>
            </a:r>
            <a:endParaRPr lang="en-IN" b="1" u="sng" dirty="0" smtClean="0"/>
          </a:p>
          <a:p>
            <a:pPr lvl="0"/>
            <a:r>
              <a:rPr lang="en-US" dirty="0"/>
              <a:t>Toilets should be clean at specified time and some toilets should be disabled friendly. </a:t>
            </a:r>
            <a:endParaRPr lang="en-IN" dirty="0"/>
          </a:p>
          <a:p>
            <a:pPr lvl="0"/>
            <a:r>
              <a:rPr lang="en-US" dirty="0"/>
              <a:t>Hand washing practice should be there.</a:t>
            </a:r>
            <a:endParaRPr lang="en-IN" dirty="0"/>
          </a:p>
          <a:p>
            <a:pPr lvl="0"/>
            <a:r>
              <a:rPr lang="en-US" dirty="0"/>
              <a:t>Dedicated room should be there for all departments.</a:t>
            </a:r>
            <a:endParaRPr lang="en-IN" dirty="0"/>
          </a:p>
          <a:p>
            <a:endParaRPr lang="en-IN" dirty="0"/>
          </a:p>
        </p:txBody>
      </p:sp>
    </p:spTree>
    <p:extLst>
      <p:ext uri="{BB962C8B-B14F-4D97-AF65-F5344CB8AC3E}">
        <p14:creationId xmlns:p14="http://schemas.microsoft.com/office/powerpoint/2010/main" val="223301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76673"/>
            <a:ext cx="7745505" cy="5649490"/>
          </a:xfrm>
        </p:spPr>
        <p:txBody>
          <a:bodyPr>
            <a:normAutofit fontScale="85000" lnSpcReduction="20000"/>
          </a:bodyPr>
          <a:lstStyle/>
          <a:p>
            <a:pPr lvl="0"/>
            <a:r>
              <a:rPr lang="en-US" dirty="0"/>
              <a:t>UPHC should initiate a Quality Assurance Program within the Facility; Quality Team for the same should support and supervise Quality Assurance Program.</a:t>
            </a:r>
            <a:endParaRPr lang="en-IN" dirty="0"/>
          </a:p>
          <a:p>
            <a:pPr lvl="0"/>
            <a:r>
              <a:rPr lang="en-US" dirty="0"/>
              <a:t>There should be uniformity in Signage’s system, and citizen charter could more be elaborate to cover all the aspects as per IPHS norms.</a:t>
            </a:r>
            <a:endParaRPr lang="en-IN" dirty="0"/>
          </a:p>
          <a:p>
            <a:pPr lvl="0"/>
            <a:r>
              <a:rPr lang="en-US" dirty="0"/>
              <a:t>Personal protective equipment’s should be made available at all points of care. </a:t>
            </a:r>
            <a:endParaRPr lang="en-IN" dirty="0"/>
          </a:p>
          <a:p>
            <a:pPr lvl="0"/>
            <a:r>
              <a:rPr lang="en-US" dirty="0"/>
              <a:t>Bio Medical waste bins should be present at the point of generation and proper segregation and its final disposal should be made as per BMW Management &amp; handling Rules.</a:t>
            </a:r>
            <a:endParaRPr lang="en-IN" dirty="0"/>
          </a:p>
          <a:p>
            <a:r>
              <a:rPr lang="en-US" dirty="0"/>
              <a:t>Departments should display their Scope of the Services and Contact details of deputed staff.</a:t>
            </a:r>
            <a:endParaRPr lang="en-IN" dirty="0"/>
          </a:p>
        </p:txBody>
      </p:sp>
    </p:spTree>
    <p:extLst>
      <p:ext uri="{BB962C8B-B14F-4D97-AF65-F5344CB8AC3E}">
        <p14:creationId xmlns:p14="http://schemas.microsoft.com/office/powerpoint/2010/main" val="213430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60649"/>
            <a:ext cx="7745505" cy="6120679"/>
          </a:xfrm>
        </p:spPr>
        <p:txBody>
          <a:bodyPr>
            <a:normAutofit lnSpcReduction="10000"/>
          </a:bodyPr>
          <a:lstStyle/>
          <a:p>
            <a:pPr lvl="0"/>
            <a:r>
              <a:rPr lang="en-US" dirty="0"/>
              <a:t>Infection control </a:t>
            </a:r>
            <a:r>
              <a:rPr lang="en-US" dirty="0" err="1"/>
              <a:t>programme</a:t>
            </a:r>
            <a:r>
              <a:rPr lang="en-US" dirty="0"/>
              <a:t> should be initiated with surveillance of all the departments. </a:t>
            </a:r>
            <a:endParaRPr lang="en-IN" dirty="0"/>
          </a:p>
          <a:p>
            <a:pPr lvl="0"/>
            <a:r>
              <a:rPr lang="en-US" dirty="0"/>
              <a:t>All staff should be provided with vaccination against Hepatitis-B, and TT. s</a:t>
            </a:r>
            <a:endParaRPr lang="en-IN" dirty="0"/>
          </a:p>
          <a:p>
            <a:pPr lvl="0"/>
            <a:r>
              <a:rPr lang="en-US" dirty="0"/>
              <a:t>Patients Satisfaction survey and employee satisfaction survey must be conducted at regular interval with an active mechanism of redress of patient complaints. </a:t>
            </a:r>
            <a:endParaRPr lang="en-IN" dirty="0"/>
          </a:p>
          <a:p>
            <a:pPr lvl="0"/>
            <a:r>
              <a:rPr lang="en-US" dirty="0"/>
              <a:t>Staff should be trained on latest quality initiatives and best practices of medical world.</a:t>
            </a:r>
            <a:endParaRPr lang="en-IN" dirty="0"/>
          </a:p>
          <a:p>
            <a:pPr marL="0" lvl="0" indent="0">
              <a:buNone/>
            </a:pPr>
            <a:endParaRPr lang="en-IN" dirty="0"/>
          </a:p>
        </p:txBody>
      </p:sp>
    </p:spTree>
    <p:extLst>
      <p:ext uri="{BB962C8B-B14F-4D97-AF65-F5344CB8AC3E}">
        <p14:creationId xmlns:p14="http://schemas.microsoft.com/office/powerpoint/2010/main" val="531814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r>
              <a:rPr lang="en-US" dirty="0"/>
              <a:t>IEC should be present</a:t>
            </a:r>
            <a:r>
              <a:rPr lang="en-US" dirty="0" smtClean="0"/>
              <a:t>.</a:t>
            </a:r>
          </a:p>
          <a:p>
            <a:pPr lvl="0"/>
            <a:r>
              <a:rPr lang="en-US" dirty="0" smtClean="0"/>
              <a:t>Patient </a:t>
            </a:r>
            <a:r>
              <a:rPr lang="en-US" dirty="0"/>
              <a:t>privacy should be maintained.</a:t>
            </a:r>
            <a:endParaRPr lang="en-IN" dirty="0"/>
          </a:p>
          <a:p>
            <a:pPr lvl="0"/>
            <a:r>
              <a:rPr lang="en-US" dirty="0"/>
              <a:t>Staff personal protection should be there.</a:t>
            </a:r>
            <a:endParaRPr lang="en-IN" dirty="0"/>
          </a:p>
          <a:p>
            <a:pPr lvl="0"/>
            <a:r>
              <a:rPr lang="en-US" dirty="0"/>
              <a:t>Bio medical waste management should be there.</a:t>
            </a:r>
            <a:endParaRPr lang="en-IN" dirty="0"/>
          </a:p>
          <a:p>
            <a:pPr lvl="0"/>
            <a:r>
              <a:rPr lang="en-US" dirty="0"/>
              <a:t>Roles and responsibilities should be defined to every staff.</a:t>
            </a:r>
            <a:endParaRPr lang="en-IN" dirty="0"/>
          </a:p>
          <a:p>
            <a:pPr lvl="0"/>
            <a:r>
              <a:rPr lang="en-US" dirty="0"/>
              <a:t>Referral linkage should be strengthened</a:t>
            </a:r>
            <a:endParaRPr lang="en-IN" dirty="0"/>
          </a:p>
        </p:txBody>
      </p:sp>
    </p:spTree>
    <p:extLst>
      <p:ext uri="{BB962C8B-B14F-4D97-AF65-F5344CB8AC3E}">
        <p14:creationId xmlns:p14="http://schemas.microsoft.com/office/powerpoint/2010/main" val="10878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refference</a:t>
            </a:r>
            <a:endParaRPr lang="en-IN" dirty="0"/>
          </a:p>
        </p:txBody>
      </p:sp>
      <p:sp>
        <p:nvSpPr>
          <p:cNvPr id="3" name="Content Placeholder 2"/>
          <p:cNvSpPr>
            <a:spLocks noGrp="1"/>
          </p:cNvSpPr>
          <p:nvPr>
            <p:ph idx="1"/>
          </p:nvPr>
        </p:nvSpPr>
        <p:spPr/>
        <p:txBody>
          <a:bodyPr/>
          <a:lstStyle/>
          <a:p>
            <a:r>
              <a:rPr lang="en-IN" dirty="0" smtClean="0"/>
              <a:t>National Urban Health Mission Ministry of Health and Family Welfare, May 2013.</a:t>
            </a:r>
          </a:p>
          <a:p>
            <a:r>
              <a:rPr lang="en-IN" dirty="0" smtClean="0"/>
              <a:t>An Introduction to Quality Assurance in Health Care, </a:t>
            </a:r>
            <a:r>
              <a:rPr lang="en-IN" dirty="0" err="1" smtClean="0"/>
              <a:t>Avedis</a:t>
            </a:r>
            <a:r>
              <a:rPr lang="en-IN" dirty="0" smtClean="0"/>
              <a:t> </a:t>
            </a:r>
            <a:r>
              <a:rPr lang="en-IN" dirty="0" err="1" smtClean="0"/>
              <a:t>Donabedian</a:t>
            </a:r>
            <a:r>
              <a:rPr lang="en-IN" dirty="0" smtClean="0"/>
              <a:t>.</a:t>
            </a:r>
          </a:p>
          <a:p>
            <a:r>
              <a:rPr lang="en-IN" dirty="0" smtClean="0"/>
              <a:t>Assessor’s guidebook for Quality Assurance in Primary Healthcare Centres (24x7, Ministry of Health &amp; Family Welfare, Government of India, 2014.</a:t>
            </a:r>
          </a:p>
          <a:p>
            <a:pPr marL="0" indent="0">
              <a:buNone/>
            </a:pPr>
            <a:endParaRPr lang="en-IN" dirty="0" smtClean="0"/>
          </a:p>
          <a:p>
            <a:endParaRPr lang="en-IN" dirty="0" smtClean="0"/>
          </a:p>
          <a:p>
            <a:endParaRPr lang="en-IN" dirty="0"/>
          </a:p>
        </p:txBody>
      </p:sp>
    </p:spTree>
    <p:extLst>
      <p:ext uri="{BB962C8B-B14F-4D97-AF65-F5344CB8AC3E}">
        <p14:creationId xmlns:p14="http://schemas.microsoft.com/office/powerpoint/2010/main" val="833760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76673"/>
            <a:ext cx="7745505" cy="5649490"/>
          </a:xfrm>
        </p:spPr>
        <p:txBody>
          <a:bodyPr/>
          <a:lstStyle/>
          <a:p>
            <a:endParaRPr lang="en-IN" dirty="0"/>
          </a:p>
        </p:txBody>
      </p:sp>
      <p:sp>
        <p:nvSpPr>
          <p:cNvPr id="4" name="Rectangle 3"/>
          <p:cNvSpPr/>
          <p:nvPr/>
        </p:nvSpPr>
        <p:spPr>
          <a:xfrm>
            <a:off x="2769297" y="2924944"/>
            <a:ext cx="4345165" cy="1107996"/>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925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4800" u="sng" dirty="0" smtClean="0"/>
              <a:t>Introduction</a:t>
            </a:r>
            <a:endParaRPr lang="en-IN" sz="4800" u="sng" dirty="0"/>
          </a:p>
        </p:txBody>
      </p:sp>
      <p:sp>
        <p:nvSpPr>
          <p:cNvPr id="2" name="Content Placeholder 1"/>
          <p:cNvSpPr>
            <a:spLocks noGrp="1"/>
          </p:cNvSpPr>
          <p:nvPr>
            <p:ph idx="1"/>
          </p:nvPr>
        </p:nvSpPr>
        <p:spPr/>
        <p:txBody>
          <a:bodyPr>
            <a:normAutofit fontScale="92500" lnSpcReduction="20000"/>
          </a:bodyPr>
          <a:lstStyle/>
          <a:p>
            <a:pPr algn="just"/>
            <a:r>
              <a:rPr lang="en-US" dirty="0"/>
              <a:t>The National Rural Health Mission (NRHM) was launched in the year 2005 with the goal “to improve the availability of and access to quality health care for people, especially for those residing in rural areas, the poor, women and children</a:t>
            </a:r>
            <a:r>
              <a:rPr lang="en-US" dirty="0" smtClean="0"/>
              <a:t>.”</a:t>
            </a:r>
          </a:p>
          <a:p>
            <a:pPr algn="just"/>
            <a:r>
              <a:rPr lang="en-US" dirty="0"/>
              <a:t>National Urban Health Mission (NUHM) was launched as a separate mission in year 2013 with the objective of improving health status of the Urban poor particularly slum dwellers and other marginalized sections.</a:t>
            </a:r>
            <a:endParaRPr lang="en-IN" dirty="0"/>
          </a:p>
        </p:txBody>
      </p:sp>
    </p:spTree>
    <p:extLst>
      <p:ext uri="{BB962C8B-B14F-4D97-AF65-F5344CB8AC3E}">
        <p14:creationId xmlns:p14="http://schemas.microsoft.com/office/powerpoint/2010/main" val="196391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88640"/>
            <a:ext cx="7745505" cy="5937523"/>
          </a:xfrm>
        </p:spPr>
        <p:txBody>
          <a:bodyPr>
            <a:normAutofit fontScale="85000" lnSpcReduction="20000"/>
          </a:bodyPr>
          <a:lstStyle/>
          <a:p>
            <a:pPr algn="just"/>
            <a:r>
              <a:rPr lang="en-US" dirty="0"/>
              <a:t>Ministry of Health and Family Welfare, Government of India is committed to support and facilitate a Quality Assurance </a:t>
            </a:r>
            <a:r>
              <a:rPr lang="en-US" dirty="0" err="1"/>
              <a:t>Programme</a:t>
            </a:r>
            <a:r>
              <a:rPr lang="en-US" dirty="0"/>
              <a:t>, which meets needs of Public Health System in the country and is sustainable. </a:t>
            </a:r>
            <a:endParaRPr lang="en-US" dirty="0" smtClean="0"/>
          </a:p>
          <a:p>
            <a:pPr algn="just"/>
            <a:r>
              <a:rPr lang="en-US" dirty="0"/>
              <a:t>Main focus of proposed Quality Assurance </a:t>
            </a:r>
            <a:r>
              <a:rPr lang="en-US" dirty="0" err="1"/>
              <a:t>Programme</a:t>
            </a:r>
            <a:r>
              <a:rPr lang="en-US" dirty="0"/>
              <a:t> would be enhancing satisfaction level among users of the Government Health Facilities </a:t>
            </a:r>
            <a:endParaRPr lang="en-US" dirty="0" smtClean="0"/>
          </a:p>
          <a:p>
            <a:pPr algn="just"/>
            <a:r>
              <a:rPr lang="en-US" dirty="0" smtClean="0"/>
              <a:t>Quality has 2 components:     </a:t>
            </a:r>
          </a:p>
          <a:p>
            <a:pPr marL="0" indent="0" algn="just">
              <a:buNone/>
            </a:pPr>
            <a:r>
              <a:rPr lang="en-US" dirty="0" smtClean="0"/>
              <a:t> </a:t>
            </a:r>
          </a:p>
          <a:p>
            <a:pPr marL="0" indent="0" algn="just">
              <a:buNone/>
            </a:pPr>
            <a:r>
              <a:rPr lang="en-US" u="sng" dirty="0" smtClean="0"/>
              <a:t>Technical quality</a:t>
            </a:r>
            <a:r>
              <a:rPr lang="en-US" dirty="0" smtClean="0"/>
              <a:t>: Focusing of service providers and their end result of service delivery.</a:t>
            </a:r>
          </a:p>
          <a:p>
            <a:pPr marL="0" indent="0" algn="just">
              <a:buNone/>
            </a:pPr>
            <a:endParaRPr lang="en-US" dirty="0" smtClean="0"/>
          </a:p>
          <a:p>
            <a:pPr marL="0" indent="0" algn="just">
              <a:buNone/>
            </a:pPr>
            <a:r>
              <a:rPr lang="en-US" u="sng" dirty="0" smtClean="0"/>
              <a:t>Service quality</a:t>
            </a:r>
            <a:r>
              <a:rPr lang="en-US" dirty="0" smtClean="0"/>
              <a:t>: focusing on the patients from the services being provided to them.</a:t>
            </a:r>
          </a:p>
          <a:p>
            <a:pPr marL="0" indent="0" algn="just">
              <a:buNone/>
            </a:pPr>
            <a:r>
              <a:rPr lang="en-US" dirty="0" smtClean="0"/>
              <a:t> </a:t>
            </a:r>
          </a:p>
          <a:p>
            <a:pPr algn="just"/>
            <a:endParaRPr lang="en-IN" dirty="0"/>
          </a:p>
        </p:txBody>
      </p:sp>
    </p:spTree>
    <p:extLst>
      <p:ext uri="{BB962C8B-B14F-4D97-AF65-F5344CB8AC3E}">
        <p14:creationId xmlns:p14="http://schemas.microsoft.com/office/powerpoint/2010/main" val="425895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u="sng" dirty="0" smtClean="0"/>
              <a:t>Research question</a:t>
            </a:r>
            <a:endParaRPr lang="en-IN" sz="4400" u="sng" dirty="0"/>
          </a:p>
        </p:txBody>
      </p:sp>
      <p:sp>
        <p:nvSpPr>
          <p:cNvPr id="3" name="Content Placeholder 2"/>
          <p:cNvSpPr>
            <a:spLocks noGrp="1"/>
          </p:cNvSpPr>
          <p:nvPr>
            <p:ph idx="1"/>
          </p:nvPr>
        </p:nvSpPr>
        <p:spPr/>
        <p:txBody>
          <a:bodyPr/>
          <a:lstStyle/>
          <a:p>
            <a:r>
              <a:rPr lang="en-IN" dirty="0" smtClean="0"/>
              <a:t>What is the current scenario of UPHCs in availability and accessibility of health services at </a:t>
            </a:r>
            <a:r>
              <a:rPr lang="en-IN" dirty="0" err="1" smtClean="0"/>
              <a:t>Nalanda</a:t>
            </a:r>
            <a:r>
              <a:rPr lang="en-IN" dirty="0" smtClean="0"/>
              <a:t> district of Bihar.</a:t>
            </a:r>
            <a:endParaRPr lang="en-IN" dirty="0"/>
          </a:p>
        </p:txBody>
      </p:sp>
    </p:spTree>
    <p:extLst>
      <p:ext uri="{BB962C8B-B14F-4D97-AF65-F5344CB8AC3E}">
        <p14:creationId xmlns:p14="http://schemas.microsoft.com/office/powerpoint/2010/main" val="379071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Objectives</a:t>
            </a:r>
            <a:endParaRPr lang="en-IN" u="sng" dirty="0"/>
          </a:p>
        </p:txBody>
      </p:sp>
      <p:sp>
        <p:nvSpPr>
          <p:cNvPr id="2" name="Content Placeholder 1"/>
          <p:cNvSpPr>
            <a:spLocks noGrp="1"/>
          </p:cNvSpPr>
          <p:nvPr>
            <p:ph idx="1"/>
          </p:nvPr>
        </p:nvSpPr>
        <p:spPr/>
        <p:txBody>
          <a:bodyPr>
            <a:normAutofit/>
          </a:bodyPr>
          <a:lstStyle/>
          <a:p>
            <a:pPr algn="just"/>
            <a:r>
              <a:rPr lang="en-IN" dirty="0" smtClean="0"/>
              <a:t>To assess the availability of essential components in context of an UPHC.</a:t>
            </a:r>
          </a:p>
          <a:p>
            <a:pPr algn="just"/>
            <a:r>
              <a:rPr lang="en-IN" dirty="0" smtClean="0"/>
              <a:t>To identify gaps in the UPHCs according to the </a:t>
            </a:r>
            <a:r>
              <a:rPr lang="en-IN" dirty="0"/>
              <a:t> </a:t>
            </a:r>
            <a:r>
              <a:rPr lang="en-IN" dirty="0" smtClean="0"/>
              <a:t>8 areas of concern mentioned in Quality Standards of UPHCs.</a:t>
            </a:r>
          </a:p>
          <a:p>
            <a:pPr marL="0" indent="0" algn="just">
              <a:buNone/>
            </a:pPr>
            <a:endParaRPr lang="en-IN" dirty="0"/>
          </a:p>
        </p:txBody>
      </p:sp>
    </p:spTree>
    <p:extLst>
      <p:ext uri="{BB962C8B-B14F-4D97-AF65-F5344CB8AC3E}">
        <p14:creationId xmlns:p14="http://schemas.microsoft.com/office/powerpoint/2010/main" val="33276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4800" u="sng" dirty="0" smtClean="0"/>
              <a:t>NQAS Certification</a:t>
            </a:r>
            <a:endParaRPr lang="en-IN" sz="4800" u="sng" dirty="0"/>
          </a:p>
        </p:txBody>
      </p:sp>
      <p:sp>
        <p:nvSpPr>
          <p:cNvPr id="2" name="Content Placeholder 1"/>
          <p:cNvSpPr>
            <a:spLocks noGrp="1"/>
          </p:cNvSpPr>
          <p:nvPr>
            <p:ph idx="1"/>
          </p:nvPr>
        </p:nvSpPr>
        <p:spPr/>
        <p:txBody>
          <a:bodyPr>
            <a:normAutofit fontScale="85000" lnSpcReduction="10000"/>
          </a:bodyPr>
          <a:lstStyle/>
          <a:p>
            <a:pPr algn="just"/>
            <a:r>
              <a:rPr lang="en-IN" dirty="0" smtClean="0"/>
              <a:t>The GOI has different checklist for different facilities </a:t>
            </a:r>
            <a:r>
              <a:rPr lang="en-IN" dirty="0" err="1" smtClean="0"/>
              <a:t>i.e</a:t>
            </a:r>
            <a:r>
              <a:rPr lang="en-IN" dirty="0" smtClean="0"/>
              <a:t>, District Hospital, Community Health Centres, Primary Health Centres and now they have launched the checklist for Urban Primary Health Centres in 2016.</a:t>
            </a:r>
          </a:p>
          <a:p>
            <a:pPr algn="just"/>
            <a:r>
              <a:rPr lang="en-IN" dirty="0" smtClean="0"/>
              <a:t>The assessment is done in 3 steps: internal assessment, peer assessment and external assessment.</a:t>
            </a:r>
          </a:p>
          <a:p>
            <a:pPr algn="just"/>
            <a:r>
              <a:rPr lang="en-IN" dirty="0" smtClean="0"/>
              <a:t>The facility scoring 70% in the internal assessment are supposed to go through peer assessment and then external assessment and after scoring 70%in external assessment the facility get certified.</a:t>
            </a:r>
            <a:endParaRPr lang="en-IN" dirty="0"/>
          </a:p>
        </p:txBody>
      </p:sp>
    </p:spTree>
    <p:extLst>
      <p:ext uri="{BB962C8B-B14F-4D97-AF65-F5344CB8AC3E}">
        <p14:creationId xmlns:p14="http://schemas.microsoft.com/office/powerpoint/2010/main" val="170481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b="1" u="sng" dirty="0" smtClean="0"/>
              <a:t>Data Collection Method</a:t>
            </a:r>
            <a:endParaRPr lang="en-IN" sz="4400" b="1" u="sng" dirty="0"/>
          </a:p>
        </p:txBody>
      </p:sp>
      <p:sp>
        <p:nvSpPr>
          <p:cNvPr id="2" name="Content Placeholder 1"/>
          <p:cNvSpPr>
            <a:spLocks noGrp="1"/>
          </p:cNvSpPr>
          <p:nvPr>
            <p:ph idx="1"/>
          </p:nvPr>
        </p:nvSpPr>
        <p:spPr/>
        <p:txBody>
          <a:bodyPr>
            <a:normAutofit fontScale="92500" lnSpcReduction="10000"/>
          </a:bodyPr>
          <a:lstStyle/>
          <a:p>
            <a:r>
              <a:rPr lang="en-US" dirty="0" smtClean="0"/>
              <a:t>Observation </a:t>
            </a:r>
            <a:r>
              <a:rPr lang="en-US" dirty="0"/>
              <a:t>of the processes at the facility.</a:t>
            </a:r>
            <a:endParaRPr lang="en-IN" dirty="0"/>
          </a:p>
          <a:p>
            <a:r>
              <a:rPr lang="en-US" dirty="0" smtClean="0"/>
              <a:t>Document </a:t>
            </a:r>
            <a:r>
              <a:rPr lang="en-US" dirty="0"/>
              <a:t>Review at the Facility.</a:t>
            </a:r>
            <a:endParaRPr lang="en-IN" dirty="0"/>
          </a:p>
          <a:p>
            <a:r>
              <a:rPr lang="en-US" dirty="0" smtClean="0"/>
              <a:t>Data </a:t>
            </a:r>
            <a:r>
              <a:rPr lang="en-US" dirty="0"/>
              <a:t>Collection from the various Departments.</a:t>
            </a:r>
            <a:endParaRPr lang="en-IN" dirty="0"/>
          </a:p>
          <a:p>
            <a:r>
              <a:rPr lang="en-US" dirty="0" smtClean="0"/>
              <a:t>Staff </a:t>
            </a:r>
            <a:r>
              <a:rPr lang="en-US" dirty="0"/>
              <a:t>interviews: Discussion with MO I/C, Department in charge and Process owners.</a:t>
            </a:r>
            <a:endParaRPr lang="en-IN" dirty="0"/>
          </a:p>
          <a:p>
            <a:r>
              <a:rPr lang="en-US" dirty="0" smtClean="0"/>
              <a:t>Patient Interview.</a:t>
            </a:r>
          </a:p>
          <a:p>
            <a:r>
              <a:rPr lang="en-US" sz="2800" b="1" u="sng" dirty="0" smtClean="0"/>
              <a:t>Data Analysis.</a:t>
            </a:r>
            <a:endParaRPr lang="en-IN" sz="2800" b="1" u="sng" dirty="0"/>
          </a:p>
          <a:p>
            <a:pPr marL="0" indent="0">
              <a:buNone/>
            </a:pPr>
            <a:r>
              <a:rPr lang="en-IN" dirty="0" smtClean="0"/>
              <a:t>The data is analysed by the formula based excel sheet developed by </a:t>
            </a:r>
            <a:r>
              <a:rPr lang="en-IN" smtClean="0"/>
              <a:t>the NHSRC.</a:t>
            </a:r>
            <a:endParaRPr lang="en-IN" dirty="0"/>
          </a:p>
        </p:txBody>
      </p:sp>
    </p:spTree>
    <p:extLst>
      <p:ext uri="{BB962C8B-B14F-4D97-AF65-F5344CB8AC3E}">
        <p14:creationId xmlns:p14="http://schemas.microsoft.com/office/powerpoint/2010/main" val="364599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Departments of UPHCs</a:t>
            </a:r>
            <a:endParaRPr lang="en-IN" u="sng" dirty="0"/>
          </a:p>
        </p:txBody>
      </p:sp>
      <p:sp>
        <p:nvSpPr>
          <p:cNvPr id="2" name="Content Placeholder 1"/>
          <p:cNvSpPr>
            <a:spLocks noGrp="1"/>
          </p:cNvSpPr>
          <p:nvPr>
            <p:ph idx="1"/>
          </p:nvPr>
        </p:nvSpPr>
        <p:spPr>
          <a:xfrm>
            <a:off x="699247" y="1196753"/>
            <a:ext cx="7745505" cy="5328592"/>
          </a:xfrm>
        </p:spPr>
        <p:txBody>
          <a:bodyPr>
            <a:noAutofit/>
          </a:bodyPr>
          <a:lstStyle/>
          <a:p>
            <a:pPr marL="0" indent="0">
              <a:buNone/>
            </a:pPr>
            <a:endParaRPr lang="en-IN" sz="2000" dirty="0" smtClean="0">
              <a:latin typeface="Times New Roman" pitchFamily="18" charset="0"/>
              <a:cs typeface="Times New Roman" pitchFamily="18" charset="0"/>
            </a:endParaRPr>
          </a:p>
          <a:p>
            <a:pPr marL="0" indent="0">
              <a:buNone/>
            </a:pPr>
            <a:r>
              <a:rPr lang="en-IN" sz="2000" dirty="0" smtClean="0">
                <a:latin typeface="Times New Roman" pitchFamily="18" charset="0"/>
                <a:cs typeface="Times New Roman" pitchFamily="18" charset="0"/>
              </a:rPr>
              <a:t>There are 12 departments that should be there in the facility </a:t>
            </a:r>
            <a:r>
              <a:rPr lang="en-IN" sz="2000" dirty="0" err="1" smtClean="0">
                <a:latin typeface="Times New Roman" pitchFamily="18" charset="0"/>
                <a:cs typeface="Times New Roman" pitchFamily="18" charset="0"/>
              </a:rPr>
              <a:t>i.e</a:t>
            </a:r>
            <a:r>
              <a:rPr lang="en-IN" sz="2000" dirty="0" smtClean="0">
                <a:latin typeface="Times New Roman" pitchFamily="18" charset="0"/>
                <a:cs typeface="Times New Roman" pitchFamily="18" charset="0"/>
              </a:rPr>
              <a:t>, UPHCs:-</a:t>
            </a:r>
          </a:p>
          <a:p>
            <a:pPr lvl="0"/>
            <a:r>
              <a:rPr lang="en-US" sz="2000" b="1" dirty="0">
                <a:latin typeface="Times New Roman" pitchFamily="18" charset="0"/>
                <a:cs typeface="Times New Roman" pitchFamily="18" charset="0"/>
              </a:rPr>
              <a:t>General Clinic</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Maternal Health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New born and Child Health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Immunization</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Family Planning</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Communicable Disease</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Non-communicable Disease</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Dressing Room and Emergency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Pharmacy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Laboratory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Outreach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General Administration</a:t>
            </a:r>
            <a:endParaRPr lang="en-IN" sz="2000" dirty="0">
              <a:latin typeface="Times New Roman" pitchFamily="18" charset="0"/>
              <a:cs typeface="Times New Roman" pitchFamily="18" charset="0"/>
            </a:endParaRPr>
          </a:p>
          <a:p>
            <a:pPr marL="0" indent="0">
              <a:buNone/>
            </a:pPr>
            <a:r>
              <a:rPr lang="en-IN"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631005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383</TotalTime>
  <Words>1392</Words>
  <Application>Microsoft Office PowerPoint</Application>
  <PresentationFormat>On-screen Show (4:3)</PresentationFormat>
  <Paragraphs>277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  Dissertation Report Presentation</vt:lpstr>
      <vt:lpstr>TOPIC  Baseline Assessment of Urban Primary Health Centres of Nalanda District of Bihar using Quality Standards for UPHC</vt:lpstr>
      <vt:lpstr>Introduction</vt:lpstr>
      <vt:lpstr>PowerPoint Presentation</vt:lpstr>
      <vt:lpstr>Research question</vt:lpstr>
      <vt:lpstr>Objectives</vt:lpstr>
      <vt:lpstr>NQAS Certification</vt:lpstr>
      <vt:lpstr>Data Collection Method</vt:lpstr>
      <vt:lpstr>Departments of UPHCs</vt:lpstr>
      <vt:lpstr>UPHCs of Nalanda</vt:lpstr>
      <vt:lpstr>Score of UPHCs of Nalanda</vt:lpstr>
      <vt:lpstr>PowerPoint Presentation</vt:lpstr>
      <vt:lpstr>PowerPoint Presentation</vt:lpstr>
      <vt:lpstr>PowerPoint Presentation</vt:lpstr>
      <vt:lpstr>Key Findings</vt:lpstr>
      <vt:lpstr>PowerPoint Presentation</vt:lpstr>
      <vt:lpstr>PowerPoint Presentation</vt:lpstr>
      <vt:lpstr>PowerPoint Presentation</vt:lpstr>
      <vt:lpstr>Some Department wise gap</vt:lpstr>
      <vt:lpstr>PowerPoint Presentation</vt:lpstr>
      <vt:lpstr>PowerPoint Presentation</vt:lpstr>
      <vt:lpstr>SWOT Analysis</vt:lpstr>
      <vt:lpstr>Recommendations</vt:lpstr>
      <vt:lpstr>PowerPoint Presentation</vt:lpstr>
      <vt:lpstr>PowerPoint Presentation</vt:lpstr>
      <vt:lpstr>PowerPoint Presentation</vt:lpstr>
      <vt:lpstr>PowerPoint Presentation</vt:lpstr>
      <vt:lpstr>refference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Presentation</dc:title>
  <dc:creator>WELCOME</dc:creator>
  <cp:lastModifiedBy>WELCOME</cp:lastModifiedBy>
  <cp:revision>165</cp:revision>
  <dcterms:created xsi:type="dcterms:W3CDTF">2016-05-16T17:59:13Z</dcterms:created>
  <dcterms:modified xsi:type="dcterms:W3CDTF">2016-05-20T05:07:28Z</dcterms:modified>
</cp:coreProperties>
</file>