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AD9C4-E176-4AA8-9954-37ED56CA373E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B4D90-BC48-4A65-A9AB-3FABD17CE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246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AD9C4-E176-4AA8-9954-37ED56CA373E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B4D90-BC48-4A65-A9AB-3FABD17CE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663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AD9C4-E176-4AA8-9954-37ED56CA373E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B4D90-BC48-4A65-A9AB-3FABD17CE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04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AD9C4-E176-4AA8-9954-37ED56CA373E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B4D90-BC48-4A65-A9AB-3FABD17CE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540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AD9C4-E176-4AA8-9954-37ED56CA373E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B4D90-BC48-4A65-A9AB-3FABD17CE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81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AD9C4-E176-4AA8-9954-37ED56CA373E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B4D90-BC48-4A65-A9AB-3FABD17CE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007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AD9C4-E176-4AA8-9954-37ED56CA373E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B4D90-BC48-4A65-A9AB-3FABD17CE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0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AD9C4-E176-4AA8-9954-37ED56CA373E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B4D90-BC48-4A65-A9AB-3FABD17CE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376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AD9C4-E176-4AA8-9954-37ED56CA373E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B4D90-BC48-4A65-A9AB-3FABD17CE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576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AD9C4-E176-4AA8-9954-37ED56CA373E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B4D90-BC48-4A65-A9AB-3FABD17CE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113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AD9C4-E176-4AA8-9954-37ED56CA373E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B4D90-BC48-4A65-A9AB-3FABD17CE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282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AD9C4-E176-4AA8-9954-37ED56CA373E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B4D90-BC48-4A65-A9AB-3FABD17CE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122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9743" y="1122363"/>
            <a:ext cx="11407515" cy="23876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Study on Gap Assessment of USG Machine availability &amp; utilization in Public Health Facilities of Gujarat</a:t>
            </a:r>
            <a:r>
              <a:rPr lang="en-US" b="1" dirty="0" smtClean="0"/>
              <a:t>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38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604697"/>
              </p:ext>
            </p:extLst>
          </p:nvPr>
        </p:nvGraphicFramePr>
        <p:xfrm>
          <a:off x="284815" y="1154244"/>
          <a:ext cx="4991723" cy="52915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1755"/>
                <a:gridCol w="843321"/>
                <a:gridCol w="212907"/>
                <a:gridCol w="1574198"/>
                <a:gridCol w="899542"/>
              </a:tblGrid>
              <a:tr h="30944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Description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2011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Description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2011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188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Female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28,901,346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Estimated Population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6.03 Crore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188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Sex Ratio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918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Actual Population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60,383,628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188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%  of total Populat.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4.99%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Population Growth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19.17%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489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Literacy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79.31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Area km2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196,024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489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Male Literacy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87.23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Area mi2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75,685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188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Female Literacy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70.73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Density/km2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188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Total Literate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41,948,677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Density/mi2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798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188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Male Literate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23,995,500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Male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31,482,282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188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Female Literate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17,953,177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4265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Gujarat Demographic &amp; Health Facility Profile</a:t>
            </a:r>
            <a:endParaRPr lang="en-US" sz="32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312887"/>
              </p:ext>
            </p:extLst>
          </p:nvPr>
        </p:nvGraphicFramePr>
        <p:xfrm>
          <a:off x="6071015" y="1184222"/>
          <a:ext cx="5786207" cy="52615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1456"/>
                <a:gridCol w="667896"/>
                <a:gridCol w="1064302"/>
                <a:gridCol w="1019331"/>
                <a:gridCol w="626603"/>
                <a:gridCol w="737502"/>
                <a:gridCol w="554636"/>
                <a:gridCol w="404734"/>
                <a:gridCol w="389747"/>
              </a:tblGrid>
              <a:tr h="37582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00050" algn="l"/>
                        </a:tabLst>
                      </a:pPr>
                      <a:r>
                        <a:rPr lang="en-US" sz="1800" dirty="0">
                          <a:effectLst/>
                        </a:rPr>
                        <a:t>Sr. No.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00050" algn="l"/>
                        </a:tabLst>
                      </a:pPr>
                      <a:r>
                        <a:rPr lang="en-US" sz="1800">
                          <a:effectLst/>
                        </a:rPr>
                        <a:t>District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00050" algn="l"/>
                        </a:tabLst>
                      </a:pPr>
                      <a:r>
                        <a:rPr lang="en-US" sz="1800">
                          <a:effectLst/>
                        </a:rPr>
                        <a:t>Total Population (Census 2011)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00050" algn="l"/>
                        </a:tabLst>
                      </a:pPr>
                      <a:r>
                        <a:rPr lang="en-US" sz="1800">
                          <a:effectLst/>
                        </a:rPr>
                        <a:t>Yr work-load for ANC(Source MCTS, 2015-16)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00050" algn="l"/>
                        </a:tabLst>
                      </a:pPr>
                      <a:r>
                        <a:rPr lang="en-US" sz="1800" dirty="0">
                          <a:effectLst/>
                        </a:rPr>
                        <a:t>SC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00050" algn="l"/>
                        </a:tabLst>
                      </a:pPr>
                      <a:r>
                        <a:rPr lang="en-US" sz="1800">
                          <a:effectLst/>
                        </a:rPr>
                        <a:t>PHC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00050" algn="l"/>
                        </a:tabLst>
                      </a:pPr>
                      <a:r>
                        <a:rPr lang="en-US" sz="1800">
                          <a:effectLst/>
                        </a:rPr>
                        <a:t>CHC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00050" algn="l"/>
                        </a:tabLst>
                      </a:pPr>
                      <a:r>
                        <a:rPr lang="en-US" sz="1800" dirty="0" smtClean="0">
                          <a:effectLst/>
                        </a:rPr>
                        <a:t>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00050" algn="l"/>
                        </a:tabLst>
                      </a:pPr>
                      <a:r>
                        <a:rPr lang="en-US" sz="1800" dirty="0" smtClean="0">
                          <a:effectLst/>
                        </a:rPr>
                        <a:t>DH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00050" algn="l"/>
                        </a:tabLst>
                      </a:pPr>
                      <a:r>
                        <a:rPr lang="en-US" sz="1800">
                          <a:effectLst/>
                        </a:rPr>
                        <a:t>DH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03300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00050" algn="l"/>
                        </a:tabLst>
                      </a:pPr>
                      <a:r>
                        <a:rPr lang="en-US" sz="1800" dirty="0">
                          <a:effectLst/>
                        </a:rPr>
                        <a:t>GUJARAT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00050" algn="l"/>
                        </a:tabLs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00050" algn="l"/>
                        </a:tabLs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00050" algn="l"/>
                        </a:tabLst>
                      </a:pPr>
                      <a:r>
                        <a:rPr lang="en-US" sz="1800" dirty="0" smtClean="0">
                          <a:effectLst/>
                        </a:rPr>
                        <a:t>60383628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00050" algn="l"/>
                        </a:tabLs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00050" algn="l"/>
                        </a:tabLs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00050" algn="l"/>
                        </a:tabLst>
                      </a:pPr>
                      <a:r>
                        <a:rPr lang="en-US" sz="1800" dirty="0" smtClean="0">
                          <a:effectLst/>
                        </a:rPr>
                        <a:t>1451600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00050" algn="l"/>
                        </a:tabLs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00050" algn="l"/>
                        </a:tabLs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00050" algn="l"/>
                        </a:tabLst>
                      </a:pPr>
                      <a:r>
                        <a:rPr lang="en-US" sz="1800" dirty="0" smtClean="0">
                          <a:effectLst/>
                        </a:rPr>
                        <a:t>8953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00050" algn="l"/>
                        </a:tabLs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00050" algn="l"/>
                        </a:tabLs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00050" algn="l"/>
                        </a:tabLst>
                      </a:pPr>
                      <a:r>
                        <a:rPr lang="en-US" sz="1800" dirty="0" smtClean="0">
                          <a:effectLst/>
                        </a:rPr>
                        <a:t>1297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00050" algn="l"/>
                        </a:tabLs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00050" algn="l"/>
                        </a:tabLs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00050" algn="l"/>
                        </a:tabLst>
                      </a:pPr>
                      <a:r>
                        <a:rPr lang="en-US" sz="1800" dirty="0" smtClean="0">
                          <a:effectLst/>
                        </a:rPr>
                        <a:t>322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00050" algn="l"/>
                        </a:tabLs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00050" algn="l"/>
                        </a:tabLs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00050" algn="l"/>
                        </a:tabLst>
                      </a:pPr>
                      <a:r>
                        <a:rPr lang="en-US" sz="1800" dirty="0" smtClean="0">
                          <a:effectLst/>
                        </a:rPr>
                        <a:t>33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00050" algn="l"/>
                        </a:tabLs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00050" algn="l"/>
                        </a:tabLst>
                      </a:pPr>
                      <a:endParaRPr lang="en-US" sz="18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00050" algn="l"/>
                        </a:tabLst>
                      </a:pPr>
                      <a:r>
                        <a:rPr lang="en-US" sz="1800" dirty="0" smtClean="0">
                          <a:effectLst/>
                        </a:rPr>
                        <a:t>22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2393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715" y="134911"/>
            <a:ext cx="10919085" cy="604205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/>
              <a:t>Title of Research Project</a:t>
            </a:r>
            <a:r>
              <a:rPr lang="en-US" b="1" dirty="0" smtClean="0"/>
              <a:t>:</a:t>
            </a:r>
            <a:endParaRPr lang="en-US" dirty="0"/>
          </a:p>
          <a:p>
            <a:r>
              <a:rPr lang="en-US" dirty="0"/>
              <a:t>An Gap Assessment of USG Machine availability &amp; utilization in Public Health Facilities of Gujarat (FRU - CHC, GIA, SDH, DH, MCH).</a:t>
            </a:r>
          </a:p>
          <a:p>
            <a:pPr marL="0" indent="0">
              <a:buNone/>
            </a:pPr>
            <a:endParaRPr lang="en-US" sz="900" b="1" dirty="0" smtClean="0"/>
          </a:p>
          <a:p>
            <a:pPr marL="0" indent="0">
              <a:buNone/>
            </a:pPr>
            <a:r>
              <a:rPr lang="en-US" b="1" dirty="0" smtClean="0"/>
              <a:t>Rational</a:t>
            </a:r>
            <a:r>
              <a:rPr lang="en-US" b="1" dirty="0"/>
              <a:t>:</a:t>
            </a:r>
            <a:endParaRPr lang="en-US" dirty="0"/>
          </a:p>
          <a:p>
            <a:pPr lvl="0"/>
            <a:r>
              <a:rPr lang="en-US" dirty="0" smtClean="0"/>
              <a:t>To </a:t>
            </a:r>
            <a:r>
              <a:rPr lang="en-US" dirty="0"/>
              <a:t>understand the availability &amp; utilization of USG machine in Public Health Facilities.</a:t>
            </a:r>
          </a:p>
          <a:p>
            <a:r>
              <a:rPr lang="en-US" dirty="0"/>
              <a:t>To improve the Health Service coverage to all pregnant </a:t>
            </a:r>
            <a:r>
              <a:rPr lang="en-US" dirty="0" err="1"/>
              <a:t>womens</a:t>
            </a:r>
            <a:r>
              <a:rPr lang="en-US" dirty="0"/>
              <a:t> of </a:t>
            </a:r>
            <a:r>
              <a:rPr lang="en-US" dirty="0" smtClean="0"/>
              <a:t>Gujarat.</a:t>
            </a:r>
          </a:p>
          <a:p>
            <a:r>
              <a:rPr lang="en-US" b="1" dirty="0"/>
              <a:t>Scope of Study:</a:t>
            </a:r>
            <a:endParaRPr lang="en-US" dirty="0"/>
          </a:p>
          <a:p>
            <a:r>
              <a:rPr lang="en-US" dirty="0"/>
              <a:t>This </a:t>
            </a:r>
            <a:r>
              <a:rPr lang="en-US" dirty="0" err="1"/>
              <a:t>Assesment</a:t>
            </a:r>
            <a:r>
              <a:rPr lang="en-US" dirty="0"/>
              <a:t> will be able to provide current scenario of availability &amp; </a:t>
            </a:r>
            <a:r>
              <a:rPr lang="en-US" dirty="0" err="1"/>
              <a:t>utililizaion</a:t>
            </a:r>
            <a:r>
              <a:rPr lang="en-US" dirty="0"/>
              <a:t> of USG Machines in Public health facilities. Also this will be utilized for strengthening services to </a:t>
            </a:r>
            <a:r>
              <a:rPr lang="en-US" dirty="0" err="1"/>
              <a:t>hgh</a:t>
            </a:r>
            <a:r>
              <a:rPr lang="en-US" dirty="0"/>
              <a:t> risk pregnant </a:t>
            </a:r>
            <a:r>
              <a:rPr lang="en-US" dirty="0" err="1"/>
              <a:t>womens</a:t>
            </a:r>
            <a:r>
              <a:rPr lang="en-US" dirty="0"/>
              <a:t> services in prompt diagnosis and well medical management. 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Research </a:t>
            </a:r>
            <a:r>
              <a:rPr lang="en-US" b="1" dirty="0"/>
              <a:t>Question: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 How many USG machines are available &amp; utilized in Public Health Facilities.</a:t>
            </a:r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. What are the training gap to strengthen USG services in the Public Health Facilities</a:t>
            </a:r>
            <a:r>
              <a:rPr lang="en-US" dirty="0" smtClean="0"/>
              <a:t>.</a:t>
            </a:r>
            <a:r>
              <a:rPr lang="en-US" b="1" dirty="0"/>
              <a:t> </a:t>
            </a:r>
            <a:endParaRPr lang="en-US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Objective</a:t>
            </a:r>
            <a:r>
              <a:rPr lang="en-US" b="1" dirty="0"/>
              <a:t>: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To </a:t>
            </a:r>
            <a:r>
              <a:rPr lang="en-US" dirty="0"/>
              <a:t>Identify the critical gaps in USG services in Public Health Facilities for pregnant </a:t>
            </a:r>
            <a:r>
              <a:rPr lang="en-US" dirty="0" err="1"/>
              <a:t>womens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600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Methodology: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Blip>
                <a:blip r:embed="rId2"/>
              </a:buBlip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Type of Study :  Cross-sectional prospective 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study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1" y="1396957"/>
            <a:ext cx="72402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Blip>
                <a:blip r:embed="rId2"/>
              </a:buBlip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Study Area:  Public Health Facilities of Gujarat (CHC &amp; above)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985957"/>
              </p:ext>
            </p:extLst>
          </p:nvPr>
        </p:nvGraphicFramePr>
        <p:xfrm>
          <a:off x="258735" y="2313402"/>
          <a:ext cx="5722339" cy="1645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79077"/>
                <a:gridCol w="2543262"/>
              </a:tblGrid>
              <a:tr h="285750">
                <a:tc>
                  <a:txBody>
                    <a:bodyPr/>
                    <a:lstStyle/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Area Name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Participant / stake holders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9100">
                <a:tc>
                  <a:txBody>
                    <a:bodyPr/>
                    <a:lstStyle/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600">
                        <a:effectLst/>
                      </a:endParaRPr>
                    </a:p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FRU - CHC, GIA, SDH, DH, MCH of Gujarat State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CHC </a:t>
                      </a:r>
                      <a:r>
                        <a:rPr lang="en-US" sz="1800" dirty="0" err="1">
                          <a:effectLst/>
                        </a:rPr>
                        <a:t>Supritendent</a:t>
                      </a:r>
                      <a:r>
                        <a:rPr lang="en-US" sz="1800" dirty="0">
                          <a:effectLst/>
                        </a:rPr>
                        <a:t>  </a:t>
                      </a:r>
                      <a:endParaRPr lang="en-US" sz="1600" dirty="0">
                        <a:effectLst/>
                      </a:endParaRPr>
                    </a:p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SDH </a:t>
                      </a:r>
                      <a:r>
                        <a:rPr lang="en-US" sz="1800" dirty="0" err="1">
                          <a:effectLst/>
                        </a:rPr>
                        <a:t>Supritendent</a:t>
                      </a:r>
                      <a:endParaRPr lang="en-US" sz="1600" dirty="0">
                        <a:effectLst/>
                      </a:endParaRPr>
                    </a:p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DH </a:t>
                      </a:r>
                      <a:r>
                        <a:rPr lang="en-US" sz="1800" dirty="0" err="1">
                          <a:effectLst/>
                        </a:rPr>
                        <a:t>Supritendent</a:t>
                      </a:r>
                      <a:endParaRPr lang="en-US" sz="1600" dirty="0">
                        <a:effectLst/>
                      </a:endParaRPr>
                    </a:p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MCH </a:t>
                      </a:r>
                      <a:r>
                        <a:rPr lang="en-US" sz="1800" dirty="0" err="1">
                          <a:effectLst/>
                        </a:rPr>
                        <a:t>Supritendent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0" y="4347069"/>
            <a:ext cx="1020830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Blip>
                <a:blip r:embed="rId2"/>
              </a:buBlip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Study design: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Exploratory non experimental design.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Blip>
                <a:blip r:embed="rId2"/>
              </a:buBlip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Sample Size: 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FRU CHC (23), SDH(33), GIA (8), DH(22), MCH(17)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Blip>
                <a:blip r:embed="rId2"/>
              </a:buBlip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Sampling  technique : 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Purpusive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sampling (Covering all Government USG facilities)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539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86341"/>
            <a:ext cx="15953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Conclusion: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143824"/>
              </p:ext>
            </p:extLst>
          </p:nvPr>
        </p:nvGraphicFramePr>
        <p:xfrm>
          <a:off x="222198" y="839449"/>
          <a:ext cx="6073670" cy="57555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4573"/>
                <a:gridCol w="1921537"/>
                <a:gridCol w="764499"/>
                <a:gridCol w="614596"/>
                <a:gridCol w="719528"/>
                <a:gridCol w="869430"/>
                <a:gridCol w="749507"/>
              </a:tblGrid>
              <a:tr h="642935">
                <a:tc gridSpan="7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USG MACHINES AVAILABILITY &amp; UTILIZATION IN FRU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93577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Level Of Facility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Total Facility in FRU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Availability of Machines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Utilization of Machines (Sonography Services)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325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YES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NO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YES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NO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94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Medical College Hospital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536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District Hospital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967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Sub District Hospital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536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GIA / TDH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94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Community Health Centre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5366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TOTAL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89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3074" name="Chart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3915" y="872604"/>
            <a:ext cx="5423265" cy="569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6769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Chart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82" y="0"/>
            <a:ext cx="10804733" cy="685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4641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64105" y="1199213"/>
            <a:ext cx="7779895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Results;</a:t>
            </a:r>
          </a:p>
          <a:p>
            <a:pPr marL="22860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Out of 103 First Referral Unit in Gujarat 89 FRU have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sonography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machines available with them, out of 89 also only in 62 facilities are functional with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sosnography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services.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855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407</Words>
  <Application>Microsoft Office PowerPoint</Application>
  <PresentationFormat>Widescreen</PresentationFormat>
  <Paragraphs>160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Times New Roman</vt:lpstr>
      <vt:lpstr>Office Theme</vt:lpstr>
      <vt:lpstr>Study on Gap Assessment of USG Machine availability &amp; utilization in Public Health Facilities of Gujarat.</vt:lpstr>
      <vt:lpstr>Gujarat Demographic &amp; Health Facility Profile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Study on Gap Assessment of USG Machine availability &amp; utilization in Public Health Facilities of Gujarat.</dc:title>
  <dc:creator>HP</dc:creator>
  <cp:lastModifiedBy>HP</cp:lastModifiedBy>
  <cp:revision>3</cp:revision>
  <dcterms:created xsi:type="dcterms:W3CDTF">2016-05-17T18:55:50Z</dcterms:created>
  <dcterms:modified xsi:type="dcterms:W3CDTF">2016-05-17T19:21:03Z</dcterms:modified>
</cp:coreProperties>
</file>