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8" r:id="rId11"/>
    <p:sldId id="264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9" d="100"/>
          <a:sy n="49" d="100"/>
        </p:scale>
        <p:origin x="-1277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556A2-4FAD-4643-AE87-D41FFE9E657E}" type="datetimeFigureOut">
              <a:rPr lang="en-IN" smtClean="0"/>
              <a:pPr/>
              <a:t>19-05-2016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727D0-9BE7-444E-ADE4-6A3D2371701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556A2-4FAD-4643-AE87-D41FFE9E657E}" type="datetimeFigureOut">
              <a:rPr lang="en-IN" smtClean="0"/>
              <a:pPr/>
              <a:t>19-05-2016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727D0-9BE7-444E-ADE4-6A3D2371701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556A2-4FAD-4643-AE87-D41FFE9E657E}" type="datetimeFigureOut">
              <a:rPr lang="en-IN" smtClean="0"/>
              <a:pPr/>
              <a:t>19-05-2016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727D0-9BE7-444E-ADE4-6A3D2371701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556A2-4FAD-4643-AE87-D41FFE9E657E}" type="datetimeFigureOut">
              <a:rPr lang="en-IN" smtClean="0"/>
              <a:pPr/>
              <a:t>19-05-2016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727D0-9BE7-444E-ADE4-6A3D2371701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556A2-4FAD-4643-AE87-D41FFE9E657E}" type="datetimeFigureOut">
              <a:rPr lang="en-IN" smtClean="0"/>
              <a:pPr/>
              <a:t>19-05-2016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727D0-9BE7-444E-ADE4-6A3D2371701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556A2-4FAD-4643-AE87-D41FFE9E657E}" type="datetimeFigureOut">
              <a:rPr lang="en-IN" smtClean="0"/>
              <a:pPr/>
              <a:t>19-05-2016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727D0-9BE7-444E-ADE4-6A3D2371701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556A2-4FAD-4643-AE87-D41FFE9E657E}" type="datetimeFigureOut">
              <a:rPr lang="en-IN" smtClean="0"/>
              <a:pPr/>
              <a:t>19-05-2016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727D0-9BE7-444E-ADE4-6A3D2371701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556A2-4FAD-4643-AE87-D41FFE9E657E}" type="datetimeFigureOut">
              <a:rPr lang="en-IN" smtClean="0"/>
              <a:pPr/>
              <a:t>19-05-2016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727D0-9BE7-444E-ADE4-6A3D2371701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556A2-4FAD-4643-AE87-D41FFE9E657E}" type="datetimeFigureOut">
              <a:rPr lang="en-IN" smtClean="0"/>
              <a:pPr/>
              <a:t>19-05-2016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727D0-9BE7-444E-ADE4-6A3D2371701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556A2-4FAD-4643-AE87-D41FFE9E657E}" type="datetimeFigureOut">
              <a:rPr lang="en-IN" smtClean="0"/>
              <a:pPr/>
              <a:t>19-05-2016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727D0-9BE7-444E-ADE4-6A3D2371701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556A2-4FAD-4643-AE87-D41FFE9E657E}" type="datetimeFigureOut">
              <a:rPr lang="en-IN" smtClean="0"/>
              <a:pPr/>
              <a:t>19-05-2016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727D0-9BE7-444E-ADE4-6A3D2371701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0556A2-4FAD-4643-AE87-D41FFE9E657E}" type="datetimeFigureOut">
              <a:rPr lang="en-IN" smtClean="0"/>
              <a:pPr/>
              <a:t>19-05-2016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727D0-9BE7-444E-ADE4-6A3D23717018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A Study of Treatment Compliance of Directly Observed Treatment Short course (DOTS) for Tuberculosis in </a:t>
            </a:r>
            <a:r>
              <a:rPr lang="en-IN" b="1" dirty="0" err="1" smtClean="0">
                <a:latin typeface="Times New Roman" pitchFamily="18" charset="0"/>
                <a:cs typeface="Times New Roman" pitchFamily="18" charset="0"/>
              </a:rPr>
              <a:t>Morbi</a:t>
            </a:r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 District, Gujarat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IN" dirty="0" smtClean="0">
                <a:latin typeface="Times New Roman" pitchFamily="18" charset="0"/>
                <a:cs typeface="Times New Roman" pitchFamily="18" charset="0"/>
              </a:rPr>
            </a:b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4293096"/>
            <a:ext cx="6400800" cy="1752600"/>
          </a:xfrm>
        </p:spPr>
        <p:txBody>
          <a:bodyPr/>
          <a:lstStyle/>
          <a:p>
            <a:r>
              <a:rPr lang="en-IN" dirty="0" smtClean="0"/>
              <a:t>PRESENTED BY:</a:t>
            </a:r>
          </a:p>
          <a:p>
            <a:r>
              <a:rPr lang="en-IN" dirty="0" smtClean="0"/>
              <a:t>NIDHI MUDGIL</a:t>
            </a:r>
          </a:p>
          <a:p>
            <a:r>
              <a:rPr lang="en-IN" dirty="0" smtClean="0"/>
              <a:t>PG/14/041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Labourer class were involved with low income who left the treatment midway that is 55.5%.</a:t>
            </a:r>
          </a:p>
          <a:p>
            <a:r>
              <a:rPr lang="en-US" dirty="0" smtClean="0"/>
              <a:t>70% of the people were illiterate in the defaulters list</a:t>
            </a:r>
            <a:r>
              <a:rPr lang="en-IN" dirty="0" smtClean="0"/>
              <a:t> 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Recommendations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IN" sz="2800" dirty="0" smtClean="0"/>
              <a:t>Involvement of health staff should be enhanced.</a:t>
            </a:r>
          </a:p>
          <a:p>
            <a:r>
              <a:rPr lang="en-IN" sz="2800" dirty="0" smtClean="0"/>
              <a:t>Reporting from the urban sector should be increased.</a:t>
            </a:r>
          </a:p>
          <a:p>
            <a:r>
              <a:rPr lang="en-IN" sz="2800" dirty="0" smtClean="0"/>
              <a:t>Basic information about the disease to be given to the general population.</a:t>
            </a:r>
          </a:p>
          <a:p>
            <a:r>
              <a:rPr lang="en-IN" sz="2800" dirty="0" smtClean="0"/>
              <a:t>Counselling of the patients should be done to </a:t>
            </a:r>
            <a:r>
              <a:rPr lang="en-IN" sz="2800" smtClean="0"/>
              <a:t>minimize </a:t>
            </a:r>
            <a:r>
              <a:rPr lang="en-IN" sz="2800" smtClean="0"/>
              <a:t>defaulters.</a:t>
            </a:r>
            <a:endParaRPr lang="en-IN" sz="2800" dirty="0" smtClean="0"/>
          </a:p>
          <a:p>
            <a:r>
              <a:rPr lang="en-IN" sz="2800" dirty="0" smtClean="0"/>
              <a:t>The Best example from the previous cases should be projected to encourage people to continue the treatment despite of all the odds.</a:t>
            </a:r>
          </a:p>
          <a:p>
            <a:pPr>
              <a:buNone/>
            </a:pPr>
            <a:endParaRPr lang="en-IN" sz="2800" dirty="0" smtClean="0"/>
          </a:p>
          <a:p>
            <a:pPr>
              <a:buNone/>
            </a:pPr>
            <a:r>
              <a:rPr lang="en-IN" sz="28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20604019">
            <a:off x="539552" y="-855473"/>
            <a:ext cx="8136904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000" b="1" dirty="0" smtClean="0">
                <a:latin typeface="AR BLANCA" pitchFamily="2" charset="0"/>
              </a:rPr>
              <a:t>                                                            </a:t>
            </a:r>
          </a:p>
          <a:p>
            <a:pPr algn="ctr"/>
            <a:endParaRPr lang="en-IN" sz="4000" b="1" dirty="0" smtClean="0">
              <a:latin typeface="AR BLANCA" pitchFamily="2" charset="0"/>
            </a:endParaRPr>
          </a:p>
          <a:p>
            <a:pPr algn="ctr"/>
            <a:endParaRPr lang="en-IN" sz="4000" b="1" dirty="0" smtClean="0">
              <a:latin typeface="AR BLANCA" pitchFamily="2" charset="0"/>
            </a:endParaRPr>
          </a:p>
          <a:p>
            <a:pPr algn="ctr"/>
            <a:endParaRPr lang="en-IN" sz="4000" b="1" dirty="0" smtClean="0">
              <a:latin typeface="AR BLANCA" pitchFamily="2" charset="0"/>
            </a:endParaRPr>
          </a:p>
          <a:p>
            <a:pPr algn="ctr"/>
            <a:endParaRPr lang="en-IN" sz="4000" b="1" dirty="0" smtClean="0">
              <a:latin typeface="AR BLANCA" pitchFamily="2" charset="0"/>
            </a:endParaRPr>
          </a:p>
          <a:p>
            <a:pPr algn="ctr"/>
            <a:endParaRPr lang="en-IN" sz="4000" b="1" dirty="0" smtClean="0">
              <a:latin typeface="AR BLANCA" pitchFamily="2" charset="0"/>
            </a:endParaRPr>
          </a:p>
          <a:p>
            <a:pPr algn="ctr"/>
            <a:r>
              <a:rPr lang="en-IN" sz="8800" b="1" dirty="0" smtClean="0">
                <a:latin typeface="AR BLANCA" pitchFamily="2" charset="0"/>
              </a:rPr>
              <a:t>THANK YOU!</a:t>
            </a:r>
            <a:endParaRPr lang="en-IN" sz="8800" b="1" dirty="0">
              <a:latin typeface="AR BLANCA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INTRODUCTION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Tuberculosis is an infectious disease caused by </a:t>
            </a:r>
            <a:r>
              <a:rPr lang="en-IN" sz="2400" i="1" dirty="0" smtClean="0">
                <a:latin typeface="Times New Roman" pitchFamily="18" charset="0"/>
                <a:cs typeface="Times New Roman" pitchFamily="18" charset="0"/>
              </a:rPr>
              <a:t>Mycobacterium tuberculosis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. It spreads through the air by a person suffering from TB. A single patient can infect 10 or more person in a year.</a:t>
            </a:r>
          </a:p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Globally 9 million people are suffering from TB.</a:t>
            </a:r>
          </a:p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In India 2.1 million people are suffering from TB therefore India accounts for 1/3 of the global cases.</a:t>
            </a:r>
          </a:p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In Gujarat there are 21332 patients suffering from TB and in district </a:t>
            </a:r>
            <a:r>
              <a:rPr lang="en-IN" sz="2400" dirty="0" err="1" smtClean="0">
                <a:latin typeface="Times New Roman" pitchFamily="18" charset="0"/>
                <a:cs typeface="Times New Roman" pitchFamily="18" charset="0"/>
              </a:rPr>
              <a:t>Morbi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there were 1509 patient of TB.</a:t>
            </a:r>
            <a:endParaRPr lang="en-IN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en-IN" dirty="0" smtClean="0"/>
              <a:t>OBJECTIVES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980728"/>
            <a:ext cx="8229600" cy="5544616"/>
          </a:xfrm>
        </p:spPr>
        <p:txBody>
          <a:bodyPr>
            <a:noAutofit/>
          </a:bodyPr>
          <a:lstStyle/>
          <a:p>
            <a:pPr lvl="0">
              <a:buNone/>
            </a:pPr>
            <a:r>
              <a:rPr lang="en-IN" sz="2400" b="1" u="sng" dirty="0" smtClean="0"/>
              <a:t>General Objective</a:t>
            </a:r>
            <a:endParaRPr lang="en-IN" sz="2400" dirty="0"/>
          </a:p>
          <a:p>
            <a:pPr lvl="0"/>
            <a:r>
              <a:rPr lang="en-IN" sz="2400" dirty="0"/>
              <a:t>To study the various aspects of compliance to the treatment of Tuberculosis.</a:t>
            </a:r>
          </a:p>
          <a:p>
            <a:pPr>
              <a:buNone/>
            </a:pPr>
            <a:r>
              <a:rPr lang="en-IN" sz="2400" dirty="0"/>
              <a:t> </a:t>
            </a:r>
          </a:p>
          <a:p>
            <a:pPr lvl="0">
              <a:buNone/>
            </a:pPr>
            <a:r>
              <a:rPr lang="en-IN" sz="2400" b="1" u="sng" dirty="0"/>
              <a:t>Specific </a:t>
            </a:r>
            <a:r>
              <a:rPr lang="en-IN" sz="2400" b="1" u="sng" dirty="0" smtClean="0"/>
              <a:t>Objectives</a:t>
            </a:r>
            <a:endParaRPr lang="en-IN" sz="2400" dirty="0"/>
          </a:p>
          <a:p>
            <a:pPr lvl="0"/>
            <a:r>
              <a:rPr lang="en-IN" sz="2400" dirty="0"/>
              <a:t>To analyse the effect of socio economic </a:t>
            </a:r>
            <a:r>
              <a:rPr lang="en-IN" sz="2400" dirty="0" smtClean="0"/>
              <a:t>factors on Treatment compliance.</a:t>
            </a:r>
            <a:endParaRPr lang="en-IN" sz="2400" dirty="0"/>
          </a:p>
          <a:p>
            <a:pPr>
              <a:buNone/>
            </a:pPr>
            <a:r>
              <a:rPr lang="en-IN" sz="2400" dirty="0"/>
              <a:t> </a:t>
            </a:r>
          </a:p>
          <a:p>
            <a:pPr lvl="0"/>
            <a:r>
              <a:rPr lang="en-IN" sz="2400" dirty="0"/>
              <a:t>To analyse the effect of literacy levels on compliance of treatment</a:t>
            </a:r>
            <a:r>
              <a:rPr lang="en-IN" sz="2400" dirty="0" smtClean="0"/>
              <a:t>.</a:t>
            </a:r>
          </a:p>
          <a:p>
            <a:pPr lvl="0">
              <a:buNone/>
            </a:pPr>
            <a:endParaRPr lang="en-IN" sz="2400" dirty="0" smtClean="0"/>
          </a:p>
          <a:p>
            <a:r>
              <a:rPr lang="en-IN" sz="2400" dirty="0" smtClean="0"/>
              <a:t>To calculate the No. of Defaulters and No. of Deaths due to TB.</a:t>
            </a:r>
          </a:p>
          <a:p>
            <a:pPr lvl="0"/>
            <a:endParaRPr lang="en-IN" sz="2400" dirty="0"/>
          </a:p>
          <a:p>
            <a:pPr>
              <a:buNone/>
            </a:pPr>
            <a:endParaRPr lang="en-IN" sz="2400" dirty="0"/>
          </a:p>
          <a:p>
            <a:pPr>
              <a:buNone/>
            </a:pPr>
            <a:endParaRPr lang="en-IN" sz="2400" dirty="0"/>
          </a:p>
          <a:p>
            <a:endParaRPr lang="en-IN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METHODOLOGY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IN" b="1" dirty="0" smtClean="0"/>
              <a:t>Study design- </a:t>
            </a:r>
            <a:r>
              <a:rPr lang="en-IN" dirty="0" smtClean="0"/>
              <a:t>Cross sectional and descriptive.</a:t>
            </a:r>
          </a:p>
          <a:p>
            <a:r>
              <a:rPr lang="en-IN" b="1" dirty="0" smtClean="0"/>
              <a:t>Study area</a:t>
            </a:r>
            <a:r>
              <a:rPr lang="en-IN" dirty="0" smtClean="0"/>
              <a:t>- 2 Tuberculosis units in </a:t>
            </a:r>
            <a:r>
              <a:rPr lang="en-IN" dirty="0" err="1" smtClean="0"/>
              <a:t>Morbi</a:t>
            </a:r>
            <a:r>
              <a:rPr lang="en-IN" dirty="0" smtClean="0"/>
              <a:t> district, Gujarat.</a:t>
            </a:r>
          </a:p>
          <a:p>
            <a:r>
              <a:rPr lang="en-IN" b="1" dirty="0" smtClean="0"/>
              <a:t>Sampling technique</a:t>
            </a:r>
            <a:r>
              <a:rPr lang="en-IN" dirty="0" smtClean="0"/>
              <a:t> - Purposive sampling.</a:t>
            </a:r>
          </a:p>
          <a:p>
            <a:r>
              <a:rPr lang="en-IN" b="1" dirty="0" smtClean="0"/>
              <a:t>Sample size- </a:t>
            </a:r>
            <a:r>
              <a:rPr lang="en-IN" dirty="0" smtClean="0"/>
              <a:t>256 patients enrolled for DOTS in second quarter.</a:t>
            </a:r>
          </a:p>
          <a:p>
            <a:r>
              <a:rPr lang="en-IN" b="1" dirty="0" smtClean="0"/>
              <a:t>Sampling tool- </a:t>
            </a:r>
            <a:r>
              <a:rPr lang="en-IN" dirty="0" smtClean="0"/>
              <a:t>Questionnaire and secondary data</a:t>
            </a:r>
          </a:p>
          <a:p>
            <a:r>
              <a:rPr lang="en-IN" b="1" dirty="0" smtClean="0"/>
              <a:t>Time period of study-</a:t>
            </a:r>
            <a:r>
              <a:rPr lang="en-IN" dirty="0" smtClean="0"/>
              <a:t> 3months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OBSERVATION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>
              <a:buNone/>
            </a:pPr>
            <a:r>
              <a:rPr lang="en-IN" dirty="0" smtClean="0"/>
              <a:t>Factors affecting compliance to DOTS</a:t>
            </a:r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endParaRPr lang="en-IN" dirty="0"/>
          </a:p>
        </p:txBody>
      </p:sp>
      <p:pic>
        <p:nvPicPr>
          <p:cNvPr id="5" name="Picture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844824"/>
            <a:ext cx="7704856" cy="45365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pPr algn="ctr">
              <a:buNone/>
            </a:pPr>
            <a:r>
              <a:rPr lang="en-IN" dirty="0" smtClean="0"/>
              <a:t>Literacy levels affecting DOTS </a:t>
            </a:r>
          </a:p>
          <a:p>
            <a:pPr>
              <a:buNone/>
            </a:pPr>
            <a:endParaRPr lang="en-IN" dirty="0"/>
          </a:p>
        </p:txBody>
      </p:sp>
      <p:pic>
        <p:nvPicPr>
          <p:cNvPr id="5" name="Picture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556792"/>
            <a:ext cx="7200800" cy="47525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pPr algn="ctr">
              <a:buNone/>
            </a:pPr>
            <a:r>
              <a:rPr lang="en-IN" dirty="0" smtClean="0"/>
              <a:t>Socio-economic factors affecting DOTS</a:t>
            </a:r>
            <a:endParaRPr lang="en-IN" dirty="0"/>
          </a:p>
        </p:txBody>
      </p:sp>
      <p:pic>
        <p:nvPicPr>
          <p:cNvPr id="5" name="Picture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412776"/>
            <a:ext cx="7488832" cy="48245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IN" sz="3600" dirty="0" smtClean="0"/>
              <a:t>No. of Defaulters, Deaths and patients Under treatment</a:t>
            </a:r>
            <a:endParaRPr lang="en-IN" sz="3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700808"/>
            <a:ext cx="8001931" cy="4752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CONCLUSION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92500" lnSpcReduction="20000"/>
          </a:bodyPr>
          <a:lstStyle/>
          <a:p>
            <a:r>
              <a:rPr lang="en-IN" dirty="0" smtClean="0"/>
              <a:t>Calculations showed that 192 patients (80%) of the patients are taking regular treatment. 45 patients defaulted the treatment and 19 patients died during the second quarter.</a:t>
            </a:r>
          </a:p>
          <a:p>
            <a:r>
              <a:rPr lang="en-IN" dirty="0" smtClean="0"/>
              <a:t>The reason of defaulting the treatment were disappearing of symptoms 48% , red urination due to </a:t>
            </a:r>
            <a:r>
              <a:rPr lang="en-IN" dirty="0" err="1" smtClean="0"/>
              <a:t>rifampicin</a:t>
            </a:r>
            <a:r>
              <a:rPr lang="en-IN" dirty="0" smtClean="0"/>
              <a:t> 10% and allergic to some drugs 42%.</a:t>
            </a:r>
          </a:p>
          <a:p>
            <a:r>
              <a:rPr lang="en-IN" dirty="0" smtClean="0"/>
              <a:t>Out of the patients who were defaulting the treatment, 80% were having DOTS centre available in the radius of 5km from their home.</a:t>
            </a:r>
          </a:p>
          <a:p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379</Words>
  <Application>Microsoft Office PowerPoint</Application>
  <PresentationFormat>On-screen Show (4:3)</PresentationFormat>
  <Paragraphs>54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A Study of Treatment Compliance of Directly Observed Treatment Short course (DOTS) for Tuberculosis in Morbi District, Gujarat </vt:lpstr>
      <vt:lpstr>INTRODUCTION</vt:lpstr>
      <vt:lpstr>OBJECTIVES</vt:lpstr>
      <vt:lpstr>METHODOLOGY</vt:lpstr>
      <vt:lpstr>OBSERVATION</vt:lpstr>
      <vt:lpstr>Slide 6</vt:lpstr>
      <vt:lpstr>Slide 7</vt:lpstr>
      <vt:lpstr>Slide 8</vt:lpstr>
      <vt:lpstr>CONCLUSION</vt:lpstr>
      <vt:lpstr>Slide 10</vt:lpstr>
      <vt:lpstr>Recommendations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OBJECTIVES</dc:title>
  <dc:creator>Nidhi</dc:creator>
  <cp:lastModifiedBy>Nidhi</cp:lastModifiedBy>
  <cp:revision>31</cp:revision>
  <dcterms:created xsi:type="dcterms:W3CDTF">2016-05-18T05:34:27Z</dcterms:created>
  <dcterms:modified xsi:type="dcterms:W3CDTF">2016-05-19T09:38:37Z</dcterms:modified>
</cp:coreProperties>
</file>