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EXCEL%20JSSK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SMITA%20EXCEL%20JSS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SMITA%20EXCEL%20JSS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EXCEL%20JSS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SMITA%20EXCEL%20JSSK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EXCEL%20JSSK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SMITA%20EXCEL%20JSS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I:\EXCEL%20JSSK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SMITA%20EXCEL%20JSSK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\Desktop\SMITA%20EXCEL%20JSS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Age</a:t>
            </a:r>
            <a:r>
              <a:rPr lang="en-US" baseline="0"/>
              <a:t> group(n=100)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3.8240917782026929E-2"/>
          <c:y val="0.31508311461067451"/>
          <c:w val="0.94391332058636057"/>
          <c:h val="0.54380176436278793"/>
        </c:manualLayout>
      </c:layout>
      <c:barChart>
        <c:barDir val="col"/>
        <c:grouping val="clustered"/>
        <c:ser>
          <c:idx val="0"/>
          <c:order val="0"/>
          <c:tx>
            <c:strRef>
              <c:f>Sheet4!$C$14</c:f>
              <c:strCache>
                <c:ptCount val="1"/>
                <c:pt idx="0">
                  <c:v>20-25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58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Sheet4!$B$15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Sheet4!$C$15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1"/>
          <c:order val="1"/>
          <c:tx>
            <c:strRef>
              <c:f>Sheet4!$D$14</c:f>
              <c:strCache>
                <c:ptCount val="1"/>
                <c:pt idx="0">
                  <c:v>26-30</c:v>
                </c:pt>
              </c:strCache>
            </c:strRef>
          </c:tx>
          <c:dLbls>
            <c:showVal val="1"/>
          </c:dLbls>
          <c:cat>
            <c:strRef>
              <c:f>Sheet4!$B$15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Sheet4!$D$15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ser>
          <c:idx val="2"/>
          <c:order val="2"/>
          <c:tx>
            <c:strRef>
              <c:f>Sheet4!$E$14</c:f>
              <c:strCache>
                <c:ptCount val="1"/>
                <c:pt idx="0">
                  <c:v>31-35</c:v>
                </c:pt>
              </c:strCache>
            </c:strRef>
          </c:tx>
          <c:dLbls>
            <c:dLbl>
              <c:idx val="0"/>
              <c:layout>
                <c:manualLayout>
                  <c:x val="-2.5495952585276901E-3"/>
                  <c:y val="9.2588947214931449E-3"/>
                </c:manualLayout>
              </c:layout>
              <c:showVal val="1"/>
            </c:dLbl>
            <c:showVal val="1"/>
          </c:dLbls>
          <c:cat>
            <c:strRef>
              <c:f>Sheet4!$B$15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Sheet4!$E$15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dLbls>
          <c:showVal val="1"/>
        </c:dLbls>
        <c:overlap val="-25"/>
        <c:axId val="61383808"/>
        <c:axId val="61385344"/>
      </c:barChart>
      <c:catAx>
        <c:axId val="61383808"/>
        <c:scaling>
          <c:orientation val="minMax"/>
        </c:scaling>
        <c:axPos val="b"/>
        <c:majorTickMark val="none"/>
        <c:tickLblPos val="nextTo"/>
        <c:crossAx val="61385344"/>
        <c:crosses val="autoZero"/>
        <c:auto val="1"/>
        <c:lblAlgn val="ctr"/>
        <c:lblOffset val="100"/>
      </c:catAx>
      <c:valAx>
        <c:axId val="6138534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138380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'free refrel transport'!$B$3</c:f>
              <c:strCache>
                <c:ptCount val="1"/>
                <c:pt idx="0">
                  <c:v>Number of pregnant women</c:v>
                </c:pt>
              </c:strCache>
            </c:strRef>
          </c:tx>
          <c:cat>
            <c:strRef>
              <c:f>'free refrel transport'!$A$4:$A$9</c:f>
              <c:strCache>
                <c:ptCount val="6"/>
                <c:pt idx="0">
                  <c:v>Free referrel transport for mother from home to health institutes</c:v>
                </c:pt>
                <c:pt idx="1">
                  <c:v>free referel transport for mother between health facilities</c:v>
                </c:pt>
                <c:pt idx="2">
                  <c:v>Free dropback from facilities to home after delievry</c:v>
                </c:pt>
                <c:pt idx="3">
                  <c:v>free transport for sick infant from home to health facility.</c:v>
                </c:pt>
                <c:pt idx="4">
                  <c:v>Free refferel transport for sick infant between health facilities</c:v>
                </c:pt>
                <c:pt idx="5">
                  <c:v>Free dropback from health facility to home</c:v>
                </c:pt>
              </c:strCache>
            </c:strRef>
          </c:cat>
          <c:val>
            <c:numRef>
              <c:f>'free refrel transport'!$B$4:$B$9</c:f>
              <c:numCache>
                <c:formatCode>General</c:formatCode>
                <c:ptCount val="6"/>
                <c:pt idx="0">
                  <c:v>59</c:v>
                </c:pt>
                <c:pt idx="1">
                  <c:v>13</c:v>
                </c:pt>
                <c:pt idx="2">
                  <c:v>18</c:v>
                </c:pt>
                <c:pt idx="3">
                  <c:v>17</c:v>
                </c:pt>
                <c:pt idx="4">
                  <c:v>15</c:v>
                </c:pt>
                <c:pt idx="5">
                  <c:v>9</c:v>
                </c:pt>
              </c:numCache>
            </c:numRef>
          </c:val>
        </c:ser>
        <c:shape val="cylinder"/>
        <c:axId val="67216896"/>
        <c:axId val="67218432"/>
        <c:axId val="0"/>
      </c:bar3DChart>
      <c:catAx>
        <c:axId val="67216896"/>
        <c:scaling>
          <c:orientation val="minMax"/>
        </c:scaling>
        <c:axPos val="l"/>
        <c:tickLblPos val="nextTo"/>
        <c:crossAx val="67218432"/>
        <c:crosses val="autoZero"/>
        <c:auto val="1"/>
        <c:lblAlgn val="ctr"/>
        <c:lblOffset val="100"/>
      </c:catAx>
      <c:valAx>
        <c:axId val="67218432"/>
        <c:scaling>
          <c:orientation val="minMax"/>
        </c:scaling>
        <c:axPos val="b"/>
        <c:majorGridlines/>
        <c:numFmt formatCode="General" sourceLinked="1"/>
        <c:tickLblPos val="nextTo"/>
        <c:crossAx val="672168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view3D>
      <c:rotX val="0"/>
      <c:rotY val="0"/>
      <c:perspective val="0"/>
    </c:view3D>
    <c:plotArea>
      <c:layout>
        <c:manualLayout>
          <c:layoutTarget val="inner"/>
          <c:xMode val="edge"/>
          <c:yMode val="edge"/>
          <c:x val="0.37989980760601688"/>
          <c:y val="3.273809523809524E-2"/>
          <c:w val="0.49367939663279797"/>
          <c:h val="0.79891732283464556"/>
        </c:manualLayout>
      </c:layout>
      <c:bar3DChart>
        <c:barDir val="bar"/>
        <c:grouping val="clustered"/>
        <c:ser>
          <c:idx val="0"/>
          <c:order val="0"/>
          <c:tx>
            <c:strRef>
              <c:f>Sheet5!$A$3</c:f>
              <c:strCache>
                <c:ptCount val="1"/>
                <c:pt idx="0">
                  <c:v>20-25</c:v>
                </c:pt>
              </c:strCache>
            </c:strRef>
          </c:tx>
          <c:dLbls>
            <c:showVal val="1"/>
          </c:dLbls>
          <c:cat>
            <c:strRef>
              <c:f>Sheet5!$B$2:$K$2</c:f>
              <c:strCache>
                <c:ptCount val="10"/>
                <c:pt idx="0">
                  <c:v>drugs and consumables </c:v>
                </c:pt>
                <c:pt idx="1">
                  <c:v>Diagnostics</c:v>
                </c:pt>
                <c:pt idx="2">
                  <c:v>Blood</c:v>
                </c:pt>
                <c:pt idx="3">
                  <c:v>Diet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Sheet5!$B$3:$K$3</c:f>
              <c:numCache>
                <c:formatCode>0.00%</c:formatCode>
                <c:ptCount val="10"/>
                <c:pt idx="0">
                  <c:v>0.44800000000000001</c:v>
                </c:pt>
                <c:pt idx="1">
                  <c:v>0.44800000000000001</c:v>
                </c:pt>
                <c:pt idx="2">
                  <c:v>0.10299999999999998</c:v>
                </c:pt>
                <c:pt idx="3" formatCode="0%">
                  <c:v>0.5</c:v>
                </c:pt>
                <c:pt idx="4">
                  <c:v>0.70600000000000041</c:v>
                </c:pt>
                <c:pt idx="5">
                  <c:v>0.17200000000000001</c:v>
                </c:pt>
                <c:pt idx="6">
                  <c:v>0.224</c:v>
                </c:pt>
                <c:pt idx="7" formatCode="0%">
                  <c:v>0.19</c:v>
                </c:pt>
                <c:pt idx="8">
                  <c:v>0.15500000000000011</c:v>
                </c:pt>
                <c:pt idx="9">
                  <c:v>8.6000000000000021E-2</c:v>
                </c:pt>
              </c:numCache>
            </c:numRef>
          </c:val>
        </c:ser>
        <c:ser>
          <c:idx val="1"/>
          <c:order val="1"/>
          <c:tx>
            <c:strRef>
              <c:f>Sheet5!$A$4</c:f>
              <c:strCache>
                <c:ptCount val="1"/>
                <c:pt idx="0">
                  <c:v>26-30</c:v>
                </c:pt>
              </c:strCache>
            </c:strRef>
          </c:tx>
          <c:dLbls>
            <c:showVal val="1"/>
          </c:dLbls>
          <c:cat>
            <c:strRef>
              <c:f>Sheet5!$B$2:$K$2</c:f>
              <c:strCache>
                <c:ptCount val="10"/>
                <c:pt idx="0">
                  <c:v>drugs and consumables </c:v>
                </c:pt>
                <c:pt idx="1">
                  <c:v>Diagnostics</c:v>
                </c:pt>
                <c:pt idx="2">
                  <c:v>Blood</c:v>
                </c:pt>
                <c:pt idx="3">
                  <c:v>Diet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Sheet5!$B$4:$K$4</c:f>
              <c:numCache>
                <c:formatCode>0.00%</c:formatCode>
                <c:ptCount val="10"/>
                <c:pt idx="0">
                  <c:v>0.20500000000000004</c:v>
                </c:pt>
                <c:pt idx="1">
                  <c:v>0.23500000000000001</c:v>
                </c:pt>
                <c:pt idx="2">
                  <c:v>5.8000000000000003E-2</c:v>
                </c:pt>
                <c:pt idx="3">
                  <c:v>5.8000000000000003E-2</c:v>
                </c:pt>
                <c:pt idx="4">
                  <c:v>0.38800000000000023</c:v>
                </c:pt>
                <c:pt idx="5">
                  <c:v>8.8000000000000064E-2</c:v>
                </c:pt>
                <c:pt idx="6">
                  <c:v>0.11700000000000002</c:v>
                </c:pt>
                <c:pt idx="7">
                  <c:v>0.11700000000000002</c:v>
                </c:pt>
                <c:pt idx="8">
                  <c:v>2.9000000000000001E-2</c:v>
                </c:pt>
                <c:pt idx="9">
                  <c:v>8.8000000000000064E-2</c:v>
                </c:pt>
              </c:numCache>
            </c:numRef>
          </c:val>
        </c:ser>
        <c:ser>
          <c:idx val="2"/>
          <c:order val="2"/>
          <c:tx>
            <c:strRef>
              <c:f>Sheet5!$A$5</c:f>
              <c:strCache>
                <c:ptCount val="1"/>
                <c:pt idx="0">
                  <c:v>31-35</c:v>
                </c:pt>
              </c:strCache>
            </c:strRef>
          </c:tx>
          <c:dLbls>
            <c:showVal val="1"/>
          </c:dLbls>
          <c:cat>
            <c:strRef>
              <c:f>Sheet5!$B$2:$K$2</c:f>
              <c:strCache>
                <c:ptCount val="10"/>
                <c:pt idx="0">
                  <c:v>drugs and consumables </c:v>
                </c:pt>
                <c:pt idx="1">
                  <c:v>Diagnostics</c:v>
                </c:pt>
                <c:pt idx="2">
                  <c:v>Blood</c:v>
                </c:pt>
                <c:pt idx="3">
                  <c:v>Diet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Sheet5!$B$5:$K$5</c:f>
              <c:numCache>
                <c:formatCode>0%</c:formatCode>
                <c:ptCount val="10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 formatCode="0.00%">
                  <c:v>0.62500000000000044</c:v>
                </c:pt>
                <c:pt idx="4" formatCode="0.00%">
                  <c:v>0.62500000000000044</c:v>
                </c:pt>
                <c:pt idx="5" formatCode="General">
                  <c:v>0</c:v>
                </c:pt>
                <c:pt idx="6" formatCode="0.00%">
                  <c:v>2.5000000000000001E-2</c:v>
                </c:pt>
                <c:pt idx="7">
                  <c:v>0.25</c:v>
                </c:pt>
                <c:pt idx="8" formatCode="0.00%">
                  <c:v>0.37500000000000022</c:v>
                </c:pt>
                <c:pt idx="9" formatCode="0.00%">
                  <c:v>2.5000000000000001E-2</c:v>
                </c:pt>
              </c:numCache>
            </c:numRef>
          </c:val>
        </c:ser>
        <c:dLbls>
          <c:showVal val="1"/>
        </c:dLbls>
        <c:gapWidth val="75"/>
        <c:shape val="cylinder"/>
        <c:axId val="64365312"/>
        <c:axId val="64366848"/>
        <c:axId val="0"/>
      </c:bar3DChart>
      <c:catAx>
        <c:axId val="64365312"/>
        <c:scaling>
          <c:orientation val="minMax"/>
        </c:scaling>
        <c:axPos val="l"/>
        <c:majorTickMark val="none"/>
        <c:tickLblPos val="nextTo"/>
        <c:crossAx val="64366848"/>
        <c:crosses val="autoZero"/>
        <c:auto val="1"/>
        <c:lblAlgn val="ctr"/>
        <c:lblOffset val="100"/>
      </c:catAx>
      <c:valAx>
        <c:axId val="64366848"/>
        <c:scaling>
          <c:orientation val="minMax"/>
        </c:scaling>
        <c:delete val="1"/>
        <c:axPos val="b"/>
        <c:numFmt formatCode="0.00%" sourceLinked="1"/>
        <c:majorTickMark val="none"/>
        <c:tickLblPos val="nextTo"/>
        <c:crossAx val="64365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9854828491266359"/>
          <c:y val="0.87475323397075511"/>
          <c:w val="0.20290330088049435"/>
          <c:h val="5.3818194600674905E-2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400"/>
              <a:t>Family</a:t>
            </a:r>
            <a:r>
              <a:rPr lang="en-US" sz="1400" baseline="0"/>
              <a:t> Type</a:t>
            </a:r>
            <a:endParaRPr lang="en-US" sz="14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Sheet4!$B$2:$B$3</c:f>
              <c:strCache>
                <c:ptCount val="1"/>
                <c:pt idx="0">
                  <c:v>TYPE of family</c:v>
                </c:pt>
              </c:strCache>
            </c:strRef>
          </c:cat>
          <c:val>
            <c:numRef>
              <c:f>Sheet4!$D$2:$D$3</c:f>
              <c:numCache>
                <c:formatCode>General</c:formatCode>
                <c:ptCount val="2"/>
                <c:pt idx="0">
                  <c:v>33</c:v>
                </c:pt>
                <c:pt idx="1">
                  <c:v>67</c:v>
                </c:pt>
              </c:numCache>
            </c:numRef>
          </c:val>
        </c:ser>
        <c:dLbls>
          <c:showVal val="1"/>
        </c:dLbls>
        <c:overlap val="-25"/>
        <c:axId val="61894016"/>
        <c:axId val="61904000"/>
      </c:barChart>
      <c:catAx>
        <c:axId val="61894016"/>
        <c:scaling>
          <c:orientation val="minMax"/>
        </c:scaling>
        <c:axPos val="b"/>
        <c:majorTickMark val="none"/>
        <c:tickLblPos val="nextTo"/>
        <c:crossAx val="61904000"/>
        <c:crosses val="autoZero"/>
        <c:auto val="1"/>
        <c:lblAlgn val="ctr"/>
        <c:lblOffset val="100"/>
      </c:catAx>
      <c:valAx>
        <c:axId val="6190400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189401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Sheet6!$A$14</c:f>
              <c:strCache>
                <c:ptCount val="1"/>
                <c:pt idx="0">
                  <c:v>Nuclear</c:v>
                </c:pt>
              </c:strCache>
            </c:strRef>
          </c:tx>
          <c:dLbls>
            <c:showVal val="1"/>
          </c:dLbls>
          <c:cat>
            <c:strRef>
              <c:f>Sheet6!$B$13:$K$13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Sheet6!$B$14:$K$14</c:f>
              <c:numCache>
                <c:formatCode>0.0</c:formatCode>
                <c:ptCount val="10"/>
                <c:pt idx="0">
                  <c:v>36.363636363636317</c:v>
                </c:pt>
                <c:pt idx="1">
                  <c:v>48.484848484848428</c:v>
                </c:pt>
                <c:pt idx="2">
                  <c:v>12.121212121212109</c:v>
                </c:pt>
                <c:pt idx="3">
                  <c:v>54.54545454545454</c:v>
                </c:pt>
                <c:pt idx="4">
                  <c:v>54.54545454545454</c:v>
                </c:pt>
                <c:pt idx="5">
                  <c:v>9.0909090909090988</c:v>
                </c:pt>
                <c:pt idx="6">
                  <c:v>24.24242424242421</c:v>
                </c:pt>
                <c:pt idx="7">
                  <c:v>27.272727272727224</c:v>
                </c:pt>
                <c:pt idx="8">
                  <c:v>15.151515151515149</c:v>
                </c:pt>
                <c:pt idx="9">
                  <c:v>9.0909090909090988</c:v>
                </c:pt>
              </c:numCache>
            </c:numRef>
          </c:val>
        </c:ser>
        <c:ser>
          <c:idx val="1"/>
          <c:order val="1"/>
          <c:tx>
            <c:strRef>
              <c:f>Sheet6!$A$15</c:f>
              <c:strCache>
                <c:ptCount val="1"/>
                <c:pt idx="0">
                  <c:v>Joint</c:v>
                </c:pt>
              </c:strCache>
            </c:strRef>
          </c:tx>
          <c:dLbls>
            <c:showVal val="1"/>
          </c:dLbls>
          <c:cat>
            <c:strRef>
              <c:f>Sheet6!$B$13:$K$13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Sheet6!$B$15:$K$15</c:f>
              <c:numCache>
                <c:formatCode>0.0</c:formatCode>
                <c:ptCount val="10"/>
                <c:pt idx="0">
                  <c:v>34.328358208955279</c:v>
                </c:pt>
                <c:pt idx="1">
                  <c:v>29.850746268656714</c:v>
                </c:pt>
                <c:pt idx="2">
                  <c:v>8.9552238805970141</c:v>
                </c:pt>
                <c:pt idx="3">
                  <c:v>50.746268656716367</c:v>
                </c:pt>
                <c:pt idx="4">
                  <c:v>61.194029850746233</c:v>
                </c:pt>
                <c:pt idx="5">
                  <c:v>14.925373134328357</c:v>
                </c:pt>
                <c:pt idx="6">
                  <c:v>14.925373134328357</c:v>
                </c:pt>
                <c:pt idx="7">
                  <c:v>13.432835820895523</c:v>
                </c:pt>
                <c:pt idx="8">
                  <c:v>10.447761194029848</c:v>
                </c:pt>
                <c:pt idx="9">
                  <c:v>8.9552238805970141</c:v>
                </c:pt>
              </c:numCache>
            </c:numRef>
          </c:val>
        </c:ser>
        <c:dLbls>
          <c:showVal val="1"/>
        </c:dLbls>
        <c:shape val="cylinder"/>
        <c:axId val="61920768"/>
        <c:axId val="61922304"/>
        <c:axId val="0"/>
      </c:bar3DChart>
      <c:catAx>
        <c:axId val="61920768"/>
        <c:scaling>
          <c:orientation val="minMax"/>
        </c:scaling>
        <c:axPos val="l"/>
        <c:tickLblPos val="nextTo"/>
        <c:crossAx val="61922304"/>
        <c:crosses val="autoZero"/>
        <c:auto val="1"/>
        <c:lblAlgn val="ctr"/>
        <c:lblOffset val="100"/>
      </c:catAx>
      <c:valAx>
        <c:axId val="61922304"/>
        <c:scaling>
          <c:orientation val="minMax"/>
        </c:scaling>
        <c:axPos val="b"/>
        <c:majorGridlines/>
        <c:numFmt formatCode="0.0" sourceLinked="1"/>
        <c:tickLblPos val="nextTo"/>
        <c:crossAx val="61920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400"/>
              <a:t>Gestation period  </a:t>
            </a:r>
            <a:r>
              <a:rPr lang="en-US" sz="1400" baseline="0"/>
              <a:t> </a:t>
            </a:r>
            <a:endParaRPr lang="en-US" sz="14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Sheet4!$C$9:$C$11</c:f>
              <c:strCache>
                <c:ptCount val="3"/>
                <c:pt idx="0">
                  <c:v>1 st triemster </c:v>
                </c:pt>
                <c:pt idx="1">
                  <c:v>2nd Triemster</c:v>
                </c:pt>
                <c:pt idx="2">
                  <c:v>3rd Trimester</c:v>
                </c:pt>
              </c:strCache>
            </c:strRef>
          </c:cat>
          <c:val>
            <c:numRef>
              <c:f>Sheet4!$D$9:$D$11</c:f>
              <c:numCache>
                <c:formatCode>General</c:formatCode>
                <c:ptCount val="3"/>
                <c:pt idx="0">
                  <c:v>40</c:v>
                </c:pt>
                <c:pt idx="1">
                  <c:v>44</c:v>
                </c:pt>
                <c:pt idx="2">
                  <c:v>16</c:v>
                </c:pt>
              </c:numCache>
            </c:numRef>
          </c:val>
        </c:ser>
        <c:dLbls>
          <c:showVal val="1"/>
        </c:dLbls>
        <c:overlap val="-25"/>
        <c:axId val="61942784"/>
        <c:axId val="61969152"/>
      </c:barChart>
      <c:catAx>
        <c:axId val="61942784"/>
        <c:scaling>
          <c:orientation val="minMax"/>
        </c:scaling>
        <c:axPos val="b"/>
        <c:majorTickMark val="none"/>
        <c:tickLblPos val="nextTo"/>
        <c:crossAx val="61969152"/>
        <c:crosses val="autoZero"/>
        <c:auto val="1"/>
        <c:lblAlgn val="ctr"/>
        <c:lblOffset val="100"/>
      </c:catAx>
      <c:valAx>
        <c:axId val="6196915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194278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Sheet7!$A$20</c:f>
              <c:strCache>
                <c:ptCount val="1"/>
                <c:pt idx="0">
                  <c:v>1st trimester</c:v>
                </c:pt>
              </c:strCache>
            </c:strRef>
          </c:tx>
          <c:dLbls>
            <c:showVal val="1"/>
          </c:dLbls>
          <c:cat>
            <c:strRef>
              <c:f>Sheet7!$B$19:$K$19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Sheet7!$B$20:$K$20</c:f>
              <c:numCache>
                <c:formatCode>0.0</c:formatCode>
                <c:ptCount val="10"/>
                <c:pt idx="0">
                  <c:v>50</c:v>
                </c:pt>
                <c:pt idx="1">
                  <c:v>22.5</c:v>
                </c:pt>
                <c:pt idx="2">
                  <c:v>5</c:v>
                </c:pt>
                <c:pt idx="3">
                  <c:v>35</c:v>
                </c:pt>
                <c:pt idx="4">
                  <c:v>47.5</c:v>
                </c:pt>
                <c:pt idx="5">
                  <c:v>2.5</c:v>
                </c:pt>
                <c:pt idx="6">
                  <c:v>2.5</c:v>
                </c:pt>
                <c:pt idx="7">
                  <c:v>5</c:v>
                </c:pt>
                <c:pt idx="8">
                  <c:v>2.5</c:v>
                </c:pt>
                <c:pt idx="9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Sheet7!$A$21</c:f>
              <c:strCache>
                <c:ptCount val="1"/>
                <c:pt idx="0">
                  <c:v>2nd trimester</c:v>
                </c:pt>
              </c:strCache>
            </c:strRef>
          </c:tx>
          <c:dLbls>
            <c:showVal val="1"/>
          </c:dLbls>
          <c:cat>
            <c:strRef>
              <c:f>Sheet7!$B$19:$K$19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Sheet7!$B$21:$K$21</c:f>
              <c:numCache>
                <c:formatCode>0.0</c:formatCode>
                <c:ptCount val="10"/>
                <c:pt idx="0">
                  <c:v>27.272727272727224</c:v>
                </c:pt>
                <c:pt idx="1">
                  <c:v>29.545454545454547</c:v>
                </c:pt>
                <c:pt idx="2">
                  <c:v>4.5454545454545459</c:v>
                </c:pt>
                <c:pt idx="3">
                  <c:v>56.818181818181849</c:v>
                </c:pt>
                <c:pt idx="4">
                  <c:v>65.909090909090907</c:v>
                </c:pt>
                <c:pt idx="5">
                  <c:v>6.8181818181818139</c:v>
                </c:pt>
                <c:pt idx="6">
                  <c:v>9.0909090909090988</c:v>
                </c:pt>
                <c:pt idx="7">
                  <c:v>11.363636363636374</c:v>
                </c:pt>
                <c:pt idx="8">
                  <c:v>9.0909090909090988</c:v>
                </c:pt>
                <c:pt idx="9">
                  <c:v>34.090909090909115</c:v>
                </c:pt>
              </c:numCache>
            </c:numRef>
          </c:val>
        </c:ser>
        <c:ser>
          <c:idx val="2"/>
          <c:order val="2"/>
          <c:tx>
            <c:strRef>
              <c:f>Sheet7!$A$22</c:f>
              <c:strCache>
                <c:ptCount val="1"/>
                <c:pt idx="0">
                  <c:v>3rd trimester</c:v>
                </c:pt>
              </c:strCache>
            </c:strRef>
          </c:tx>
          <c:dLbls>
            <c:showVal val="1"/>
          </c:dLbls>
          <c:cat>
            <c:strRef>
              <c:f>Sheet7!$B$19:$K$19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Sheet7!$B$22:$K$22</c:f>
              <c:numCache>
                <c:formatCode>0.0</c:formatCode>
                <c:ptCount val="10"/>
                <c:pt idx="0">
                  <c:v>18.75</c:v>
                </c:pt>
                <c:pt idx="1">
                  <c:v>87.5</c:v>
                </c:pt>
                <c:pt idx="2">
                  <c:v>37.5</c:v>
                </c:pt>
                <c:pt idx="3">
                  <c:v>81.25</c:v>
                </c:pt>
                <c:pt idx="4">
                  <c:v>68.75</c:v>
                </c:pt>
                <c:pt idx="5">
                  <c:v>56.25</c:v>
                </c:pt>
                <c:pt idx="6">
                  <c:v>81.25</c:v>
                </c:pt>
                <c:pt idx="7">
                  <c:v>62.5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</c:ser>
        <c:dLbls>
          <c:showVal val="1"/>
        </c:dLbls>
        <c:shape val="cylinder"/>
        <c:axId val="61996416"/>
        <c:axId val="62014592"/>
        <c:axId val="0"/>
      </c:bar3DChart>
      <c:catAx>
        <c:axId val="61996416"/>
        <c:scaling>
          <c:orientation val="minMax"/>
        </c:scaling>
        <c:axPos val="l"/>
        <c:tickLblPos val="nextTo"/>
        <c:crossAx val="62014592"/>
        <c:crosses val="autoZero"/>
        <c:auto val="1"/>
        <c:lblAlgn val="ctr"/>
        <c:lblOffset val="100"/>
      </c:catAx>
      <c:valAx>
        <c:axId val="62014592"/>
        <c:scaling>
          <c:orientation val="minMax"/>
        </c:scaling>
        <c:axPos val="b"/>
        <c:majorGridlines/>
        <c:numFmt formatCode="0.0" sourceLinked="1"/>
        <c:tickLblPos val="nextTo"/>
        <c:crossAx val="619964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400"/>
              <a:t>Category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Sheet4!$B$13</c:f>
              <c:strCache>
                <c:ptCount val="1"/>
                <c:pt idx="0">
                  <c:v>Category</c:v>
                </c:pt>
              </c:strCache>
            </c:strRef>
          </c:tx>
          <c:dLbls>
            <c:showVal val="1"/>
          </c:dLbls>
          <c:cat>
            <c:strRef>
              <c:f>Sheet4!$C$12:$E$12</c:f>
              <c:strCache>
                <c:ptCount val="3"/>
                <c:pt idx="0">
                  <c:v>General</c:v>
                </c:pt>
                <c:pt idx="1">
                  <c:v>OBC</c:v>
                </c:pt>
                <c:pt idx="2">
                  <c:v>SC/ST</c:v>
                </c:pt>
              </c:strCache>
            </c:strRef>
          </c:cat>
          <c:val>
            <c:numRef>
              <c:f>Sheet4!$C$13:$E$13</c:f>
              <c:numCache>
                <c:formatCode>General</c:formatCode>
                <c:ptCount val="3"/>
                <c:pt idx="0">
                  <c:v>17</c:v>
                </c:pt>
                <c:pt idx="1">
                  <c:v>50</c:v>
                </c:pt>
                <c:pt idx="2">
                  <c:v>33</c:v>
                </c:pt>
              </c:numCache>
            </c:numRef>
          </c:val>
        </c:ser>
        <c:dLbls>
          <c:showVal val="1"/>
        </c:dLbls>
        <c:overlap val="-25"/>
        <c:axId val="62026880"/>
        <c:axId val="62028416"/>
      </c:barChart>
      <c:catAx>
        <c:axId val="62026880"/>
        <c:scaling>
          <c:orientation val="minMax"/>
        </c:scaling>
        <c:axPos val="b"/>
        <c:majorTickMark val="none"/>
        <c:tickLblPos val="nextTo"/>
        <c:crossAx val="62028416"/>
        <c:crosses val="autoZero"/>
        <c:auto val="1"/>
        <c:lblAlgn val="ctr"/>
        <c:lblOffset val="100"/>
      </c:catAx>
      <c:valAx>
        <c:axId val="6202841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202688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Sheet10!$A$8</c:f>
              <c:strCache>
                <c:ptCount val="1"/>
                <c:pt idx="0">
                  <c:v>General</c:v>
                </c:pt>
              </c:strCache>
            </c:strRef>
          </c:tx>
          <c:dLbls>
            <c:showVal val="1"/>
          </c:dLbls>
          <c:cat>
            <c:strRef>
              <c:f>Sheet10!$B$7:$K$7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Sheet10!$B$8:$K$8</c:f>
              <c:numCache>
                <c:formatCode>0.0</c:formatCode>
                <c:ptCount val="10"/>
                <c:pt idx="0">
                  <c:v>52.941176470588225</c:v>
                </c:pt>
                <c:pt idx="1">
                  <c:v>58.823529411764675</c:v>
                </c:pt>
                <c:pt idx="2">
                  <c:v>35.294117647058876</c:v>
                </c:pt>
                <c:pt idx="3">
                  <c:v>64.705882352941074</c:v>
                </c:pt>
                <c:pt idx="4">
                  <c:v>70.588235294117666</c:v>
                </c:pt>
                <c:pt idx="5">
                  <c:v>41.17647058823529</c:v>
                </c:pt>
                <c:pt idx="6">
                  <c:v>58.823529411764675</c:v>
                </c:pt>
                <c:pt idx="7">
                  <c:v>52.941176470588225</c:v>
                </c:pt>
                <c:pt idx="8">
                  <c:v>41.17647058823529</c:v>
                </c:pt>
                <c:pt idx="9">
                  <c:v>29.411764705882355</c:v>
                </c:pt>
              </c:numCache>
            </c:numRef>
          </c:val>
        </c:ser>
        <c:ser>
          <c:idx val="1"/>
          <c:order val="1"/>
          <c:tx>
            <c:strRef>
              <c:f>Sheet10!$A$9</c:f>
              <c:strCache>
                <c:ptCount val="1"/>
                <c:pt idx="0">
                  <c:v>OBC</c:v>
                </c:pt>
              </c:strCache>
            </c:strRef>
          </c:tx>
          <c:dLbls>
            <c:showVal val="1"/>
          </c:dLbls>
          <c:cat>
            <c:strRef>
              <c:f>Sheet10!$B$7:$K$7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Sheet10!$B$9:$K$9</c:f>
              <c:numCache>
                <c:formatCode>0.0</c:formatCode>
                <c:ptCount val="10"/>
                <c:pt idx="0">
                  <c:v>40</c:v>
                </c:pt>
                <c:pt idx="1">
                  <c:v>16</c:v>
                </c:pt>
                <c:pt idx="2">
                  <c:v>6</c:v>
                </c:pt>
                <c:pt idx="3">
                  <c:v>16</c:v>
                </c:pt>
                <c:pt idx="4">
                  <c:v>62</c:v>
                </c:pt>
                <c:pt idx="5">
                  <c:v>10</c:v>
                </c:pt>
                <c:pt idx="6">
                  <c:v>12</c:v>
                </c:pt>
                <c:pt idx="7">
                  <c:v>12</c:v>
                </c:pt>
                <c:pt idx="8">
                  <c:v>8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Sheet10!$A$10</c:f>
              <c:strCache>
                <c:ptCount val="1"/>
                <c:pt idx="0">
                  <c:v>SC/ST</c:v>
                </c:pt>
              </c:strCache>
            </c:strRef>
          </c:tx>
          <c:dLbls>
            <c:showVal val="1"/>
          </c:dLbls>
          <c:cat>
            <c:strRef>
              <c:f>Sheet10!$B$7:$K$7</c:f>
              <c:strCache>
                <c:ptCount val="10"/>
                <c:pt idx="0">
                  <c:v>drugs and consumables </c:v>
                </c:pt>
                <c:pt idx="1">
                  <c:v> diagnostics   </c:v>
                </c:pt>
                <c:pt idx="2">
                  <c:v> blood                            </c:v>
                </c:pt>
                <c:pt idx="3">
                  <c:v> diet              </c:v>
                </c:pt>
                <c:pt idx="4">
                  <c:v>Transport for mother from home to facilities</c:v>
                </c:pt>
                <c:pt idx="5">
                  <c:v>Transport for mother between facilities </c:v>
                </c:pt>
                <c:pt idx="6">
                  <c:v>     dropback from fa cility to home after delivery            </c:v>
                </c:pt>
                <c:pt idx="7">
                  <c:v>Transport for sick neaonates from home to facilities</c:v>
                </c:pt>
                <c:pt idx="8">
                  <c:v>Referel transport between facilities  for child</c:v>
                </c:pt>
                <c:pt idx="9">
                  <c:v>dropback from health facilities to home.</c:v>
                </c:pt>
              </c:strCache>
            </c:strRef>
          </c:cat>
          <c:val>
            <c:numRef>
              <c:f>Sheet10!$B$10:$K$10</c:f>
              <c:numCache>
                <c:formatCode>0.0</c:formatCode>
                <c:ptCount val="10"/>
                <c:pt idx="0">
                  <c:v>18.181818181818201</c:v>
                </c:pt>
                <c:pt idx="1">
                  <c:v>24.24242424242421</c:v>
                </c:pt>
                <c:pt idx="2">
                  <c:v>3.0303030303030303</c:v>
                </c:pt>
                <c:pt idx="3">
                  <c:v>33.333333333333329</c:v>
                </c:pt>
                <c:pt idx="4">
                  <c:v>48.484848484848428</c:v>
                </c:pt>
                <c:pt idx="5">
                  <c:v>3.0303030303030303</c:v>
                </c:pt>
                <c:pt idx="6">
                  <c:v>6.0606060606060606</c:v>
                </c:pt>
                <c:pt idx="7">
                  <c:v>6.0606060606060606</c:v>
                </c:pt>
                <c:pt idx="8">
                  <c:v>12.121212121212109</c:v>
                </c:pt>
                <c:pt idx="9">
                  <c:v>9.0909090909090988</c:v>
                </c:pt>
              </c:numCache>
            </c:numRef>
          </c:val>
        </c:ser>
        <c:dLbls>
          <c:showVal val="1"/>
        </c:dLbls>
        <c:shape val="cylinder"/>
        <c:axId val="67270528"/>
        <c:axId val="67272064"/>
        <c:axId val="0"/>
      </c:bar3DChart>
      <c:catAx>
        <c:axId val="67270528"/>
        <c:scaling>
          <c:orientation val="minMax"/>
        </c:scaling>
        <c:axPos val="l"/>
        <c:tickLblPos val="nextTo"/>
        <c:crossAx val="67272064"/>
        <c:crosses val="autoZero"/>
        <c:auto val="1"/>
        <c:lblAlgn val="ctr"/>
        <c:lblOffset val="100"/>
      </c:catAx>
      <c:valAx>
        <c:axId val="67272064"/>
        <c:scaling>
          <c:orientation val="minMax"/>
        </c:scaling>
        <c:axPos val="b"/>
        <c:majorGridlines/>
        <c:numFmt formatCode="0.0" sourceLinked="1"/>
        <c:tickLblPos val="nextTo"/>
        <c:crossAx val="672705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'Awareness of various ent.jssk'!$B$1</c:f>
              <c:strCache>
                <c:ptCount val="1"/>
                <c:pt idx="0">
                  <c:v>No. of pregnant women</c:v>
                </c:pt>
              </c:strCache>
            </c:strRef>
          </c:tx>
          <c:cat>
            <c:strRef>
              <c:f>'Awareness of various ent.jssk'!$A$2:$A$12</c:f>
              <c:strCache>
                <c:ptCount val="11"/>
                <c:pt idx="0">
                  <c:v>Free normal vaginal delivery</c:v>
                </c:pt>
                <c:pt idx="1">
                  <c:v>Free caeserian section </c:v>
                </c:pt>
                <c:pt idx="2">
                  <c:v>Free treatment for sick infant</c:v>
                </c:pt>
                <c:pt idx="3">
                  <c:v>Free drugs and consumables for mothers </c:v>
                </c:pt>
                <c:pt idx="4">
                  <c:v>Free Drugs and consumables for sick infants </c:v>
                </c:pt>
                <c:pt idx="5">
                  <c:v>Free diagnostic for pregnant women</c:v>
                </c:pt>
                <c:pt idx="6">
                  <c:v>Free diagnoistic for sick infants </c:v>
                </c:pt>
                <c:pt idx="7">
                  <c:v>Free diet for mother</c:v>
                </c:pt>
                <c:pt idx="8">
                  <c:v>free provision of blood for mother </c:v>
                </c:pt>
                <c:pt idx="9">
                  <c:v>free provison of blood for sick infants </c:v>
                </c:pt>
                <c:pt idx="10">
                  <c:v>Exemption from user charges for mc.</c:v>
                </c:pt>
              </c:strCache>
            </c:strRef>
          </c:cat>
          <c:val>
            <c:numRef>
              <c:f>'Awareness of various ent.jssk'!$B$2:$B$12</c:f>
              <c:numCache>
                <c:formatCode>General</c:formatCode>
                <c:ptCount val="11"/>
                <c:pt idx="0">
                  <c:v>35</c:v>
                </c:pt>
                <c:pt idx="1">
                  <c:v>0</c:v>
                </c:pt>
                <c:pt idx="2">
                  <c:v>15</c:v>
                </c:pt>
                <c:pt idx="3">
                  <c:v>33</c:v>
                </c:pt>
                <c:pt idx="4">
                  <c:v>15</c:v>
                </c:pt>
                <c:pt idx="5">
                  <c:v>36</c:v>
                </c:pt>
                <c:pt idx="6">
                  <c:v>15</c:v>
                </c:pt>
                <c:pt idx="7">
                  <c:v>30</c:v>
                </c:pt>
                <c:pt idx="8">
                  <c:v>10</c:v>
                </c:pt>
                <c:pt idx="9">
                  <c:v>0</c:v>
                </c:pt>
                <c:pt idx="10">
                  <c:v>35</c:v>
                </c:pt>
              </c:numCache>
            </c:numRef>
          </c:val>
        </c:ser>
        <c:shape val="cylinder"/>
        <c:axId val="67181952"/>
        <c:axId val="67196032"/>
        <c:axId val="0"/>
      </c:bar3DChart>
      <c:catAx>
        <c:axId val="67181952"/>
        <c:scaling>
          <c:orientation val="minMax"/>
        </c:scaling>
        <c:axPos val="l"/>
        <c:tickLblPos val="nextTo"/>
        <c:crossAx val="67196032"/>
        <c:crosses val="autoZero"/>
        <c:auto val="1"/>
        <c:lblAlgn val="ctr"/>
        <c:lblOffset val="100"/>
      </c:catAx>
      <c:valAx>
        <c:axId val="67196032"/>
        <c:scaling>
          <c:orientation val="minMax"/>
        </c:scaling>
        <c:axPos val="b"/>
        <c:majorGridlines/>
        <c:numFmt formatCode="General" sourceLinked="1"/>
        <c:tickLblPos val="nextTo"/>
        <c:crossAx val="671819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B538BC-3D12-4428-8B86-A30B29F9440D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3DF78A-4B4A-4953-88B2-B6BC8819B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KNOWLEDGE ASSESSMENT OF PREGNANT WOMEN ABOUT JSSK AT PALANPUR BLOCK OF BANASKANTHA DISTRICT,GUJARAT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7315200" cy="2590800"/>
          </a:xfrm>
        </p:spPr>
        <p:txBody>
          <a:bodyPr/>
          <a:lstStyle/>
          <a:p>
            <a:r>
              <a:rPr lang="en-US" dirty="0" smtClean="0"/>
              <a:t>                                         Presented By</a:t>
            </a:r>
          </a:p>
          <a:p>
            <a:r>
              <a:rPr lang="en-US" dirty="0" smtClean="0"/>
              <a:t>                                           </a:t>
            </a:r>
            <a:r>
              <a:rPr lang="en-US" dirty="0" err="1" smtClean="0"/>
              <a:t>Smita</a:t>
            </a:r>
            <a:r>
              <a:rPr lang="en-US" dirty="0" smtClean="0"/>
              <a:t> Sharma</a:t>
            </a:r>
          </a:p>
          <a:p>
            <a:r>
              <a:rPr lang="en-US" dirty="0" smtClean="0"/>
              <a:t>                                        PG/14/059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3</a:t>
            </a:r>
            <a:r>
              <a:rPr lang="en-US" sz="2000" b="1" dirty="0" smtClean="0"/>
              <a:t>. Gestation </a:t>
            </a:r>
            <a:r>
              <a:rPr lang="en-US" sz="2000" b="1" dirty="0"/>
              <a:t>Period</a:t>
            </a:r>
            <a:r>
              <a:rPr lang="en-US" sz="2000" dirty="0"/>
              <a:t> </a:t>
            </a:r>
            <a:r>
              <a:rPr lang="en-US" sz="2000" b="1" dirty="0"/>
              <a:t>of pregnant women and knowledge a/c to gestation period</a:t>
            </a:r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4</a:t>
            </a:r>
            <a:r>
              <a:rPr lang="en-US" sz="2000" b="1" dirty="0" smtClean="0"/>
              <a:t>.</a:t>
            </a:r>
            <a:r>
              <a:rPr lang="en-US" sz="2000" dirty="0" smtClean="0"/>
              <a:t> </a:t>
            </a:r>
            <a:r>
              <a:rPr lang="en-US" sz="2000" b="1" dirty="0"/>
              <a:t>Category of</a:t>
            </a:r>
            <a:r>
              <a:rPr lang="en-US" sz="2000" dirty="0"/>
              <a:t>  </a:t>
            </a:r>
            <a:r>
              <a:rPr lang="en-US" sz="2000" b="1" dirty="0"/>
              <a:t>pregnant </a:t>
            </a:r>
            <a:r>
              <a:rPr lang="en-US" sz="2000" b="1" dirty="0" smtClean="0"/>
              <a:t>women  category wise knowledge</a:t>
            </a: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 smtClean="0"/>
              <a:t>5. </a:t>
            </a:r>
            <a:r>
              <a:rPr lang="en-US" sz="2000" b="1" dirty="0"/>
              <a:t>Awareness about various entitlements of JSSK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90600"/>
          <a:ext cx="82296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6.Awareness </a:t>
            </a:r>
            <a:r>
              <a:rPr lang="en-US" sz="2000" b="1" dirty="0"/>
              <a:t>about free transport under JSSK</a:t>
            </a: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Knowledge regarding </a:t>
            </a:r>
            <a:r>
              <a:rPr lang="en-US" sz="2000" dirty="0" err="1" smtClean="0"/>
              <a:t>jssk</a:t>
            </a:r>
            <a:r>
              <a:rPr lang="en-US" sz="2000" dirty="0" smtClean="0"/>
              <a:t> entitlements was below average among </a:t>
            </a:r>
            <a:r>
              <a:rPr lang="en-US" sz="2000" dirty="0" err="1" smtClean="0"/>
              <a:t>anc</a:t>
            </a:r>
            <a:r>
              <a:rPr lang="en-US" sz="2000" dirty="0" smtClean="0"/>
              <a:t> registered pregnant women in block </a:t>
            </a:r>
            <a:r>
              <a:rPr lang="en-US" sz="2000" dirty="0" err="1" smtClean="0"/>
              <a:t>palanpur</a:t>
            </a:r>
            <a:endParaRPr lang="en-US" sz="2000" dirty="0" smtClean="0"/>
          </a:p>
          <a:p>
            <a:r>
              <a:rPr lang="en-US" sz="2000" dirty="0" smtClean="0"/>
              <a:t>Those who had knowledge, majority knew about transportation service from home to facility</a:t>
            </a:r>
          </a:p>
          <a:p>
            <a:r>
              <a:rPr lang="en-US" sz="2000" dirty="0" smtClean="0"/>
              <a:t>There was variation in knowledge with </a:t>
            </a:r>
            <a:r>
              <a:rPr lang="en-US" sz="2000" dirty="0" err="1" smtClean="0"/>
              <a:t>age,gestation</a:t>
            </a:r>
            <a:r>
              <a:rPr lang="en-US" sz="2000" dirty="0" smtClean="0"/>
              <a:t> period and category.</a:t>
            </a:r>
          </a:p>
          <a:p>
            <a:r>
              <a:rPr lang="en-US" sz="2000" dirty="0" smtClean="0"/>
              <a:t>Those in age group 20-25, in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trimester, belong to general category were more aware about </a:t>
            </a:r>
            <a:r>
              <a:rPr lang="en-US" sz="2000" dirty="0" smtClean="0"/>
              <a:t>JSS</a:t>
            </a:r>
            <a:r>
              <a:rPr lang="en-US" sz="2000" dirty="0" smtClean="0"/>
              <a:t>K </a:t>
            </a:r>
            <a:r>
              <a:rPr lang="en-US" sz="2000" dirty="0" smtClean="0"/>
              <a:t>entitlements than others.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DISCUSSIO</a:t>
            </a:r>
            <a:r>
              <a:rPr lang="en-US" sz="2000" dirty="0" smtClean="0"/>
              <a:t>N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sz="2000" dirty="0"/>
              <a:t>Awareness campaign for proper utilization of benefit of scheme.</a:t>
            </a:r>
          </a:p>
          <a:p>
            <a:pPr lvl="0"/>
            <a:r>
              <a:rPr lang="en-US" sz="2000" dirty="0"/>
              <a:t>Counseling by health workers (ASHA, ANM</a:t>
            </a:r>
            <a:r>
              <a:rPr lang="en-US" sz="2000" dirty="0" smtClean="0"/>
              <a:t>) starting from the initial phase of pregnancy.</a:t>
            </a:r>
            <a:endParaRPr lang="en-US" sz="2000" dirty="0"/>
          </a:p>
          <a:p>
            <a:pPr lvl="0"/>
            <a:r>
              <a:rPr lang="en-US" sz="2000" dirty="0"/>
              <a:t>Awareness through different IEC </a:t>
            </a:r>
            <a:r>
              <a:rPr lang="en-US" sz="2000" dirty="0" smtClean="0"/>
              <a:t>activity.</a:t>
            </a:r>
            <a:endParaRPr lang="en-US" sz="2000" dirty="0"/>
          </a:p>
          <a:p>
            <a:pPr lvl="0"/>
            <a:r>
              <a:rPr lang="en-US" sz="2000" dirty="0"/>
              <a:t>Aware beneficiary about JSSK in </a:t>
            </a:r>
            <a:r>
              <a:rPr lang="en-US" sz="2000" dirty="0" smtClean="0"/>
              <a:t>GRAMSABHA and VHSNC.</a:t>
            </a:r>
            <a:endParaRPr lang="en-US" sz="2000" dirty="0"/>
          </a:p>
          <a:p>
            <a:pPr lvl="0"/>
            <a:r>
              <a:rPr lang="en-US" sz="2000" dirty="0"/>
              <a:t>Adequate and proper availability of different entitlement and transport services of JSSK at every PHC and government hospital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SUGGESTION/RECOMMENDATION</a:t>
            </a:r>
            <a:endParaRPr lang="en-US" sz="2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450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800" dirty="0" smtClean="0"/>
              <a:t>  THANK YOU</a:t>
            </a:r>
            <a:endParaRPr lang="en-US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cs typeface="Times New Roman" pitchFamily="18" charset="0"/>
              </a:rPr>
              <a:t>Janani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err="1" smtClean="0">
                <a:cs typeface="Times New Roman" pitchFamily="18" charset="0"/>
              </a:rPr>
              <a:t>Shishu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err="1" smtClean="0">
                <a:cs typeface="Times New Roman" pitchFamily="18" charset="0"/>
              </a:rPr>
              <a:t>Suraksha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err="1" smtClean="0">
                <a:cs typeface="Times New Roman" pitchFamily="18" charset="0"/>
              </a:rPr>
              <a:t>Karyakram</a:t>
            </a:r>
            <a:r>
              <a:rPr lang="en-US" sz="2000" dirty="0" smtClean="0">
                <a:cs typeface="Times New Roman" pitchFamily="18" charset="0"/>
              </a:rPr>
              <a:t> (JSSK) was  launched  on June,2011, Ministry of Health &amp; Family Welfare, Govt. of India  order to increase accessibility of health care services for pregnant women &amp; sick infants and to reduce out-of-pocket expenditure.</a:t>
            </a:r>
          </a:p>
          <a:p>
            <a:r>
              <a:rPr lang="en-US" sz="2000" dirty="0" smtClean="0">
                <a:cs typeface="Times New Roman" pitchFamily="18" charset="0"/>
              </a:rPr>
              <a:t>The scheme provides free </a:t>
            </a:r>
            <a:r>
              <a:rPr lang="en-US" sz="2000" dirty="0" smtClean="0">
                <a:cs typeface="Times New Roman" pitchFamily="18" charset="0"/>
              </a:rPr>
              <a:t>services </a:t>
            </a:r>
            <a:r>
              <a:rPr lang="en-US" sz="2000" dirty="0" smtClean="0">
                <a:cs typeface="Times New Roman" pitchFamily="18" charset="0"/>
              </a:rPr>
              <a:t>for both pregnant mothers &amp; sick infants accessing public health facilities with the key goal to reduce maternal &amp; infant mortality.</a:t>
            </a:r>
          </a:p>
          <a:p>
            <a:r>
              <a:rPr lang="en-US" sz="2000" dirty="0" smtClean="0">
                <a:cs typeface="Times New Roman" pitchFamily="18" charset="0"/>
              </a:rPr>
              <a:t>Its main aim is to achieve 100% institutional deliveries. The scheme is estimated to benefit more than 12 million pregnant women who access Government health facilities for their delivery.</a:t>
            </a:r>
          </a:p>
          <a:p>
            <a:endParaRPr lang="en-US" sz="2000" dirty="0" smtClean="0">
              <a:cs typeface="Times New Roman" pitchFamily="18" charset="0"/>
            </a:endParaRPr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>
                <a:cs typeface="Times New Roman" pitchFamily="18" charset="0"/>
              </a:rPr>
              <a:t>Every day approximately 800 women die globally, from preventable causes related to pregnancy and </a:t>
            </a:r>
            <a:r>
              <a:rPr lang="en-US" sz="2000" dirty="0" smtClean="0">
                <a:cs typeface="Times New Roman" pitchFamily="18" charset="0"/>
              </a:rPr>
              <a:t>childbirth. </a:t>
            </a:r>
          </a:p>
          <a:p>
            <a:r>
              <a:rPr lang="en-US" sz="2000" dirty="0" smtClean="0">
                <a:cs typeface="Times New Roman" pitchFamily="18" charset="0"/>
              </a:rPr>
              <a:t>Improving </a:t>
            </a:r>
            <a:r>
              <a:rPr lang="en-US" sz="2000" dirty="0">
                <a:cs typeface="Times New Roman" pitchFamily="18" charset="0"/>
              </a:rPr>
              <a:t>maternal health is one of the eight Millennium Development Goals (MDGs) adopted by the international community in </a:t>
            </a:r>
            <a:r>
              <a:rPr lang="en-US" sz="2000" dirty="0" smtClean="0">
                <a:cs typeface="Times New Roman" pitchFamily="18" charset="0"/>
              </a:rPr>
              <a:t>2000.</a:t>
            </a:r>
          </a:p>
          <a:p>
            <a:r>
              <a:rPr lang="en-US" sz="2000" dirty="0">
                <a:cs typeface="Times New Roman" pitchFamily="18" charset="0"/>
              </a:rPr>
              <a:t>While India has made considerable progress towards the reduction of Maternal Mortality Ratio(MMR) and Infant Mortality Rate(IMR), the current pace of decline is not sufficient to achieve the </a:t>
            </a:r>
            <a:r>
              <a:rPr lang="en-US" sz="2000" dirty="0" smtClean="0">
                <a:cs typeface="Times New Roman" pitchFamily="18" charset="0"/>
              </a:rPr>
              <a:t>goals.</a:t>
            </a:r>
          </a:p>
          <a:p>
            <a:r>
              <a:rPr lang="en-US" sz="2000" dirty="0">
                <a:cs typeface="Times New Roman" pitchFamily="18" charset="0"/>
              </a:rPr>
              <a:t>In India about 67,000 women die every year due to pregnancy related complications and approximately 13,00,000 infants die within one year of birth</a:t>
            </a:r>
            <a:r>
              <a:rPr lang="en-US" sz="2000" dirty="0" smtClean="0">
                <a:cs typeface="Times New Roman" pitchFamily="18" charset="0"/>
              </a:rPr>
              <a:t>.</a:t>
            </a:r>
          </a:p>
          <a:p>
            <a:r>
              <a:rPr lang="en-US" sz="2000" dirty="0">
                <a:cs typeface="Times New Roman" pitchFamily="18" charset="0"/>
              </a:rPr>
              <a:t>Maternal and child mortality is expected to be reduced by promoting institutional </a:t>
            </a:r>
            <a:r>
              <a:rPr lang="en-US" sz="2000" dirty="0" smtClean="0">
                <a:cs typeface="Times New Roman" pitchFamily="18" charset="0"/>
              </a:rPr>
              <a:t>deliveries.</a:t>
            </a:r>
          </a:p>
          <a:p>
            <a:r>
              <a:rPr lang="en-US" sz="2000" dirty="0" smtClean="0">
                <a:cs typeface="Times New Roman" pitchFamily="18" charset="0"/>
              </a:rPr>
              <a:t>More </a:t>
            </a:r>
            <a:r>
              <a:rPr lang="en-US" sz="2000" dirty="0">
                <a:cs typeface="Times New Roman" pitchFamily="18" charset="0"/>
              </a:rPr>
              <a:t>than 25% pregnant women still hesitate to access health facilities due to high out-of-pocket expenditure on transport and medical </a:t>
            </a:r>
            <a:r>
              <a:rPr lang="en-US" sz="2000" dirty="0" smtClean="0">
                <a:cs typeface="Times New Roman" pitchFamily="18" charset="0"/>
              </a:rPr>
              <a:t>care.</a:t>
            </a:r>
            <a:endParaRPr lang="en-US" sz="2000" dirty="0"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cs typeface="Times New Roman" pitchFamily="18" charset="0"/>
              </a:rPr>
              <a:t>    GENERAL OBJECTIVE:</a:t>
            </a:r>
          </a:p>
          <a:p>
            <a:r>
              <a:rPr lang="en-US" sz="2000" dirty="0">
                <a:cs typeface="Times New Roman" pitchFamily="18" charset="0"/>
              </a:rPr>
              <a:t>To assess the level knowledge of pregnant women regarding services of </a:t>
            </a:r>
            <a:r>
              <a:rPr lang="en-US" sz="2000" dirty="0" smtClean="0">
                <a:cs typeface="Times New Roman" pitchFamily="18" charset="0"/>
              </a:rPr>
              <a:t>JSSK.</a:t>
            </a:r>
          </a:p>
          <a:p>
            <a:pPr>
              <a:buNone/>
            </a:pPr>
            <a:r>
              <a:rPr lang="en-US" sz="2000" b="1" dirty="0" smtClean="0">
                <a:cs typeface="Times New Roman" pitchFamily="18" charset="0"/>
              </a:rPr>
              <a:t>    SPECIFIC OBJECTIVE:</a:t>
            </a:r>
          </a:p>
          <a:p>
            <a:pPr lvl="0"/>
            <a:r>
              <a:rPr lang="en-US" sz="2000" dirty="0">
                <a:cs typeface="Times New Roman" pitchFamily="18" charset="0"/>
              </a:rPr>
              <a:t>Assess ANC mothers’ knowledge  on availability and </a:t>
            </a:r>
            <a:r>
              <a:rPr lang="en-US" sz="2000" dirty="0" smtClean="0">
                <a:cs typeface="Times New Roman" pitchFamily="18" charset="0"/>
              </a:rPr>
              <a:t>services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under JSSK</a:t>
            </a:r>
          </a:p>
          <a:p>
            <a:pPr lvl="0"/>
            <a:r>
              <a:rPr lang="en-US" sz="2000" dirty="0" smtClean="0">
                <a:cs typeface="Times New Roman" pitchFamily="18" charset="0"/>
              </a:rPr>
              <a:t>Determine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whether ANC mothers’ knowledge  about JSSK is dependent on the socioeconomic status of the </a:t>
            </a:r>
            <a:r>
              <a:rPr lang="en-US" sz="2000" dirty="0" smtClean="0">
                <a:cs typeface="Times New Roman" pitchFamily="18" charset="0"/>
              </a:rPr>
              <a:t>household.</a:t>
            </a:r>
            <a:endParaRPr lang="en-US" sz="2000" dirty="0"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/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OBJECTIVE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cs typeface="Times New Roman" pitchFamily="18" charset="0"/>
              </a:rPr>
              <a:t>Research question: </a:t>
            </a:r>
            <a:r>
              <a:rPr lang="en-US" sz="2000" dirty="0"/>
              <a:t>What is the level of knowledge of pregnant women regarding </a:t>
            </a:r>
            <a:r>
              <a:rPr lang="en-US" sz="2000" dirty="0" err="1"/>
              <a:t>jssk</a:t>
            </a:r>
            <a:r>
              <a:rPr lang="en-US" sz="2000" dirty="0" smtClean="0"/>
              <a:t>?</a:t>
            </a:r>
            <a:endParaRPr lang="en-US" sz="2000" b="1" dirty="0" smtClean="0">
              <a:cs typeface="Times New Roman" pitchFamily="18" charset="0"/>
            </a:endParaRPr>
          </a:p>
          <a:p>
            <a:r>
              <a:rPr lang="en-US" sz="2000" b="1" dirty="0" smtClean="0">
                <a:cs typeface="Times New Roman" pitchFamily="18" charset="0"/>
              </a:rPr>
              <a:t>Study </a:t>
            </a:r>
            <a:r>
              <a:rPr lang="en-US" sz="2000" b="1" dirty="0">
                <a:cs typeface="Times New Roman" pitchFamily="18" charset="0"/>
              </a:rPr>
              <a:t>Design:  </a:t>
            </a:r>
            <a:r>
              <a:rPr lang="en-US" sz="2000" dirty="0">
                <a:cs typeface="Times New Roman" pitchFamily="18" charset="0"/>
              </a:rPr>
              <a:t> Descriptive cross-sectional study</a:t>
            </a:r>
          </a:p>
          <a:p>
            <a:r>
              <a:rPr lang="en-US" sz="2000" b="1" dirty="0">
                <a:cs typeface="Times New Roman" pitchFamily="18" charset="0"/>
              </a:rPr>
              <a:t>Study Area</a:t>
            </a:r>
            <a:r>
              <a:rPr lang="en-US" sz="2000" dirty="0">
                <a:cs typeface="Times New Roman" pitchFamily="18" charset="0"/>
              </a:rPr>
              <a:t>: </a:t>
            </a:r>
            <a:r>
              <a:rPr lang="en-US" sz="2000" dirty="0" err="1">
                <a:cs typeface="Times New Roman" pitchFamily="18" charset="0"/>
              </a:rPr>
              <a:t>Palanpur</a:t>
            </a:r>
            <a:r>
              <a:rPr lang="en-US" sz="2000" dirty="0">
                <a:cs typeface="Times New Roman" pitchFamily="18" charset="0"/>
              </a:rPr>
              <a:t> Block, </a:t>
            </a:r>
            <a:r>
              <a:rPr lang="en-US" sz="2000" dirty="0" err="1">
                <a:cs typeface="Times New Roman" pitchFamily="18" charset="0"/>
              </a:rPr>
              <a:t>Banaskantha</a:t>
            </a:r>
            <a:r>
              <a:rPr lang="en-US" sz="2000" dirty="0">
                <a:cs typeface="Times New Roman" pitchFamily="18" charset="0"/>
              </a:rPr>
              <a:t> district, </a:t>
            </a:r>
            <a:r>
              <a:rPr lang="en-US" sz="2000" dirty="0" err="1">
                <a:cs typeface="Times New Roman" pitchFamily="18" charset="0"/>
              </a:rPr>
              <a:t>Gujarat,India</a:t>
            </a:r>
            <a:r>
              <a:rPr lang="en-US" sz="2000" dirty="0">
                <a:cs typeface="Times New Roman" pitchFamily="18" charset="0"/>
              </a:rPr>
              <a:t>  </a:t>
            </a:r>
          </a:p>
          <a:p>
            <a:r>
              <a:rPr lang="en-US" sz="2000" b="1" dirty="0">
                <a:cs typeface="Times New Roman" pitchFamily="18" charset="0"/>
              </a:rPr>
              <a:t>Study period</a:t>
            </a:r>
            <a:r>
              <a:rPr lang="en-US" sz="2000" dirty="0">
                <a:cs typeface="Times New Roman" pitchFamily="18" charset="0"/>
              </a:rPr>
              <a:t>: 15/2/2016 to 16/5/2016</a:t>
            </a:r>
          </a:p>
          <a:p>
            <a:r>
              <a:rPr lang="en-US" sz="2000" b="1" dirty="0">
                <a:cs typeface="Times New Roman" pitchFamily="18" charset="0"/>
              </a:rPr>
              <a:t>Study Population</a:t>
            </a:r>
            <a:r>
              <a:rPr lang="en-US" sz="2000" dirty="0">
                <a:cs typeface="Times New Roman" pitchFamily="18" charset="0"/>
              </a:rPr>
              <a:t>: All  ANC registered pregnant women of </a:t>
            </a:r>
            <a:r>
              <a:rPr lang="en-US" sz="2000" dirty="0" err="1">
                <a:cs typeface="Times New Roman" pitchFamily="18" charset="0"/>
              </a:rPr>
              <a:t>Palanpur</a:t>
            </a:r>
            <a:r>
              <a:rPr lang="en-US" sz="2000" dirty="0">
                <a:cs typeface="Times New Roman" pitchFamily="18" charset="0"/>
              </a:rPr>
              <a:t> block during the study period</a:t>
            </a:r>
          </a:p>
          <a:p>
            <a:r>
              <a:rPr lang="en-US" sz="2000" dirty="0">
                <a:cs typeface="Times New Roman" pitchFamily="18" charset="0"/>
              </a:rPr>
              <a:t>Recruitment of respondents: From </a:t>
            </a:r>
            <a:r>
              <a:rPr lang="en-US" sz="2000" dirty="0" smtClean="0">
                <a:cs typeface="Times New Roman" pitchFamily="18" charset="0"/>
              </a:rPr>
              <a:t>ANC </a:t>
            </a:r>
            <a:r>
              <a:rPr lang="en-US" sz="2000" dirty="0">
                <a:cs typeface="Times New Roman" pitchFamily="18" charset="0"/>
              </a:rPr>
              <a:t>record of U- PHC of </a:t>
            </a:r>
            <a:r>
              <a:rPr lang="en-US" sz="2000" dirty="0" err="1">
                <a:cs typeface="Times New Roman" pitchFamily="18" charset="0"/>
              </a:rPr>
              <a:t>palanpur</a:t>
            </a:r>
            <a:r>
              <a:rPr lang="en-US" sz="2000" dirty="0">
                <a:cs typeface="Times New Roman" pitchFamily="18" charset="0"/>
              </a:rPr>
              <a:t> block all ANC registered pregnant women were identified based on inclusion and exclusion criteria there were selected to participate in the study</a:t>
            </a:r>
          </a:p>
          <a:p>
            <a:r>
              <a:rPr lang="en-US" sz="2000" dirty="0">
                <a:cs typeface="Times New Roman" pitchFamily="18" charset="0"/>
              </a:rPr>
              <a:t>Inclusion criteria: All ANC registered pregnant women given consent to participate in the study</a:t>
            </a:r>
          </a:p>
          <a:p>
            <a:r>
              <a:rPr lang="en-US" sz="2000" dirty="0">
                <a:cs typeface="Times New Roman" pitchFamily="18" charset="0"/>
              </a:rPr>
              <a:t>Exclusion criteria: Pregnant women who were seriously ill, who were not present in the study</a:t>
            </a:r>
          </a:p>
          <a:p>
            <a:r>
              <a:rPr lang="en-US" sz="2000" b="1" dirty="0">
                <a:cs typeface="Times New Roman" pitchFamily="18" charset="0"/>
              </a:rPr>
              <a:t>Sampling Size</a:t>
            </a:r>
            <a:r>
              <a:rPr lang="en-US" sz="2000" dirty="0">
                <a:cs typeface="Times New Roman" pitchFamily="18" charset="0"/>
              </a:rPr>
              <a:t>: 100 ANC registered pregnant women</a:t>
            </a:r>
          </a:p>
          <a:p>
            <a:r>
              <a:rPr lang="en-US" sz="2000" b="1" dirty="0">
                <a:cs typeface="Times New Roman" pitchFamily="18" charset="0"/>
              </a:rPr>
              <a:t>Sampling technique:</a:t>
            </a:r>
            <a:r>
              <a:rPr lang="en-US" sz="2000" dirty="0">
                <a:cs typeface="Times New Roman" pitchFamily="18" charset="0"/>
              </a:rPr>
              <a:t>  Convenience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04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n-lt"/>
                <a:cs typeface="Times New Roman" pitchFamily="18" charset="0"/>
              </a:rPr>
              <a:t>METHODOLOGY</a:t>
            </a:r>
            <a:endParaRPr lang="en-US" sz="2400" b="1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 smtClean="0">
                <a:cs typeface="Times New Roman" pitchFamily="18" charset="0"/>
              </a:rPr>
              <a:t>Data collection method: </a:t>
            </a:r>
            <a:endParaRPr lang="en-US" sz="22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u="sng" dirty="0" smtClean="0">
                <a:cs typeface="Times New Roman" pitchFamily="18" charset="0"/>
              </a:rPr>
              <a:t>Technique</a:t>
            </a:r>
            <a:r>
              <a:rPr lang="en-US" sz="2200" dirty="0" smtClean="0">
                <a:cs typeface="Times New Roman" pitchFamily="18" charset="0"/>
              </a:rPr>
              <a:t>: Interview</a:t>
            </a:r>
            <a:endParaRPr lang="en-US" sz="2200" u="sng" dirty="0" smtClean="0"/>
          </a:p>
          <a:p>
            <a:pPr>
              <a:buFont typeface="Wingdings" pitchFamily="2" charset="2"/>
              <a:buChar char="Ø"/>
            </a:pPr>
            <a:r>
              <a:rPr lang="en-US" sz="2200" u="sng" dirty="0" smtClean="0"/>
              <a:t>Study </a:t>
            </a:r>
            <a:r>
              <a:rPr lang="en-US" sz="2200" u="sng" dirty="0"/>
              <a:t>Tool</a:t>
            </a:r>
            <a:r>
              <a:rPr lang="en-US" sz="2200" dirty="0"/>
              <a:t>: Semi structured questionnaire, Interview </a:t>
            </a:r>
            <a:r>
              <a:rPr lang="en-US" sz="2200" dirty="0" smtClean="0"/>
              <a:t>schedule</a:t>
            </a:r>
            <a:endParaRPr lang="en-US" sz="2200" u="sng" dirty="0" smtClean="0"/>
          </a:p>
          <a:p>
            <a:pPr>
              <a:buFont typeface="Wingdings" pitchFamily="2" charset="2"/>
              <a:buChar char="Ø"/>
            </a:pPr>
            <a:r>
              <a:rPr lang="en-US" sz="2200" u="sng" dirty="0" smtClean="0"/>
              <a:t>Procedure: </a:t>
            </a:r>
            <a:endParaRPr lang="en-US" sz="2200" dirty="0" smtClean="0"/>
          </a:p>
          <a:p>
            <a:pPr lvl="0" algn="just">
              <a:buNone/>
            </a:pPr>
            <a:r>
              <a:rPr lang="en-US" sz="2200" dirty="0" smtClean="0"/>
              <a:t>-House to house visit and face to face interview of mother was done using questionnaire</a:t>
            </a:r>
          </a:p>
          <a:p>
            <a:pPr lvl="0" algn="just">
              <a:buNone/>
            </a:pPr>
            <a:r>
              <a:rPr lang="en-US" sz="2200" dirty="0" smtClean="0"/>
              <a:t>-During house visit local ASHA and FHW helped in locating the house.</a:t>
            </a:r>
          </a:p>
          <a:p>
            <a:pPr lvl="0" algn="just">
              <a:buNone/>
            </a:pPr>
            <a:r>
              <a:rPr lang="en-US" sz="2200" dirty="0" smtClean="0"/>
              <a:t>-Available eligible respondents visited personally .they were explained the purpose of the study and all aspects of confidentiality  reassured informed consent was taken </a:t>
            </a:r>
          </a:p>
          <a:p>
            <a:pPr lvl="0" algn="just">
              <a:buNone/>
            </a:pPr>
            <a:r>
              <a:rPr lang="en-US" sz="2200" smtClean="0"/>
              <a:t>-In </a:t>
            </a:r>
            <a:r>
              <a:rPr lang="en-US" sz="2200" dirty="0" smtClean="0"/>
              <a:t>case a respondent feels tired or uncomfortable, she allowed to take a break, following which survey process can resume. The participants was free to terminate the survey at any time</a:t>
            </a:r>
          </a:p>
          <a:p>
            <a:pPr lvl="0" algn="just">
              <a:buNone/>
            </a:pPr>
            <a:r>
              <a:rPr lang="en-US" sz="2200" dirty="0" smtClean="0"/>
              <a:t>Interview was conducted in </a:t>
            </a:r>
            <a:r>
              <a:rPr lang="en-US" sz="2200" dirty="0" err="1" smtClean="0"/>
              <a:t>gujarati</a:t>
            </a:r>
            <a:r>
              <a:rPr lang="en-US" sz="2200" dirty="0" smtClean="0"/>
              <a:t> lasting for about 15-20 min.</a:t>
            </a:r>
          </a:p>
          <a:p>
            <a:r>
              <a:rPr lang="en-US" sz="2200" b="1" dirty="0" smtClean="0"/>
              <a:t>Study variable:  </a:t>
            </a:r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Socio demographic variable</a:t>
            </a:r>
            <a:r>
              <a:rPr lang="en-US" sz="2200" b="1" dirty="0" smtClean="0"/>
              <a:t>: -</a:t>
            </a:r>
            <a:r>
              <a:rPr lang="en-US" sz="2200" dirty="0" smtClean="0"/>
              <a:t>Age, Caste, Education level, Family type, Gestation period, Parity index of ANC registered women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Knowledge assessment variable</a:t>
            </a:r>
            <a:r>
              <a:rPr lang="en-US" sz="2200" b="1" dirty="0" smtClean="0"/>
              <a:t>: -</a:t>
            </a:r>
            <a:r>
              <a:rPr lang="en-US" sz="2200" dirty="0" smtClean="0"/>
              <a:t> presence of knowledge about JSSK, source of information, knowledge of JSSK entitlements, service availability, payment mode.</a:t>
            </a:r>
          </a:p>
          <a:p>
            <a:r>
              <a:rPr lang="en-US" sz="2200" b="1" dirty="0" smtClean="0"/>
              <a:t>Data analysis tool: </a:t>
            </a:r>
            <a:r>
              <a:rPr lang="en-US" sz="2200" b="1" dirty="0" smtClean="0"/>
              <a:t>G</a:t>
            </a:r>
            <a:r>
              <a:rPr lang="en-US" sz="2200" dirty="0" smtClean="0"/>
              <a:t>raphically </a:t>
            </a:r>
            <a:r>
              <a:rPr lang="en-US" sz="2200" dirty="0" smtClean="0"/>
              <a:t>using Microsoft excel 2007.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r>
              <a:rPr lang="en-US" sz="2000" b="1" dirty="0"/>
              <a:t>Age-Group of </a:t>
            </a:r>
            <a:r>
              <a:rPr lang="en-US" sz="2000" b="1" dirty="0" smtClean="0"/>
              <a:t>pregnant </a:t>
            </a:r>
            <a:r>
              <a:rPr lang="en-US" sz="2000" b="1" dirty="0"/>
              <a:t>women and age group wise knowledge</a:t>
            </a:r>
            <a:r>
              <a:rPr lang="en-US" sz="2000" dirty="0"/>
              <a:t> 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RESULTS</a:t>
            </a:r>
            <a:endParaRPr lang="en-US" sz="2400" b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1371600"/>
          <a:ext cx="5476689" cy="3393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2</a:t>
            </a:r>
            <a:r>
              <a:rPr lang="en-US" sz="2000" b="1" dirty="0" smtClean="0"/>
              <a:t>.</a:t>
            </a:r>
            <a:r>
              <a:rPr lang="en-US" sz="2000" dirty="0" smtClean="0"/>
              <a:t> </a:t>
            </a:r>
            <a:r>
              <a:rPr lang="en-US" sz="2000" b="1" dirty="0"/>
              <a:t>Family Type</a:t>
            </a:r>
            <a:r>
              <a:rPr lang="en-US" sz="2000" dirty="0"/>
              <a:t> </a:t>
            </a:r>
            <a:r>
              <a:rPr lang="en-US" sz="2000" b="1" dirty="0"/>
              <a:t>of pregnant </a:t>
            </a:r>
            <a:r>
              <a:rPr lang="en-US" sz="2000" b="1" dirty="0" smtClean="0"/>
              <a:t>women </a:t>
            </a:r>
            <a:r>
              <a:rPr lang="en-US" sz="2000" b="1" dirty="0"/>
              <a:t>and knowledge a/c to family </a:t>
            </a:r>
            <a:r>
              <a:rPr lang="en-US" sz="2000" b="1" dirty="0" smtClean="0"/>
              <a:t>type</a:t>
            </a:r>
          </a:p>
          <a:p>
            <a:pPr>
              <a:buNone/>
            </a:pPr>
            <a:endParaRPr lang="en-US" sz="1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1143000"/>
          <a:ext cx="5943600" cy="388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313</TotalTime>
  <Words>828</Words>
  <Application>Microsoft Office PowerPoint</Application>
  <PresentationFormat>On-screen Show (4:3)</PresentationFormat>
  <Paragraphs>73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KNOWLEDGE ASSESSMENT OF PREGNANT WOMEN ABOUT JSSK AT PALANPUR BLOCK OF BANASKANTHA DISTRICT,GUJARAT </vt:lpstr>
      <vt:lpstr>INTRODUCTION</vt:lpstr>
      <vt:lpstr>PROBLEM STATEMENT</vt:lpstr>
      <vt:lpstr>OBJECTIVE</vt:lpstr>
      <vt:lpstr>METHODOLOGY</vt:lpstr>
      <vt:lpstr>Slide 6</vt:lpstr>
      <vt:lpstr>RESULTS</vt:lpstr>
      <vt:lpstr>Slide 8</vt:lpstr>
      <vt:lpstr>Slide 9</vt:lpstr>
      <vt:lpstr>Slide 10</vt:lpstr>
      <vt:lpstr>3. Gestation Period of pregnant women and knowledge a/c to gestation period</vt:lpstr>
      <vt:lpstr>Slide 12</vt:lpstr>
      <vt:lpstr>4. Category of  pregnant women  category wise knowledge</vt:lpstr>
      <vt:lpstr>Slide 14</vt:lpstr>
      <vt:lpstr>5. Awareness about various entitlements of JSSK </vt:lpstr>
      <vt:lpstr>6.Awareness about free transport under JSSK</vt:lpstr>
      <vt:lpstr>DISCUSSION</vt:lpstr>
      <vt:lpstr>SUGGESTION/RECOMMENDATION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acer</dc:creator>
  <cp:lastModifiedBy>acer</cp:lastModifiedBy>
  <cp:revision>38</cp:revision>
  <dcterms:created xsi:type="dcterms:W3CDTF">2016-05-18T15:12:40Z</dcterms:created>
  <dcterms:modified xsi:type="dcterms:W3CDTF">2016-05-19T06:55:31Z</dcterms:modified>
</cp:coreProperties>
</file>