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8"/>
  </p:notesMasterIdLst>
  <p:sldIdLst>
    <p:sldId id="256" r:id="rId2"/>
    <p:sldId id="257" r:id="rId3"/>
    <p:sldId id="268" r:id="rId4"/>
    <p:sldId id="266" r:id="rId5"/>
    <p:sldId id="267" r:id="rId6"/>
    <p:sldId id="264" r:id="rId7"/>
    <p:sldId id="265" r:id="rId8"/>
    <p:sldId id="258" r:id="rId9"/>
    <p:sldId id="259" r:id="rId10"/>
    <p:sldId id="324" r:id="rId11"/>
    <p:sldId id="260" r:id="rId12"/>
    <p:sldId id="261" r:id="rId13"/>
    <p:sldId id="262" r:id="rId14"/>
    <p:sldId id="263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2" r:id="rId27"/>
    <p:sldId id="27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3" r:id="rId37"/>
    <p:sldId id="294" r:id="rId38"/>
    <p:sldId id="295" r:id="rId39"/>
    <p:sldId id="296" r:id="rId40"/>
    <p:sldId id="297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306" r:id="rId49"/>
    <p:sldId id="307" r:id="rId50"/>
    <p:sldId id="308" r:id="rId51"/>
    <p:sldId id="309" r:id="rId52"/>
    <p:sldId id="314" r:id="rId53"/>
    <p:sldId id="310" r:id="rId54"/>
    <p:sldId id="311" r:id="rId55"/>
    <p:sldId id="315" r:id="rId56"/>
    <p:sldId id="312" r:id="rId57"/>
    <p:sldId id="313" r:id="rId58"/>
    <p:sldId id="317" r:id="rId59"/>
    <p:sldId id="316" r:id="rId60"/>
    <p:sldId id="318" r:id="rId61"/>
    <p:sldId id="319" r:id="rId62"/>
    <p:sldId id="323" r:id="rId63"/>
    <p:sldId id="320" r:id="rId64"/>
    <p:sldId id="321" r:id="rId65"/>
    <p:sldId id="325" r:id="rId66"/>
    <p:sldId id="322" r:id="rId6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2DE11F-E32D-4CFD-8B09-DEE3A87A0B1E}" type="datetimeFigureOut">
              <a:rPr lang="en-IN" smtClean="0"/>
              <a:t>17-05-2016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C1C0B5-688C-442D-B021-084FB1EE10B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348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41A8E-247D-42F2-BF0E-196294E0A578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99595-77A8-42F3-BE27-8F9F8878E3E8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DF6326-2875-4BD5-B174-042143B68A5B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CB87-0475-434E-B73D-9F30237B6564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3D098-293F-4497-92BA-DC812ED6DB87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45A31-BE7A-4CB9-A391-7A2BFE1E2B59}" type="datetime1">
              <a:rPr lang="en-IN" smtClean="0"/>
              <a:t>17-05-2016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7C59-398E-45AE-AF2D-A0F40E1B44E2}" type="datetime1">
              <a:rPr lang="en-IN" smtClean="0"/>
              <a:t>17-05-2016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74E95-BC09-42F7-86DE-96AAFD2ECF03}" type="datetime1">
              <a:rPr lang="en-IN" smtClean="0"/>
              <a:t>17-05-2016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CF9BD1-F248-4064-91B7-B8F0CA2E63FF}" type="datetime1">
              <a:rPr lang="en-IN" smtClean="0"/>
              <a:t>17-05-2016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94BE3-A004-4F8A-B954-8D607AB2ADD4}" type="datetime1">
              <a:rPr lang="en-IN" smtClean="0"/>
              <a:t>17-05-2016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00705E-3C35-4D99-AB1D-D7A0A3517B10}" type="datetime1">
              <a:rPr lang="en-IN" smtClean="0"/>
              <a:t>17-05-2016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E9D9863-F88B-4A70-B790-2615E1A7544A}" type="datetime1">
              <a:rPr lang="en-IN" smtClean="0"/>
              <a:t>17-05-2016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en-IN" smtClean="0"/>
              <a:t>References: Modern Trends in Planning and designing of hospitals by Gupta Shakti kumar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A3B1388-DCF9-4400-BE29-67712E3BB6CA}" type="slidenum">
              <a:rPr lang="en-IN" smtClean="0"/>
              <a:t>‹#›</a:t>
            </a:fld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hyperlink" Target="Process%20Flow%20of%20Laboratories.docx" TargetMode="External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hyperlink" Target="http://icmr.nic.in/guidelines/GCLP.pdf" TargetMode="External"/><Relationship Id="rId2" Type="http://schemas.openxmlformats.org/officeDocument/2006/relationships/hyperlink" Target="http://www.mciindia.org/helpdesk/how_to_start/STANDARD%20FOR%20150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nabl-india.org/nabl/file_download.php?filename=201210170522-NABL-112-doc%20.pdf" TargetMode="External"/><Relationship Id="rId4" Type="http://schemas.openxmlformats.org/officeDocument/2006/relationships/hyperlink" Target="http://clinicalestablishmentstraining.nic.in/WriteReadData/669.pdf" TargetMode="Externa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overnment/uploads/system/uploads/attachment_data/file/149167/HBN_15.pdf" TargetMode="External"/><Relationship Id="rId7" Type="http://schemas.openxmlformats.org/officeDocument/2006/relationships/hyperlink" Target="http://www.naco.gov.in/upload/2014%20mslns/BTS/Drug%20&amp;%20Cosmetic%20Act%201940.pdf" TargetMode="External"/><Relationship Id="rId2" Type="http://schemas.openxmlformats.org/officeDocument/2006/relationships/hyperlink" Target="https://law.resource.org/pub/in/bis/S09/is.iso.15189.2007.pdf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edtechnet.com/public_pdf/mtc17.pdf" TargetMode="External"/><Relationship Id="rId5" Type="http://schemas.openxmlformats.org/officeDocument/2006/relationships/hyperlink" Target="http://www.informedesign.org/_news/sept_v03r-p.pdf" TargetMode="External"/><Relationship Id="rId4" Type="http://schemas.openxmlformats.org/officeDocument/2006/relationships/hyperlink" Target="http://www.healthdesign.com.au/haad.hfg/Full_Index/full_index.html" TargetMode="Externa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3528" y="404664"/>
            <a:ext cx="8568952" cy="4487812"/>
          </a:xfrm>
        </p:spPr>
        <p:txBody>
          <a:bodyPr>
            <a:noAutofit/>
          </a:bodyPr>
          <a:lstStyle/>
          <a:p>
            <a:r>
              <a:rPr lang="en-US" sz="6000" dirty="0" smtClean="0">
                <a:solidFill>
                  <a:schemeClr val="bg1"/>
                </a:solidFill>
                <a:latin typeface="Stencil" pitchFamily="82" charset="0"/>
              </a:rPr>
              <a:t>Dissertation report</a:t>
            </a:r>
            <a:br>
              <a:rPr lang="en-US" sz="6000" dirty="0" smtClean="0">
                <a:solidFill>
                  <a:schemeClr val="bg1"/>
                </a:solidFill>
                <a:latin typeface="Stencil" pitchFamily="82" charset="0"/>
              </a:rPr>
            </a:br>
            <a:endParaRPr lang="en-IN" sz="6000" dirty="0">
              <a:solidFill>
                <a:schemeClr val="bg1"/>
              </a:solidFill>
              <a:latin typeface="Stencil" pitchFamily="82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483768" y="5301208"/>
            <a:ext cx="6400800" cy="14732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Presented by: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Priyanka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Anchalia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PG/14/051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Hospital Batch</a:t>
            </a:r>
          </a:p>
          <a:p>
            <a:pPr algn="r">
              <a:spcBef>
                <a:spcPts val="0"/>
              </a:spcBef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IIHMR-Delhi</a:t>
            </a:r>
            <a:endParaRPr lang="en-IN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2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60648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Study findings: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001" y="971436"/>
            <a:ext cx="82809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lnSpc>
                <a:spcPct val="200000"/>
              </a:lnSpc>
              <a:buAutoNum type="arabi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Infrastructure Planning</a:t>
            </a:r>
          </a:p>
          <a:p>
            <a:pPr marL="971550" lvl="1" indent="-514350" algn="just">
              <a:lnSpc>
                <a:spcPct val="200000"/>
              </a:lnSpc>
              <a:buAutoNum type="romanL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Space Allocated for different laboratory areas is sufficient.</a:t>
            </a:r>
          </a:p>
          <a:p>
            <a:pPr marL="971550" lvl="1" indent="-514350" algn="just">
              <a:lnSpc>
                <a:spcPct val="200000"/>
              </a:lnSpc>
              <a:buAutoNum type="romanLcParenR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Area wise planning for: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lvl="1" algn="just">
              <a:lnSpc>
                <a:spcPct val="20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a) MEP, Fire, HVAC, Pneumatic and IT requirements</a:t>
            </a:r>
          </a:p>
          <a:p>
            <a:pPr lvl="1" algn="just">
              <a:lnSpc>
                <a:spcPct val="20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b) Furniture &amp; Fixture requirements</a:t>
            </a:r>
          </a:p>
          <a:p>
            <a:pPr lvl="1" algn="just">
              <a:lnSpc>
                <a:spcPct val="200000"/>
              </a:lnSpc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c) Flooring, Ceiling, Cornice, Wall finish etc. specifications</a:t>
            </a:r>
          </a:p>
          <a:p>
            <a:pPr marL="971550" lvl="1" indent="-514350" algn="just">
              <a:lnSpc>
                <a:spcPct val="200000"/>
              </a:lnSpc>
              <a:buAutoNum type="romanLcParenR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971550" lvl="1" indent="-514350" algn="just">
              <a:lnSpc>
                <a:spcPct val="200000"/>
              </a:lnSpc>
              <a:buAutoNum type="romanLcParenR"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200000"/>
              </a:lnSpc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72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803928"/>
              </p:ext>
            </p:extLst>
          </p:nvPr>
        </p:nvGraphicFramePr>
        <p:xfrm>
          <a:off x="323528" y="980728"/>
          <a:ext cx="8568952" cy="34701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47489"/>
                <a:gridCol w="1480092"/>
                <a:gridCol w="1036915"/>
                <a:gridCol w="910574"/>
                <a:gridCol w="1713790"/>
                <a:gridCol w="1480092"/>
              </a:tblGrid>
              <a:tr h="259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 ( 1</a:t>
                      </a:r>
                      <a:r>
                        <a:rPr lang="en-IN" sz="1800" baseline="300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floor &amp; EHC)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771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Handicapped toilet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Barcoding system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1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 washing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Countertops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2095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Point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3990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-684584" y="197171"/>
            <a:ext cx="50405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2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I) Sample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Collection areas</a:t>
            </a:r>
          </a:p>
        </p:txBody>
      </p:sp>
    </p:spTree>
    <p:extLst>
      <p:ext uri="{BB962C8B-B14F-4D97-AF65-F5344CB8AC3E}">
        <p14:creationId xmlns:p14="http://schemas.microsoft.com/office/powerpoint/2010/main" val="2497795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6438985"/>
              </p:ext>
            </p:extLst>
          </p:nvPr>
        </p:nvGraphicFramePr>
        <p:xfrm>
          <a:off x="251520" y="260648"/>
          <a:ext cx="8712968" cy="44420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7604"/>
                <a:gridCol w="4825364"/>
              </a:tblGrid>
              <a:tr h="21863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US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US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Requirements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237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71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Phlebotomy chair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Sliding Door (Solid Core/ Glass, Paint finish, Single leaf/ double leaf, half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glazed)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8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Workstation (Laminated, Small, 90cm high)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(Wall Mounted-Overhead &amp; Under bench)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Adjustable-height office Chair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Dispenser: Disposable gloves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62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Louvered panel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with 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storage bins</a:t>
                      </a:r>
                      <a:b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</a:t>
                      </a:r>
                      <a:b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Side Shelves to keep syringes, needles, cotton etc.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Mounted</a:t>
                      </a:r>
                      <a:r>
                        <a:rPr lang="en-US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Soap </a:t>
                      </a: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Dispenser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82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Mounted Paper Towel Dispenser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6901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</a:t>
                      </a:r>
                      <a:r>
                        <a:rPr lang="en-US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Bins</a:t>
                      </a:r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Curtain track: bed screen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375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Curtain: bed screen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1651" marR="616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019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340992"/>
              </p:ext>
            </p:extLst>
          </p:nvPr>
        </p:nvGraphicFramePr>
        <p:xfrm>
          <a:off x="179512" y="188640"/>
          <a:ext cx="8784976" cy="44041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816716"/>
                <a:gridCol w="4968260"/>
              </a:tblGrid>
              <a:tr h="626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Standard slip resistant, seamless, coved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1059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Plasterboard, paint, washable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0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6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Floor Vinyl Coved, 15cm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0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5253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Composite, Prefinished PVC, Corner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guards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 1500 AFFL/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Crash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rail at 900 AFFL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6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263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fluorescent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down lights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46893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296089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II) Reception &amp; Reporting Areas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620905"/>
              </p:ext>
            </p:extLst>
          </p:nvPr>
        </p:nvGraphicFramePr>
        <p:xfrm>
          <a:off x="323528" y="908720"/>
          <a:ext cx="8640959" cy="3847365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20280"/>
                <a:gridCol w="1656184"/>
                <a:gridCol w="1080120"/>
                <a:gridCol w="936104"/>
                <a:gridCol w="1224136"/>
                <a:gridCol w="1224135"/>
              </a:tblGrid>
              <a:tr h="34301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8241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86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err="1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Tubelights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Drinking Water Facility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</a:t>
                      </a:r>
                      <a:r>
                        <a:rPr lang="en-US" sz="1800" b="0" baseline="0" dirty="0" smtClean="0"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(For Blood Bank)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Printer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0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Point</a:t>
                      </a:r>
                      <a:endParaRPr lang="en-IN" sz="1800" b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1792"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b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36848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9484783"/>
              </p:ext>
            </p:extLst>
          </p:nvPr>
        </p:nvGraphicFramePr>
        <p:xfrm>
          <a:off x="251520" y="260648"/>
          <a:ext cx="8712968" cy="25015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3140"/>
                <a:gridCol w="5489828"/>
              </a:tblGrid>
              <a:tr h="50018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Requirements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61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1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(wall mounted overbench &amp; underbench)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4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Adustable height office chairs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38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Waste</a:t>
                      </a:r>
                      <a:r>
                        <a:rPr lang="en-US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Bins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36060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128769"/>
              </p:ext>
            </p:extLst>
          </p:nvPr>
        </p:nvGraphicFramePr>
        <p:xfrm>
          <a:off x="251520" y="188640"/>
          <a:ext cx="8712968" cy="39601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8785"/>
                <a:gridCol w="5394183"/>
              </a:tblGrid>
              <a:tr h="48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Standard slip resistant;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2796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 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711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Laminate, Prefinished, 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807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3640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801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&amp; down lights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332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332655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III) Waiting Areas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94676"/>
              </p:ext>
            </p:extLst>
          </p:nvPr>
        </p:nvGraphicFramePr>
        <p:xfrm>
          <a:off x="251520" y="980728"/>
          <a:ext cx="8712967" cy="280327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17278"/>
                <a:gridCol w="1181872"/>
                <a:gridCol w="1171595"/>
                <a:gridCol w="1019493"/>
                <a:gridCol w="1602208"/>
                <a:gridCol w="1020521"/>
              </a:tblGrid>
              <a:tr h="18986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295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013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638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679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085540"/>
              </p:ext>
            </p:extLst>
          </p:nvPr>
        </p:nvGraphicFramePr>
        <p:xfrm>
          <a:off x="251520" y="4149080"/>
          <a:ext cx="8640960" cy="222376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56384"/>
                <a:gridCol w="5184576"/>
              </a:tblGrid>
              <a:tr h="398207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&amp; Fixture Requirements</a:t>
                      </a:r>
                      <a:endParaRPr lang="en-IN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98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Chairs: Waiting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Door  (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 Core/ Glass, Painted, Single leaf, half glazed with 92 cm clear opening)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Rack for magazine/ newspaper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820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Waste</a:t>
                      </a:r>
                      <a:r>
                        <a:rPr lang="en-US" sz="1800" baseline="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Bins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62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180717"/>
              </p:ext>
            </p:extLst>
          </p:nvPr>
        </p:nvGraphicFramePr>
        <p:xfrm>
          <a:off x="251520" y="188642"/>
          <a:ext cx="8712968" cy="345638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8785"/>
                <a:gridCol w="5394183"/>
              </a:tblGrid>
              <a:tr h="424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Standard slip resistant;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 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034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Timber, Paint, 15 cm high &amp; 2 cm thick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119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7388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19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4319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IV) Office Areas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332308"/>
              </p:ext>
            </p:extLst>
          </p:nvPr>
        </p:nvGraphicFramePr>
        <p:xfrm>
          <a:off x="260971" y="980728"/>
          <a:ext cx="8703516" cy="35971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294451"/>
                <a:gridCol w="1308916"/>
                <a:gridCol w="1170324"/>
                <a:gridCol w="1019414"/>
                <a:gridCol w="1454693"/>
                <a:gridCol w="1455718"/>
              </a:tblGrid>
              <a:tr h="30924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81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191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Point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0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UPS power point for 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42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18277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Learning: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9552" y="1268760"/>
            <a:ext cx="80648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44813" y="1500334"/>
            <a:ext cx="838468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Basic understanding of  architecture of hospital building.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 to interact with vendors for product specification of various biomedical equipments.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Design brief of BMW management 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Planning of laboratory services using various guidelines.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7905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109697"/>
              </p:ext>
            </p:extLst>
          </p:nvPr>
        </p:nvGraphicFramePr>
        <p:xfrm>
          <a:off x="251520" y="188641"/>
          <a:ext cx="8712968" cy="3752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18785"/>
                <a:gridCol w="5394183"/>
              </a:tblGrid>
              <a:tr h="42922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Requirements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993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Workstation with drawers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(wall mounted)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60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Adjustable height office Chairs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(Solid Core/ Glass, Painted, Single leaf, half glazed with 92 cm clear opening &amp; Lockable)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8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Adjustable height office Chairs: Visitor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Waste Bins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2052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177581"/>
              </p:ext>
            </p:extLst>
          </p:nvPr>
        </p:nvGraphicFramePr>
        <p:xfrm>
          <a:off x="179512" y="188640"/>
          <a:ext cx="8784976" cy="360040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46213"/>
                <a:gridCol w="5438763"/>
              </a:tblGrid>
              <a:tr h="41040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Standard slip resistant;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 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4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Timber, Paint, 15 cm high &amp; 2 cm thick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61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901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9391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6477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V) FNAC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0978636"/>
              </p:ext>
            </p:extLst>
          </p:nvPr>
        </p:nvGraphicFramePr>
        <p:xfrm>
          <a:off x="251520" y="1052736"/>
          <a:ext cx="8640961" cy="34701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20280"/>
                <a:gridCol w="1440160"/>
                <a:gridCol w="1080120"/>
                <a:gridCol w="936104"/>
                <a:gridCol w="1219042"/>
                <a:gridCol w="1445255"/>
              </a:tblGrid>
              <a:tr h="25908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101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483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 washing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Barcoding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121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727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Point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517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UPS power point for 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0926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0817494"/>
              </p:ext>
            </p:extLst>
          </p:nvPr>
        </p:nvGraphicFramePr>
        <p:xfrm>
          <a:off x="179512" y="188640"/>
          <a:ext cx="8784976" cy="2928747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494696"/>
                <a:gridCol w="5290280"/>
              </a:tblGrid>
              <a:tr h="2292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Requirements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03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Examination Bed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(Wall mounted &amp; Underbench)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Workstation with drawers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Self-Closing Door (Solid Core/ Glass, Paint finish, Single leaf, half glazzed, 92 cm clear opening)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7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Adjustable height office Chairs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84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Stool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68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26457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6616112"/>
              </p:ext>
            </p:extLst>
          </p:nvPr>
        </p:nvGraphicFramePr>
        <p:xfrm>
          <a:off x="251520" y="260648"/>
          <a:ext cx="8712968" cy="416655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8786"/>
                <a:gridCol w="5394182"/>
              </a:tblGrid>
              <a:tr h="2979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Standard slip resistant, seamless, coved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41202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Plasterboard,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262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3110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Floor Vinyl Coved 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53643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wet areas: Tiles, Glazed, Splashback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28053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74244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Composite, Prefinished PVC, Protection plate to 900 AFFL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also be done to door frame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3458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  <a:tr h="2624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desirable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7178" marR="67178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09787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VI) Stores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472031"/>
              </p:ext>
            </p:extLst>
          </p:nvPr>
        </p:nvGraphicFramePr>
        <p:xfrm>
          <a:off x="275006" y="764704"/>
          <a:ext cx="8617473" cy="207923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568349"/>
                <a:gridCol w="1224589"/>
                <a:gridCol w="1080120"/>
                <a:gridCol w="1224136"/>
                <a:gridCol w="1296144"/>
                <a:gridCol w="1224135"/>
              </a:tblGrid>
              <a:tr h="19372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</a:tr>
              <a:tr h="5018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Access Control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</a:tr>
              <a:tr h="3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5351" marR="55351" marT="0" marB="0"/>
                </a:tc>
              </a:tr>
            </a:tbl>
          </a:graphicData>
        </a:graphic>
      </p:graphicFrame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438276"/>
              </p:ext>
            </p:extLst>
          </p:nvPr>
        </p:nvGraphicFramePr>
        <p:xfrm>
          <a:off x="233264" y="3284984"/>
          <a:ext cx="8731224" cy="1285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4572"/>
                <a:gridCol w="5956652"/>
              </a:tblGrid>
              <a:tr h="18501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</a:t>
                      </a:r>
                      <a:r>
                        <a:rPr lang="en-IN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Requirements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394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34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Storage Shelf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Self-Closing Door (Lockable, Single leaf, half glazed)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Refrigerator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5351" marR="55351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54614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6559803"/>
              </p:ext>
            </p:extLst>
          </p:nvPr>
        </p:nvGraphicFramePr>
        <p:xfrm>
          <a:off x="251520" y="260648"/>
          <a:ext cx="8640960" cy="338437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91357"/>
                <a:gridCol w="5349603"/>
              </a:tblGrid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Standard slip resistant, seamless, coved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16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63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6948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Windows desirable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85333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VII) Staff’s Rest Room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176427"/>
              </p:ext>
            </p:extLst>
          </p:nvPr>
        </p:nvGraphicFramePr>
        <p:xfrm>
          <a:off x="251520" y="836712"/>
          <a:ext cx="8640961" cy="230428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36304"/>
                <a:gridCol w="1224136"/>
                <a:gridCol w="1152128"/>
                <a:gridCol w="1008112"/>
                <a:gridCol w="1358368"/>
                <a:gridCol w="1161913"/>
              </a:tblGrid>
              <a:tr h="1911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504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892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11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554981"/>
              </p:ext>
            </p:extLst>
          </p:nvPr>
        </p:nvGraphicFramePr>
        <p:xfrm>
          <a:off x="251520" y="3645024"/>
          <a:ext cx="8712968" cy="2809972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026707"/>
                <a:gridCol w="5686261"/>
              </a:tblGrid>
              <a:tr h="396874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&amp; Fixture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Requirements</a:t>
                      </a:r>
                      <a:endParaRPr lang="en-IN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232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Comfortable Chairs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Cupboards(wall mounted or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under bench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)/ Lockers: Personal belongings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(Solid Core/ glass, paint finish, Single leaf, obsevation panel, 92 cm clear opening &amp; lockable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Kettle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52369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967699"/>
              </p:ext>
            </p:extLst>
          </p:nvPr>
        </p:nvGraphicFramePr>
        <p:xfrm>
          <a:off x="251520" y="260648"/>
          <a:ext cx="8640960" cy="331236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77430"/>
                <a:gridCol w="5363530"/>
              </a:tblGrid>
              <a:tr h="3942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Standard slip resistant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94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42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526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Timber, Paint, 15 cm high X 2 cm thick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42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647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420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Kickplate:30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439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0682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VIII) Washing Areas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2673646"/>
              </p:ext>
            </p:extLst>
          </p:nvPr>
        </p:nvGraphicFramePr>
        <p:xfrm>
          <a:off x="251520" y="836712"/>
          <a:ext cx="8712967" cy="25237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859137"/>
                <a:gridCol w="2768665"/>
                <a:gridCol w="1171595"/>
                <a:gridCol w="1019493"/>
                <a:gridCol w="1411052"/>
                <a:gridCol w="483025"/>
              </a:tblGrid>
              <a:tr h="28130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5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2735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Tubelight </a:t>
                      </a:r>
                      <a:b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Sinks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(elbow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Operated)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708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One sink for hazardous substances (elbow operated tap)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660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Handwashing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5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23528" y="836712"/>
            <a:ext cx="8568952" cy="4487812"/>
          </a:xfrm>
        </p:spPr>
        <p:txBody>
          <a:bodyPr>
            <a:noAutofit/>
          </a:bodyPr>
          <a:lstStyle/>
          <a:p>
            <a: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  <a:t>ORGANIZATION AND PLANNING </a:t>
            </a:r>
            <a:b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</a:br>
            <a: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  <a:t>OF </a:t>
            </a:r>
            <a:b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</a:br>
            <a: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  <a:t>LABORATORY SERVICES</a:t>
            </a:r>
            <a:b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</a:br>
            <a: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  <a:t>AT </a:t>
            </a:r>
            <a:b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</a:br>
            <a:r>
              <a:rPr lang="en-US" sz="5000" dirty="0" smtClean="0">
                <a:solidFill>
                  <a:schemeClr val="bg1"/>
                </a:solidFill>
                <a:latin typeface="Stencil" pitchFamily="82" charset="0"/>
              </a:rPr>
              <a:t>AL ABEER EDUCITY</a:t>
            </a:r>
            <a:endParaRPr lang="en-IN" sz="5000" dirty="0">
              <a:solidFill>
                <a:schemeClr val="bg1"/>
              </a:solidFill>
              <a:latin typeface="Stencil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0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654037"/>
              </p:ext>
            </p:extLst>
          </p:nvPr>
        </p:nvGraphicFramePr>
        <p:xfrm>
          <a:off x="251520" y="260648"/>
          <a:ext cx="8712968" cy="345638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512168"/>
                <a:gridCol w="7200800"/>
              </a:tblGrid>
              <a:tr h="333890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Requirements</a:t>
                      </a:r>
                      <a:endParaRPr lang="en-IN" sz="1800" b="1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222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68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Self-Closing Door (Solid core/ glass, Paint finish, Single leaf, observation panel &amp; pull handle/ push plate)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Detergent dispenser: sinks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Soap dispenser: hand washing 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 towel dispenser: hand washing 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Dispenser Disposable gloves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Countertops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3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Shelf: Stainless Steel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15948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663983"/>
              </p:ext>
            </p:extLst>
          </p:nvPr>
        </p:nvGraphicFramePr>
        <p:xfrm>
          <a:off x="251520" y="188640"/>
          <a:ext cx="8712968" cy="439248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8785"/>
                <a:gridCol w="5394183"/>
              </a:tblGrid>
              <a:tr h="793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non-slip, Safety, seamless, coved.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(tiles also acceptable)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 wood,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Floor vinyl coved 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28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09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1624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Composite, Prefinished PVC, Protection plate to 90 AFFL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also required for door frame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165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 desirable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1576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IX) Clinical Laboratories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8271606"/>
              </p:ext>
            </p:extLst>
          </p:nvPr>
        </p:nvGraphicFramePr>
        <p:xfrm>
          <a:off x="251520" y="709093"/>
          <a:ext cx="8712967" cy="33600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149485"/>
                <a:gridCol w="1882963"/>
                <a:gridCol w="936104"/>
                <a:gridCol w="865348"/>
                <a:gridCol w="1194169"/>
                <a:gridCol w="1684898"/>
              </a:tblGrid>
              <a:tr h="337552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3375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6801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 washing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Barcoding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10046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Eye wash Facility &amp; Emergency Shower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Exhaust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Computer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1000223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Sinks (Elbow Operated taps)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Data Point</a:t>
                      </a:r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31741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579448"/>
              </p:ext>
            </p:extLst>
          </p:nvPr>
        </p:nvGraphicFramePr>
        <p:xfrm>
          <a:off x="251520" y="260648"/>
          <a:ext cx="8712969" cy="352839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479691"/>
                <a:gridCol w="6233278"/>
              </a:tblGrid>
              <a:tr h="35283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 Fixture Requirements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 anchor="ctr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 anchor="ctr"/>
                </a:tc>
              </a:tr>
              <a:tr h="3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Workstations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(Wall mounted &amp; Under bench)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 with drawers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Self-Closing Door (Solid Core/ Glass, Paint finish, Single leaf, half glazed, 92 cm clear opening)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7056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Adjustable height office Chairs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Soap dispenser: hand washing 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3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 towel dispenser: hand washing facility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3528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</a:t>
                      </a:r>
                      <a:endParaRPr lang="en-IN" sz="1800" dirty="0" smtClean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Dispenser Disposable gloves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</a:tr>
              <a:tr h="3528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2193" marR="12193" marT="0" marB="0"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 marL="12193" marR="1219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5333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86683"/>
              </p:ext>
            </p:extLst>
          </p:nvPr>
        </p:nvGraphicFramePr>
        <p:xfrm>
          <a:off x="251520" y="260648"/>
          <a:ext cx="8712968" cy="4464496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18786"/>
                <a:gridCol w="5394182"/>
              </a:tblGrid>
              <a:tr h="32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Standard slip resistant, seamless, coved.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4696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Plasterboard,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32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3495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Floor vinyl coved 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8198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wet areas: Tiles, Glazed, Splash back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32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117279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Composite, Prefinished PVC, Protection plate to 90 AFFL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also required for door frame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3247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  <a:tr h="3538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Remarks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Window desirable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436" marR="6843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062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) Toilets 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5392328"/>
              </p:ext>
            </p:extLst>
          </p:nvPr>
        </p:nvGraphicFramePr>
        <p:xfrm>
          <a:off x="251520" y="836712"/>
          <a:ext cx="8640960" cy="1712722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693106"/>
                <a:gridCol w="2815221"/>
                <a:gridCol w="1209475"/>
                <a:gridCol w="1009744"/>
                <a:gridCol w="1336126"/>
                <a:gridCol w="577288"/>
              </a:tblGrid>
              <a:tr h="15113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89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486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 washing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Exhaust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50850"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Handicapped toilet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652413"/>
              </p:ext>
            </p:extLst>
          </p:nvPr>
        </p:nvGraphicFramePr>
        <p:xfrm>
          <a:off x="251520" y="2924944"/>
          <a:ext cx="8712968" cy="25753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152128"/>
                <a:gridCol w="7560840"/>
              </a:tblGrid>
              <a:tr h="2292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Fixture Requirements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92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(Solid Core, Paint finish, Single Leaf, 92 cm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clear</a:t>
                      </a:r>
                      <a:r>
                        <a:rPr lang="en-IN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outward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opening,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privacy latch, emergency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release)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97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Grab rail (1-behind toilet, 1 to side) (drop down rail, optional)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9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Soap dispenser: hand washing facility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Paper towel dispenser: hand washing facility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8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Dispenser Toilet paper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16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9999775"/>
              </p:ext>
            </p:extLst>
          </p:nvPr>
        </p:nvGraphicFramePr>
        <p:xfrm>
          <a:off x="251520" y="260648"/>
          <a:ext cx="8640960" cy="468052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91357"/>
                <a:gridCol w="5349603"/>
              </a:tblGrid>
              <a:tr h="8257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Non slip, Ceramic.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 Non slip Vinyl Flooring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261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Plasterboard, Prefinished, Water resistant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7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7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To match floor, coved OR Coved vinyl skirting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574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wet areas: Tiles, Glazed, Splash back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7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3815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Composite, Prefinished PVC, Protection plate to 90 AFFL. Door protection also be done to door frame &amp; on both sides of door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2706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22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I) Refreshment Room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7350039"/>
              </p:ext>
            </p:extLst>
          </p:nvPr>
        </p:nvGraphicFramePr>
        <p:xfrm>
          <a:off x="251520" y="908720"/>
          <a:ext cx="8712968" cy="232714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168352"/>
                <a:gridCol w="1167577"/>
                <a:gridCol w="1171595"/>
                <a:gridCol w="1019493"/>
                <a:gridCol w="1457300"/>
                <a:gridCol w="728651"/>
              </a:tblGrid>
              <a:tr h="215900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4210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009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340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577833"/>
              </p:ext>
            </p:extLst>
          </p:nvPr>
        </p:nvGraphicFramePr>
        <p:xfrm>
          <a:off x="251520" y="836712"/>
          <a:ext cx="8692088" cy="25753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20280"/>
                <a:gridCol w="6171808"/>
              </a:tblGrid>
              <a:tr h="229235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&amp; Fixture</a:t>
                      </a:r>
                      <a:r>
                        <a:rPr lang="en-IN" sz="1800" b="1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Requirements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Resting Couch/ Bed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Self-Closing Door (Solid Core, Paint finish, Single Leaf, 92 cm clear outward opening, privacy latch, emergency release)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</a:t>
                      </a:r>
                      <a:r>
                        <a:rPr lang="en-IN" sz="1800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Bin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8309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785002"/>
              </p:ext>
            </p:extLst>
          </p:nvPr>
        </p:nvGraphicFramePr>
        <p:xfrm>
          <a:off x="251520" y="260648"/>
          <a:ext cx="8640960" cy="316835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91357"/>
                <a:gridCol w="5349603"/>
              </a:tblGrid>
              <a:tr h="404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Tiles, Standard slip resistant.</a:t>
                      </a:r>
                      <a:endParaRPr lang="en-IN" sz="1800" b="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0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Plasterboard,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425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0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Laminate, Prefinished, 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283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0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091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80136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&amp; down lights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464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18277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Overview of the Hospital: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67544" y="908720"/>
            <a:ext cx="820891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 Abeer Educity is an upcoming multispecialty cum teaching hospital.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With 750 beds, 113 critical care beds &amp; 12 OTs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Plan for soft launch by August,2016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oft launch: 300 beds, 30 critical care beds &amp; 5 OTs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Services: General Medicine, General surgery, Orthopedics, Gynecology etc.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Support Services: Pharmacy, Laboratory, Blood Bank, EHC, Radiology etc.  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315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II) Blood Collection Area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449216"/>
              </p:ext>
            </p:extLst>
          </p:nvPr>
        </p:nvGraphicFramePr>
        <p:xfrm>
          <a:off x="251520" y="908720"/>
          <a:ext cx="8640958" cy="25237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022374"/>
                <a:gridCol w="1616033"/>
                <a:gridCol w="1181705"/>
                <a:gridCol w="1029327"/>
                <a:gridCol w="1357924"/>
                <a:gridCol w="1433595"/>
              </a:tblGrid>
              <a:tr h="281305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MEP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Fire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HVAC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Pneumatic Station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0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Plumbing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803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</a:t>
                      </a: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lights </a:t>
                      </a: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(UPS Light-1)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Hand washing Facility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 per NFPA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Voice Call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941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Fan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Smoke Detector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114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Points 6/16 amps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en-IN" sz="1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837586"/>
              </p:ext>
            </p:extLst>
          </p:nvPr>
        </p:nvGraphicFramePr>
        <p:xfrm>
          <a:off x="251520" y="3861048"/>
          <a:ext cx="8640960" cy="225983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03141"/>
                <a:gridCol w="4337819"/>
              </a:tblGrid>
              <a:tr h="27559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&amp; Fixture Requirements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367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Furniture 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Fixtures &amp; Fittings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8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Donor Couch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Cupboards (overhead)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1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 with drawers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Storage bins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17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Chair mobile/ Stool: adjustable, mobile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Trolley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Display Board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113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Waste bins 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23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79706"/>
              </p:ext>
            </p:extLst>
          </p:nvPr>
        </p:nvGraphicFramePr>
        <p:xfrm>
          <a:off x="179512" y="188640"/>
          <a:ext cx="8784976" cy="331237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346213"/>
                <a:gridCol w="5438763"/>
              </a:tblGrid>
              <a:tr h="3673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Flooring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Standard slip resistant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18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Ceiling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Acoustic, Prefinished, Drop-in tiles, 60 cm x120 cm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788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Cornice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Aluminium, Powder coat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Skirting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Vinyl, Prefinished, Floor vinyl coved15 cm high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048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Finish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Paint, Acrylic Washable </a:t>
                      </a:r>
                      <a:endParaRPr lang="en-IN" sz="180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476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Wall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1293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Door Protection (if required)</a:t>
                      </a:r>
                      <a:endParaRPr lang="en-IN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IN" sz="1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9530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800" b="1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Lighting</a:t>
                      </a:r>
                      <a:endParaRPr lang="en-IN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IN" sz="1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General fluorescent &amp; Down lights colour corrected over each collection chair</a:t>
                      </a:r>
                      <a:endParaRPr lang="en-IN" sz="1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764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04609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2) Equipment Planning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843291"/>
              </p:ext>
            </p:extLst>
          </p:nvPr>
        </p:nvGraphicFramePr>
        <p:xfrm>
          <a:off x="264241" y="980728"/>
          <a:ext cx="8628238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14119"/>
                <a:gridCol w="4314119"/>
              </a:tblGrid>
              <a:tr h="188595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LABORATORY AREA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Equipments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Description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4155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SAMPLE COLLECTION AREA (First Floor) 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Needle Destroyer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Tourniquets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BP Apparatus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Stethoscope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7178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 Cylinder (For emergency)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89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Sample Carrying trays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332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9718922"/>
              </p:ext>
            </p:extLst>
          </p:nvPr>
        </p:nvGraphicFramePr>
        <p:xfrm>
          <a:off x="251520" y="188640"/>
          <a:ext cx="8712968" cy="56166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393837">
                <a:tc rowSpan="10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FNAC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 Cylinder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Defibrillator with monitor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BP Apparatus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Stethoscope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Instrument Trolley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Foot  Step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8219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Cameo Syringe Pistol, Aspire-Gun, or other type aspiration handle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Weighing Machine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Stretcher Trolley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Dressing Trolley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row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COLD STORE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 without freezer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38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Temperature Sensor: 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6243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 for sample storage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90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641907"/>
              </p:ext>
            </p:extLst>
          </p:nvPr>
        </p:nvGraphicFramePr>
        <p:xfrm>
          <a:off x="251520" y="260648"/>
          <a:ext cx="8712968" cy="3154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145748">
                <a:tc rowSpan="9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MEDIA ROOM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Hot Plate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505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Biosafety Cabinet (II)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Electrical Precision Balance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Hot Air Oven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Culture Jars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Droppers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Spatulas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6854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Petri dish carrying trays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AUTOCLAVE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Autoclave 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289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598129"/>
              </p:ext>
            </p:extLst>
          </p:nvPr>
        </p:nvGraphicFramePr>
        <p:xfrm>
          <a:off x="251520" y="260648"/>
          <a:ext cx="8712968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145748">
                <a:tc rowSpan="1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BACTERIOLOGY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9582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Biosafety Cabinet (II)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Sterile loops/forceps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Culture Media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31288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Rapid test kits Malaria, Dengue, HIV, HCV, Syphilis, scrub typhus, typhoid, pregnancy test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  <a:tr h="14574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Antibiotic disc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7527" marR="4752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04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243650"/>
              </p:ext>
            </p:extLst>
          </p:nvPr>
        </p:nvGraphicFramePr>
        <p:xfrm>
          <a:off x="251520" y="188640"/>
          <a:ext cx="8712968" cy="44165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00025">
                <a:tc rowSpan="1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MICROBIOLOGY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Hot Air Oven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Shaker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VDRL Rotator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Photoelectric Colorimeter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Water Bath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479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Biosafety Cabinet (II)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Precision Balance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PH Meter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Reagent 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Culture Media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Petri dish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59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59885"/>
              </p:ext>
            </p:extLst>
          </p:nvPr>
        </p:nvGraphicFramePr>
        <p:xfrm>
          <a:off x="251520" y="260648"/>
          <a:ext cx="8712968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200025">
                <a:tc rowSpan="14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MYCOLOGY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923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Biosafety Cabinet (II)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Autoclave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32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Sterile loops/forceps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Antibiotic disc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2923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Cooling 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4005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Rapid test kits Malaria, Dengue, HIV, HCV, Syphilis, scrub typhus, typhoid, pregnancy test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589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racks/slide racks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925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589211"/>
              </p:ext>
            </p:extLst>
          </p:nvPr>
        </p:nvGraphicFramePr>
        <p:xfrm>
          <a:off x="-1" y="-26567"/>
          <a:ext cx="9128008" cy="68526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4004"/>
                <a:gridCol w="4564004"/>
              </a:tblGrid>
              <a:tr h="148270">
                <a:tc rowSpan="2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BIOCHEMISTRY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Dry bath Incubator</a:t>
                      </a:r>
                      <a:endParaRPr lang="en-IN" sz="17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Cyclomixer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Semi Auto Analyzer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ABG Machine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Electrolyte  Analyzer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Nycocard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8533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Biochemistry Fully auto Analyzer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Immuno analyzer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Hormone analyzer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Simple Balance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racks/slide racks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Modified Neubaurs chamber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VDRL Rotator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Water bath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Calorimeter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5221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Flame Photometer</a:t>
                      </a:r>
                      <a:endParaRPr lang="en-IN" sz="17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  <a:tr h="148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Sterilizer</a:t>
                      </a:r>
                      <a:endParaRPr lang="en-IN" sz="17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8349" marR="48349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027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391746"/>
              </p:ext>
            </p:extLst>
          </p:nvPr>
        </p:nvGraphicFramePr>
        <p:xfrm>
          <a:off x="251520" y="188640"/>
          <a:ext cx="8712968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199354">
                <a:tc rowSpan="17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HEMATOLOGY &amp; IMMUNOLOGY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racks/slide racks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Sahli’s Hemoglobin meter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Modified Neubaurs chamber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25159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Thoma WBC 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RBC 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21556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Semi auto coagulation analyzer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Westergren tube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Wintrobes tube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935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Hematology fully automated analyzer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  <a:tr h="19887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Rapid MP kits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4850" marR="648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0181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18277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Rationale of the study: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88504" y="1043444"/>
            <a:ext cx="828092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Demand for laboratory services are increasing day by day.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Increased dependency on laboratory for prevention, diagnosis &amp; control of diseases.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60-70% diagnosis are dependent on laboratory.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Provides Two-thirds of all objective details about patients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Help in reducing the average length of stay of admitted patients.</a:t>
            </a:r>
          </a:p>
          <a:p>
            <a:pPr algn="just"/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High income generating and economic asset.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698842" cy="365125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References:   1)  Modern Trends in Planning and designing of hospitals by Gupta Shakti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kumar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2) Principle of Hospital Planning &amp; Administration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Sakharkar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3) HBN-15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4) Newsletter by Inform Design on Clinical Labs Vol. 3 Issue 9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071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0056656"/>
              </p:ext>
            </p:extLst>
          </p:nvPr>
        </p:nvGraphicFramePr>
        <p:xfrm>
          <a:off x="251520" y="260648"/>
          <a:ext cx="8640960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268486">
                <a:tc rowSpan="1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HISTOPATHOLOGY &amp; CYTOLOGY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 (10X &amp; 40X)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8334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 /hot air oven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Microtome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Wax Bath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351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Tissue Processor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7463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Cytocentrifuge for CSF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2046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racks/slide racks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32044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Grossing equipment like surgical blade/ knife/cassettes etc.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32556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Tissue processor (Optional) according to the workload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2046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L- mound/ embedding station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Water bath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022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Hotplate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  <a:tr h="16399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Staining moulds/ staining jars/slide trays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246" marR="522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506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448456"/>
              </p:ext>
            </p:extLst>
          </p:nvPr>
        </p:nvGraphicFramePr>
        <p:xfrm>
          <a:off x="251520" y="188640"/>
          <a:ext cx="8712968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173031">
                <a:tc row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PATHOLOGY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Microscope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Stopwatch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Spirit lamp/gas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Centrifuge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racks/slide racks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22099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Modified Neubaurs chamber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Urine testing strips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Occult blood strips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213677">
                <a:tc rowSpan="8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SEROLOGY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2-10 microliter single-channel, adjustable 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21681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2-5 ml repeating pipette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Humidified Chamber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 35-40⁰C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Fluorescence Microscope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20427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Slide washing reservoirs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ELISA Reader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  <a:tr h="1730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ELISA Washer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6423" marR="56423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647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8018011"/>
              </p:ext>
            </p:extLst>
          </p:nvPr>
        </p:nvGraphicFramePr>
        <p:xfrm>
          <a:off x="179512" y="202875"/>
          <a:ext cx="8784976" cy="5787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55117"/>
                <a:gridCol w="5929859"/>
              </a:tblGrid>
              <a:tr h="404949">
                <a:tc rowSpan="15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COLLECTION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Bank Refrigerator 165 Liter (storing unscreened Blood)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33468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Bank refrigerator 300Litre (Storing Screened Blood)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572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Tube stripper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7375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Dielectric Tube Sealer- Bench Top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20271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Weighing device for blood container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572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Collection Monitor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31446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Hemoglobin determination: Calorimeter-Photoelectric Colorimeter / Hemoglobin meter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31446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Temperature and Pulse Measurements-Clinical thermometer – -100C -1100C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572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Watch with seconds hand and stop watch - std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33753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Emergency Equipment: Oxygen cylinder with mask, gauss and pressure regulator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8799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Sphygmomanometer &amp; Stethoscope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20413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Needle Destroyer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572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Donor Weighing Scale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5723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Emergency Medicine trolley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  <a:tr h="19036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Trays for blood sample containers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1271" marR="5127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572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0088309"/>
              </p:ext>
            </p:extLst>
          </p:nvPr>
        </p:nvGraphicFramePr>
        <p:xfrm>
          <a:off x="179512" y="188640"/>
          <a:ext cx="8784976" cy="28392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92488"/>
                <a:gridCol w="4392488"/>
              </a:tblGrid>
              <a:tr h="267335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APHERESIS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Cell separator (Apheresis Machine)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27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Portable tube sealer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590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Emergency Medicine trolley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843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Oxygen Cylinder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6225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Tubing sets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Donor's Weighing Machine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4257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MEDICAL EXAM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Height Measuring Tape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527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Compound Microscope- Binocular Microscope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27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9142727"/>
              </p:ext>
            </p:extLst>
          </p:nvPr>
        </p:nvGraphicFramePr>
        <p:xfrm>
          <a:off x="179512" y="260648"/>
          <a:ext cx="8784976" cy="59978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7132"/>
                <a:gridCol w="6907844"/>
              </a:tblGrid>
              <a:tr h="203002">
                <a:tc rowSpan="1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LAB-1 &amp; LAB-2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Table top centrifuge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319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Refrigerator for diagnostic kits and reagents. Maintaining 1⁰ to 80⁰C with digital display and alarm.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20493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Slide viewing box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Hot Air oven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Mechanical shakers - VDRL – Mini rotary shakers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600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tube racks - small – standard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9673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tube racks - medium – standard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99144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Test tube racks - large – standard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319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Interval timer electric or spring wound - Racer timer – digital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3194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Insulated containers for transporting blood between 20⁰C and 100⁰C to wards and hospitals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9046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Micropipettes – variable volume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20685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Wash Bottles - 250 ml - standard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Elisa Reader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Elisa Washer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73588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Needle Destroyer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  <a:tr h="15970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WASH ROOM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Autoclave portable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52076" marR="520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641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4039985"/>
              </p:ext>
            </p:extLst>
          </p:nvPr>
        </p:nvGraphicFramePr>
        <p:xfrm>
          <a:off x="251520" y="188640"/>
          <a:ext cx="8640960" cy="4732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181610">
                <a:tc rowSpan="11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COMPONENT SEPARATION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Refrigerated Centrifuge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526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Plasma Expresser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44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Dielectric Tube Sealer-Bench Top/Portable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1590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Platelet Agitator with Incubator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Plasma Thawing bath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970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Cryo Thawing bath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40005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Electronic weighing scale with facilities for balancing two blood bags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9751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Bank refrigerator for storing of Packed Red cells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25844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Laminar Air Flow Bench- Horizontal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5242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Deep Freezer – 40 with circular temperature recorder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77165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Deep Freezer-80 with circular temperature recorder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505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276617"/>
            <a:ext cx="424847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3) Manpower planning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0866107"/>
              </p:ext>
            </p:extLst>
          </p:nvPr>
        </p:nvGraphicFramePr>
        <p:xfrm>
          <a:off x="323528" y="908720"/>
          <a:ext cx="8640960" cy="5362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35318"/>
                <a:gridCol w="7205642"/>
              </a:tblGrid>
              <a:tr h="205925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MINIMUM MANPOWER REQUIREMENT (GENERAL)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</a:tr>
              <a:tr h="20959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Manpower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Qualification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60714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Director/ Lab In-charge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MD/DNB Pathology/Lab Medicine/ Biochemistry/ Medical Microbiology/ DCP with one year post diploma experience / MBBS with PhD in any of the 3 subjects/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809522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Specialist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Apart from in charge, if any special test of other speciality is done, it is desirable that specialist of that subject need be there on full time/part time or outsourced (Special tests means any other apart from routine basic biochemistry, haematology, or microbiology tests as listed above)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404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Laboratory Head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Who will be overall in-charge of that laboratory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404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Quality Manager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404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Laboratory technicians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DMLT / MLT/BSc in lab sciences/ MSc in lab sciences/PhD in lab sciences qualification (govt / university)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  <a:tr h="40476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Support Staff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Support staff (Lab Assistant / Lab Attendant)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5994" marR="6599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6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82997"/>
              </p:ext>
            </p:extLst>
          </p:nvPr>
        </p:nvGraphicFramePr>
        <p:xfrm>
          <a:off x="179512" y="116632"/>
          <a:ext cx="8856983" cy="66248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36818"/>
                <a:gridCol w="967893"/>
                <a:gridCol w="3321369"/>
                <a:gridCol w="2730903"/>
              </a:tblGrid>
              <a:tr h="14531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Medical (Clinical) Laboratory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processing of samples and operation of equipment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 interpretation signing and reporting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  <a:tr h="544930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Clinical Biochemistry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Qualified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MLT, BSc MLT, DMLT and vocational and/or certificate course in technology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M.B.B.S. with post graduate diploma/ degree in Biochemistry/ Pathology/Microbiology/Lab medicine or equivalent recognized by MCI or NBE or as applicable and registered medical practioner with Medical Council of India/ State Medical Council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  <a:tr h="5449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Trained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Medical Biochemistry/ Medical Microbiology/ Biotechnology/ BSc Medical Biochemistry/ Medical Microbiology/ Biotechnology/Metric with 5 yrs. of experience in clinical laboratory under qualified authorised signatory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MBBS with work experience in a clinical laboratory registered with Medical Council of India/ State Medical Council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856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804054"/>
              </p:ext>
            </p:extLst>
          </p:nvPr>
        </p:nvGraphicFramePr>
        <p:xfrm>
          <a:off x="107504" y="116632"/>
          <a:ext cx="8928993" cy="6309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9232"/>
                <a:gridCol w="978708"/>
                <a:gridCol w="3025527"/>
                <a:gridCol w="3025526"/>
              </a:tblGrid>
              <a:tr h="617588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Pathology including Clinical Pathology, Cytopathology, Haematology, Histopathology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Qualified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MLT, BSc MLT, DMLT and vocational and/or certificate course in technology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M.B.B.S. with post graduate diploma/ degree in Pathology /or equivalent recognized by MCI or NBE or as applicable and registered with Medical Council of India/ State Medical Council. M.B.B.S. with post graduate diploma/ degree in Microbiology for reporting histopathology of infectious diseases 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  <a:tr h="54493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Trained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Medical Biochemistry/ Medical Microbiology/ Biotechnology/ BSc Medical Biochemistry/ Medical Microbiology/ Biotechnology/Metric with 5 yrs. of experience in clinical laboratory under qualified authorised signatory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999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285445"/>
              </p:ext>
            </p:extLst>
          </p:nvPr>
        </p:nvGraphicFramePr>
        <p:xfrm>
          <a:off x="179512" y="260648"/>
          <a:ext cx="8784974" cy="59938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8600"/>
                <a:gridCol w="1227744"/>
                <a:gridCol w="3302409"/>
                <a:gridCol w="2386221"/>
              </a:tblGrid>
              <a:tr h="2690046"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1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Microbiology and Serology including Bacteriology, Mycology</a:t>
                      </a:r>
                      <a:endParaRPr lang="en-IN" sz="1800" b="1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Qualified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MLT, BSc MLT, DMLT and vocational and/or certificate course in technology</a:t>
                      </a:r>
                      <a:endParaRPr lang="en-IN" sz="1800" b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b="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M.B.B.S. with post graduate diploma/ degree in Microbiology /Lab medicine or equivalent recognized by MCI or NBE or as applicable and registered medical practioner with Medical Council of India/ State Medical Council</a:t>
                      </a:r>
                      <a:endParaRPr lang="en-IN" sz="1800" b="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  <a:tr h="2690046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Trained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MSc Medical Biochemistry/ Medical Microbiology/ Biotechnology/ BSc Medical Biochemistry/ Medical Microbiology/ Biotechnology/Metric with 5 yrs. of experience in clinical laboratory under qualified authorised signatory 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11846" marR="1184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114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6073" y="1340768"/>
            <a:ext cx="85689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Ineffective planning leads to overcrowded working conditions.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And also poorly functioning laboratory services.</a:t>
            </a: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Affecting the quality of laboratory results.</a:t>
            </a:r>
          </a:p>
          <a:p>
            <a:pPr algn="just"/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342900" indent="-342900" algn="just">
              <a:buFont typeface="Wingdings" pitchFamily="2" charset="2"/>
              <a:buChar char="ü"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698842" cy="365125"/>
          </a:xfrm>
        </p:spPr>
        <p:txBody>
          <a:bodyPr/>
          <a:lstStyle/>
          <a:p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References:   1)  Modern Trends in Planning and designing of hospitals by Gupta Shakti </a:t>
            </a:r>
            <a:r>
              <a:rPr lang="en-IN" dirty="0" err="1" smtClean="0">
                <a:latin typeface="Times New Roman" pitchFamily="18" charset="0"/>
                <a:cs typeface="Times New Roman" pitchFamily="18" charset="0"/>
              </a:rPr>
              <a:t>kumar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2) Principle of Hospital Planning &amp; Administration by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Sakharkar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BM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3) HBN-15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           4) Newsletter by Inform Design on Clinical Labs Vol. 3 Issue 9</a:t>
            </a:r>
          </a:p>
          <a:p>
            <a:endParaRPr lang="en-IN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761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285020"/>
              </p:ext>
            </p:extLst>
          </p:nvPr>
        </p:nvGraphicFramePr>
        <p:xfrm>
          <a:off x="179512" y="188640"/>
          <a:ext cx="8712968" cy="55915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929"/>
                <a:gridCol w="6693039"/>
              </a:tblGrid>
              <a:tr h="22612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Manpower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Qualifications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</a:tr>
              <a:tr h="13138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Medical Officer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banks collecting more than 10,000 units of blood and/or having blood component license should employ a Diploma or M.D or M.D. (Pathology) with minimum one year experience in blood bank to head the services.                                                                                 </a:t>
                      </a:r>
                      <a:endParaRPr lang="en-IN" sz="18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banks collecting &lt; 10,000 units should at least have an MBBS doctor with minimum one year experience in blood bank to manage the services.                                                                 </a:t>
                      </a:r>
                      <a:endParaRPr lang="en-IN" sz="1800" dirty="0" smtClean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>
                        <a:lnSpc>
                          <a:spcPct val="115000"/>
                        </a:lnSpc>
                        <a:spcAft>
                          <a:spcPts val="600"/>
                        </a:spcAft>
                        <a:buAutoNum type="arabicPeriod"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quality manager should be appointed / deputed (either a medical officer or a senior MLT trained in quality management) in all blood banks collecting &gt;10,000 units per year.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</a:tr>
              <a:tr h="9673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Blood Bank Technician(s)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Degree in Medical Laboratory Technology (M.L.T) with six months’ experience in the testing of blood and/or its components; or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2. Diploma in Medical Laboratory Technology (M.L.T) with one year’s experience in the testing of blood and / or its components.                                            Note: the degree or diploma being from a University / Institution recognized by the Central Government or State Government.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393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354874"/>
              </p:ext>
            </p:extLst>
          </p:nvPr>
        </p:nvGraphicFramePr>
        <p:xfrm>
          <a:off x="251520" y="188640"/>
          <a:ext cx="8712968" cy="26761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9929"/>
                <a:gridCol w="6693039"/>
              </a:tblGrid>
              <a:tr h="21699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Registered Nurse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</a:tr>
              <a:tr h="101492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Technical supervisor (where blood components are manufactured as required)</a:t>
                      </a:r>
                      <a:endParaRPr lang="en-IN" sz="180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1. Degree in Medical Laboratory Technology (M.L.T) with six months’ experience in the preparation of blood components;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or 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 Diploma in Medical Laboratory Technology (M.L.T) with one year’s experience in the preparation of blood components,                                                  Note: the degree or diploma being from a University / Institution recognized by the Central Government or State Government.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9544" marR="3954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657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35696" y="2780928"/>
            <a:ext cx="54726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  <a:hlinkClick r:id="rId2" action="ppaction://hlinkfile"/>
              </a:rPr>
              <a:t>PROCESS FLOW OF LABORATORY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745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Recommendations</a:t>
            </a: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1124744"/>
            <a:ext cx="813690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20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following are recommended:</a:t>
            </a:r>
            <a:endParaRPr lang="en-IN" dirty="0" smtClean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Sample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Collection area on ground floor with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WC.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WC for sample collection area on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floor.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required for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record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keeping and sample storage.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Area is required for placing of Pneumatic station in main lab.</a:t>
            </a: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Separate Staff’s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rest room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for male &amp; female staff  should be provided.</a:t>
            </a: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lnSpc>
                <a:spcPct val="200000"/>
              </a:lnSpc>
              <a:buFont typeface="Wingdings" pitchFamily="2" charset="2"/>
              <a:buChar char="ü"/>
            </a:pPr>
            <a:r>
              <a:rPr lang="en-IN" dirty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eparate area 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is required for dirty &amp; clean autoclave.</a:t>
            </a:r>
          </a:p>
          <a:p>
            <a:pPr marL="285750" indent="-285750">
              <a:lnSpc>
                <a:spcPct val="200000"/>
              </a:lnSpc>
              <a:buFont typeface="Wingdings" pitchFamily="2" charset="2"/>
              <a:buChar char="ü"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5384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References:</a:t>
            </a: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1865" y="832940"/>
            <a:ext cx="8712968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Sakharkar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BM, Principles of Hospital Administration &amp; Planning. 2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Edition.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Harayana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Jaypee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Brothers Medical Publishers (P) Ltd; 2009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India. Medical Council of India. Minimum Standard Requirements for The Medical College: For 150 admissions annually, regulation, 1999: Medical Council of India, 1999.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http://www.mciindia.org/helpdesk/how_to_start/STANDARD%20FOR%20150.pdf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15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March,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New Delhi. Indian Council of Medical Research. Guidelines for Good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Cinical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Laboratory Practices (GCLP): Indian Medical Council of Medical Research; 2008.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http://icmr.nic.in/guidelines/GCLP.pdf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17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March,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India. Clinical Establishments (Registration &amp; Regulation) Act, 2010. Clinical Establishment Act Standards for Medical (Clinical) Laboratory; CEA /Laboratory- 026: Central Government; 2012.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http://clinicalestablishmentstraining.nic.in/WriteReadData/669.pdf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17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 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March,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India. National Accreditation Board for Testing and Calibration Laboratories. Specific Criteria for Accreditation of Medical Laboratories; NABL 112; Issue No. 3: Quality Council of India, 2012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5"/>
              </a:rPr>
              <a:t>www.nabl-india.org/nabl/file_download.php?filename=201210170522-NABL-112-doc%20.pdf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18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March,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Chicago. Facility Guidelines Institute. Guidelines for design and construction of Hospitals and Outpatient Facilities, Standard 170-2013. American Hospital Association, 2014.</a:t>
            </a:r>
          </a:p>
        </p:txBody>
      </p:sp>
    </p:spTree>
    <p:extLst>
      <p:ext uri="{BB962C8B-B14F-4D97-AF65-F5344CB8AC3E}">
        <p14:creationId xmlns:p14="http://schemas.microsoft.com/office/powerpoint/2010/main" val="3276984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332656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References (Contd.):</a:t>
            </a:r>
            <a:endParaRPr lang="en-IN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08185" y="798545"/>
            <a:ext cx="8640960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India. IS/ISO 15189:2007. Indian standard medical laboratories - particular requirements for quality and competence. New Delhi, Bureau of Indian Standards, 2010.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2"/>
              </a:rPr>
              <a:t>https://law.resource.org/pub/in/bis/S09/is.iso.15189.2007.pdf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23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March,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United Kingdom. Health Building Code-15. Facilities for pathology services: second edition, 2005. UK, NHS, 2005.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3"/>
              </a:rPr>
              <a:t>https://www.gov.uk/government/uploads/system/uploads/attachment_data/file/149167/HBN_15.pdf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10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April,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Abu Dhabi. HAAD. Health Facility Guidelines, Version 3.3, April 2014. Abu Dhabi, Health Authority-Abu Dhabi, 2014.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4"/>
              </a:rPr>
              <a:t>http://www.healthdesign.com.au/haad.hfg/Full_Index/full_index.html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15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April, 2016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InformDesign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, University of Minnesota (Internet). Change in Clinical Labs in Hospitals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Vol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3, Issue 9, 2005 (cited on 20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March, 2016). 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5"/>
              </a:rPr>
              <a:t>http://www.informedesign.org/_news/sept_v03r-p.pdf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IN" sz="16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Karen K.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Mortland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. Laboratory Design for Today’s Technologies. Med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Technet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Online Services (Internet), 2005 May (Cited on 19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April, 2016) (Available from Med </a:t>
            </a:r>
            <a:r>
              <a:rPr lang="en-IN" sz="1600" dirty="0" err="1">
                <a:latin typeface="Times New Roman" pitchFamily="18" charset="0"/>
                <a:cs typeface="Times New Roman" pitchFamily="18" charset="0"/>
              </a:rPr>
              <a:t>Technet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6"/>
              </a:rPr>
              <a:t>http://www.medtechnet.com/public_pdf/mtc17.pdf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)  </a:t>
            </a:r>
          </a:p>
          <a:p>
            <a:pPr marL="285750" lvl="0" indent="-285750">
              <a:spcAft>
                <a:spcPts val="1200"/>
              </a:spcAft>
              <a:buFont typeface="Wingdings" pitchFamily="2" charset="2"/>
              <a:buChar char="§"/>
            </a:pP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India. The Drug And Cosmetics Act, 1940. Part XII-B for Blood Bank. Indian. Ministry Health &amp; Family Welfare, 1986. (Available from: </a:t>
            </a:r>
            <a:r>
              <a:rPr lang="en-IN" sz="1600" u="sng" dirty="0">
                <a:latin typeface="Times New Roman" pitchFamily="18" charset="0"/>
                <a:cs typeface="Times New Roman" pitchFamily="18" charset="0"/>
                <a:hlinkClick r:id="rId7"/>
              </a:rPr>
              <a:t>http://www.naco.gov.in/upload/2014%20mslns/BTS/Drug%20&amp;%20Cosmetic%20Act%201940.pdf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accessed on 1</a:t>
            </a:r>
            <a:r>
              <a:rPr lang="en-IN" sz="16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IN" sz="1600" dirty="0">
                <a:latin typeface="Times New Roman" pitchFamily="18" charset="0"/>
                <a:cs typeface="Times New Roman" pitchFamily="18" charset="0"/>
              </a:rPr>
              <a:t> May, 2016)</a:t>
            </a:r>
          </a:p>
        </p:txBody>
      </p:sp>
    </p:spTree>
    <p:extLst>
      <p:ext uri="{BB962C8B-B14F-4D97-AF65-F5344CB8AC3E}">
        <p14:creationId xmlns:p14="http://schemas.microsoft.com/office/powerpoint/2010/main" val="100996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s://www.inman.com/wp-content/uploads/2014/06/ThankYou_168813029-e1401908709439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pic>
        <p:nvPicPr>
          <p:cNvPr id="583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260648"/>
            <a:ext cx="8808913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93196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65311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Objective: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51520" y="980728"/>
            <a:ext cx="864096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IN" sz="2000" u="sng" dirty="0">
                <a:latin typeface="Times New Roman" pitchFamily="18" charset="0"/>
                <a:cs typeface="Times New Roman" pitchFamily="18" charset="0"/>
              </a:rPr>
              <a:t>General Objective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lnSpc>
                <a:spcPct val="20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 To organise and plan the laboratory services at Al Abeer Educity.</a:t>
            </a:r>
          </a:p>
          <a:p>
            <a:pPr algn="just">
              <a:lnSpc>
                <a:spcPct val="200000"/>
              </a:lnSpc>
            </a:pPr>
            <a:r>
              <a:rPr lang="en-IN" sz="2000" u="sng" dirty="0">
                <a:latin typeface="Times New Roman" pitchFamily="18" charset="0"/>
                <a:cs typeface="Times New Roman" pitchFamily="18" charset="0"/>
              </a:rPr>
              <a:t>Specific Objective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 fontAlgn="base">
              <a:lnSpc>
                <a:spcPct val="20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1) To plan infrastructure and equipment for the laboratory services at Al Abeer Educity.</a:t>
            </a:r>
          </a:p>
          <a:p>
            <a:pPr algn="just" fontAlgn="base">
              <a:lnSpc>
                <a:spcPct val="20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2) To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plan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the human resource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required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for the laboratory at Al Abeer Educity.</a:t>
            </a:r>
          </a:p>
          <a:p>
            <a:pPr algn="just" fontAlgn="base">
              <a:lnSpc>
                <a:spcPct val="200000"/>
              </a:lnSpc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3) To plan the process flow of laboratory at Al Abeer Educity.</a:t>
            </a:r>
          </a:p>
        </p:txBody>
      </p:sp>
    </p:spTree>
    <p:extLst>
      <p:ext uri="{BB962C8B-B14F-4D97-AF65-F5344CB8AC3E}">
        <p14:creationId xmlns:p14="http://schemas.microsoft.com/office/powerpoint/2010/main" val="300039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1520" y="265311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Methodology: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8823" y="1052736"/>
            <a:ext cx="84969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Descriptive Study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Time period: 64 days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Study Area: Al Abeer Educity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Data Collection Tool: Guiding documents i.e., guidelines, norms &amp; standards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Guiding documents are referred and planning is done accordingly.</a:t>
            </a:r>
          </a:p>
          <a:p>
            <a:pPr marL="285750" indent="-285750" algn="just">
              <a:lnSpc>
                <a:spcPct val="20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Guiding documents include MCI standards, NABL standards, CEA Standards etc.</a:t>
            </a:r>
          </a:p>
        </p:txBody>
      </p:sp>
    </p:spTree>
    <p:extLst>
      <p:ext uri="{BB962C8B-B14F-4D97-AF65-F5344CB8AC3E}">
        <p14:creationId xmlns:p14="http://schemas.microsoft.com/office/powerpoint/2010/main" val="163409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82" y="1916832"/>
            <a:ext cx="9051025" cy="4726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7422" y="245839"/>
            <a:ext cx="62187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Architectural drawing of Laboratory</a:t>
            </a:r>
            <a:endParaRPr lang="en-IN" sz="28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41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2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ppt/theme/themeOverride3.xml><?xml version="1.0" encoding="utf-8"?>
<a:themeOverride xmlns:a="http://schemas.openxmlformats.org/drawingml/2006/main">
  <a:clrScheme name="Waveform">
    <a:dk1>
      <a:sysClr val="windowText" lastClr="000000"/>
    </a:dk1>
    <a:lt1>
      <a:sysClr val="window" lastClr="FFFFFF"/>
    </a:lt1>
    <a:dk2>
      <a:srgbClr val="073E87"/>
    </a:dk2>
    <a:lt2>
      <a:srgbClr val="C6E7FC"/>
    </a:lt2>
    <a:accent1>
      <a:srgbClr val="31B6FD"/>
    </a:accent1>
    <a:accent2>
      <a:srgbClr val="4584D3"/>
    </a:accent2>
    <a:accent3>
      <a:srgbClr val="5BD078"/>
    </a:accent3>
    <a:accent4>
      <a:srgbClr val="A5D028"/>
    </a:accent4>
    <a:accent5>
      <a:srgbClr val="F5C040"/>
    </a:accent5>
    <a:accent6>
      <a:srgbClr val="05E0DB"/>
    </a:accent6>
    <a:hlink>
      <a:srgbClr val="0080FF"/>
    </a:hlink>
    <a:folHlink>
      <a:srgbClr val="5EAE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</TotalTime>
  <Words>4257</Words>
  <Application>Microsoft Office PowerPoint</Application>
  <PresentationFormat>On-screen Show (4:3)</PresentationFormat>
  <Paragraphs>1082</Paragraphs>
  <Slides>66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7" baseType="lpstr">
      <vt:lpstr>Waveform</vt:lpstr>
      <vt:lpstr>Dissertation report </vt:lpstr>
      <vt:lpstr>PowerPoint Presentation</vt:lpstr>
      <vt:lpstr>ORGANIZATION AND PLANNING  OF  LABORATORY SERVICES AT  AL ABEER EDUCITY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 AND PLANNING OF LABORATORY SERVICES AT  AL ABEER EDUCITY</dc:title>
  <dc:creator>admin</dc:creator>
  <cp:lastModifiedBy>admin</cp:lastModifiedBy>
  <cp:revision>129</cp:revision>
  <dcterms:created xsi:type="dcterms:W3CDTF">2016-05-15T17:07:22Z</dcterms:created>
  <dcterms:modified xsi:type="dcterms:W3CDTF">2016-05-17T03:38:18Z</dcterms:modified>
</cp:coreProperties>
</file>