
<file path=[Content_Types].xml><?xml version="1.0" encoding="utf-8"?>
<Types xmlns="http://schemas.openxmlformats.org/package/2006/content-types">
  <Default Extension="png" ContentType="image/png"/>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FF7D30-FF6E-4695-B97A-3E08D324AB04}"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2510962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F7D30-FF6E-4695-B97A-3E08D324AB04}"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347547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F7D30-FF6E-4695-B97A-3E08D324AB04}"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464979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F7D30-FF6E-4695-B97A-3E08D324AB04}"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170539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FF7D30-FF6E-4695-B97A-3E08D324AB04}"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258313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FF7D30-FF6E-4695-B97A-3E08D324AB04}"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1464187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FF7D30-FF6E-4695-B97A-3E08D324AB04}" type="datetimeFigureOut">
              <a:rPr lang="en-US" smtClean="0"/>
              <a:t>5/20/2016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172301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FF7D30-FF6E-4695-B97A-3E08D324AB04}" type="datetimeFigureOut">
              <a:rPr lang="en-US" smtClean="0"/>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419308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FF7D30-FF6E-4695-B97A-3E08D324AB04}" type="datetimeFigureOut">
              <a:rPr lang="en-US" smtClean="0"/>
              <a:t>5/20/2016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1478841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FF7D30-FF6E-4695-B97A-3E08D324AB04}"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182240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FF7D30-FF6E-4695-B97A-3E08D324AB04}"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DB55F-08CA-4398-9B42-B4EE44F9D1BC}" type="slidenum">
              <a:rPr lang="en-US" smtClean="0"/>
              <a:t>‹#›</a:t>
            </a:fld>
            <a:endParaRPr lang="en-US"/>
          </a:p>
        </p:txBody>
      </p:sp>
    </p:spTree>
    <p:extLst>
      <p:ext uri="{BB962C8B-B14F-4D97-AF65-F5344CB8AC3E}">
        <p14:creationId xmlns:p14="http://schemas.microsoft.com/office/powerpoint/2010/main" val="110496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F7D30-FF6E-4695-B97A-3E08D324AB04}" type="datetimeFigureOut">
              <a:rPr lang="en-US" smtClean="0"/>
              <a:t>5/20/2016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DB55F-08CA-4398-9B42-B4EE44F9D1BC}" type="slidenum">
              <a:rPr lang="en-US" smtClean="0"/>
              <a:t>‹#›</a:t>
            </a:fld>
            <a:endParaRPr lang="en-US"/>
          </a:p>
        </p:txBody>
      </p:sp>
    </p:spTree>
    <p:extLst>
      <p:ext uri="{BB962C8B-B14F-4D97-AF65-F5344CB8AC3E}">
        <p14:creationId xmlns:p14="http://schemas.microsoft.com/office/powerpoint/2010/main" val="2019613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Assessment of Awareness and Utilization of </a:t>
            </a:r>
            <a:r>
              <a:rPr lang="en-US" dirty="0" err="1" smtClean="0"/>
              <a:t>Janani</a:t>
            </a:r>
            <a:r>
              <a:rPr lang="en-US" dirty="0" smtClean="0"/>
              <a:t> </a:t>
            </a:r>
            <a:r>
              <a:rPr lang="en-US" dirty="0" err="1" smtClean="0"/>
              <a:t>Suraksha</a:t>
            </a:r>
            <a:r>
              <a:rPr lang="en-US" dirty="0" smtClean="0"/>
              <a:t> </a:t>
            </a:r>
            <a:r>
              <a:rPr lang="en-US" dirty="0" err="1"/>
              <a:t>Y</a:t>
            </a:r>
            <a:r>
              <a:rPr lang="en-US" dirty="0" err="1" smtClean="0"/>
              <a:t>ojana</a:t>
            </a:r>
            <a:endParaRPr lang="en-US" dirty="0"/>
          </a:p>
        </p:txBody>
      </p:sp>
      <p:sp>
        <p:nvSpPr>
          <p:cNvPr id="3" name="Subtitle 2"/>
          <p:cNvSpPr>
            <a:spLocks noGrp="1"/>
          </p:cNvSpPr>
          <p:nvPr>
            <p:ph type="subTitle" idx="1"/>
          </p:nvPr>
        </p:nvSpPr>
        <p:spPr/>
        <p:txBody>
          <a:bodyPr/>
          <a:lstStyle/>
          <a:p>
            <a:r>
              <a:rPr lang="en-US" dirty="0" smtClean="0"/>
              <a:t>Presented by:</a:t>
            </a:r>
          </a:p>
          <a:p>
            <a:r>
              <a:rPr lang="en-US" dirty="0" smtClean="0"/>
              <a:t>ANJALI VASHISHTH</a:t>
            </a:r>
          </a:p>
          <a:p>
            <a:r>
              <a:rPr lang="en-US" dirty="0" smtClean="0"/>
              <a:t>PG/14/008</a:t>
            </a:r>
            <a:endParaRPr lang="en-US" dirty="0"/>
          </a:p>
        </p:txBody>
      </p:sp>
    </p:spTree>
    <p:extLst>
      <p:ext uri="{BB962C8B-B14F-4D97-AF65-F5344CB8AC3E}">
        <p14:creationId xmlns:p14="http://schemas.microsoft.com/office/powerpoint/2010/main" val="863180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atin typeface="Times New Roman" panose="02020603050405020304" pitchFamily="18" charset="0"/>
                <a:cs typeface="Times New Roman" panose="02020603050405020304" pitchFamily="18" charset="0"/>
              </a:rPr>
              <a:t>Beneficiaries </a:t>
            </a:r>
            <a:r>
              <a:rPr lang="en-US" b="1" smtClean="0">
                <a:latin typeface="Times New Roman" panose="02020603050405020304" pitchFamily="18" charset="0"/>
                <a:cs typeface="Times New Roman" panose="02020603050405020304" pitchFamily="18" charset="0"/>
              </a:rPr>
              <a:t>awareness </a:t>
            </a:r>
            <a:r>
              <a:rPr lang="en-US" b="1" dirty="0">
                <a:latin typeface="Times New Roman" panose="02020603050405020304" pitchFamily="18" charset="0"/>
                <a:cs typeface="Times New Roman" panose="02020603050405020304" pitchFamily="18" charset="0"/>
              </a:rPr>
              <a:t>about JSY and its component in selected district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u="sng" dirty="0">
                <a:latin typeface="Times New Roman" panose="02020603050405020304" pitchFamily="18" charset="0"/>
                <a:cs typeface="Times New Roman" panose="02020603050405020304" pitchFamily="18" charset="0"/>
              </a:rPr>
              <a:t>Awareness about JSY</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142 beneficiaries out of 150 are aware of JSY program</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Source of information for beneficiaries about JSY are ASHA/ ANM/AWW </a:t>
            </a:r>
          </a:p>
          <a:p>
            <a:pPr marL="0" indent="0">
              <a:buNone/>
            </a:pPr>
            <a:r>
              <a:rPr lang="en-US" b="1" u="sng" dirty="0" smtClean="0">
                <a:latin typeface="Times New Roman" panose="02020603050405020304" pitchFamily="18" charset="0"/>
                <a:cs typeface="Times New Roman" panose="02020603050405020304" pitchFamily="18" charset="0"/>
              </a:rPr>
              <a:t>Knowledge about ANC</a:t>
            </a:r>
          </a:p>
          <a:p>
            <a:r>
              <a:rPr lang="en-US" dirty="0" smtClean="0">
                <a:latin typeface="Times New Roman" panose="02020603050405020304" pitchFamily="18" charset="0"/>
                <a:cs typeface="Times New Roman" panose="02020603050405020304" pitchFamily="18" charset="0"/>
              </a:rPr>
              <a:t>93% of beneficiaries are aware of ANC</a:t>
            </a:r>
          </a:p>
          <a:p>
            <a:r>
              <a:rPr lang="en-US" dirty="0" smtClean="0">
                <a:latin typeface="Times New Roman" panose="02020603050405020304" pitchFamily="18" charset="0"/>
                <a:cs typeface="Times New Roman" panose="02020603050405020304" pitchFamily="18" charset="0"/>
              </a:rPr>
              <a:t>90% are aware of health facility which are functional 24*7</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2606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615" y="829339"/>
            <a:ext cx="10917071" cy="5489574"/>
          </a:xfrm>
        </p:spPr>
        <p:txBody>
          <a:bodyPr>
            <a:normAutofit fontScale="92500" lnSpcReduction="10000"/>
          </a:bodyPr>
          <a:lstStyle/>
          <a:p>
            <a:pPr marL="0" indent="0">
              <a:buNone/>
            </a:pPr>
            <a:r>
              <a:rPr lang="en-US" b="1" u="sng" dirty="0">
                <a:latin typeface="Times New Roman" panose="02020603050405020304" pitchFamily="18" charset="0"/>
                <a:cs typeface="Times New Roman" panose="02020603050405020304" pitchFamily="18" charset="0"/>
              </a:rPr>
              <a:t>Knowledge about cash assistance in </a:t>
            </a:r>
            <a:r>
              <a:rPr lang="en-US" b="1" u="sng" dirty="0" smtClean="0">
                <a:latin typeface="Times New Roman" panose="02020603050405020304" pitchFamily="18" charset="0"/>
                <a:cs typeface="Times New Roman" panose="02020603050405020304" pitchFamily="18" charset="0"/>
              </a:rPr>
              <a:t>JSY</a:t>
            </a:r>
            <a:endParaRPr lang="en-US" b="1" u="sng"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90% of women are aware of cash benefits under JSY</a:t>
            </a:r>
          </a:p>
          <a:p>
            <a:r>
              <a:rPr lang="en-US" dirty="0" smtClean="0">
                <a:latin typeface="Times New Roman" panose="02020603050405020304" pitchFamily="18" charset="0"/>
                <a:cs typeface="Times New Roman" panose="02020603050405020304" pitchFamily="18" charset="0"/>
              </a:rPr>
              <a:t>81% of women have active bank account number</a:t>
            </a:r>
          </a:p>
          <a:p>
            <a:pPr marL="0" indent="0">
              <a:buNone/>
            </a:pPr>
            <a:r>
              <a:rPr lang="en-US" b="1" u="sng" dirty="0">
                <a:latin typeface="Times New Roman" panose="02020603050405020304" pitchFamily="18" charset="0"/>
                <a:cs typeface="Times New Roman" panose="02020603050405020304" pitchFamily="18" charset="0"/>
              </a:rPr>
              <a:t>Time of payment</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33 said at the time of discharge</a:t>
            </a:r>
          </a:p>
          <a:p>
            <a:r>
              <a:rPr lang="en-US" dirty="0" smtClean="0">
                <a:latin typeface="Times New Roman" panose="02020603050405020304" pitchFamily="18" charset="0"/>
                <a:cs typeface="Times New Roman" panose="02020603050405020304" pitchFamily="18" charset="0"/>
              </a:rPr>
              <a:t>11 say with in few days</a:t>
            </a:r>
          </a:p>
          <a:p>
            <a:r>
              <a:rPr lang="en-US" dirty="0" smtClean="0">
                <a:latin typeface="Times New Roman" panose="02020603050405020304" pitchFamily="18" charset="0"/>
                <a:cs typeface="Times New Roman" panose="02020603050405020304" pitchFamily="18" charset="0"/>
              </a:rPr>
              <a:t>51 say no specific time</a:t>
            </a:r>
          </a:p>
          <a:p>
            <a:pPr marL="0" indent="0">
              <a:buNone/>
            </a:pPr>
            <a:r>
              <a:rPr lang="en-US" b="1" u="sng" dirty="0" smtClean="0">
                <a:latin typeface="Times New Roman" panose="02020603050405020304" pitchFamily="18" charset="0"/>
                <a:cs typeface="Times New Roman" panose="02020603050405020304" pitchFamily="18" charset="0"/>
              </a:rPr>
              <a:t>Place of delivery</a:t>
            </a:r>
          </a:p>
          <a:p>
            <a:r>
              <a:rPr lang="en-US" dirty="0" smtClean="0">
                <a:latin typeface="Times New Roman" panose="02020603050405020304" pitchFamily="18" charset="0"/>
                <a:cs typeface="Times New Roman" panose="02020603050405020304" pitchFamily="18" charset="0"/>
              </a:rPr>
              <a:t>67 % deliver at </a:t>
            </a:r>
            <a:r>
              <a:rPr lang="en-US" dirty="0" err="1" smtClean="0">
                <a:latin typeface="Times New Roman" panose="02020603050405020304" pitchFamily="18" charset="0"/>
                <a:cs typeface="Times New Roman" panose="02020603050405020304" pitchFamily="18" charset="0"/>
              </a:rPr>
              <a:t>govt</a:t>
            </a:r>
            <a:r>
              <a:rPr lang="en-US" dirty="0" smtClean="0">
                <a:latin typeface="Times New Roman" panose="02020603050405020304" pitchFamily="18" charset="0"/>
                <a:cs typeface="Times New Roman" panose="02020603050405020304" pitchFamily="18" charset="0"/>
              </a:rPr>
              <a:t> health facility</a:t>
            </a:r>
          </a:p>
          <a:p>
            <a:r>
              <a:rPr lang="en-US" dirty="0" smtClean="0">
                <a:latin typeface="Times New Roman" panose="02020603050405020304" pitchFamily="18" charset="0"/>
                <a:cs typeface="Times New Roman" panose="02020603050405020304" pitchFamily="18" charset="0"/>
              </a:rPr>
              <a:t>24% home delivery</a:t>
            </a:r>
          </a:p>
          <a:p>
            <a:pPr marL="0" indent="0">
              <a:buNone/>
            </a:pPr>
            <a:r>
              <a:rPr lang="en-US" dirty="0" smtClean="0">
                <a:latin typeface="Times New Roman" panose="02020603050405020304" pitchFamily="18" charset="0"/>
                <a:cs typeface="Times New Roman" panose="02020603050405020304" pitchFamily="18" charset="0"/>
              </a:rPr>
              <a:t>Reason for non-institutional delivery is delivery institute is too far and there is no body to take care of their family during hospital stay. And availability of government transport is very difficult at odd times.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998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Recommendations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pPr>
              <a:lnSpc>
                <a:spcPct val="150000"/>
              </a:lnSpc>
            </a:pPr>
            <a:r>
              <a:rPr lang="en-US" dirty="0">
                <a:latin typeface="Times New Roman" panose="02020603050405020304" pitchFamily="18" charset="0"/>
                <a:cs typeface="Times New Roman" panose="02020603050405020304" pitchFamily="18" charset="0"/>
              </a:rPr>
              <a:t>Make sure that ASHAs should carry their reading material / module with them in </a:t>
            </a:r>
            <a:r>
              <a:rPr lang="en-US" dirty="0" smtClean="0">
                <a:latin typeface="Times New Roman" panose="02020603050405020304" pitchFamily="18" charset="0"/>
                <a:cs typeface="Times New Roman" panose="02020603050405020304" pitchFamily="18" charset="0"/>
              </a:rPr>
              <a:t>field.</a:t>
            </a:r>
          </a:p>
          <a:p>
            <a:pPr lvl="0">
              <a:lnSpc>
                <a:spcPct val="150000"/>
              </a:lnSpc>
            </a:pPr>
            <a:r>
              <a:rPr lang="en-US" dirty="0">
                <a:latin typeface="Times New Roman" panose="02020603050405020304" pitchFamily="18" charset="0"/>
                <a:cs typeface="Times New Roman" panose="02020603050405020304" pitchFamily="18" charset="0"/>
              </a:rPr>
              <a:t>To ensure that payment should be made on time. All the beneficiaries should have active bank account.</a:t>
            </a:r>
          </a:p>
          <a:p>
            <a:pPr>
              <a:lnSpc>
                <a:spcPct val="150000"/>
              </a:lnSpc>
            </a:pPr>
            <a:r>
              <a:rPr lang="en-US" dirty="0">
                <a:latin typeface="Times New Roman" panose="02020603050405020304" pitchFamily="18" charset="0"/>
                <a:cs typeface="Times New Roman" panose="02020603050405020304" pitchFamily="18" charset="0"/>
              </a:rPr>
              <a:t>Organize more awareness program regarding institutional delivery to avoid home deliveries. So we have safe motherhood </a:t>
            </a:r>
            <a:r>
              <a:rPr lang="en-US" dirty="0" smtClean="0">
                <a:latin typeface="Times New Roman" panose="02020603050405020304" pitchFamily="18" charset="0"/>
                <a:cs typeface="Times New Roman" panose="02020603050405020304" pitchFamily="18" charset="0"/>
              </a:rPr>
              <a:t>practices.</a:t>
            </a:r>
          </a:p>
          <a:p>
            <a:pPr lvl="0">
              <a:lnSpc>
                <a:spcPct val="150000"/>
              </a:lnSpc>
            </a:pPr>
            <a:r>
              <a:rPr lang="en-US" dirty="0">
                <a:latin typeface="Times New Roman" panose="02020603050405020304" pitchFamily="18" charset="0"/>
                <a:cs typeface="Times New Roman" panose="02020603050405020304" pitchFamily="18" charset="0"/>
              </a:rPr>
              <a:t>Along with introducing the JSY, parallel efforts have to make to improve quality of service delivery.</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927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6160" y="846161"/>
            <a:ext cx="10507639" cy="5330802"/>
          </a:xfrm>
        </p:spPr>
        <p:txBody>
          <a:bodyPr/>
          <a:lstStyle/>
          <a:p>
            <a:endParaRPr lang="en-US" dirty="0"/>
          </a:p>
        </p:txBody>
      </p:sp>
      <p:sp>
        <p:nvSpPr>
          <p:cNvPr id="4" name="Rectangle 3"/>
          <p:cNvSpPr/>
          <p:nvPr/>
        </p:nvSpPr>
        <p:spPr>
          <a:xfrm>
            <a:off x="3425588" y="2967335"/>
            <a:ext cx="4743321" cy="2123658"/>
          </a:xfrm>
          <a:prstGeom prst="rect">
            <a:avLst/>
          </a:prstGeom>
          <a:noFill/>
        </p:spPr>
        <p:txBody>
          <a:bodyPr wrap="squar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THANK YOU !!</a:t>
            </a:r>
            <a:endParaRPr lang="en-US" sz="66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5188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Times New Roman" panose="02020603050405020304" pitchFamily="18" charset="0"/>
                <a:cs typeface="Times New Roman" panose="02020603050405020304" pitchFamily="18" charset="0"/>
              </a:rPr>
              <a:t>Introduction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just"/>
            <a:r>
              <a:rPr lang="en-US" dirty="0" err="1">
                <a:latin typeface="Times New Roman" panose="02020603050405020304" pitchFamily="18" charset="0"/>
                <a:cs typeface="Times New Roman" panose="02020603050405020304" pitchFamily="18" charset="0"/>
              </a:rPr>
              <a:t>Janani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Suraksha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Yojana</a:t>
            </a:r>
            <a:r>
              <a:rPr lang="en-US" dirty="0">
                <a:latin typeface="Times New Roman" panose="02020603050405020304" pitchFamily="18" charset="0"/>
                <a:cs typeface="Times New Roman" panose="02020603050405020304" pitchFamily="18" charset="0"/>
              </a:rPr>
              <a:t> (JSY) is a safe motherhood intervention under </a:t>
            </a:r>
            <a:r>
              <a:rPr lang="en-US" dirty="0" smtClean="0">
                <a:latin typeface="Times New Roman" panose="02020603050405020304" pitchFamily="18" charset="0"/>
                <a:cs typeface="Times New Roman" panose="02020603050405020304" pitchFamily="18" charset="0"/>
              </a:rPr>
              <a:t>the National </a:t>
            </a:r>
            <a:r>
              <a:rPr lang="en-US" dirty="0">
                <a:latin typeface="Times New Roman" panose="02020603050405020304" pitchFamily="18" charset="0"/>
                <a:cs typeface="Times New Roman" panose="02020603050405020304" pitchFamily="18" charset="0"/>
              </a:rPr>
              <a:t>Rural Health Mission (NRHM) being implemented with the objective </a:t>
            </a:r>
            <a:r>
              <a:rPr lang="en-US" dirty="0" smtClean="0">
                <a:latin typeface="Times New Roman" panose="02020603050405020304" pitchFamily="18" charset="0"/>
                <a:cs typeface="Times New Roman" panose="02020603050405020304" pitchFamily="18" charset="0"/>
              </a:rPr>
              <a:t>of reducing </a:t>
            </a:r>
            <a:r>
              <a:rPr lang="en-US" dirty="0">
                <a:latin typeface="Times New Roman" panose="02020603050405020304" pitchFamily="18" charset="0"/>
                <a:cs typeface="Times New Roman" panose="02020603050405020304" pitchFamily="18" charset="0"/>
              </a:rPr>
              <a:t>maternal and neo-natal mortality </a:t>
            </a:r>
            <a:r>
              <a:rPr lang="en-US" dirty="0" smtClean="0">
                <a:latin typeface="Times New Roman" panose="02020603050405020304" pitchFamily="18" charset="0"/>
                <a:cs typeface="Times New Roman" panose="02020603050405020304" pitchFamily="18" charset="0"/>
              </a:rPr>
              <a:t>by promoting </a:t>
            </a:r>
            <a:r>
              <a:rPr lang="en-US" dirty="0">
                <a:latin typeface="Times New Roman" panose="02020603050405020304" pitchFamily="18" charset="0"/>
                <a:cs typeface="Times New Roman" panose="02020603050405020304" pitchFamily="18" charset="0"/>
              </a:rPr>
              <a:t>institutional delivery </a:t>
            </a:r>
            <a:r>
              <a:rPr lang="en-US" dirty="0" smtClean="0">
                <a:latin typeface="Times New Roman" panose="02020603050405020304" pitchFamily="18" charset="0"/>
                <a:cs typeface="Times New Roman" panose="02020603050405020304" pitchFamily="18" charset="0"/>
              </a:rPr>
              <a:t>among the </a:t>
            </a:r>
            <a:r>
              <a:rPr lang="en-US" dirty="0">
                <a:latin typeface="Times New Roman" panose="02020603050405020304" pitchFamily="18" charset="0"/>
                <a:cs typeface="Times New Roman" panose="02020603050405020304" pitchFamily="18" charset="0"/>
              </a:rPr>
              <a:t>poor pregnant women. The </a:t>
            </a:r>
            <a:r>
              <a:rPr lang="en-US" dirty="0" err="1">
                <a:latin typeface="Times New Roman" panose="02020603050405020304" pitchFamily="18" charset="0"/>
                <a:cs typeface="Times New Roman" panose="02020603050405020304" pitchFamily="18" charset="0"/>
              </a:rPr>
              <a:t>Yojana</a:t>
            </a:r>
            <a:r>
              <a:rPr lang="en-US" dirty="0">
                <a:latin typeface="Times New Roman" panose="02020603050405020304" pitchFamily="18" charset="0"/>
                <a:cs typeface="Times New Roman" panose="02020603050405020304" pitchFamily="18" charset="0"/>
              </a:rPr>
              <a:t>, launched on 12th April 2005, by the </a:t>
            </a:r>
            <a:r>
              <a:rPr lang="en-US" dirty="0" err="1" smtClean="0">
                <a:latin typeface="Times New Roman" panose="02020603050405020304" pitchFamily="18" charset="0"/>
                <a:cs typeface="Times New Roman" panose="02020603050405020304" pitchFamily="18" charset="0"/>
              </a:rPr>
              <a:t>Hon’ble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Prime </a:t>
            </a:r>
            <a:r>
              <a:rPr lang="en-US" dirty="0">
                <a:latin typeface="Times New Roman" panose="02020603050405020304" pitchFamily="18" charset="0"/>
                <a:cs typeface="Times New Roman" panose="02020603050405020304" pitchFamily="18" charset="0"/>
              </a:rPr>
              <a:t>Minister, is being implemented in all states and UTs with special focus on </a:t>
            </a:r>
            <a:r>
              <a:rPr lang="en-US" dirty="0" smtClean="0">
                <a:latin typeface="Times New Roman" panose="02020603050405020304" pitchFamily="18" charset="0"/>
                <a:cs typeface="Times New Roman" panose="02020603050405020304" pitchFamily="18" charset="0"/>
              </a:rPr>
              <a:t>low performing </a:t>
            </a:r>
            <a:r>
              <a:rPr lang="en-US" dirty="0">
                <a:latin typeface="Times New Roman" panose="02020603050405020304" pitchFamily="18" charset="0"/>
                <a:cs typeface="Times New Roman" panose="02020603050405020304" pitchFamily="18" charset="0"/>
              </a:rPr>
              <a:t>states</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JSY is a 100 % centrally sponsored scheme and it integrates cash </a:t>
            </a:r>
            <a:r>
              <a:rPr lang="en-US" dirty="0" smtClean="0">
                <a:latin typeface="Times New Roman" panose="02020603050405020304" pitchFamily="18" charset="0"/>
                <a:cs typeface="Times New Roman" panose="02020603050405020304" pitchFamily="18" charset="0"/>
              </a:rPr>
              <a:t>assistance with </a:t>
            </a:r>
            <a:r>
              <a:rPr lang="en-US" dirty="0">
                <a:latin typeface="Times New Roman" panose="02020603050405020304" pitchFamily="18" charset="0"/>
                <a:cs typeface="Times New Roman" panose="02020603050405020304" pitchFamily="18" charset="0"/>
              </a:rPr>
              <a:t>delivery and post-delivery care</a:t>
            </a:r>
            <a:r>
              <a:rPr lang="en-US" dirty="0" smtClean="0"/>
              <a:t>.</a:t>
            </a:r>
          </a:p>
          <a:p>
            <a:pPr algn="just"/>
            <a:r>
              <a:rPr lang="en-US" dirty="0">
                <a:latin typeface="Times New Roman" panose="02020603050405020304" pitchFamily="18" charset="0"/>
                <a:cs typeface="Times New Roman" panose="02020603050405020304" pitchFamily="18" charset="0"/>
              </a:rPr>
              <a:t>The </a:t>
            </a:r>
            <a:r>
              <a:rPr lang="en-US" dirty="0" err="1">
                <a:latin typeface="Times New Roman" panose="02020603050405020304" pitchFamily="18" charset="0"/>
                <a:cs typeface="Times New Roman" panose="02020603050405020304" pitchFamily="18" charset="0"/>
              </a:rPr>
              <a:t>Yojana</a:t>
            </a:r>
            <a:r>
              <a:rPr lang="en-US" dirty="0">
                <a:latin typeface="Times New Roman" panose="02020603050405020304" pitchFamily="18" charset="0"/>
                <a:cs typeface="Times New Roman" panose="02020603050405020304" pitchFamily="18" charset="0"/>
              </a:rPr>
              <a:t> has identified ASHA, the accredited social health activist as </a:t>
            </a:r>
            <a:r>
              <a:rPr lang="en-US" dirty="0" smtClean="0">
                <a:latin typeface="Times New Roman" panose="02020603050405020304" pitchFamily="18" charset="0"/>
                <a:cs typeface="Times New Roman" panose="02020603050405020304" pitchFamily="18" charset="0"/>
              </a:rPr>
              <a:t>an effective </a:t>
            </a:r>
            <a:r>
              <a:rPr lang="en-US" dirty="0">
                <a:latin typeface="Times New Roman" panose="02020603050405020304" pitchFamily="18" charset="0"/>
                <a:cs typeface="Times New Roman" panose="02020603050405020304" pitchFamily="18" charset="0"/>
              </a:rPr>
              <a:t>link between the Government and the poor pregnant </a:t>
            </a:r>
            <a:r>
              <a:rPr lang="en-US" dirty="0" smtClean="0">
                <a:latin typeface="Times New Roman" panose="02020603050405020304" pitchFamily="18" charset="0"/>
                <a:cs typeface="Times New Roman" panose="02020603050405020304" pitchFamily="18" charset="0"/>
              </a:rPr>
              <a:t>women.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628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Important Features of JSY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lnSpc>
                <a:spcPct val="200000"/>
              </a:lnSpc>
            </a:pPr>
            <a:r>
              <a:rPr lang="en-US" dirty="0">
                <a:latin typeface="Times New Roman" panose="02020603050405020304" pitchFamily="18" charset="0"/>
                <a:cs typeface="Times New Roman" panose="02020603050405020304" pitchFamily="18" charset="0"/>
              </a:rPr>
              <a:t>The scheme focuses on the poor pregnant woman with special dispensation for states having low institutional delivery </a:t>
            </a:r>
            <a:r>
              <a:rPr lang="en-US" dirty="0" smtClean="0">
                <a:latin typeface="Times New Roman" panose="02020603050405020304" pitchFamily="18" charset="0"/>
                <a:cs typeface="Times New Roman" panose="02020603050405020304" pitchFamily="18" charset="0"/>
              </a:rPr>
              <a:t>rates.</a:t>
            </a:r>
          </a:p>
          <a:p>
            <a:pPr algn="just">
              <a:lnSpc>
                <a:spcPct val="200000"/>
              </a:lnSpc>
            </a:pPr>
            <a:r>
              <a:rPr lang="en-US" dirty="0" smtClean="0">
                <a:latin typeface="Times New Roman" panose="02020603050405020304" pitchFamily="18" charset="0"/>
                <a:cs typeface="Times New Roman" panose="02020603050405020304" pitchFamily="18" charset="0"/>
              </a:rPr>
              <a:t>Tracking each pregnancy.</a:t>
            </a:r>
          </a:p>
          <a:p>
            <a:pPr algn="just">
              <a:lnSpc>
                <a:spcPct val="200000"/>
              </a:lnSpc>
            </a:pPr>
            <a:r>
              <a:rPr lang="en-US" dirty="0" smtClean="0">
                <a:latin typeface="Times New Roman" panose="02020603050405020304" pitchFamily="18" charset="0"/>
                <a:cs typeface="Times New Roman" panose="02020603050405020304" pitchFamily="18" charset="0"/>
              </a:rPr>
              <a:t>Eligibility for cash assistance.</a:t>
            </a:r>
          </a:p>
          <a:p>
            <a:pPr algn="just">
              <a:lnSpc>
                <a:spcPct val="20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395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Objectives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sz="3200" b="1" dirty="0">
                <a:latin typeface="Times New Roman" panose="02020603050405020304" pitchFamily="18" charset="0"/>
                <a:cs typeface="Times New Roman" panose="02020603050405020304" pitchFamily="18" charset="0"/>
              </a:rPr>
              <a:t>General </a:t>
            </a:r>
            <a:r>
              <a:rPr lang="en-US" sz="3200" b="1" dirty="0" smtClean="0">
                <a:latin typeface="Times New Roman" panose="02020603050405020304" pitchFamily="18" charset="0"/>
                <a:cs typeface="Times New Roman" panose="02020603050405020304" pitchFamily="18" charset="0"/>
              </a:rPr>
              <a:t>Objective</a:t>
            </a:r>
            <a:endParaRPr lang="en-US" sz="3200"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To study the knowledge, awareness, and utilization pattern of services under JSY among the beneficiaries in </a:t>
            </a:r>
            <a:r>
              <a:rPr lang="en-US" dirty="0" err="1">
                <a:latin typeface="Times New Roman" panose="02020603050405020304" pitchFamily="18" charset="0"/>
                <a:cs typeface="Times New Roman" panose="02020603050405020304" pitchFamily="18" charset="0"/>
              </a:rPr>
              <a:t>Mehsana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District of </a:t>
            </a:r>
            <a:r>
              <a:rPr lang="en-US" dirty="0" smtClean="0">
                <a:latin typeface="Times New Roman" panose="02020603050405020304" pitchFamily="18" charset="0"/>
                <a:cs typeface="Times New Roman" panose="02020603050405020304" pitchFamily="18" charset="0"/>
              </a:rPr>
              <a:t>Gujarat.</a:t>
            </a:r>
          </a:p>
          <a:p>
            <a:pPr marL="0" indent="0">
              <a:buNone/>
            </a:pPr>
            <a:r>
              <a:rPr lang="en-US" sz="3200" b="1" dirty="0" smtClean="0">
                <a:latin typeface="Times New Roman" panose="02020603050405020304" pitchFamily="18" charset="0"/>
                <a:cs typeface="Times New Roman" panose="02020603050405020304" pitchFamily="18" charset="0"/>
              </a:rPr>
              <a:t>Specific Objectives</a:t>
            </a:r>
          </a:p>
          <a:p>
            <a:pPr lvl="0"/>
            <a:r>
              <a:rPr lang="en-US" dirty="0" smtClean="0">
                <a:latin typeface="Times New Roman" panose="02020603050405020304" pitchFamily="18" charset="0"/>
                <a:cs typeface="Times New Roman" panose="02020603050405020304" pitchFamily="18" charset="0"/>
              </a:rPr>
              <a:t>To </a:t>
            </a:r>
            <a:r>
              <a:rPr lang="en-US" dirty="0" smtClean="0">
                <a:latin typeface="Times New Roman" panose="02020603050405020304" pitchFamily="18" charset="0"/>
                <a:cs typeface="Times New Roman" panose="02020603050405020304" pitchFamily="18" charset="0"/>
              </a:rPr>
              <a:t>assess </a:t>
            </a:r>
            <a:r>
              <a:rPr lang="en-US" dirty="0">
                <a:latin typeface="Times New Roman" panose="02020603050405020304" pitchFamily="18" charset="0"/>
                <a:cs typeface="Times New Roman" panose="02020603050405020304" pitchFamily="18" charset="0"/>
              </a:rPr>
              <a:t>the knowledge of ASHA regarding </a:t>
            </a:r>
            <a:r>
              <a:rPr lang="en-US" dirty="0" smtClean="0">
                <a:latin typeface="Times New Roman" panose="02020603050405020304" pitchFamily="18" charset="0"/>
                <a:cs typeface="Times New Roman" panose="02020603050405020304" pitchFamily="18" charset="0"/>
              </a:rPr>
              <a:t>JSY.</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To </a:t>
            </a:r>
            <a:r>
              <a:rPr lang="en-US" dirty="0" smtClean="0">
                <a:latin typeface="Times New Roman" panose="02020603050405020304" pitchFamily="18" charset="0"/>
                <a:cs typeface="Times New Roman" panose="02020603050405020304" pitchFamily="18" charset="0"/>
              </a:rPr>
              <a:t>assess </a:t>
            </a:r>
            <a:r>
              <a:rPr lang="en-US" dirty="0">
                <a:latin typeface="Times New Roman" panose="02020603050405020304" pitchFamily="18" charset="0"/>
                <a:cs typeface="Times New Roman" panose="02020603050405020304" pitchFamily="18" charset="0"/>
              </a:rPr>
              <a:t>the awareness level of beneficiaries regarding </a:t>
            </a:r>
            <a:r>
              <a:rPr lang="en-US" dirty="0" smtClean="0">
                <a:latin typeface="Times New Roman" panose="02020603050405020304" pitchFamily="18" charset="0"/>
                <a:cs typeface="Times New Roman" panose="02020603050405020304" pitchFamily="18" charset="0"/>
              </a:rPr>
              <a:t>JSY.</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To </a:t>
            </a:r>
            <a:r>
              <a:rPr lang="en-US" dirty="0" smtClean="0">
                <a:latin typeface="Times New Roman" panose="02020603050405020304" pitchFamily="18" charset="0"/>
                <a:cs typeface="Times New Roman" panose="02020603050405020304" pitchFamily="18" charset="0"/>
              </a:rPr>
              <a:t>assess </a:t>
            </a:r>
            <a:r>
              <a:rPr lang="en-US" dirty="0">
                <a:latin typeface="Times New Roman" panose="02020603050405020304" pitchFamily="18" charset="0"/>
                <a:cs typeface="Times New Roman" panose="02020603050405020304" pitchFamily="18" charset="0"/>
              </a:rPr>
              <a:t>the utilization of services under JSY among the beneficiaries in </a:t>
            </a:r>
            <a:r>
              <a:rPr lang="en-US" dirty="0" err="1">
                <a:latin typeface="Times New Roman" panose="02020603050405020304" pitchFamily="18" charset="0"/>
                <a:cs typeface="Times New Roman" panose="02020603050405020304" pitchFamily="18" charset="0"/>
              </a:rPr>
              <a:t>Mehsana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district.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173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Methodology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04967" y="1825625"/>
            <a:ext cx="11518711" cy="4752596"/>
          </a:xfrm>
        </p:spPr>
        <p:txBody>
          <a:bodyPr>
            <a:normAutofit/>
          </a:bodyPr>
          <a:lstStyle/>
          <a:p>
            <a:pPr marL="0" indent="0">
              <a:buNone/>
            </a:pPr>
            <a:r>
              <a:rPr lang="en-US" sz="3200" b="1" dirty="0">
                <a:latin typeface="Times New Roman" panose="02020603050405020304" pitchFamily="18" charset="0"/>
                <a:cs typeface="Times New Roman" panose="02020603050405020304" pitchFamily="18" charset="0"/>
              </a:rPr>
              <a:t>Study </a:t>
            </a:r>
            <a:r>
              <a:rPr lang="en-US" sz="3200" b="1" dirty="0" smtClean="0">
                <a:latin typeface="Times New Roman" panose="02020603050405020304" pitchFamily="18" charset="0"/>
                <a:cs typeface="Times New Roman" panose="02020603050405020304" pitchFamily="18" charset="0"/>
              </a:rPr>
              <a:t>Design</a:t>
            </a:r>
            <a:r>
              <a:rPr lang="en-US" sz="32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Cross-sectional </a:t>
            </a:r>
            <a:r>
              <a:rPr lang="en-US" dirty="0">
                <a:latin typeface="Times New Roman" panose="02020603050405020304" pitchFamily="18" charset="0"/>
                <a:cs typeface="Times New Roman" panose="02020603050405020304" pitchFamily="18" charset="0"/>
              </a:rPr>
              <a:t>descriptive </a:t>
            </a:r>
          </a:p>
          <a:p>
            <a:pPr marL="0" indent="0">
              <a:buNone/>
            </a:pPr>
            <a:r>
              <a:rPr lang="en-US" sz="3200" b="1" dirty="0">
                <a:latin typeface="Times New Roman" panose="02020603050405020304" pitchFamily="18" charset="0"/>
                <a:cs typeface="Times New Roman" panose="02020603050405020304" pitchFamily="18" charset="0"/>
              </a:rPr>
              <a:t>Study Area</a:t>
            </a:r>
            <a:r>
              <a:rPr lang="en-US" sz="3200"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Mahesana</a:t>
            </a:r>
            <a:r>
              <a:rPr lang="en-US" dirty="0">
                <a:latin typeface="Times New Roman" panose="02020603050405020304" pitchFamily="18" charset="0"/>
                <a:cs typeface="Times New Roman" panose="02020603050405020304" pitchFamily="18" charset="0"/>
              </a:rPr>
              <a:t> district, </a:t>
            </a:r>
            <a:r>
              <a:rPr lang="en-US" dirty="0" smtClean="0">
                <a:latin typeface="Times New Roman" panose="02020603050405020304" pitchFamily="18" charset="0"/>
                <a:cs typeface="Times New Roman" panose="02020603050405020304" pitchFamily="18" charset="0"/>
              </a:rPr>
              <a:t>Gujarat</a:t>
            </a:r>
          </a:p>
          <a:p>
            <a:pPr marL="0" indent="0">
              <a:buNone/>
            </a:pPr>
            <a:r>
              <a:rPr lang="en-US" sz="3200" b="1" dirty="0" smtClean="0">
                <a:latin typeface="Times New Roman" panose="02020603050405020304" pitchFamily="18" charset="0"/>
                <a:cs typeface="Times New Roman" panose="02020603050405020304" pitchFamily="18" charset="0"/>
              </a:rPr>
              <a:t>Sample Size</a:t>
            </a:r>
            <a:r>
              <a:rPr lang="en-US" sz="3200"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50 ASHA and 150 Beneficiaries</a:t>
            </a:r>
          </a:p>
          <a:p>
            <a:pPr marL="0" indent="0">
              <a:buNone/>
            </a:pPr>
            <a:r>
              <a:rPr lang="en-US" sz="3200" b="1" dirty="0">
                <a:latin typeface="Times New Roman" panose="02020603050405020304" pitchFamily="18" charset="0"/>
                <a:cs typeface="Times New Roman" panose="02020603050405020304" pitchFamily="18" charset="0"/>
              </a:rPr>
              <a:t>Sampling Technique</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Convenience random sampling </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b="1" smtClean="0">
                <a:latin typeface="Times New Roman" panose="02020603050405020304" pitchFamily="18" charset="0"/>
                <a:cs typeface="Times New Roman" panose="02020603050405020304" pitchFamily="18" charset="0"/>
              </a:rPr>
              <a:t>Study Tool</a:t>
            </a:r>
            <a:r>
              <a:rPr lang="en-US" sz="320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Monitoring checklist is prepared for both ASHA and </a:t>
            </a:r>
            <a:r>
              <a:rPr lang="en-US" dirty="0" smtClean="0">
                <a:latin typeface="Times New Roman" panose="02020603050405020304" pitchFamily="18" charset="0"/>
                <a:cs typeface="Times New Roman" panose="02020603050405020304" pitchFamily="18" charset="0"/>
              </a:rPr>
              <a:t>          Beneficiaries </a:t>
            </a:r>
            <a:r>
              <a:rPr lang="en-US" dirty="0">
                <a:latin typeface="Times New Roman" panose="02020603050405020304" pitchFamily="18" charset="0"/>
                <a:cs typeface="Times New Roman" panose="02020603050405020304" pitchFamily="18" charset="0"/>
              </a:rPr>
              <a:t>of JSY to access their knowledge, awareness and utilization of services under JSY.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sz="3200" b="1" dirty="0">
                <a:latin typeface="Times New Roman" panose="02020603050405020304" pitchFamily="18" charset="0"/>
                <a:cs typeface="Times New Roman" panose="02020603050405020304" pitchFamily="18" charset="0"/>
              </a:rPr>
              <a:t>Data Analysis </a:t>
            </a:r>
            <a:r>
              <a:rPr lang="en-US" sz="3200"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Data was analyzed using MS-excel</a:t>
            </a:r>
            <a:r>
              <a:rPr lang="en-US" dirty="0" smtClean="0">
                <a:latin typeface="Times New Roman" panose="02020603050405020304" pitchFamily="18" charset="0"/>
                <a:cs typeface="Times New Roman" panose="02020603050405020304" pitchFamily="18" charset="0"/>
              </a:rPr>
              <a:t>.</a:t>
            </a:r>
          </a:p>
          <a:p>
            <a:pPr marL="0" indent="0" algn="just">
              <a:buNone/>
            </a:pPr>
            <a:r>
              <a:rPr lang="en-US" sz="3200" b="1" dirty="0" smtClean="0">
                <a:latin typeface="Times New Roman" panose="02020603050405020304" pitchFamily="18" charset="0"/>
                <a:cs typeface="Times New Roman" panose="02020603050405020304" pitchFamily="18" charset="0"/>
              </a:rPr>
              <a:t>Duration of study - </a:t>
            </a:r>
            <a:r>
              <a:rPr lang="en-US" dirty="0">
                <a:latin typeface="Times New Roman" panose="02020603050405020304" pitchFamily="18" charset="0"/>
                <a:cs typeface="Times New Roman" panose="02020603050405020304" pitchFamily="18" charset="0"/>
              </a:rPr>
              <a:t>3 months </a:t>
            </a: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8723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RESULT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Total utilization of JSY </a:t>
            </a:r>
            <a:r>
              <a:rPr lang="en-US" dirty="0" smtClean="0">
                <a:latin typeface="Times New Roman" panose="02020603050405020304" pitchFamily="18" charset="0"/>
                <a:cs typeface="Times New Roman" panose="02020603050405020304" pitchFamily="18" charset="0"/>
              </a:rPr>
              <a:t>scheme in </a:t>
            </a:r>
            <a:r>
              <a:rPr lang="en-US" dirty="0" err="1" smtClean="0">
                <a:latin typeface="Times New Roman" panose="02020603050405020304" pitchFamily="18" charset="0"/>
                <a:cs typeface="Times New Roman" panose="02020603050405020304" pitchFamily="18" charset="0"/>
              </a:rPr>
              <a:t>Mahesana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(Last quarter December, January, February, March 2015-16</a:t>
            </a:r>
            <a:r>
              <a:rPr lang="en-US" dirty="0" smtClean="0"/>
              <a:t>)</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Above table shows in </a:t>
            </a:r>
            <a:r>
              <a:rPr lang="en-US" dirty="0" err="1" smtClean="0">
                <a:latin typeface="Times New Roman" panose="02020603050405020304" pitchFamily="18" charset="0"/>
                <a:cs typeface="Times New Roman" panose="02020603050405020304" pitchFamily="18" charset="0"/>
              </a:rPr>
              <a:t>Mahesana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only 51% of deliveries are JSY      registered</a:t>
            </a:r>
            <a:r>
              <a:rPr lang="en-US" dirty="0" smtClean="0">
                <a:latin typeface="Times New Roman" panose="02020603050405020304" pitchFamily="18" charset="0"/>
                <a:cs typeface="Times New Roman" panose="02020603050405020304" pitchFamily="18" charset="0"/>
              </a:rPr>
              <a:t>.</a:t>
            </a:r>
          </a:p>
          <a:p>
            <a:pPr marL="0" indent="0" algn="just">
              <a:buNone/>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46171677"/>
              </p:ext>
            </p:extLst>
          </p:nvPr>
        </p:nvGraphicFramePr>
        <p:xfrm>
          <a:off x="1105468" y="2920622"/>
          <a:ext cx="9853684" cy="1354992"/>
        </p:xfrm>
        <a:graphic>
          <a:graphicData uri="http://schemas.openxmlformats.org/drawingml/2006/table">
            <a:tbl>
              <a:tblPr firstRow="1" firstCol="1" bandRow="1">
                <a:tableStyleId>{5C22544A-7EE6-4342-B048-85BDC9FD1C3A}</a:tableStyleId>
              </a:tblPr>
              <a:tblGrid>
                <a:gridCol w="4926842"/>
                <a:gridCol w="4926842"/>
              </a:tblGrid>
              <a:tr h="451664">
                <a:tc>
                  <a:txBody>
                    <a:bodyPr/>
                    <a:lstStyle/>
                    <a:p>
                      <a:pPr marL="0" marR="0">
                        <a:spcBef>
                          <a:spcPts val="0"/>
                        </a:spcBef>
                        <a:spcAft>
                          <a:spcPts val="0"/>
                        </a:spcAft>
                      </a:pPr>
                      <a:r>
                        <a:rPr lang="en-US" sz="2000" dirty="0" smtClean="0">
                          <a:solidFill>
                            <a:schemeClr val="tx1"/>
                          </a:solidFill>
                          <a:effectLst/>
                          <a:latin typeface="Times New Roman" panose="02020603050405020304" pitchFamily="18" charset="0"/>
                          <a:cs typeface="Times New Roman" panose="02020603050405020304" pitchFamily="18" charset="0"/>
                        </a:rPr>
                        <a:t>Type of delivery</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marL="0" marR="0">
                        <a:spcBef>
                          <a:spcPts val="0"/>
                        </a:spcBef>
                        <a:spcAft>
                          <a:spcPts val="0"/>
                        </a:spcAft>
                      </a:pPr>
                      <a:r>
                        <a:rPr lang="en-US" sz="2000" b="1" kern="1200" dirty="0">
                          <a:solidFill>
                            <a:schemeClr val="tx1"/>
                          </a:solidFill>
                          <a:effectLst/>
                          <a:latin typeface="Times New Roman" panose="02020603050405020304" pitchFamily="18" charset="0"/>
                          <a:ea typeface="+mn-ea"/>
                          <a:cs typeface="Times New Roman" panose="02020603050405020304" pitchFamily="18" charset="0"/>
                        </a:rPr>
                        <a:t>Number of deliveries</a:t>
                      </a:r>
                    </a:p>
                  </a:txBody>
                  <a:tcPr marL="68580" marR="68580" marT="0" marB="0"/>
                </a:tc>
              </a:tr>
              <a:tr h="451664">
                <a:tc>
                  <a:txBody>
                    <a:bodyPr/>
                    <a:lstStyle/>
                    <a:p>
                      <a:pPr marL="0" marR="0" algn="l" defTabSz="914400" rtl="0" eaLnBrk="1" latinLnBrk="0" hangingPunct="1">
                        <a:spcBef>
                          <a:spcPts val="0"/>
                        </a:spcBef>
                        <a:spcAft>
                          <a:spcPts val="0"/>
                        </a:spcAft>
                      </a:pPr>
                      <a:r>
                        <a:rPr lang="en-US" sz="2000" b="1" kern="1200" dirty="0">
                          <a:solidFill>
                            <a:schemeClr val="tx1"/>
                          </a:solidFill>
                          <a:effectLst/>
                          <a:latin typeface="Times New Roman" panose="02020603050405020304" pitchFamily="18" charset="0"/>
                          <a:ea typeface="+mn-ea"/>
                          <a:cs typeface="Times New Roman" panose="02020603050405020304" pitchFamily="18" charset="0"/>
                        </a:rPr>
                        <a:t>Total no of deliveries in </a:t>
                      </a:r>
                      <a:r>
                        <a:rPr lang="en-US" sz="2000" b="1" kern="1200" dirty="0" err="1">
                          <a:solidFill>
                            <a:schemeClr val="tx1"/>
                          </a:solidFill>
                          <a:effectLst/>
                          <a:latin typeface="Times New Roman" panose="02020603050405020304" pitchFamily="18" charset="0"/>
                          <a:ea typeface="+mn-ea"/>
                          <a:cs typeface="Times New Roman" panose="02020603050405020304" pitchFamily="18" charset="0"/>
                        </a:rPr>
                        <a:t>Mahesana</a:t>
                      </a:r>
                      <a:endParaRPr lang="en-US" sz="20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algn="l" defTabSz="914400" rtl="0" eaLnBrk="1" latinLnBrk="0" hangingPunct="1">
                        <a:spcBef>
                          <a:spcPts val="0"/>
                        </a:spcBef>
                        <a:spcAft>
                          <a:spcPts val="0"/>
                        </a:spcAft>
                      </a:pPr>
                      <a:r>
                        <a:rPr lang="en-US" sz="2000" b="1" kern="1200" dirty="0">
                          <a:solidFill>
                            <a:schemeClr val="tx1"/>
                          </a:solidFill>
                          <a:effectLst/>
                          <a:latin typeface="Times New Roman" panose="02020603050405020304" pitchFamily="18" charset="0"/>
                          <a:ea typeface="+mn-ea"/>
                          <a:cs typeface="Times New Roman" panose="02020603050405020304" pitchFamily="18" charset="0"/>
                        </a:rPr>
                        <a:t>4856</a:t>
                      </a:r>
                    </a:p>
                  </a:txBody>
                  <a:tcPr marL="68580" marR="68580" marT="0" marB="0">
                    <a:solidFill>
                      <a:schemeClr val="accent1">
                        <a:lumMod val="20000"/>
                        <a:lumOff val="80000"/>
                      </a:schemeClr>
                    </a:solidFill>
                  </a:tcPr>
                </a:tc>
              </a:tr>
              <a:tr h="451664">
                <a:tc>
                  <a:txBody>
                    <a:bodyPr/>
                    <a:lstStyle/>
                    <a:p>
                      <a:pPr marL="0" marR="0" algn="l" defTabSz="914400" rtl="0" eaLnBrk="1" latinLnBrk="0" hangingPunct="1">
                        <a:spcBef>
                          <a:spcPts val="0"/>
                        </a:spcBef>
                        <a:spcAft>
                          <a:spcPts val="0"/>
                        </a:spcAft>
                      </a:pPr>
                      <a:r>
                        <a:rPr lang="en-US" sz="2000" b="1" kern="1200" dirty="0">
                          <a:solidFill>
                            <a:schemeClr val="tx1"/>
                          </a:solidFill>
                          <a:effectLst/>
                          <a:latin typeface="Times New Roman" panose="02020603050405020304" pitchFamily="18" charset="0"/>
                          <a:ea typeface="+mn-ea"/>
                          <a:cs typeface="Times New Roman" panose="02020603050405020304" pitchFamily="18" charset="0"/>
                        </a:rPr>
                        <a:t>JSY registered Delivery </a:t>
                      </a:r>
                    </a:p>
                  </a:txBody>
                  <a:tcPr marL="68580" marR="68580" marT="0" marB="0">
                    <a:solidFill>
                      <a:schemeClr val="accent1">
                        <a:lumMod val="20000"/>
                        <a:lumOff val="80000"/>
                      </a:schemeClr>
                    </a:solidFill>
                  </a:tcPr>
                </a:tc>
                <a:tc>
                  <a:txBody>
                    <a:bodyPr/>
                    <a:lstStyle/>
                    <a:p>
                      <a:pPr marL="0" marR="0" algn="l" defTabSz="914400" rtl="0" eaLnBrk="1" latinLnBrk="0" hangingPunct="1">
                        <a:spcBef>
                          <a:spcPts val="0"/>
                        </a:spcBef>
                        <a:spcAft>
                          <a:spcPts val="0"/>
                        </a:spcAft>
                      </a:pPr>
                      <a:r>
                        <a:rPr lang="en-US" sz="2000" b="1" kern="1200" dirty="0">
                          <a:solidFill>
                            <a:schemeClr val="tx1"/>
                          </a:solidFill>
                          <a:effectLst/>
                          <a:latin typeface="Times New Roman" panose="02020603050405020304" pitchFamily="18" charset="0"/>
                          <a:ea typeface="+mn-ea"/>
                          <a:cs typeface="Times New Roman" panose="02020603050405020304" pitchFamily="18" charset="0"/>
                        </a:rPr>
                        <a:t>2455</a:t>
                      </a:r>
                    </a:p>
                  </a:txBody>
                  <a:tcPr marL="68580" marR="68580" marT="0" marB="0"/>
                </a:tc>
              </a:tr>
            </a:tbl>
          </a:graphicData>
        </a:graphic>
      </p:graphicFrame>
    </p:spTree>
    <p:extLst>
      <p:ext uri="{BB962C8B-B14F-4D97-AF65-F5344CB8AC3E}">
        <p14:creationId xmlns:p14="http://schemas.microsoft.com/office/powerpoint/2010/main" val="1166725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Assessment of knowledge of ASHA regarding the </a:t>
            </a:r>
            <a:r>
              <a:rPr lang="en-US" sz="3600" b="1" dirty="0" err="1">
                <a:latin typeface="Times New Roman" panose="02020603050405020304" pitchFamily="18" charset="0"/>
                <a:cs typeface="Times New Roman" panose="02020603050405020304" pitchFamily="18" charset="0"/>
              </a:rPr>
              <a:t>Janani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Suraksha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Yojana</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7625" y="1690688"/>
            <a:ext cx="10706686" cy="4486275"/>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above pie chart shows the awareness level of ASHA regarding JSY scheme</a:t>
            </a:r>
            <a:r>
              <a:rPr lang="en-US" dirty="0" smtClean="0">
                <a:latin typeface="Times New Roman" panose="02020603050405020304" pitchFamily="18" charset="0"/>
                <a:cs typeface="Times New Roman" panose="02020603050405020304" pitchFamily="18" charset="0"/>
              </a:rPr>
              <a:t>. 94% of ASHA are aware of JSY.</a:t>
            </a:r>
          </a:p>
          <a:p>
            <a:endParaRPr lang="en-US" dirty="0">
              <a:latin typeface="Times New Roman" panose="02020603050405020304" pitchFamily="18" charset="0"/>
              <a:cs typeface="Times New Roman" panose="02020603050405020304" pitchFamily="18" charset="0"/>
            </a:endParaRPr>
          </a:p>
        </p:txBody>
      </p:sp>
      <p:sp>
        <p:nvSpPr>
          <p:cNvPr id="8" name="Rectangle 6"/>
          <p:cNvSpPr>
            <a:spLocks noChangeArrowheads="1"/>
          </p:cNvSpPr>
          <p:nvPr/>
        </p:nvSpPr>
        <p:spPr bwMode="auto">
          <a:xfrm>
            <a:off x="3587262" y="20679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p:cNvGraphicFramePr>
          <p:nvPr>
            <p:extLst>
              <p:ext uri="{D42A27DB-BD31-4B8C-83A1-F6EECF244321}">
                <p14:modId xmlns:p14="http://schemas.microsoft.com/office/powerpoint/2010/main" val="1916241939"/>
              </p:ext>
            </p:extLst>
          </p:nvPr>
        </p:nvGraphicFramePr>
        <p:xfrm>
          <a:off x="3587262" y="2067950"/>
          <a:ext cx="4581525" cy="2752725"/>
        </p:xfrm>
        <a:graphic>
          <a:graphicData uri="http://schemas.openxmlformats.org/presentationml/2006/ole">
            <mc:AlternateContent xmlns:mc="http://schemas.openxmlformats.org/markup-compatibility/2006">
              <mc:Choice xmlns:v="urn:schemas-microsoft-com:vml" Requires="v">
                <p:oleObj spid="_x0000_s2059" name="Chart" r:id="rId3" imgW="4584589" imgH="2755631" progId="Excel.Chart.8">
                  <p:embed/>
                </p:oleObj>
              </mc:Choice>
              <mc:Fallback>
                <p:oleObj name="Chart" r:id="rId3" imgW="4584589" imgH="2755631" progId="Excel.Chart.8">
                  <p:embed/>
                  <p:pic>
                    <p:nvPicPr>
                      <p:cNvPr id="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262" y="2067950"/>
                        <a:ext cx="4581525" cy="2752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77889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332" y="382137"/>
            <a:ext cx="10685059" cy="5718411"/>
          </a:xfrm>
        </p:spPr>
        <p:txBody>
          <a:bodyPr>
            <a:normAutofit lnSpcReduction="10000"/>
          </a:bodyPr>
          <a:lstStyle/>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Knowledge </a:t>
            </a:r>
            <a:r>
              <a:rPr lang="en-US" dirty="0">
                <a:latin typeface="Times New Roman" panose="02020603050405020304" pitchFamily="18" charset="0"/>
                <a:cs typeface="Times New Roman" panose="02020603050405020304" pitchFamily="18" charset="0"/>
              </a:rPr>
              <a:t>of ASHA regarding cash assistance 91% said they are aware of cash assistance and the amount given in JSY for both ASHA and Beneficiaries and 9% of ASHA were not clear about the cash assistance.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46 </a:t>
            </a:r>
            <a:r>
              <a:rPr lang="en-US" dirty="0">
                <a:latin typeface="Times New Roman" panose="02020603050405020304" pitchFamily="18" charset="0"/>
                <a:cs typeface="Times New Roman" panose="02020603050405020304" pitchFamily="18" charset="0"/>
              </a:rPr>
              <a:t>(98%) ASHA say they help beneficiaries in getting payment under JSY</a:t>
            </a:r>
            <a:r>
              <a:rPr lang="en-US" dirty="0" smtClean="0">
                <a:latin typeface="Times New Roman" panose="02020603050405020304" pitchFamily="18" charset="0"/>
                <a:cs typeface="Times New Roman" panose="02020603050405020304" pitchFamily="18" charset="0"/>
              </a:rPr>
              <a:t>.</a:t>
            </a:r>
          </a:p>
          <a:p>
            <a:pPr marL="0" indent="0" algn="just">
              <a:buNone/>
            </a:pPr>
            <a:endParaRPr lang="en-US" sz="3200" b="1" u="sng" dirty="0" smtClean="0">
              <a:latin typeface="Times New Roman" panose="02020603050405020304" pitchFamily="18" charset="0"/>
              <a:cs typeface="Times New Roman" panose="02020603050405020304" pitchFamily="18" charset="0"/>
            </a:endParaRPr>
          </a:p>
          <a:p>
            <a:pPr marL="0" indent="0" algn="just">
              <a:buNone/>
            </a:pPr>
            <a:endParaRPr lang="en-US" sz="3200" b="1" u="sng" dirty="0">
              <a:latin typeface="Times New Roman" panose="02020603050405020304" pitchFamily="18" charset="0"/>
              <a:cs typeface="Times New Roman" panose="02020603050405020304" pitchFamily="18" charset="0"/>
            </a:endParaRPr>
          </a:p>
          <a:p>
            <a:pPr marL="0" indent="0" algn="just">
              <a:buNone/>
            </a:pPr>
            <a:r>
              <a:rPr lang="en-US" sz="3200" b="1" u="sng" dirty="0" smtClean="0">
                <a:latin typeface="Times New Roman" panose="02020603050405020304" pitchFamily="18" charset="0"/>
                <a:cs typeface="Times New Roman" panose="02020603050405020304" pitchFamily="18" charset="0"/>
              </a:rPr>
              <a:t>Training </a:t>
            </a:r>
            <a:r>
              <a:rPr lang="en-US" sz="3200" b="1" u="sng" dirty="0">
                <a:latin typeface="Times New Roman" panose="02020603050405020304" pitchFamily="18" charset="0"/>
                <a:cs typeface="Times New Roman" panose="02020603050405020304" pitchFamily="18" charset="0"/>
              </a:rPr>
              <a:t>of </a:t>
            </a:r>
            <a:r>
              <a:rPr lang="en-US" sz="3200" b="1" u="sng" dirty="0" smtClean="0">
                <a:latin typeface="Times New Roman" panose="02020603050405020304" pitchFamily="18" charset="0"/>
                <a:cs typeface="Times New Roman" panose="02020603050405020304" pitchFamily="18" charset="0"/>
              </a:rPr>
              <a:t>ASHAs</a:t>
            </a:r>
            <a:endParaRPr lang="en-US" sz="3200" b="1" u="sng"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When ask about last training most of them say 3 months back. And they have given reading material /module.</a:t>
            </a:r>
          </a:p>
          <a:p>
            <a:pPr algn="just"/>
            <a:r>
              <a:rPr lang="en-US" sz="2400" dirty="0" smtClean="0">
                <a:latin typeface="Times New Roman" panose="02020603050405020304" pitchFamily="18" charset="0"/>
                <a:cs typeface="Times New Roman" panose="02020603050405020304" pitchFamily="18" charset="0"/>
              </a:rPr>
              <a:t>Only 34% of ASHA carry module with them in field.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3610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6161" y="764276"/>
            <a:ext cx="10493991" cy="5609228"/>
          </a:xfrm>
        </p:spPr>
        <p:txBody>
          <a:bodyPr>
            <a:normAutofit/>
          </a:bodyPr>
          <a:lstStyle/>
          <a:p>
            <a:pPr marL="0" indent="0">
              <a:buNone/>
            </a:pPr>
            <a:r>
              <a:rPr lang="en-US" sz="3200" b="1" u="sng" dirty="0">
                <a:latin typeface="Times New Roman" panose="02020603050405020304" pitchFamily="18" charset="0"/>
                <a:cs typeface="Times New Roman" panose="02020603050405020304" pitchFamily="18" charset="0"/>
              </a:rPr>
              <a:t>Knowledge about ANC and </a:t>
            </a:r>
            <a:r>
              <a:rPr lang="en-US" sz="3200" b="1" u="sng" dirty="0" smtClean="0">
                <a:latin typeface="Times New Roman" panose="02020603050405020304" pitchFamily="18" charset="0"/>
                <a:cs typeface="Times New Roman" panose="02020603050405020304" pitchFamily="18" charset="0"/>
              </a:rPr>
              <a:t>PNC</a:t>
            </a:r>
            <a:endParaRPr lang="en-US" sz="3200" b="1" u="sng" dirty="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All ASHA are aware of ANC and PNC services.</a:t>
            </a:r>
          </a:p>
          <a:p>
            <a:r>
              <a:rPr lang="en-US" sz="3200" dirty="0" smtClean="0">
                <a:latin typeface="Times New Roman" panose="02020603050405020304" pitchFamily="18" charset="0"/>
                <a:cs typeface="Times New Roman" panose="02020603050405020304" pitchFamily="18" charset="0"/>
              </a:rPr>
              <a:t>84% of ASHA accompany beneficiaries for ANC ( at least 3 visits )</a:t>
            </a:r>
          </a:p>
          <a:p>
            <a:r>
              <a:rPr lang="en-US" sz="3200" dirty="0" smtClean="0">
                <a:latin typeface="Times New Roman" panose="02020603050405020304" pitchFamily="18" charset="0"/>
                <a:cs typeface="Times New Roman" panose="02020603050405020304" pitchFamily="18" charset="0"/>
              </a:rPr>
              <a:t>81% ASHA accompany beneficiaries for institutional delivery.</a:t>
            </a:r>
          </a:p>
          <a:p>
            <a:r>
              <a:rPr lang="en-US" sz="3200" dirty="0" smtClean="0">
                <a:latin typeface="Times New Roman" panose="02020603050405020304" pitchFamily="18" charset="0"/>
                <a:cs typeface="Times New Roman" panose="02020603050405020304" pitchFamily="18" charset="0"/>
              </a:rPr>
              <a:t>68% ASHA go for PNC with beneficiaries</a:t>
            </a:r>
          </a:p>
          <a:p>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5014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746</Words>
  <Application>Microsoft Office PowerPoint</Application>
  <PresentationFormat>Widescreen</PresentationFormat>
  <Paragraphs>90</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Office Theme</vt:lpstr>
      <vt:lpstr>Chart</vt:lpstr>
      <vt:lpstr>Assessment of Awareness and Utilization of Janani Suraksha Yojana</vt:lpstr>
      <vt:lpstr>Introduction </vt:lpstr>
      <vt:lpstr>Important Features of JSY</vt:lpstr>
      <vt:lpstr>Objectives</vt:lpstr>
      <vt:lpstr>Methodology</vt:lpstr>
      <vt:lpstr>RESULT</vt:lpstr>
      <vt:lpstr>Assessment of knowledge of ASHA regarding the Janani Suraksha Yojana</vt:lpstr>
      <vt:lpstr>PowerPoint Presentation</vt:lpstr>
      <vt:lpstr>PowerPoint Presentation</vt:lpstr>
      <vt:lpstr>Beneficiaries awareness about JSY and its component in selected district</vt:lpstr>
      <vt:lpstr>PowerPoint Presentation</vt:lpstr>
      <vt:lpstr>Recommendations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Awareness and Utilization of Janani Suraksha Yojana</dc:title>
  <dc:creator>pc</dc:creator>
  <cp:lastModifiedBy>pc</cp:lastModifiedBy>
  <cp:revision>19</cp:revision>
  <dcterms:created xsi:type="dcterms:W3CDTF">2016-05-18T14:54:33Z</dcterms:created>
  <dcterms:modified xsi:type="dcterms:W3CDTF">2016-05-20T08:23:37Z</dcterms:modified>
</cp:coreProperties>
</file>