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1" r:id="rId3"/>
    <p:sldId id="263" r:id="rId4"/>
    <p:sldId id="264" r:id="rId5"/>
    <p:sldId id="265" r:id="rId6"/>
    <p:sldId id="285" r:id="rId7"/>
    <p:sldId id="266" r:id="rId8"/>
    <p:sldId id="286" r:id="rId9"/>
    <p:sldId id="267" r:id="rId10"/>
    <p:sldId id="268" r:id="rId11"/>
    <p:sldId id="269"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9E3CF23-2118-4155-A8AF-2193D5CE4B1B}" type="datetimeFigureOut">
              <a:rPr lang="en-US" smtClean="0"/>
              <a:pPr/>
              <a:t>5/18/2016</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FF6FA93-D805-4C36-99E1-07DF2F6FE17A}"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E3CF23-2118-4155-A8AF-2193D5CE4B1B}" type="datetimeFigureOut">
              <a:rPr lang="en-US" smtClean="0"/>
              <a:pPr/>
              <a:t>5/18/2016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F6FA93-D805-4C36-99E1-07DF2F6FE17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E3CF23-2118-4155-A8AF-2193D5CE4B1B}" type="datetimeFigureOut">
              <a:rPr lang="en-US" smtClean="0"/>
              <a:pPr/>
              <a:t>5/18/2016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F6FA93-D805-4C36-99E1-07DF2F6FE17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9E3CF23-2118-4155-A8AF-2193D5CE4B1B}" type="datetimeFigureOut">
              <a:rPr lang="en-US" smtClean="0"/>
              <a:pPr/>
              <a:t>5/18/2016</a:t>
            </a:fld>
            <a:endParaRPr lang="en-IN"/>
          </a:p>
        </p:txBody>
      </p:sp>
      <p:sp>
        <p:nvSpPr>
          <p:cNvPr id="9" name="Slide Number Placeholder 8"/>
          <p:cNvSpPr>
            <a:spLocks noGrp="1"/>
          </p:cNvSpPr>
          <p:nvPr>
            <p:ph type="sldNum" sz="quarter" idx="15"/>
          </p:nvPr>
        </p:nvSpPr>
        <p:spPr/>
        <p:txBody>
          <a:bodyPr rtlCol="0"/>
          <a:lstStyle/>
          <a:p>
            <a:fld id="{BFF6FA93-D805-4C36-99E1-07DF2F6FE17A}"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9E3CF23-2118-4155-A8AF-2193D5CE4B1B}" type="datetimeFigureOut">
              <a:rPr lang="en-US" smtClean="0"/>
              <a:pPr/>
              <a:t>5/18/2016</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FF6FA93-D805-4C36-99E1-07DF2F6FE17A}"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9E3CF23-2118-4155-A8AF-2193D5CE4B1B}" type="datetimeFigureOut">
              <a:rPr lang="en-US" smtClean="0"/>
              <a:pPr/>
              <a:t>5/18/2016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FF6FA93-D805-4C36-99E1-07DF2F6FE17A}"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9E3CF23-2118-4155-A8AF-2193D5CE4B1B}" type="datetimeFigureOut">
              <a:rPr lang="en-US" smtClean="0"/>
              <a:pPr/>
              <a:t>5/18/2016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FF6FA93-D805-4C36-99E1-07DF2F6FE17A}"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9E3CF23-2118-4155-A8AF-2193D5CE4B1B}" type="datetimeFigureOut">
              <a:rPr lang="en-US" smtClean="0"/>
              <a:pPr/>
              <a:t>5/18/2016</a:t>
            </a:fld>
            <a:endParaRPr lang="en-IN"/>
          </a:p>
        </p:txBody>
      </p:sp>
      <p:sp>
        <p:nvSpPr>
          <p:cNvPr id="7" name="Slide Number Placeholder 6"/>
          <p:cNvSpPr>
            <a:spLocks noGrp="1"/>
          </p:cNvSpPr>
          <p:nvPr>
            <p:ph type="sldNum" sz="quarter" idx="11"/>
          </p:nvPr>
        </p:nvSpPr>
        <p:spPr/>
        <p:txBody>
          <a:bodyPr rtlCol="0"/>
          <a:lstStyle/>
          <a:p>
            <a:fld id="{BFF6FA93-D805-4C36-99E1-07DF2F6FE17A}"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E3CF23-2118-4155-A8AF-2193D5CE4B1B}" type="datetimeFigureOut">
              <a:rPr lang="en-US" smtClean="0"/>
              <a:pPr/>
              <a:t>5/18/2016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FF6FA93-D805-4C36-99E1-07DF2F6FE17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9E3CF23-2118-4155-A8AF-2193D5CE4B1B}" type="datetimeFigureOut">
              <a:rPr lang="en-US" smtClean="0"/>
              <a:pPr/>
              <a:t>5/18/2016</a:t>
            </a:fld>
            <a:endParaRPr lang="en-IN"/>
          </a:p>
        </p:txBody>
      </p:sp>
      <p:sp>
        <p:nvSpPr>
          <p:cNvPr id="22" name="Slide Number Placeholder 21"/>
          <p:cNvSpPr>
            <a:spLocks noGrp="1"/>
          </p:cNvSpPr>
          <p:nvPr>
            <p:ph type="sldNum" sz="quarter" idx="15"/>
          </p:nvPr>
        </p:nvSpPr>
        <p:spPr/>
        <p:txBody>
          <a:bodyPr rtlCol="0"/>
          <a:lstStyle/>
          <a:p>
            <a:fld id="{BFF6FA93-D805-4C36-99E1-07DF2F6FE17A}"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9E3CF23-2118-4155-A8AF-2193D5CE4B1B}" type="datetimeFigureOut">
              <a:rPr lang="en-US" smtClean="0"/>
              <a:pPr/>
              <a:t>5/18/2016</a:t>
            </a:fld>
            <a:endParaRPr lang="en-IN"/>
          </a:p>
        </p:txBody>
      </p:sp>
      <p:sp>
        <p:nvSpPr>
          <p:cNvPr id="18" name="Slide Number Placeholder 17"/>
          <p:cNvSpPr>
            <a:spLocks noGrp="1"/>
          </p:cNvSpPr>
          <p:nvPr>
            <p:ph type="sldNum" sz="quarter" idx="11"/>
          </p:nvPr>
        </p:nvSpPr>
        <p:spPr/>
        <p:txBody>
          <a:bodyPr rtlCol="0"/>
          <a:lstStyle/>
          <a:p>
            <a:fld id="{BFF6FA93-D805-4C36-99E1-07DF2F6FE17A}"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9E3CF23-2118-4155-A8AF-2193D5CE4B1B}" type="datetimeFigureOut">
              <a:rPr lang="en-US" smtClean="0"/>
              <a:pPr/>
              <a:t>5/18/2016</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FF6FA93-D805-4C36-99E1-07DF2F6FE17A}"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ncbi.nlm.nih.gov/pmc/articles/PMC4389500/" TargetMode="External"/><Relationship Id="rId2" Type="http://schemas.openxmlformats.org/officeDocument/2006/relationships/hyperlink" Target="http://www.who.int/whosis/mme_2005.pdf" TargetMode="External"/><Relationship Id="rId1" Type="http://schemas.openxmlformats.org/officeDocument/2006/relationships/slideLayout" Target="../slideLayouts/slideLayout2.xml"/><Relationship Id="rId4" Type="http://schemas.openxmlformats.org/officeDocument/2006/relationships/hyperlink" Target="http://www.familycareintl.org/UserFiles/File/pdfs/sci_birth_prep_mod.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unicef.in/State/Bihar" TargetMode="External"/><Relationship Id="rId2" Type="http://schemas.openxmlformats.org/officeDocument/2006/relationships/hyperlink" Target="http://data.worldbank.org/indicator/SH.STA.MMRT" TargetMode="External"/><Relationship Id="rId1" Type="http://schemas.openxmlformats.org/officeDocument/2006/relationships/slideLayout" Target="../slideLayouts/slideLayout2.xml"/><Relationship Id="rId5" Type="http://schemas.openxmlformats.org/officeDocument/2006/relationships/hyperlink" Target="http://www.globalhealthaction.net/index.php/gha/article/view/26922" TargetMode="External"/><Relationship Id="rId4" Type="http://schemas.openxmlformats.org/officeDocument/2006/relationships/hyperlink" Target="http://www.ncbi.nlm.nih.gov/pmc/articles/PMC3001153/"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nihfw.org/pdf/RAHI-II%20Reports/REWA.pdf" TargetMode="External"/><Relationship Id="rId2" Type="http://schemas.openxmlformats.org/officeDocument/2006/relationships/hyperlink" Target="http://dx.doi.org/10.5402/2011/560641" TargetMode="External"/><Relationship Id="rId1" Type="http://schemas.openxmlformats.org/officeDocument/2006/relationships/slideLayout" Target="../slideLayouts/slideLayout2.xml"/><Relationship Id="rId4" Type="http://schemas.openxmlformats.org/officeDocument/2006/relationships/hyperlink" Target="http://dspace.sctimst.ac.in/jspui/bitstream/123456789/2177/1/MPH_6003.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00260" y="1030281"/>
            <a:ext cx="7772400" cy="1470025"/>
          </a:xfrm>
        </p:spPr>
        <p:txBody>
          <a:bodyPr>
            <a:normAutofit fontScale="90000"/>
          </a:bodyPr>
          <a:lstStyle/>
          <a:p>
            <a:r>
              <a:rPr lang="en-IN" dirty="0" smtClean="0"/>
              <a:t>Ante Natal </a:t>
            </a:r>
            <a:r>
              <a:rPr lang="en-IN" dirty="0"/>
              <a:t>C</a:t>
            </a:r>
            <a:r>
              <a:rPr lang="en-IN" dirty="0" smtClean="0"/>
              <a:t>are and Birth Preparedness trends amongst the recently delivered mothers in </a:t>
            </a:r>
            <a:r>
              <a:rPr lang="en-IN" dirty="0" err="1" smtClean="0"/>
              <a:t>Haldi</a:t>
            </a:r>
            <a:r>
              <a:rPr lang="en-IN" dirty="0" smtClean="0"/>
              <a:t> </a:t>
            </a:r>
            <a:r>
              <a:rPr lang="en-IN" dirty="0" err="1" smtClean="0"/>
              <a:t>Chhapra</a:t>
            </a:r>
            <a:r>
              <a:rPr lang="en-IN" dirty="0" smtClean="0"/>
              <a:t> village of Patna, Bihar</a:t>
            </a:r>
            <a:endParaRPr lang="en-IN" dirty="0"/>
          </a:p>
        </p:txBody>
      </p:sp>
      <p:sp>
        <p:nvSpPr>
          <p:cNvPr id="3" name="Subtitle 2"/>
          <p:cNvSpPr>
            <a:spLocks noGrp="1"/>
          </p:cNvSpPr>
          <p:nvPr>
            <p:ph type="subTitle" idx="1"/>
          </p:nvPr>
        </p:nvSpPr>
        <p:spPr>
          <a:xfrm>
            <a:off x="1928794" y="4572008"/>
            <a:ext cx="6400800" cy="1752600"/>
          </a:xfrm>
        </p:spPr>
        <p:txBody>
          <a:bodyPr/>
          <a:lstStyle/>
          <a:p>
            <a:pPr algn="r"/>
            <a:r>
              <a:rPr lang="en-IN" dirty="0" smtClean="0">
                <a:solidFill>
                  <a:schemeClr val="tx1"/>
                </a:solidFill>
              </a:rPr>
              <a:t>VARUN KUMAR</a:t>
            </a:r>
          </a:p>
          <a:p>
            <a:pPr algn="r"/>
            <a:r>
              <a:rPr lang="en-IN" dirty="0" smtClean="0">
                <a:solidFill>
                  <a:schemeClr val="tx1"/>
                </a:solidFill>
              </a:rPr>
              <a:t>PG/14/064 (Health)</a:t>
            </a:r>
          </a:p>
          <a:p>
            <a:pPr algn="r"/>
            <a:r>
              <a:rPr lang="en-IN" dirty="0" smtClean="0">
                <a:solidFill>
                  <a:schemeClr val="tx1"/>
                </a:solidFill>
              </a:rPr>
              <a:t>PGDHM (Batch 2014-16)</a:t>
            </a:r>
            <a:endParaRPr lang="en-IN"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7467600" cy="642918"/>
          </a:xfrm>
        </p:spPr>
        <p:txBody>
          <a:bodyPr/>
          <a:lstStyle/>
          <a:p>
            <a:r>
              <a:rPr lang="en-IN" dirty="0" smtClean="0"/>
              <a:t>Methodology</a:t>
            </a:r>
            <a:endParaRPr lang="en-IN" dirty="0"/>
          </a:p>
        </p:txBody>
      </p:sp>
      <p:sp>
        <p:nvSpPr>
          <p:cNvPr id="3" name="Content Placeholder 2"/>
          <p:cNvSpPr>
            <a:spLocks noGrp="1"/>
          </p:cNvSpPr>
          <p:nvPr>
            <p:ph sz="quarter" idx="1"/>
          </p:nvPr>
        </p:nvSpPr>
        <p:spPr>
          <a:xfrm>
            <a:off x="428596" y="928670"/>
            <a:ext cx="7467600" cy="5500726"/>
          </a:xfrm>
        </p:spPr>
        <p:txBody>
          <a:bodyPr>
            <a:normAutofit lnSpcReduction="10000"/>
          </a:bodyPr>
          <a:lstStyle/>
          <a:p>
            <a:r>
              <a:rPr lang="en-IN" sz="2200" dirty="0" smtClean="0"/>
              <a:t>Cross-sectional Observational study.</a:t>
            </a:r>
          </a:p>
          <a:p>
            <a:r>
              <a:rPr lang="en-IN" sz="2200" dirty="0" smtClean="0"/>
              <a:t>Study Population – Women in the village having 0 to 2 months children, at the time of data collection and consenting to participate.</a:t>
            </a:r>
          </a:p>
          <a:p>
            <a:r>
              <a:rPr lang="en-IN" sz="2200" dirty="0" smtClean="0"/>
              <a:t>Sample size calculated – 114 (95% Confidence level and 5% Margin of error).</a:t>
            </a:r>
            <a:r>
              <a:rPr lang="en-IN" sz="1800" dirty="0" smtClean="0"/>
              <a:t>*</a:t>
            </a:r>
            <a:endParaRPr lang="en-IN" sz="2200" dirty="0" smtClean="0"/>
          </a:p>
          <a:p>
            <a:r>
              <a:rPr lang="en-IN" sz="2200" dirty="0" smtClean="0"/>
              <a:t>Tools used – LQAS+ Survey tool (Section 2 of questionnaire for 0 to 2 months children), CARE India. (along with a self-prepared checklist to capture data on various government provisions and services)</a:t>
            </a:r>
          </a:p>
          <a:p>
            <a:r>
              <a:rPr lang="en-IN" sz="2200" dirty="0" smtClean="0"/>
              <a:t>Sampling technique </a:t>
            </a:r>
            <a:r>
              <a:rPr lang="en-IN" sz="2200" smtClean="0"/>
              <a:t>– Non-probability </a:t>
            </a:r>
            <a:r>
              <a:rPr lang="en-IN" sz="2200" dirty="0" smtClean="0"/>
              <a:t>Convenience Sampling.</a:t>
            </a:r>
          </a:p>
          <a:p>
            <a:r>
              <a:rPr lang="en-IN" sz="2200" dirty="0" smtClean="0"/>
              <a:t>Data collection – Visiting households of eligible respondents and conducting personal interactions, after receiving proper consent.</a:t>
            </a:r>
            <a:endParaRPr lang="en-IN" sz="2200" dirty="0"/>
          </a:p>
        </p:txBody>
      </p:sp>
      <p:sp>
        <p:nvSpPr>
          <p:cNvPr id="4" name="TextBox 3"/>
          <p:cNvSpPr txBox="1"/>
          <p:nvPr/>
        </p:nvSpPr>
        <p:spPr>
          <a:xfrm>
            <a:off x="428596" y="6215082"/>
            <a:ext cx="7358114" cy="430887"/>
          </a:xfrm>
          <a:prstGeom prst="rect">
            <a:avLst/>
          </a:prstGeom>
          <a:noFill/>
        </p:spPr>
        <p:txBody>
          <a:bodyPr wrap="square" rtlCol="0">
            <a:spAutoFit/>
          </a:bodyPr>
          <a:lstStyle/>
          <a:p>
            <a:r>
              <a:rPr lang="en-IN" sz="1100" dirty="0" smtClean="0"/>
              <a:t>*calculated on the basis of % of population in various age groups, as per SRS 2011, and using the formula for sample size calculation). </a:t>
            </a:r>
            <a:endParaRPr lang="en-IN" sz="11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Limitations of the study</a:t>
            </a:r>
            <a:endParaRPr lang="en-IN" dirty="0"/>
          </a:p>
        </p:txBody>
      </p:sp>
      <p:sp>
        <p:nvSpPr>
          <p:cNvPr id="3" name="Content Placeholder 2"/>
          <p:cNvSpPr>
            <a:spLocks noGrp="1"/>
          </p:cNvSpPr>
          <p:nvPr>
            <p:ph sz="quarter" idx="1"/>
          </p:nvPr>
        </p:nvSpPr>
        <p:spPr/>
        <p:txBody>
          <a:bodyPr>
            <a:normAutofit/>
          </a:bodyPr>
          <a:lstStyle/>
          <a:p>
            <a:pPr lvl="0"/>
            <a:r>
              <a:rPr lang="en-IN" sz="2200" dirty="0" smtClean="0"/>
              <a:t>Sample size for this study was calculated by assuming a uniform distribution of children over the age group of 0 to 4 years, which is subject to contradictions.</a:t>
            </a:r>
          </a:p>
          <a:p>
            <a:pPr lvl="0"/>
            <a:r>
              <a:rPr lang="en-IN" sz="2200" dirty="0" smtClean="0"/>
              <a:t>Age composition of population in Bihar was assumed to be similar for the village as well, which may vary in reality.</a:t>
            </a:r>
          </a:p>
          <a:p>
            <a:pPr lvl="0"/>
            <a:r>
              <a:rPr lang="en-IN" sz="2200" dirty="0" smtClean="0"/>
              <a:t>Due to a limitation of time for data collection, the intended sample size could not be met (50 participants taken), which can result in a greater margin of error, and thus the results may have a slight deviation from the true picture of the study population.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7467600" cy="1143000"/>
          </a:xfrm>
        </p:spPr>
        <p:txBody>
          <a:bodyPr/>
          <a:lstStyle/>
          <a:p>
            <a:r>
              <a:rPr lang="en-IN" dirty="0" smtClean="0"/>
              <a:t>Key Findings</a:t>
            </a:r>
            <a:endParaRPr lang="en-IN" dirty="0"/>
          </a:p>
        </p:txBody>
      </p:sp>
      <p:graphicFrame>
        <p:nvGraphicFramePr>
          <p:cNvPr id="4" name="Content Placeholder 3"/>
          <p:cNvGraphicFramePr>
            <a:graphicFrameLocks noGrp="1"/>
          </p:cNvGraphicFramePr>
          <p:nvPr>
            <p:ph sz="quarter" idx="1"/>
          </p:nvPr>
        </p:nvGraphicFramePr>
        <p:xfrm>
          <a:off x="428596" y="1285860"/>
          <a:ext cx="7543824" cy="4572032"/>
        </p:xfrm>
        <a:graphic>
          <a:graphicData uri="http://schemas.openxmlformats.org/drawingml/2006/table">
            <a:tbl>
              <a:tblPr firstRow="1" bandRow="1">
                <a:tableStyleId>{5FD0F851-EC5A-4D38-B0AD-8093EC10F338}</a:tableStyleId>
              </a:tblPr>
              <a:tblGrid>
                <a:gridCol w="5500726"/>
                <a:gridCol w="1071570"/>
                <a:gridCol w="971528"/>
              </a:tblGrid>
              <a:tr h="571504">
                <a:tc>
                  <a:txBody>
                    <a:bodyPr/>
                    <a:lstStyle/>
                    <a:p>
                      <a:endParaRPr lang="en-IN" dirty="0"/>
                    </a:p>
                  </a:txBody>
                  <a:tcPr/>
                </a:tc>
                <a:tc>
                  <a:txBody>
                    <a:bodyPr/>
                    <a:lstStyle/>
                    <a:p>
                      <a:r>
                        <a:rPr lang="en-IN" dirty="0" smtClean="0"/>
                        <a:t>Yes (%)</a:t>
                      </a:r>
                      <a:endParaRPr lang="en-IN" dirty="0"/>
                    </a:p>
                  </a:txBody>
                  <a:tcPr/>
                </a:tc>
                <a:tc>
                  <a:txBody>
                    <a:bodyPr/>
                    <a:lstStyle/>
                    <a:p>
                      <a:r>
                        <a:rPr lang="en-IN" dirty="0" smtClean="0"/>
                        <a:t>No (%)</a:t>
                      </a:r>
                      <a:endParaRPr lang="en-IN" dirty="0"/>
                    </a:p>
                  </a:txBody>
                  <a:tcPr/>
                </a:tc>
              </a:tr>
              <a:tr h="571504">
                <a:tc>
                  <a:txBody>
                    <a:bodyPr/>
                    <a:lstStyle/>
                    <a:p>
                      <a:r>
                        <a:rPr lang="en-IN" dirty="0" smtClean="0"/>
                        <a:t>Got</a:t>
                      </a:r>
                      <a:r>
                        <a:rPr lang="en-IN" baseline="0" dirty="0" smtClean="0"/>
                        <a:t> the </a:t>
                      </a:r>
                      <a:r>
                        <a:rPr lang="en-IN" dirty="0" smtClean="0"/>
                        <a:t>pregnancy registered</a:t>
                      </a:r>
                      <a:endParaRPr lang="en-IN" dirty="0"/>
                    </a:p>
                  </a:txBody>
                  <a:tcPr/>
                </a:tc>
                <a:tc>
                  <a:txBody>
                    <a:bodyPr/>
                    <a:lstStyle/>
                    <a:p>
                      <a:r>
                        <a:rPr lang="en-IN" dirty="0" smtClean="0"/>
                        <a:t>40</a:t>
                      </a:r>
                      <a:endParaRPr lang="en-IN" dirty="0"/>
                    </a:p>
                  </a:txBody>
                  <a:tcPr/>
                </a:tc>
                <a:tc>
                  <a:txBody>
                    <a:bodyPr/>
                    <a:lstStyle/>
                    <a:p>
                      <a:r>
                        <a:rPr lang="en-IN" dirty="0" smtClean="0"/>
                        <a:t>60</a:t>
                      </a:r>
                      <a:endParaRPr lang="en-IN" dirty="0"/>
                    </a:p>
                  </a:txBody>
                  <a:tcPr/>
                </a:tc>
              </a:tr>
              <a:tr h="571504">
                <a:tc>
                  <a:txBody>
                    <a:bodyPr/>
                    <a:lstStyle/>
                    <a:p>
                      <a:r>
                        <a:rPr lang="en-IN" dirty="0" smtClean="0"/>
                        <a:t>Received any ANC during pregnancy</a:t>
                      </a:r>
                      <a:endParaRPr lang="en-IN" dirty="0"/>
                    </a:p>
                  </a:txBody>
                  <a:tcPr/>
                </a:tc>
                <a:tc>
                  <a:txBody>
                    <a:bodyPr/>
                    <a:lstStyle/>
                    <a:p>
                      <a:r>
                        <a:rPr lang="en-IN" dirty="0" smtClean="0"/>
                        <a:t>60</a:t>
                      </a:r>
                      <a:endParaRPr lang="en-IN" dirty="0"/>
                    </a:p>
                  </a:txBody>
                  <a:tcPr/>
                </a:tc>
                <a:tc>
                  <a:txBody>
                    <a:bodyPr/>
                    <a:lstStyle/>
                    <a:p>
                      <a:r>
                        <a:rPr lang="en-IN" dirty="0" smtClean="0"/>
                        <a:t>40</a:t>
                      </a:r>
                      <a:endParaRPr lang="en-IN" dirty="0"/>
                    </a:p>
                  </a:txBody>
                  <a:tcPr/>
                </a:tc>
              </a:tr>
              <a:tr h="571504">
                <a:tc>
                  <a:txBody>
                    <a:bodyPr/>
                    <a:lstStyle/>
                    <a:p>
                      <a:r>
                        <a:rPr lang="en-IN" dirty="0" smtClean="0"/>
                        <a:t>If</a:t>
                      </a:r>
                      <a:r>
                        <a:rPr lang="en-IN" baseline="0" dirty="0" smtClean="0"/>
                        <a:t> yes, </a:t>
                      </a:r>
                      <a:r>
                        <a:rPr lang="en-IN" dirty="0" smtClean="0"/>
                        <a:t>Received</a:t>
                      </a:r>
                      <a:r>
                        <a:rPr lang="en-IN" baseline="0" dirty="0" smtClean="0"/>
                        <a:t> 4 or more ANCs</a:t>
                      </a:r>
                      <a:endParaRPr lang="en-IN" dirty="0"/>
                    </a:p>
                  </a:txBody>
                  <a:tcPr/>
                </a:tc>
                <a:tc>
                  <a:txBody>
                    <a:bodyPr/>
                    <a:lstStyle/>
                    <a:p>
                      <a:r>
                        <a:rPr lang="en-IN" dirty="0" smtClean="0"/>
                        <a:t>32</a:t>
                      </a:r>
                      <a:endParaRPr lang="en-IN" dirty="0"/>
                    </a:p>
                  </a:txBody>
                  <a:tcPr/>
                </a:tc>
                <a:tc>
                  <a:txBody>
                    <a:bodyPr/>
                    <a:lstStyle/>
                    <a:p>
                      <a:r>
                        <a:rPr lang="en-IN" dirty="0" smtClean="0"/>
                        <a:t>68</a:t>
                      </a:r>
                      <a:endParaRPr lang="en-IN" dirty="0"/>
                    </a:p>
                  </a:txBody>
                  <a:tcPr/>
                </a:tc>
              </a:tr>
              <a:tr h="571504">
                <a:tc>
                  <a:txBody>
                    <a:bodyPr/>
                    <a:lstStyle/>
                    <a:p>
                      <a:endParaRPr lang="en-IN" dirty="0"/>
                    </a:p>
                  </a:txBody>
                  <a:tcPr/>
                </a:tc>
                <a:tc>
                  <a:txBody>
                    <a:bodyPr/>
                    <a:lstStyle/>
                    <a:p>
                      <a:endParaRPr lang="en-IN"/>
                    </a:p>
                  </a:txBody>
                  <a:tcPr/>
                </a:tc>
                <a:tc>
                  <a:txBody>
                    <a:bodyPr/>
                    <a:lstStyle/>
                    <a:p>
                      <a:endParaRPr lang="en-IN"/>
                    </a:p>
                  </a:txBody>
                  <a:tcPr/>
                </a:tc>
              </a:tr>
              <a:tr h="571504">
                <a:tc>
                  <a:txBody>
                    <a:bodyPr/>
                    <a:lstStyle/>
                    <a:p>
                      <a:r>
                        <a:rPr lang="en-IN" dirty="0" smtClean="0"/>
                        <a:t>Received TT injections</a:t>
                      </a:r>
                      <a:endParaRPr lang="en-IN" dirty="0"/>
                    </a:p>
                  </a:txBody>
                  <a:tcPr/>
                </a:tc>
                <a:tc>
                  <a:txBody>
                    <a:bodyPr/>
                    <a:lstStyle/>
                    <a:p>
                      <a:r>
                        <a:rPr lang="en-IN" dirty="0" smtClean="0"/>
                        <a:t>70</a:t>
                      </a:r>
                      <a:endParaRPr lang="en-IN" dirty="0"/>
                    </a:p>
                  </a:txBody>
                  <a:tcPr/>
                </a:tc>
                <a:tc>
                  <a:txBody>
                    <a:bodyPr/>
                    <a:lstStyle/>
                    <a:p>
                      <a:r>
                        <a:rPr lang="en-IN" dirty="0" smtClean="0"/>
                        <a:t>30</a:t>
                      </a:r>
                      <a:endParaRPr lang="en-IN" dirty="0"/>
                    </a:p>
                  </a:txBody>
                  <a:tcPr/>
                </a:tc>
              </a:tr>
              <a:tr h="571504">
                <a:tc>
                  <a:txBody>
                    <a:bodyPr/>
                    <a:lstStyle/>
                    <a:p>
                      <a:r>
                        <a:rPr lang="en-IN" dirty="0" smtClean="0"/>
                        <a:t>Consumed IFA during pregnancy</a:t>
                      </a:r>
                      <a:endParaRPr lang="en-IN" dirty="0"/>
                    </a:p>
                  </a:txBody>
                  <a:tcPr/>
                </a:tc>
                <a:tc>
                  <a:txBody>
                    <a:bodyPr/>
                    <a:lstStyle/>
                    <a:p>
                      <a:r>
                        <a:rPr lang="en-IN" dirty="0" smtClean="0"/>
                        <a:t>40</a:t>
                      </a:r>
                      <a:endParaRPr lang="en-IN" dirty="0"/>
                    </a:p>
                  </a:txBody>
                  <a:tcPr/>
                </a:tc>
                <a:tc>
                  <a:txBody>
                    <a:bodyPr/>
                    <a:lstStyle/>
                    <a:p>
                      <a:r>
                        <a:rPr lang="en-IN" dirty="0" smtClean="0"/>
                        <a:t>60</a:t>
                      </a:r>
                      <a:endParaRPr lang="en-IN" dirty="0"/>
                    </a:p>
                  </a:txBody>
                  <a:tcPr/>
                </a:tc>
              </a:tr>
              <a:tr h="571504">
                <a:tc>
                  <a:txBody>
                    <a:bodyPr/>
                    <a:lstStyle/>
                    <a:p>
                      <a:r>
                        <a:rPr lang="en-IN" dirty="0" smtClean="0"/>
                        <a:t>If</a:t>
                      </a:r>
                      <a:r>
                        <a:rPr lang="en-IN" baseline="0" dirty="0" smtClean="0"/>
                        <a:t> yes, </a:t>
                      </a:r>
                      <a:r>
                        <a:rPr lang="en-IN" dirty="0" smtClean="0"/>
                        <a:t>Continued IFA post partum</a:t>
                      </a:r>
                      <a:endParaRPr lang="en-IN" dirty="0"/>
                    </a:p>
                  </a:txBody>
                  <a:tcPr/>
                </a:tc>
                <a:tc>
                  <a:txBody>
                    <a:bodyPr/>
                    <a:lstStyle/>
                    <a:p>
                      <a:r>
                        <a:rPr lang="en-IN" dirty="0" smtClean="0"/>
                        <a:t>75</a:t>
                      </a:r>
                      <a:endParaRPr lang="en-IN" dirty="0"/>
                    </a:p>
                  </a:txBody>
                  <a:tcPr/>
                </a:tc>
                <a:tc>
                  <a:txBody>
                    <a:bodyPr/>
                    <a:lstStyle/>
                    <a:p>
                      <a:r>
                        <a:rPr lang="en-IN" dirty="0" smtClean="0"/>
                        <a:t>25</a:t>
                      </a:r>
                      <a:endParaRPr lang="en-IN"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82594"/>
          </a:xfrm>
        </p:spPr>
        <p:txBody>
          <a:bodyPr/>
          <a:lstStyle/>
          <a:p>
            <a:r>
              <a:rPr lang="en-IN" dirty="0" smtClean="0"/>
              <a:t>Key Findings </a:t>
            </a:r>
            <a:r>
              <a:rPr lang="en-IN" i="1" dirty="0" smtClean="0"/>
              <a:t>(Continued)</a:t>
            </a:r>
            <a:r>
              <a:rPr lang="en-IN" dirty="0" smtClean="0"/>
              <a:t>..</a:t>
            </a:r>
            <a:endParaRPr lang="en-IN" dirty="0"/>
          </a:p>
        </p:txBody>
      </p:sp>
      <p:sp>
        <p:nvSpPr>
          <p:cNvPr id="3" name="Content Placeholder 2"/>
          <p:cNvSpPr>
            <a:spLocks noGrp="1"/>
          </p:cNvSpPr>
          <p:nvPr>
            <p:ph sz="quarter" idx="1"/>
          </p:nvPr>
        </p:nvSpPr>
        <p:spPr>
          <a:xfrm>
            <a:off x="571472" y="5500702"/>
            <a:ext cx="7353328" cy="1000132"/>
          </a:xfrm>
        </p:spPr>
        <p:txBody>
          <a:bodyPr>
            <a:normAutofit/>
          </a:bodyPr>
          <a:lstStyle/>
          <a:p>
            <a:pPr>
              <a:buNone/>
            </a:pPr>
            <a:r>
              <a:rPr lang="en-IN" dirty="0" smtClean="0"/>
              <a:t>Awareness of women about the various pregnancy related symptoms and problem signs.</a:t>
            </a:r>
            <a:endParaRPr lang="en-IN" dirty="0"/>
          </a:p>
        </p:txBody>
      </p:sp>
      <p:pic>
        <p:nvPicPr>
          <p:cNvPr id="29698" name="Chart 27"/>
          <p:cNvPicPr>
            <a:picLocks noChangeArrowheads="1"/>
          </p:cNvPicPr>
          <p:nvPr/>
        </p:nvPicPr>
        <p:blipFill>
          <a:blip r:embed="rId2" cstate="print"/>
          <a:srcRect l="1053" t="1587" r="1052" b="3174"/>
          <a:stretch>
            <a:fillRect/>
          </a:stretch>
        </p:blipFill>
        <p:spPr bwMode="auto">
          <a:xfrm>
            <a:off x="1000100" y="1000108"/>
            <a:ext cx="6643734" cy="42862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54032"/>
          </a:xfrm>
        </p:spPr>
        <p:txBody>
          <a:bodyPr/>
          <a:lstStyle/>
          <a:p>
            <a:r>
              <a:rPr lang="en-IN" dirty="0" smtClean="0"/>
              <a:t>Key Findings </a:t>
            </a:r>
            <a:r>
              <a:rPr lang="en-IN" i="1" dirty="0" smtClean="0"/>
              <a:t>(Continued)</a:t>
            </a:r>
            <a:r>
              <a:rPr lang="en-IN" dirty="0" smtClean="0"/>
              <a:t>..</a:t>
            </a:r>
            <a:endParaRPr lang="en-IN" dirty="0"/>
          </a:p>
        </p:txBody>
      </p:sp>
      <p:graphicFrame>
        <p:nvGraphicFramePr>
          <p:cNvPr id="4" name="Content Placeholder 3"/>
          <p:cNvGraphicFramePr>
            <a:graphicFrameLocks noGrp="1"/>
          </p:cNvGraphicFramePr>
          <p:nvPr>
            <p:ph sz="quarter" idx="1"/>
          </p:nvPr>
        </p:nvGraphicFramePr>
        <p:xfrm>
          <a:off x="457200" y="1600200"/>
          <a:ext cx="7467600" cy="4289532"/>
        </p:xfrm>
        <a:graphic>
          <a:graphicData uri="http://schemas.openxmlformats.org/drawingml/2006/table">
            <a:tbl>
              <a:tblPr firstRow="1" bandRow="1">
                <a:tableStyleId>{0E3FDE45-AF77-4B5C-9715-49D594BDF05E}</a:tableStyleId>
              </a:tblPr>
              <a:tblGrid>
                <a:gridCol w="5114932"/>
                <a:gridCol w="1143008"/>
                <a:gridCol w="1209660"/>
              </a:tblGrid>
              <a:tr h="608242">
                <a:tc>
                  <a:txBody>
                    <a:bodyPr/>
                    <a:lstStyle/>
                    <a:p>
                      <a:endParaRPr lang="en-IN" dirty="0"/>
                    </a:p>
                  </a:txBody>
                  <a:tcPr/>
                </a:tc>
                <a:tc>
                  <a:txBody>
                    <a:bodyPr/>
                    <a:lstStyle/>
                    <a:p>
                      <a:r>
                        <a:rPr lang="en-IN" dirty="0" smtClean="0"/>
                        <a:t>Yes (%)</a:t>
                      </a:r>
                      <a:endParaRPr lang="en-IN" dirty="0"/>
                    </a:p>
                  </a:txBody>
                  <a:tcPr/>
                </a:tc>
                <a:tc>
                  <a:txBody>
                    <a:bodyPr/>
                    <a:lstStyle/>
                    <a:p>
                      <a:r>
                        <a:rPr lang="en-IN" dirty="0" smtClean="0"/>
                        <a:t>No (%)</a:t>
                      </a:r>
                      <a:endParaRPr lang="en-IN" dirty="0"/>
                    </a:p>
                  </a:txBody>
                  <a:tcPr/>
                </a:tc>
              </a:tr>
              <a:tr h="608242">
                <a:tc>
                  <a:txBody>
                    <a:bodyPr/>
                    <a:lstStyle/>
                    <a:p>
                      <a:r>
                        <a:rPr lang="en-IN" dirty="0" smtClean="0"/>
                        <a:t>Planned for an institutional delivery</a:t>
                      </a:r>
                      <a:endParaRPr lang="en-IN" dirty="0"/>
                    </a:p>
                  </a:txBody>
                  <a:tcPr/>
                </a:tc>
                <a:tc>
                  <a:txBody>
                    <a:bodyPr/>
                    <a:lstStyle/>
                    <a:p>
                      <a:r>
                        <a:rPr lang="en-IN" dirty="0" smtClean="0"/>
                        <a:t>72</a:t>
                      </a:r>
                      <a:endParaRPr lang="en-IN" dirty="0"/>
                    </a:p>
                  </a:txBody>
                  <a:tcPr/>
                </a:tc>
                <a:tc>
                  <a:txBody>
                    <a:bodyPr/>
                    <a:lstStyle/>
                    <a:p>
                      <a:r>
                        <a:rPr lang="en-IN" dirty="0" smtClean="0"/>
                        <a:t>28</a:t>
                      </a:r>
                      <a:endParaRPr lang="en-IN" dirty="0"/>
                    </a:p>
                  </a:txBody>
                  <a:tcPr/>
                </a:tc>
              </a:tr>
              <a:tr h="608242">
                <a:tc>
                  <a:txBody>
                    <a:bodyPr/>
                    <a:lstStyle/>
                    <a:p>
                      <a:r>
                        <a:rPr lang="en-IN" dirty="0" smtClean="0"/>
                        <a:t>Identified a vehicle to reach the facility</a:t>
                      </a:r>
                      <a:endParaRPr lang="en-IN" dirty="0"/>
                    </a:p>
                  </a:txBody>
                  <a:tcPr/>
                </a:tc>
                <a:tc>
                  <a:txBody>
                    <a:bodyPr/>
                    <a:lstStyle/>
                    <a:p>
                      <a:r>
                        <a:rPr lang="en-IN" dirty="0" smtClean="0"/>
                        <a:t>36</a:t>
                      </a:r>
                      <a:endParaRPr lang="en-IN" dirty="0"/>
                    </a:p>
                  </a:txBody>
                  <a:tcPr/>
                </a:tc>
                <a:tc>
                  <a:txBody>
                    <a:bodyPr/>
                    <a:lstStyle/>
                    <a:p>
                      <a:r>
                        <a:rPr lang="en-IN" dirty="0" smtClean="0"/>
                        <a:t>64</a:t>
                      </a:r>
                      <a:endParaRPr lang="en-IN" dirty="0"/>
                    </a:p>
                  </a:txBody>
                  <a:tcPr/>
                </a:tc>
              </a:tr>
              <a:tr h="608242">
                <a:tc>
                  <a:txBody>
                    <a:bodyPr/>
                    <a:lstStyle/>
                    <a:p>
                      <a:r>
                        <a:rPr lang="en-IN" dirty="0" smtClean="0"/>
                        <a:t>Companion</a:t>
                      </a:r>
                      <a:r>
                        <a:rPr lang="en-IN" baseline="0" dirty="0" smtClean="0"/>
                        <a:t> to the facility was identified</a:t>
                      </a:r>
                      <a:endParaRPr lang="en-IN" dirty="0"/>
                    </a:p>
                  </a:txBody>
                  <a:tcPr/>
                </a:tc>
                <a:tc>
                  <a:txBody>
                    <a:bodyPr/>
                    <a:lstStyle/>
                    <a:p>
                      <a:r>
                        <a:rPr lang="en-IN" dirty="0" smtClean="0"/>
                        <a:t>14</a:t>
                      </a:r>
                      <a:endParaRPr lang="en-IN" dirty="0"/>
                    </a:p>
                  </a:txBody>
                  <a:tcPr/>
                </a:tc>
                <a:tc>
                  <a:txBody>
                    <a:bodyPr/>
                    <a:lstStyle/>
                    <a:p>
                      <a:r>
                        <a:rPr lang="en-IN" dirty="0" smtClean="0"/>
                        <a:t>84</a:t>
                      </a:r>
                      <a:endParaRPr lang="en-IN" dirty="0"/>
                    </a:p>
                  </a:txBody>
                  <a:tcPr/>
                </a:tc>
              </a:tr>
              <a:tr h="608242">
                <a:tc>
                  <a:txBody>
                    <a:bodyPr/>
                    <a:lstStyle/>
                    <a:p>
                      <a:r>
                        <a:rPr lang="en-IN" dirty="0" smtClean="0"/>
                        <a:t>Set</a:t>
                      </a:r>
                      <a:r>
                        <a:rPr lang="en-IN" baseline="0" dirty="0" smtClean="0"/>
                        <a:t> aside money for the event of delivery</a:t>
                      </a:r>
                      <a:endParaRPr lang="en-IN" dirty="0"/>
                    </a:p>
                  </a:txBody>
                  <a:tcPr/>
                </a:tc>
                <a:tc>
                  <a:txBody>
                    <a:bodyPr/>
                    <a:lstStyle/>
                    <a:p>
                      <a:r>
                        <a:rPr lang="en-IN" dirty="0" smtClean="0"/>
                        <a:t>66</a:t>
                      </a:r>
                      <a:endParaRPr lang="en-IN" dirty="0"/>
                    </a:p>
                  </a:txBody>
                  <a:tcPr/>
                </a:tc>
                <a:tc>
                  <a:txBody>
                    <a:bodyPr/>
                    <a:lstStyle/>
                    <a:p>
                      <a:r>
                        <a:rPr lang="en-IN" dirty="0" smtClean="0"/>
                        <a:t>36</a:t>
                      </a:r>
                      <a:endParaRPr lang="en-IN" dirty="0"/>
                    </a:p>
                  </a:txBody>
                  <a:tcPr/>
                </a:tc>
              </a:tr>
              <a:tr h="608242">
                <a:tc>
                  <a:txBody>
                    <a:bodyPr/>
                    <a:lstStyle/>
                    <a:p>
                      <a:r>
                        <a:rPr lang="en-IN" dirty="0" smtClean="0"/>
                        <a:t>Back-up plan identified</a:t>
                      </a:r>
                      <a:endParaRPr lang="en-IN" dirty="0"/>
                    </a:p>
                  </a:txBody>
                  <a:tcPr/>
                </a:tc>
                <a:tc>
                  <a:txBody>
                    <a:bodyPr/>
                    <a:lstStyle/>
                    <a:p>
                      <a:r>
                        <a:rPr lang="en-IN" dirty="0" smtClean="0"/>
                        <a:t>16</a:t>
                      </a:r>
                      <a:endParaRPr lang="en-IN" dirty="0"/>
                    </a:p>
                  </a:txBody>
                  <a:tcPr/>
                </a:tc>
                <a:tc>
                  <a:txBody>
                    <a:bodyPr/>
                    <a:lstStyle/>
                    <a:p>
                      <a:r>
                        <a:rPr lang="en-IN" dirty="0" smtClean="0"/>
                        <a:t>84</a:t>
                      </a:r>
                      <a:endParaRPr lang="en-IN" dirty="0"/>
                    </a:p>
                  </a:txBody>
                  <a:tcPr/>
                </a:tc>
              </a:tr>
              <a:tr h="608242">
                <a:tc>
                  <a:txBody>
                    <a:bodyPr/>
                    <a:lstStyle/>
                    <a:p>
                      <a:r>
                        <a:rPr lang="en-IN" dirty="0" smtClean="0"/>
                        <a:t>Identified</a:t>
                      </a:r>
                      <a:r>
                        <a:rPr lang="en-IN" baseline="0" dirty="0" smtClean="0"/>
                        <a:t> s</a:t>
                      </a:r>
                      <a:r>
                        <a:rPr lang="en-IN" dirty="0" smtClean="0"/>
                        <a:t>omeone to assist in an </a:t>
                      </a:r>
                      <a:r>
                        <a:rPr lang="en-IN" baseline="0" dirty="0" smtClean="0"/>
                        <a:t>emergency home delivery</a:t>
                      </a:r>
                      <a:endParaRPr lang="en-IN" dirty="0"/>
                    </a:p>
                  </a:txBody>
                  <a:tcPr/>
                </a:tc>
                <a:tc>
                  <a:txBody>
                    <a:bodyPr/>
                    <a:lstStyle/>
                    <a:p>
                      <a:r>
                        <a:rPr lang="en-IN" dirty="0" smtClean="0"/>
                        <a:t>1</a:t>
                      </a:r>
                      <a:endParaRPr lang="en-IN" dirty="0"/>
                    </a:p>
                  </a:txBody>
                  <a:tcPr/>
                </a:tc>
                <a:tc>
                  <a:txBody>
                    <a:bodyPr/>
                    <a:lstStyle/>
                    <a:p>
                      <a:r>
                        <a:rPr lang="en-IN" smtClean="0"/>
                        <a:t>99</a:t>
                      </a:r>
                      <a:endParaRPr lang="en-IN"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82594"/>
          </a:xfrm>
        </p:spPr>
        <p:txBody>
          <a:bodyPr>
            <a:normAutofit/>
          </a:bodyPr>
          <a:lstStyle/>
          <a:p>
            <a:r>
              <a:rPr lang="en-IN" dirty="0" smtClean="0"/>
              <a:t>Key Findings </a:t>
            </a:r>
            <a:r>
              <a:rPr lang="en-IN" i="1" dirty="0" smtClean="0"/>
              <a:t>(Continued)..</a:t>
            </a:r>
            <a:endParaRPr lang="en-IN" i="1" dirty="0"/>
          </a:p>
        </p:txBody>
      </p:sp>
      <p:pic>
        <p:nvPicPr>
          <p:cNvPr id="30722" name="Chart 24"/>
          <p:cNvPicPr>
            <a:picLocks noChangeArrowheads="1"/>
          </p:cNvPicPr>
          <p:nvPr/>
        </p:nvPicPr>
        <p:blipFill>
          <a:blip r:embed="rId2" cstate="print"/>
          <a:srcRect l="980" t="1786" r="980" b="1786"/>
          <a:stretch>
            <a:fillRect/>
          </a:stretch>
        </p:blipFill>
        <p:spPr bwMode="auto">
          <a:xfrm>
            <a:off x="571472" y="1142984"/>
            <a:ext cx="7143800" cy="3857652"/>
          </a:xfrm>
          <a:prstGeom prst="rect">
            <a:avLst/>
          </a:prstGeom>
          <a:noFill/>
          <a:ln w="9525">
            <a:noFill/>
            <a:miter lim="800000"/>
            <a:headEnd/>
            <a:tailEnd/>
          </a:ln>
        </p:spPr>
      </p:pic>
      <p:sp>
        <p:nvSpPr>
          <p:cNvPr id="5" name="TextBox 4"/>
          <p:cNvSpPr txBox="1"/>
          <p:nvPr/>
        </p:nvSpPr>
        <p:spPr>
          <a:xfrm>
            <a:off x="857224" y="5072074"/>
            <a:ext cx="6929486" cy="830997"/>
          </a:xfrm>
          <a:prstGeom prst="rect">
            <a:avLst/>
          </a:prstGeom>
          <a:noFill/>
        </p:spPr>
        <p:txBody>
          <a:bodyPr wrap="square" rtlCol="0">
            <a:spAutoFit/>
          </a:bodyPr>
          <a:lstStyle/>
          <a:p>
            <a:r>
              <a:rPr lang="en-IN" sz="2400" dirty="0" smtClean="0"/>
              <a:t>Were the things required for an emergency home delivery kept ready. </a:t>
            </a:r>
            <a:endParaRPr lang="en-IN"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285860"/>
            <a:ext cx="7467600" cy="654032"/>
          </a:xfrm>
        </p:spPr>
        <p:txBody>
          <a:bodyPr/>
          <a:lstStyle/>
          <a:p>
            <a:r>
              <a:rPr lang="en-IN" dirty="0" smtClean="0"/>
              <a:t>Key Findings (Continued)..</a:t>
            </a:r>
            <a:endParaRPr lang="en-IN" dirty="0"/>
          </a:p>
        </p:txBody>
      </p:sp>
      <p:graphicFrame>
        <p:nvGraphicFramePr>
          <p:cNvPr id="4" name="Content Placeholder 3"/>
          <p:cNvGraphicFramePr>
            <a:graphicFrameLocks noGrp="1"/>
          </p:cNvGraphicFramePr>
          <p:nvPr>
            <p:ph sz="quarter" idx="1"/>
          </p:nvPr>
        </p:nvGraphicFramePr>
        <p:xfrm>
          <a:off x="428596" y="2214554"/>
          <a:ext cx="7467600" cy="2786064"/>
        </p:xfrm>
        <a:graphic>
          <a:graphicData uri="http://schemas.openxmlformats.org/drawingml/2006/table">
            <a:tbl>
              <a:tblPr firstRow="1" bandRow="1">
                <a:tableStyleId>{0E3FDE45-AF77-4B5C-9715-49D594BDF05E}</a:tableStyleId>
              </a:tblPr>
              <a:tblGrid>
                <a:gridCol w="5072069"/>
                <a:gridCol w="1285884"/>
                <a:gridCol w="1109647"/>
              </a:tblGrid>
              <a:tr h="589515">
                <a:tc>
                  <a:txBody>
                    <a:bodyPr/>
                    <a:lstStyle/>
                    <a:p>
                      <a:endParaRPr lang="en-IN" dirty="0"/>
                    </a:p>
                  </a:txBody>
                  <a:tcPr/>
                </a:tc>
                <a:tc>
                  <a:txBody>
                    <a:bodyPr/>
                    <a:lstStyle/>
                    <a:p>
                      <a:r>
                        <a:rPr lang="en-IN" dirty="0" smtClean="0"/>
                        <a:t>Yes</a:t>
                      </a:r>
                      <a:r>
                        <a:rPr lang="en-IN" baseline="0" dirty="0" smtClean="0"/>
                        <a:t> (%)</a:t>
                      </a:r>
                      <a:endParaRPr lang="en-IN" dirty="0" smtClean="0"/>
                    </a:p>
                  </a:txBody>
                  <a:tcPr/>
                </a:tc>
                <a:tc>
                  <a:txBody>
                    <a:bodyPr/>
                    <a:lstStyle/>
                    <a:p>
                      <a:r>
                        <a:rPr lang="en-IN" dirty="0" smtClean="0"/>
                        <a:t>No(%)</a:t>
                      </a:r>
                      <a:endParaRPr lang="en-IN" dirty="0"/>
                    </a:p>
                  </a:txBody>
                  <a:tcPr/>
                </a:tc>
              </a:tr>
              <a:tr h="1017519">
                <a:tc>
                  <a:txBody>
                    <a:bodyPr/>
                    <a:lstStyle/>
                    <a:p>
                      <a:r>
                        <a:rPr lang="en-IN" dirty="0" smtClean="0"/>
                        <a:t>Received</a:t>
                      </a:r>
                      <a:r>
                        <a:rPr lang="en-IN" baseline="0" dirty="0" smtClean="0"/>
                        <a:t> interaction with FLW during pregnancy</a:t>
                      </a:r>
                      <a:endParaRPr lang="en-IN" dirty="0"/>
                    </a:p>
                  </a:txBody>
                  <a:tcPr/>
                </a:tc>
                <a:tc>
                  <a:txBody>
                    <a:bodyPr/>
                    <a:lstStyle/>
                    <a:p>
                      <a:r>
                        <a:rPr lang="en-IN" dirty="0" smtClean="0"/>
                        <a:t>34</a:t>
                      </a:r>
                      <a:endParaRPr lang="en-IN" dirty="0"/>
                    </a:p>
                  </a:txBody>
                  <a:tcPr/>
                </a:tc>
                <a:tc>
                  <a:txBody>
                    <a:bodyPr/>
                    <a:lstStyle/>
                    <a:p>
                      <a:r>
                        <a:rPr lang="en-IN" dirty="0" smtClean="0"/>
                        <a:t>66</a:t>
                      </a:r>
                      <a:endParaRPr lang="en-IN" dirty="0"/>
                    </a:p>
                  </a:txBody>
                  <a:tcPr/>
                </a:tc>
              </a:tr>
              <a:tr h="589515">
                <a:tc>
                  <a:txBody>
                    <a:bodyPr/>
                    <a:lstStyle/>
                    <a:p>
                      <a:r>
                        <a:rPr lang="en-IN" dirty="0" smtClean="0"/>
                        <a:t>If yes, 5</a:t>
                      </a:r>
                      <a:r>
                        <a:rPr lang="en-IN" baseline="0" dirty="0" smtClean="0"/>
                        <a:t> or more visits</a:t>
                      </a:r>
                      <a:endParaRPr lang="en-IN" dirty="0"/>
                    </a:p>
                  </a:txBody>
                  <a:tcPr/>
                </a:tc>
                <a:tc>
                  <a:txBody>
                    <a:bodyPr/>
                    <a:lstStyle/>
                    <a:p>
                      <a:r>
                        <a:rPr lang="en-IN" dirty="0" smtClean="0"/>
                        <a:t>100</a:t>
                      </a:r>
                      <a:endParaRPr lang="en-IN" dirty="0"/>
                    </a:p>
                  </a:txBody>
                  <a:tcPr/>
                </a:tc>
                <a:tc>
                  <a:txBody>
                    <a:bodyPr/>
                    <a:lstStyle/>
                    <a:p>
                      <a:r>
                        <a:rPr lang="en-IN" dirty="0" smtClean="0"/>
                        <a:t>0</a:t>
                      </a:r>
                      <a:endParaRPr lang="en-IN" dirty="0"/>
                    </a:p>
                  </a:txBody>
                  <a:tcPr/>
                </a:tc>
              </a:tr>
              <a:tr h="589515">
                <a:tc>
                  <a:txBody>
                    <a:bodyPr/>
                    <a:lstStyle/>
                    <a:p>
                      <a:endParaRPr lang="en-IN" dirty="0"/>
                    </a:p>
                  </a:txBody>
                  <a:tcPr/>
                </a:tc>
                <a:tc>
                  <a:txBody>
                    <a:bodyPr/>
                    <a:lstStyle/>
                    <a:p>
                      <a:endParaRPr lang="en-IN" dirty="0"/>
                    </a:p>
                  </a:txBody>
                  <a:tcPr/>
                </a:tc>
                <a:tc>
                  <a:txBody>
                    <a:bodyPr/>
                    <a:lstStyle/>
                    <a:p>
                      <a:endParaRPr lang="en-IN"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82594"/>
          </a:xfrm>
        </p:spPr>
        <p:txBody>
          <a:bodyPr/>
          <a:lstStyle/>
          <a:p>
            <a:r>
              <a:rPr lang="en-IN" dirty="0" smtClean="0"/>
              <a:t>Discussion</a:t>
            </a:r>
            <a:endParaRPr lang="en-IN" dirty="0"/>
          </a:p>
        </p:txBody>
      </p:sp>
      <p:sp>
        <p:nvSpPr>
          <p:cNvPr id="3" name="Content Placeholder 2"/>
          <p:cNvSpPr>
            <a:spLocks noGrp="1"/>
          </p:cNvSpPr>
          <p:nvPr>
            <p:ph sz="quarter" idx="1"/>
          </p:nvPr>
        </p:nvSpPr>
        <p:spPr>
          <a:xfrm>
            <a:off x="428596" y="1000108"/>
            <a:ext cx="7467600" cy="5857892"/>
          </a:xfrm>
        </p:spPr>
        <p:txBody>
          <a:bodyPr>
            <a:normAutofit/>
          </a:bodyPr>
          <a:lstStyle/>
          <a:p>
            <a:r>
              <a:rPr lang="en-IN" sz="2200" dirty="0" smtClean="0"/>
              <a:t>Trends of pregnancy registration and receiving ANC </a:t>
            </a:r>
            <a:r>
              <a:rPr lang="en-IN" sz="2200" dirty="0" smtClean="0"/>
              <a:t>shows </a:t>
            </a:r>
            <a:r>
              <a:rPr lang="en-IN" sz="2200" dirty="0" smtClean="0"/>
              <a:t>a big deficit in pregnancy specific care.</a:t>
            </a:r>
          </a:p>
          <a:p>
            <a:r>
              <a:rPr lang="en-IN" sz="2200" dirty="0" smtClean="0"/>
              <a:t>Indicators of receiving vaccines during pregnancy show a relatively positive picture, in contract to which, IFA consumption is severely low; although the ones consuming it, appear to be continuing it post partum as well.</a:t>
            </a:r>
          </a:p>
          <a:p>
            <a:r>
              <a:rPr lang="en-IN" sz="2200" dirty="0" smtClean="0"/>
              <a:t>The only popular  pregnancy signs and symptoms were fever, swelling in limbs and abnormal position or weak movements of foetus. While, the women were unaware of the serious signs of probable complications, such as paleness, visual disturbances, high B.P., Jaundice, etc. </a:t>
            </a:r>
          </a:p>
          <a:p>
            <a:r>
              <a:rPr lang="en-IN" sz="2200" dirty="0" smtClean="0"/>
              <a:t>Although people were planning for institutional deliveries, but overall birth preparedness was widely lacking in the population.</a:t>
            </a:r>
          </a:p>
          <a:p>
            <a:endParaRPr lang="en-IN" sz="2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54032"/>
          </a:xfrm>
        </p:spPr>
        <p:txBody>
          <a:bodyPr/>
          <a:lstStyle/>
          <a:p>
            <a:r>
              <a:rPr lang="en-IN" dirty="0" smtClean="0"/>
              <a:t>Discussion </a:t>
            </a:r>
            <a:r>
              <a:rPr lang="en-IN" i="1" dirty="0" smtClean="0"/>
              <a:t>(Continued)</a:t>
            </a:r>
            <a:r>
              <a:rPr lang="en-IN" dirty="0" smtClean="0"/>
              <a:t>..</a:t>
            </a:r>
            <a:endParaRPr lang="en-IN" dirty="0"/>
          </a:p>
        </p:txBody>
      </p:sp>
      <p:sp>
        <p:nvSpPr>
          <p:cNvPr id="3" name="Content Placeholder 2"/>
          <p:cNvSpPr>
            <a:spLocks noGrp="1"/>
          </p:cNvSpPr>
          <p:nvPr>
            <p:ph sz="quarter" idx="1"/>
          </p:nvPr>
        </p:nvSpPr>
        <p:spPr>
          <a:xfrm>
            <a:off x="428596" y="1285860"/>
            <a:ext cx="7467600" cy="4873752"/>
          </a:xfrm>
        </p:spPr>
        <p:txBody>
          <a:bodyPr>
            <a:normAutofit/>
          </a:bodyPr>
          <a:lstStyle/>
          <a:p>
            <a:r>
              <a:rPr lang="en-IN" sz="2200" dirty="0" smtClean="0"/>
              <a:t>It seems that the government referral system is highly unpopular in the community, indicated by the lack of identifying a back-up plan for emergencies.</a:t>
            </a:r>
          </a:p>
          <a:p>
            <a:r>
              <a:rPr lang="en-IN" sz="2200" dirty="0" err="1" smtClean="0"/>
              <a:t>Inspite</a:t>
            </a:r>
            <a:r>
              <a:rPr lang="en-IN" sz="2200" dirty="0" smtClean="0"/>
              <a:t> of the regular counselling proposed for the pregnant women on </a:t>
            </a:r>
            <a:r>
              <a:rPr lang="en-IN" sz="2200" i="1" dirty="0" err="1" smtClean="0"/>
              <a:t>prasav</a:t>
            </a:r>
            <a:r>
              <a:rPr lang="en-IN" sz="2200" i="1" dirty="0" smtClean="0"/>
              <a:t> </a:t>
            </a:r>
            <a:r>
              <a:rPr lang="en-IN" sz="2200" i="1" dirty="0" err="1" smtClean="0"/>
              <a:t>poorv</a:t>
            </a:r>
            <a:r>
              <a:rPr lang="en-IN" sz="2200" i="1" dirty="0" smtClean="0"/>
              <a:t> </a:t>
            </a:r>
            <a:r>
              <a:rPr lang="en-IN" sz="2200" i="1" dirty="0" err="1" smtClean="0"/>
              <a:t>taiyari</a:t>
            </a:r>
            <a:r>
              <a:rPr lang="en-IN" sz="2200" dirty="0" smtClean="0"/>
              <a:t>, there were barely any preparations for an event of emergency home delivery.</a:t>
            </a:r>
          </a:p>
          <a:p>
            <a:r>
              <a:rPr lang="en-IN" sz="2200" dirty="0" smtClean="0"/>
              <a:t>Home visits and personal interactions with FLWs  were broadly deficient in the population, but an interesting fact was the trend of regular interactions of FLWs with some specific women in the community.</a:t>
            </a:r>
            <a:endParaRPr lang="en-IN" sz="2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54032"/>
          </a:xfrm>
        </p:spPr>
        <p:txBody>
          <a:bodyPr/>
          <a:lstStyle/>
          <a:p>
            <a:r>
              <a:rPr lang="en-IN" dirty="0" smtClean="0"/>
              <a:t>Recommendations</a:t>
            </a:r>
            <a:endParaRPr lang="en-IN" dirty="0"/>
          </a:p>
        </p:txBody>
      </p:sp>
      <p:sp>
        <p:nvSpPr>
          <p:cNvPr id="3" name="Content Placeholder 2"/>
          <p:cNvSpPr>
            <a:spLocks noGrp="1"/>
          </p:cNvSpPr>
          <p:nvPr>
            <p:ph sz="quarter" idx="1"/>
          </p:nvPr>
        </p:nvSpPr>
        <p:spPr>
          <a:xfrm>
            <a:off x="500034" y="1071546"/>
            <a:ext cx="7467600" cy="5786454"/>
          </a:xfrm>
        </p:spPr>
        <p:txBody>
          <a:bodyPr>
            <a:normAutofit lnSpcReduction="10000"/>
          </a:bodyPr>
          <a:lstStyle/>
          <a:p>
            <a:r>
              <a:rPr lang="en-IN" sz="2200" dirty="0" smtClean="0"/>
              <a:t>Activeness of the FLWs is an area which requires much work. A proper training along with sustained monitoring and supervision can serve the purpose.</a:t>
            </a:r>
          </a:p>
          <a:p>
            <a:endParaRPr lang="en-IN" sz="2200" dirty="0" smtClean="0"/>
          </a:p>
          <a:p>
            <a:r>
              <a:rPr lang="en-IN" sz="2200" dirty="0" smtClean="0"/>
              <a:t>The health referral system in the village need to be strengthened and popularized in the community, for providing a back-up plan to handle emergencies.</a:t>
            </a:r>
          </a:p>
          <a:p>
            <a:endParaRPr lang="en-IN" sz="2200" dirty="0" smtClean="0"/>
          </a:p>
          <a:p>
            <a:r>
              <a:rPr lang="en-IN" sz="2200" dirty="0" smtClean="0"/>
              <a:t>ICDS system also needs to be more diligent in their approach of supervising the FLWs and their activities in the community. </a:t>
            </a:r>
          </a:p>
          <a:p>
            <a:endParaRPr lang="en-IN" sz="2200" dirty="0" smtClean="0"/>
          </a:p>
          <a:p>
            <a:r>
              <a:rPr lang="en-IN" sz="2200" dirty="0" smtClean="0"/>
              <a:t>Monthly and weekly meetings of the various stakeholders need to be conducted regularly, as it can aid in prioritizing the prevailing issues and suggest the focus needed on various interventions.</a:t>
            </a:r>
            <a:endParaRPr lang="en-IN" dirty="0" smtClean="0"/>
          </a:p>
          <a:p>
            <a:endParaRPr lang="en-IN" dirty="0" smtClean="0"/>
          </a:p>
          <a:p>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417638"/>
          </a:xfrm>
        </p:spPr>
        <p:txBody>
          <a:bodyPr/>
          <a:lstStyle/>
          <a:p>
            <a:r>
              <a:rPr lang="en-IN" u="sng" dirty="0" smtClean="0"/>
              <a:t>Nutrition-Technical Support Unit (CARE India Bihar)</a:t>
            </a:r>
            <a:endParaRPr lang="en-IN" u="sng" dirty="0"/>
          </a:p>
        </p:txBody>
      </p:sp>
      <p:sp>
        <p:nvSpPr>
          <p:cNvPr id="3" name="Content Placeholder 2"/>
          <p:cNvSpPr>
            <a:spLocks noGrp="1"/>
          </p:cNvSpPr>
          <p:nvPr>
            <p:ph sz="quarter" idx="1"/>
          </p:nvPr>
        </p:nvSpPr>
        <p:spPr>
          <a:xfrm>
            <a:off x="457200" y="1600200"/>
            <a:ext cx="7467600" cy="5043510"/>
          </a:xfrm>
        </p:spPr>
        <p:txBody>
          <a:bodyPr>
            <a:normAutofit/>
          </a:bodyPr>
          <a:lstStyle/>
          <a:p>
            <a:r>
              <a:rPr lang="en-IN" sz="2200" dirty="0" smtClean="0"/>
              <a:t>Funded by BMGF.</a:t>
            </a:r>
          </a:p>
          <a:p>
            <a:r>
              <a:rPr lang="en-IN" sz="2200" dirty="0" smtClean="0"/>
              <a:t>Goal of N-TSU is to achieve greater impact on the overall development of children in the state, by addressing under-nutrition.</a:t>
            </a:r>
          </a:p>
          <a:p>
            <a:r>
              <a:rPr lang="en-IN" sz="2200" dirty="0" smtClean="0"/>
              <a:t> Special focus on Young Child Feeding practices.</a:t>
            </a:r>
          </a:p>
          <a:p>
            <a:r>
              <a:rPr lang="en-IN" sz="2200" dirty="0" smtClean="0"/>
              <a:t>Advocates of vigorous Home visits by the various stakeholders to the households of beneficiaries.</a:t>
            </a:r>
          </a:p>
          <a:p>
            <a:r>
              <a:rPr lang="en-IN" sz="2200" dirty="0" smtClean="0"/>
              <a:t>Assists </a:t>
            </a:r>
            <a:r>
              <a:rPr lang="en-IN" sz="2200" dirty="0" err="1" smtClean="0"/>
              <a:t>MoWCD</a:t>
            </a:r>
            <a:r>
              <a:rPr lang="en-IN" sz="2200" dirty="0" smtClean="0"/>
              <a:t> to undertake convergence with other ministries and departments.</a:t>
            </a:r>
          </a:p>
          <a:p>
            <a:r>
              <a:rPr lang="en-IN" sz="2200" dirty="0" smtClean="0"/>
              <a:t>Conducts monthly convergence meetings, to re- establish the importance of convergence and coordination amongst the government departments and other stake holders</a:t>
            </a:r>
          </a:p>
          <a:p>
            <a:endParaRPr lang="en-IN" sz="2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54032"/>
          </a:xfrm>
        </p:spPr>
        <p:txBody>
          <a:bodyPr/>
          <a:lstStyle/>
          <a:p>
            <a:r>
              <a:rPr lang="en-IN" dirty="0" smtClean="0"/>
              <a:t>References</a:t>
            </a:r>
            <a:endParaRPr lang="en-IN" dirty="0"/>
          </a:p>
        </p:txBody>
      </p:sp>
      <p:sp>
        <p:nvSpPr>
          <p:cNvPr id="3" name="Content Placeholder 2"/>
          <p:cNvSpPr>
            <a:spLocks noGrp="1"/>
          </p:cNvSpPr>
          <p:nvPr>
            <p:ph sz="quarter" idx="1"/>
          </p:nvPr>
        </p:nvSpPr>
        <p:spPr>
          <a:xfrm>
            <a:off x="428596" y="1000108"/>
            <a:ext cx="7467600" cy="5715040"/>
          </a:xfrm>
        </p:spPr>
        <p:txBody>
          <a:bodyPr>
            <a:normAutofit fontScale="85000" lnSpcReduction="10000"/>
          </a:bodyPr>
          <a:lstStyle/>
          <a:p>
            <a:pPr lvl="0"/>
            <a:r>
              <a:rPr lang="en-IN" dirty="0" smtClean="0"/>
              <a:t>Maternal Mortality in 2005: Estimates Developed by WHO, UNICEF, UNFPA. Geneva: WHO; 2007. Available from: </a:t>
            </a:r>
            <a:r>
              <a:rPr lang="en-IN" u="sng" dirty="0" smtClean="0">
                <a:hlinkClick r:id="rId2"/>
              </a:rPr>
              <a:t>http://www.who.int/whosis/mme_2005.pdf</a:t>
            </a:r>
            <a:r>
              <a:rPr lang="en-IN" dirty="0" smtClean="0"/>
              <a:t> [Accessed on 01 May 2016].</a:t>
            </a:r>
          </a:p>
          <a:p>
            <a:pPr lvl="0"/>
            <a:endParaRPr lang="en-IN" dirty="0" smtClean="0"/>
          </a:p>
          <a:p>
            <a:pPr lvl="0"/>
            <a:r>
              <a:rPr lang="en-IN" dirty="0" smtClean="0"/>
              <a:t>Anita Shankar </a:t>
            </a:r>
            <a:r>
              <a:rPr lang="en-IN" dirty="0" err="1" smtClean="0"/>
              <a:t>Acharya</a:t>
            </a:r>
            <a:r>
              <a:rPr lang="en-IN" dirty="0" smtClean="0"/>
              <a:t>, </a:t>
            </a:r>
            <a:r>
              <a:rPr lang="en-IN" dirty="0" err="1" smtClean="0"/>
              <a:t>Ravneet</a:t>
            </a:r>
            <a:r>
              <a:rPr lang="en-IN" dirty="0" smtClean="0"/>
              <a:t> </a:t>
            </a:r>
            <a:r>
              <a:rPr lang="en-IN" dirty="0" err="1" smtClean="0"/>
              <a:t>Kaur</a:t>
            </a:r>
            <a:r>
              <a:rPr lang="en-IN" dirty="0" smtClean="0"/>
              <a:t>, </a:t>
            </a:r>
            <a:r>
              <a:rPr lang="en-IN" dirty="0" err="1" smtClean="0"/>
              <a:t>Josyula</a:t>
            </a:r>
            <a:r>
              <a:rPr lang="en-IN" dirty="0" smtClean="0"/>
              <a:t> </a:t>
            </a:r>
            <a:r>
              <a:rPr lang="en-IN" dirty="0" err="1" smtClean="0"/>
              <a:t>Gnana</a:t>
            </a:r>
            <a:r>
              <a:rPr lang="en-IN" dirty="0" smtClean="0"/>
              <a:t> </a:t>
            </a:r>
            <a:r>
              <a:rPr lang="en-IN" dirty="0" err="1" smtClean="0"/>
              <a:t>Prasuna</a:t>
            </a:r>
            <a:r>
              <a:rPr lang="en-IN" dirty="0" smtClean="0"/>
              <a:t>, and </a:t>
            </a:r>
            <a:r>
              <a:rPr lang="en-IN" dirty="0" err="1" smtClean="0"/>
              <a:t>Nazish</a:t>
            </a:r>
            <a:r>
              <a:rPr lang="en-IN" dirty="0" smtClean="0"/>
              <a:t> </a:t>
            </a:r>
            <a:r>
              <a:rPr lang="en-IN" dirty="0" err="1" smtClean="0"/>
              <a:t>Rasheed</a:t>
            </a:r>
            <a:r>
              <a:rPr lang="en-IN" dirty="0" smtClean="0"/>
              <a:t>. Making Pregnancy Safer—Birth Preparedness and Complication Readiness Study Among Antenatal Women Attendees of A Primary Health </a:t>
            </a:r>
            <a:r>
              <a:rPr lang="en-IN" dirty="0" err="1" smtClean="0"/>
              <a:t>Center</a:t>
            </a:r>
            <a:r>
              <a:rPr lang="en-IN" dirty="0" smtClean="0"/>
              <a:t>, Delhi.</a:t>
            </a:r>
            <a:r>
              <a:rPr lang="en-IN" b="1" dirty="0" smtClean="0"/>
              <a:t> </a:t>
            </a:r>
            <a:r>
              <a:rPr lang="en-IN" dirty="0" smtClean="0"/>
              <a:t>Indian Journal Community Medicine, 2015 Apr-Jun; 40(2): 127–134. Available from: </a:t>
            </a:r>
            <a:r>
              <a:rPr lang="en-IN" u="sng" dirty="0" smtClean="0">
                <a:hlinkClick r:id="rId3"/>
              </a:rPr>
              <a:t>http://www.ncbi.nlm.nih.gov/pmc/articles/PMC4389500/</a:t>
            </a:r>
            <a:r>
              <a:rPr lang="en-IN" dirty="0" smtClean="0"/>
              <a:t> [accessed on 01 May 2016]. </a:t>
            </a:r>
          </a:p>
          <a:p>
            <a:pPr lvl="0"/>
            <a:r>
              <a:rPr lang="en-IN" dirty="0" smtClean="0"/>
              <a:t>  </a:t>
            </a:r>
          </a:p>
          <a:p>
            <a:pPr lvl="0"/>
            <a:r>
              <a:rPr lang="en-IN" dirty="0" smtClean="0"/>
              <a:t>The skilled care initiative, Birth Preparedness: An Essential Part of ANC Counselling, Information for the facilitator, Page no. 1. Available from: </a:t>
            </a:r>
            <a:r>
              <a:rPr lang="en-IN" u="sng" dirty="0" smtClean="0">
                <a:hlinkClick r:id="rId4"/>
              </a:rPr>
              <a:t>http://www.familycareintl.org/UserFiles/File/pdfs/sci_birth_prep_mod.pdf</a:t>
            </a:r>
            <a:r>
              <a:rPr lang="en-IN" dirty="0" smtClean="0"/>
              <a:t>. [Accessed on 01 May 2016]</a:t>
            </a:r>
          </a:p>
          <a:p>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14290"/>
            <a:ext cx="7467600" cy="6643710"/>
          </a:xfrm>
        </p:spPr>
        <p:txBody>
          <a:bodyPr>
            <a:normAutofit fontScale="77500" lnSpcReduction="20000"/>
          </a:bodyPr>
          <a:lstStyle/>
          <a:p>
            <a:pPr lvl="0"/>
            <a:r>
              <a:rPr lang="en-IN" dirty="0" smtClean="0"/>
              <a:t>The World Bank IBRD-IDA Databank : Maternal mortality ratio (</a:t>
            </a:r>
            <a:r>
              <a:rPr lang="en-IN" dirty="0" err="1" smtClean="0"/>
              <a:t>modeled</a:t>
            </a:r>
            <a:r>
              <a:rPr lang="en-IN" dirty="0" smtClean="0"/>
              <a:t> estimate, per 100,000 live births); 2015. Available from: </a:t>
            </a:r>
            <a:r>
              <a:rPr lang="en-IN" u="sng" dirty="0" smtClean="0">
                <a:hlinkClick r:id="rId2"/>
              </a:rPr>
              <a:t>http://data.worldbank.org/indicator/SH.STA.MMRT</a:t>
            </a:r>
            <a:r>
              <a:rPr lang="en-IN" dirty="0" smtClean="0"/>
              <a:t>. [Accessed on 2016 May 01].</a:t>
            </a:r>
          </a:p>
          <a:p>
            <a:pPr lvl="0"/>
            <a:endParaRPr lang="en-IN" dirty="0" smtClean="0"/>
          </a:p>
          <a:p>
            <a:pPr lvl="0"/>
            <a:r>
              <a:rPr lang="en-IN" dirty="0" smtClean="0"/>
              <a:t>UNICEF India: Fast facts Bihar, Challenges and opportunities, Available from: </a:t>
            </a:r>
            <a:r>
              <a:rPr lang="en-IN" u="sng" dirty="0" smtClean="0">
                <a:hlinkClick r:id="rId3"/>
              </a:rPr>
              <a:t>http://unicef.in/State/Bihar</a:t>
            </a:r>
            <a:r>
              <a:rPr lang="en-IN" dirty="0" smtClean="0"/>
              <a:t>. [Accessed on 01 May 2016]</a:t>
            </a:r>
          </a:p>
          <a:p>
            <a:pPr lvl="0"/>
            <a:endParaRPr lang="en-IN" dirty="0" smtClean="0"/>
          </a:p>
          <a:p>
            <a:pPr lvl="0"/>
            <a:r>
              <a:rPr lang="en-IN" dirty="0" smtClean="0"/>
              <a:t> </a:t>
            </a:r>
            <a:r>
              <a:rPr lang="en-IN" dirty="0" err="1" smtClean="0"/>
              <a:t>Allisyn</a:t>
            </a:r>
            <a:r>
              <a:rPr lang="en-IN" dirty="0" smtClean="0"/>
              <a:t> C. Moran, Gabriel </a:t>
            </a:r>
            <a:r>
              <a:rPr lang="en-IN" dirty="0" err="1" smtClean="0"/>
              <a:t>Sangli</a:t>
            </a:r>
            <a:r>
              <a:rPr lang="en-IN" dirty="0" smtClean="0"/>
              <a:t>, Rebecca </a:t>
            </a:r>
            <a:r>
              <a:rPr lang="en-IN" dirty="0" err="1" smtClean="0"/>
              <a:t>Dineen</a:t>
            </a:r>
            <a:r>
              <a:rPr lang="en-IN" dirty="0" smtClean="0"/>
              <a:t>, Barbara Rawlins, Mathias </a:t>
            </a:r>
            <a:r>
              <a:rPr lang="en-IN" dirty="0" err="1" smtClean="0"/>
              <a:t>Yaméogo</a:t>
            </a:r>
            <a:r>
              <a:rPr lang="en-IN" dirty="0" smtClean="0"/>
              <a:t>, and </a:t>
            </a:r>
            <a:r>
              <a:rPr lang="en-IN" dirty="0" err="1" smtClean="0"/>
              <a:t>Banza</a:t>
            </a:r>
            <a:r>
              <a:rPr lang="en-IN" dirty="0" smtClean="0"/>
              <a:t> </a:t>
            </a:r>
            <a:r>
              <a:rPr lang="en-IN" dirty="0" err="1" smtClean="0"/>
              <a:t>Baya</a:t>
            </a:r>
            <a:r>
              <a:rPr lang="en-IN" dirty="0" smtClean="0"/>
              <a:t>. Birth-Preparedness for Maternal Health: Findings from </a:t>
            </a:r>
            <a:r>
              <a:rPr lang="en-IN" dirty="0" err="1" smtClean="0"/>
              <a:t>Koupéla</a:t>
            </a:r>
            <a:r>
              <a:rPr lang="en-IN" dirty="0" smtClean="0"/>
              <a:t> District, Burkina Faso. Journal Health, Population Nutrition, 2006 Dec; 24(4): 489–497. Available from: </a:t>
            </a:r>
            <a:r>
              <a:rPr lang="en-IN" u="sng" dirty="0" smtClean="0">
                <a:hlinkClick r:id="rId4"/>
              </a:rPr>
              <a:t>http://www.ncbi.nlm.nih.gov/pmc/articles/PMC3001153/</a:t>
            </a:r>
            <a:r>
              <a:rPr lang="en-IN" dirty="0" smtClean="0"/>
              <a:t> [Accessed on 01 May 2016]</a:t>
            </a:r>
          </a:p>
          <a:p>
            <a:pPr lvl="0"/>
            <a:endParaRPr lang="en-IN" dirty="0" smtClean="0"/>
          </a:p>
          <a:p>
            <a:pPr lvl="0"/>
            <a:r>
              <a:rPr lang="en-US" dirty="0" err="1" smtClean="0"/>
              <a:t>Furaha</a:t>
            </a:r>
            <a:r>
              <a:rPr lang="en-US" dirty="0" smtClean="0"/>
              <a:t> August, Andrea B. </a:t>
            </a:r>
            <a:r>
              <a:rPr lang="en-US" dirty="0" err="1" smtClean="0"/>
              <a:t>Pembe</a:t>
            </a:r>
            <a:r>
              <a:rPr lang="en-US" dirty="0" smtClean="0"/>
              <a:t>, Edmund </a:t>
            </a:r>
            <a:r>
              <a:rPr lang="en-US" dirty="0" err="1" smtClean="0"/>
              <a:t>Kayombo</a:t>
            </a:r>
            <a:r>
              <a:rPr lang="en-US" dirty="0" smtClean="0"/>
              <a:t>, Columba </a:t>
            </a:r>
            <a:r>
              <a:rPr lang="en-US" dirty="0" err="1" smtClean="0"/>
              <a:t>Mbekenga</a:t>
            </a:r>
            <a:r>
              <a:rPr lang="en-US" dirty="0" smtClean="0"/>
              <a:t>, </a:t>
            </a:r>
            <a:r>
              <a:rPr lang="en-US" dirty="0" err="1" smtClean="0"/>
              <a:t>Pia</a:t>
            </a:r>
            <a:r>
              <a:rPr lang="en-US" dirty="0" smtClean="0"/>
              <a:t> </a:t>
            </a:r>
            <a:r>
              <a:rPr lang="en-US" dirty="0" err="1" smtClean="0"/>
              <a:t>Axemo</a:t>
            </a:r>
            <a:r>
              <a:rPr lang="en-US" dirty="0" smtClean="0"/>
              <a:t> and Elisabeth </a:t>
            </a:r>
            <a:r>
              <a:rPr lang="en-US" dirty="0" err="1" smtClean="0"/>
              <a:t>Darj</a:t>
            </a:r>
            <a:r>
              <a:rPr lang="en-US" dirty="0" smtClean="0"/>
              <a:t>. Birth preparedness and complication readiness – a qualitative study among community members in rural Tanzania</a:t>
            </a:r>
            <a:r>
              <a:rPr lang="en-IN" dirty="0" smtClean="0"/>
              <a:t>. Global Health Action, </a:t>
            </a:r>
            <a:r>
              <a:rPr lang="en-IN" dirty="0" err="1" smtClean="0"/>
              <a:t>Vol</a:t>
            </a:r>
            <a:r>
              <a:rPr lang="en-IN" dirty="0" smtClean="0"/>
              <a:t> 3, 2015 August. Available from: </a:t>
            </a:r>
            <a:r>
              <a:rPr lang="en-US" u="sng" dirty="0" smtClean="0">
                <a:hlinkClick r:id="rId5"/>
              </a:rPr>
              <a:t>http://www.globalhealthaction.net/index.php/gha/article/view/26922</a:t>
            </a:r>
            <a:r>
              <a:rPr lang="en-US" dirty="0" smtClean="0"/>
              <a:t>. [Accessed on 01 May 2016]</a:t>
            </a:r>
            <a:endParaRPr lang="en-IN" dirty="0" smtClean="0"/>
          </a:p>
          <a:p>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85728"/>
            <a:ext cx="7467600" cy="6572272"/>
          </a:xfrm>
        </p:spPr>
        <p:txBody>
          <a:bodyPr>
            <a:normAutofit fontScale="85000" lnSpcReduction="20000"/>
          </a:bodyPr>
          <a:lstStyle/>
          <a:p>
            <a:pPr lvl="0"/>
            <a:r>
              <a:rPr lang="en-IN" dirty="0" smtClean="0"/>
              <a:t>John E. </a:t>
            </a:r>
            <a:r>
              <a:rPr lang="en-IN" dirty="0" err="1" smtClean="0"/>
              <a:t>Ekabua</a:t>
            </a:r>
            <a:r>
              <a:rPr lang="en-IN" dirty="0" smtClean="0"/>
              <a:t>, </a:t>
            </a:r>
            <a:r>
              <a:rPr lang="en-IN" dirty="0" err="1" smtClean="0"/>
              <a:t>Kufre</a:t>
            </a:r>
            <a:r>
              <a:rPr lang="en-IN" dirty="0" smtClean="0"/>
              <a:t> J. </a:t>
            </a:r>
            <a:r>
              <a:rPr lang="en-IN" dirty="0" err="1" smtClean="0"/>
              <a:t>Ekabua</a:t>
            </a:r>
            <a:r>
              <a:rPr lang="en-IN" dirty="0" smtClean="0"/>
              <a:t>, Patience </a:t>
            </a:r>
            <a:r>
              <a:rPr lang="en-IN" dirty="0" err="1" smtClean="0"/>
              <a:t>Odusolu</a:t>
            </a:r>
            <a:r>
              <a:rPr lang="en-IN" dirty="0" smtClean="0"/>
              <a:t>, Thomas U. </a:t>
            </a:r>
            <a:r>
              <a:rPr lang="en-IN" dirty="0" err="1" smtClean="0"/>
              <a:t>Agan</a:t>
            </a:r>
            <a:r>
              <a:rPr lang="en-IN" dirty="0" smtClean="0"/>
              <a:t>, Christopher U. </a:t>
            </a:r>
            <a:r>
              <a:rPr lang="en-IN" dirty="0" err="1" smtClean="0"/>
              <a:t>Iklaki</a:t>
            </a:r>
            <a:r>
              <a:rPr lang="en-IN" dirty="0" smtClean="0"/>
              <a:t>, and </a:t>
            </a:r>
            <a:r>
              <a:rPr lang="en-IN" dirty="0" err="1" smtClean="0"/>
              <a:t>Aniekan</a:t>
            </a:r>
            <a:r>
              <a:rPr lang="en-IN" dirty="0" smtClean="0"/>
              <a:t> J. </a:t>
            </a:r>
            <a:r>
              <a:rPr lang="en-IN" dirty="0" err="1" smtClean="0"/>
              <a:t>Etokidem</a:t>
            </a:r>
            <a:r>
              <a:rPr lang="en-IN" dirty="0" smtClean="0"/>
              <a:t>. Awareness of Birth Preparedness and Complication Readiness in </a:t>
            </a:r>
            <a:r>
              <a:rPr lang="en-IN" dirty="0" err="1" smtClean="0"/>
              <a:t>Southeastern</a:t>
            </a:r>
            <a:r>
              <a:rPr lang="en-IN" dirty="0" smtClean="0"/>
              <a:t> Nigeria. ISRN Obstetrics and </a:t>
            </a:r>
            <a:r>
              <a:rPr lang="en-IN" dirty="0" err="1" smtClean="0"/>
              <a:t>Gynecology</a:t>
            </a:r>
            <a:r>
              <a:rPr lang="en-IN" dirty="0" smtClean="0"/>
              <a:t>, Volume 2011 (2011); Article ID 560641, 6 pages. Available from:</a:t>
            </a:r>
            <a:br>
              <a:rPr lang="en-IN" dirty="0" smtClean="0"/>
            </a:br>
            <a:r>
              <a:rPr lang="en-IN" u="sng" dirty="0" smtClean="0">
                <a:hlinkClick r:id="rId2"/>
              </a:rPr>
              <a:t>http://dx.doi.org/10.5402/2011/560641</a:t>
            </a:r>
            <a:r>
              <a:rPr lang="en-IN" dirty="0" smtClean="0"/>
              <a:t> [Accessed on 01 May 2016]</a:t>
            </a:r>
          </a:p>
          <a:p>
            <a:pPr lvl="0"/>
            <a:endParaRPr lang="en-IN" dirty="0" smtClean="0"/>
          </a:p>
          <a:p>
            <a:pPr lvl="0"/>
            <a:r>
              <a:rPr lang="en-IN" dirty="0" smtClean="0"/>
              <a:t>Prof. </a:t>
            </a:r>
            <a:r>
              <a:rPr lang="en-IN" dirty="0" err="1" smtClean="0"/>
              <a:t>Deoki</a:t>
            </a:r>
            <a:r>
              <a:rPr lang="en-IN" dirty="0" smtClean="0"/>
              <a:t> </a:t>
            </a:r>
            <a:r>
              <a:rPr lang="en-IN" dirty="0" err="1" smtClean="0"/>
              <a:t>Nandan</a:t>
            </a:r>
            <a:r>
              <a:rPr lang="en-IN" dirty="0" smtClean="0"/>
              <a:t> et al. , Department of community medicine, S.S. medical college, </a:t>
            </a:r>
            <a:r>
              <a:rPr lang="en-IN" dirty="0" err="1" smtClean="0"/>
              <a:t>Rewa</a:t>
            </a:r>
            <a:r>
              <a:rPr lang="en-IN" dirty="0" smtClean="0"/>
              <a:t>, M.P., NIHFW, UNFPA. A study for assessing birth preparedness and complication readiness intervention in </a:t>
            </a:r>
            <a:r>
              <a:rPr lang="en-IN" dirty="0" err="1" smtClean="0"/>
              <a:t>Rewa</a:t>
            </a:r>
            <a:r>
              <a:rPr lang="en-IN" dirty="0" smtClean="0"/>
              <a:t> district of Madhya Pradesh, 2008-09. Available from: </a:t>
            </a:r>
            <a:r>
              <a:rPr lang="en-IN" u="sng" dirty="0" smtClean="0">
                <a:hlinkClick r:id="rId3"/>
              </a:rPr>
              <a:t>http://www.nihfw.org/pdf/RAHI-II%20Reports/REWA.pdf</a:t>
            </a:r>
            <a:r>
              <a:rPr lang="en-IN" dirty="0" smtClean="0"/>
              <a:t> .[Accessed on 01May 2016]</a:t>
            </a:r>
          </a:p>
          <a:p>
            <a:pPr lvl="0"/>
            <a:endParaRPr lang="en-IN" dirty="0" smtClean="0"/>
          </a:p>
          <a:p>
            <a:pPr lvl="0"/>
            <a:r>
              <a:rPr lang="en-IN" dirty="0" smtClean="0"/>
              <a:t> Dr. </a:t>
            </a:r>
            <a:r>
              <a:rPr lang="en-IN" dirty="0" err="1" smtClean="0"/>
              <a:t>Smita</a:t>
            </a:r>
            <a:r>
              <a:rPr lang="en-IN" dirty="0" smtClean="0"/>
              <a:t> P.K. Birth Preparedness and Complication Readiness of ASHAs under the safe motherhood intervention programme of NRHM at </a:t>
            </a:r>
            <a:r>
              <a:rPr lang="en-IN" dirty="0" err="1" smtClean="0"/>
              <a:t>Koppal</a:t>
            </a:r>
            <a:r>
              <a:rPr lang="en-IN" dirty="0" smtClean="0"/>
              <a:t>, Karnataka; October 2011. Available from:  </a:t>
            </a:r>
            <a:r>
              <a:rPr lang="en-IN" u="sng" dirty="0" smtClean="0">
                <a:hlinkClick r:id="rId4"/>
              </a:rPr>
              <a:t>http://dspace.sctimst.ac.in/jspui/bitstream/123456789/2177/1/MPH_6003.pdf</a:t>
            </a:r>
            <a:r>
              <a:rPr lang="en-IN" dirty="0" smtClean="0"/>
              <a:t>. [Accessed on 01 May 2016]</a:t>
            </a:r>
          </a:p>
          <a:p>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85786" y="2714620"/>
            <a:ext cx="7139014" cy="3759332"/>
          </a:xfrm>
        </p:spPr>
        <p:txBody>
          <a:bodyPr/>
          <a:lstStyle/>
          <a:p>
            <a:pPr algn="ctr">
              <a:buNone/>
            </a:pPr>
            <a:r>
              <a:rPr lang="en-IN" sz="6600" dirty="0" smtClean="0"/>
              <a:t>THANK YOU</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t>N-TSU PROJECT TEAM</a:t>
            </a:r>
            <a:r>
              <a:rPr lang="en-IN" b="1" dirty="0" smtClean="0"/>
              <a:t>:-</a:t>
            </a:r>
            <a:endParaRPr lang="en-IN" dirty="0"/>
          </a:p>
        </p:txBody>
      </p:sp>
      <p:pic>
        <p:nvPicPr>
          <p:cNvPr id="2050" name="Object 3"/>
          <p:cNvPicPr>
            <a:picLocks noChangeArrowheads="1"/>
          </p:cNvPicPr>
          <p:nvPr/>
        </p:nvPicPr>
        <p:blipFill>
          <a:blip r:embed="rId2" cstate="print"/>
          <a:srcRect b="-1248"/>
          <a:stretch>
            <a:fillRect/>
          </a:stretch>
        </p:blipFill>
        <p:spPr bwMode="auto">
          <a:xfrm>
            <a:off x="642910" y="1714488"/>
            <a:ext cx="7072362" cy="47149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Key </a:t>
            </a:r>
            <a:r>
              <a:rPr lang="en-IN" dirty="0" err="1" smtClean="0"/>
              <a:t>Learnings</a:t>
            </a:r>
            <a:r>
              <a:rPr lang="en-IN" dirty="0" smtClean="0"/>
              <a:t> from the field</a:t>
            </a:r>
            <a:endParaRPr lang="en-IN" dirty="0"/>
          </a:p>
        </p:txBody>
      </p:sp>
      <p:sp>
        <p:nvSpPr>
          <p:cNvPr id="3" name="Content Placeholder 2"/>
          <p:cNvSpPr>
            <a:spLocks noGrp="1"/>
          </p:cNvSpPr>
          <p:nvPr>
            <p:ph sz="quarter" idx="1"/>
          </p:nvPr>
        </p:nvSpPr>
        <p:spPr>
          <a:xfrm>
            <a:off x="457200" y="1600200"/>
            <a:ext cx="7467600" cy="4900634"/>
          </a:xfrm>
        </p:spPr>
        <p:txBody>
          <a:bodyPr/>
          <a:lstStyle/>
          <a:p>
            <a:pPr lvl="0"/>
            <a:r>
              <a:rPr lang="en-IN" sz="2200" dirty="0" smtClean="0"/>
              <a:t>Various programmes targeted for nutrition, running under the </a:t>
            </a:r>
            <a:r>
              <a:rPr lang="en-IN" sz="2200" dirty="0" err="1" smtClean="0"/>
              <a:t>MoHFW</a:t>
            </a:r>
            <a:r>
              <a:rPr lang="en-IN" sz="2200" dirty="0" smtClean="0"/>
              <a:t> and </a:t>
            </a:r>
            <a:r>
              <a:rPr lang="en-IN" sz="2200" dirty="0" err="1" smtClean="0"/>
              <a:t>MoWCD</a:t>
            </a:r>
            <a:r>
              <a:rPr lang="en-IN" sz="2200" dirty="0" smtClean="0"/>
              <a:t> in Bihar.</a:t>
            </a:r>
          </a:p>
          <a:p>
            <a:r>
              <a:rPr lang="en-IN" sz="2200" dirty="0" smtClean="0"/>
              <a:t>Cultural compositions and the related socio-cultural mindset of people heavily affects the health infrastructure.</a:t>
            </a:r>
          </a:p>
          <a:p>
            <a:r>
              <a:rPr lang="en-IN" sz="2200" dirty="0" smtClean="0"/>
              <a:t>Work profiles of govt functionaries, like DPO, CDPO and LSs.</a:t>
            </a:r>
          </a:p>
          <a:p>
            <a:r>
              <a:rPr lang="en-IN" sz="2200" dirty="0" smtClean="0"/>
              <a:t>VHSND activities and related operational problems.</a:t>
            </a:r>
          </a:p>
          <a:p>
            <a:r>
              <a:rPr lang="en-IN" sz="2200" dirty="0" smtClean="0"/>
              <a:t>Status of FLW home visits in the communities, and the related effects on various indicators.</a:t>
            </a:r>
          </a:p>
          <a:p>
            <a:r>
              <a:rPr lang="en-IN" sz="2200" dirty="0" smtClean="0"/>
              <a:t>Various regular meetings amongst different sets of stakeholders of health and nutrition.</a:t>
            </a:r>
            <a:endParaRPr lang="en-IN"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Dissertation Project</a:t>
            </a:r>
            <a:endParaRPr lang="en-IN" dirty="0"/>
          </a:p>
        </p:txBody>
      </p:sp>
      <p:sp>
        <p:nvSpPr>
          <p:cNvPr id="3" name="Content Placeholder 2"/>
          <p:cNvSpPr>
            <a:spLocks noGrp="1"/>
          </p:cNvSpPr>
          <p:nvPr>
            <p:ph sz="quarter" idx="1"/>
          </p:nvPr>
        </p:nvSpPr>
        <p:spPr>
          <a:xfrm>
            <a:off x="457200" y="2214554"/>
            <a:ext cx="7467600" cy="4259398"/>
          </a:xfrm>
        </p:spPr>
        <p:txBody>
          <a:bodyPr>
            <a:normAutofit/>
          </a:bodyPr>
          <a:lstStyle/>
          <a:p>
            <a:pPr algn="ctr">
              <a:buNone/>
            </a:pPr>
            <a:r>
              <a:rPr lang="en-IN" dirty="0" smtClean="0"/>
              <a:t>Ante Natal Care and Birth Preparedness amongst the recently delivered mothers in </a:t>
            </a:r>
            <a:r>
              <a:rPr lang="en-IN" dirty="0" err="1" smtClean="0"/>
              <a:t>Haldi</a:t>
            </a:r>
            <a:r>
              <a:rPr lang="en-IN" dirty="0" smtClean="0"/>
              <a:t> </a:t>
            </a:r>
            <a:r>
              <a:rPr lang="en-IN" dirty="0" err="1" smtClean="0"/>
              <a:t>Chhapra</a:t>
            </a:r>
            <a:r>
              <a:rPr lang="en-IN" dirty="0" smtClean="0"/>
              <a:t> village, Patna, Bihar.</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82594"/>
          </a:xfrm>
        </p:spPr>
        <p:txBody>
          <a:bodyPr/>
          <a:lstStyle/>
          <a:p>
            <a:r>
              <a:rPr lang="en-IN" dirty="0" smtClean="0"/>
              <a:t>Problem statement</a:t>
            </a:r>
            <a:endParaRPr lang="en-IN" dirty="0"/>
          </a:p>
        </p:txBody>
      </p:sp>
      <p:sp>
        <p:nvSpPr>
          <p:cNvPr id="3" name="Content Placeholder 2"/>
          <p:cNvSpPr>
            <a:spLocks noGrp="1"/>
          </p:cNvSpPr>
          <p:nvPr>
            <p:ph sz="quarter" idx="1"/>
          </p:nvPr>
        </p:nvSpPr>
        <p:spPr>
          <a:xfrm>
            <a:off x="500034" y="928670"/>
            <a:ext cx="7467600" cy="5429288"/>
          </a:xfrm>
        </p:spPr>
        <p:txBody>
          <a:bodyPr>
            <a:normAutofit/>
          </a:bodyPr>
          <a:lstStyle/>
          <a:p>
            <a:r>
              <a:rPr lang="en-IN" sz="2200" dirty="0" smtClean="0"/>
              <a:t>UN inter-agency estimates, global MMR (2015) is 216 deaths per 1,00,000 live births. (UNICEF).</a:t>
            </a:r>
          </a:p>
          <a:p>
            <a:r>
              <a:rPr lang="en-IN" sz="2200" dirty="0" smtClean="0"/>
              <a:t>The World Health Organization (WHO) estimates that majority of maternal deaths occurs in the developing countries. </a:t>
            </a:r>
          </a:p>
          <a:p>
            <a:r>
              <a:rPr lang="en-IN" sz="2200" dirty="0" smtClean="0"/>
              <a:t>With 174 maternal deaths per 100,000 live births, it remains a major public-health challenge in India (World Bank, 2015).</a:t>
            </a:r>
            <a:r>
              <a:rPr lang="en-IN" sz="2200" b="1" baseline="30000" dirty="0" smtClean="0"/>
              <a:t> </a:t>
            </a:r>
          </a:p>
          <a:p>
            <a:r>
              <a:rPr lang="en-IN" sz="2200" dirty="0" smtClean="0"/>
              <a:t>As per reported by UNICEF, MMR of Bihar state is 219 per 1,00,000 live births (2015). </a:t>
            </a:r>
          </a:p>
          <a:p>
            <a:r>
              <a:rPr lang="en-IN" sz="2200" dirty="0" smtClean="0"/>
              <a:t>Majority of the maternal deaths are contributed by the delays in care seeking, and insufficient preparedness for birth and the possible complications; a proper ANC system and birth preparedness by the mothers and their families can serve a major purpose.</a:t>
            </a:r>
          </a:p>
          <a:p>
            <a:endParaRPr lang="en-IN" sz="2200" dirty="0" smtClean="0"/>
          </a:p>
          <a:p>
            <a:endParaRPr lang="en-IN" dirty="0"/>
          </a:p>
        </p:txBody>
      </p:sp>
      <p:sp>
        <p:nvSpPr>
          <p:cNvPr id="4" name="TextBox 3"/>
          <p:cNvSpPr txBox="1"/>
          <p:nvPr/>
        </p:nvSpPr>
        <p:spPr>
          <a:xfrm>
            <a:off x="500034" y="6257836"/>
            <a:ext cx="7500990" cy="600164"/>
          </a:xfrm>
          <a:prstGeom prst="rect">
            <a:avLst/>
          </a:prstGeom>
          <a:noFill/>
        </p:spPr>
        <p:txBody>
          <a:bodyPr wrap="square" rtlCol="0">
            <a:spAutoFit/>
          </a:bodyPr>
          <a:lstStyle/>
          <a:p>
            <a:r>
              <a:rPr lang="en-IN" sz="1100" dirty="0" smtClean="0"/>
              <a:t>Sources:</a:t>
            </a:r>
          </a:p>
          <a:p>
            <a:r>
              <a:rPr lang="en-IN" sz="1100" baseline="30000" dirty="0" smtClean="0"/>
              <a:t>4</a:t>
            </a:r>
            <a:r>
              <a:rPr lang="en-IN" sz="1100" dirty="0" smtClean="0"/>
              <a:t>World Bank-IBRD IDA Databank : MMR (2015)</a:t>
            </a:r>
          </a:p>
          <a:p>
            <a:r>
              <a:rPr lang="en-IN" sz="1100" baseline="30000" dirty="0" smtClean="0"/>
              <a:t>5</a:t>
            </a:r>
            <a:r>
              <a:rPr lang="en-IN" sz="1100" dirty="0" smtClean="0"/>
              <a:t>UNICEF India: Fast facts Bihar, Challenges and opportunities (2016)</a:t>
            </a:r>
            <a:endParaRPr lang="en-IN" sz="11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7467600" cy="642918"/>
          </a:xfrm>
        </p:spPr>
        <p:txBody>
          <a:bodyPr/>
          <a:lstStyle/>
          <a:p>
            <a:r>
              <a:rPr lang="en-IN" dirty="0" smtClean="0"/>
              <a:t>Rationale</a:t>
            </a:r>
            <a:endParaRPr lang="en-IN" dirty="0"/>
          </a:p>
        </p:txBody>
      </p:sp>
      <p:sp>
        <p:nvSpPr>
          <p:cNvPr id="3" name="Content Placeholder 2"/>
          <p:cNvSpPr>
            <a:spLocks noGrp="1"/>
          </p:cNvSpPr>
          <p:nvPr>
            <p:ph sz="quarter" idx="1"/>
          </p:nvPr>
        </p:nvSpPr>
        <p:spPr>
          <a:xfrm>
            <a:off x="500034" y="642918"/>
            <a:ext cx="7467600" cy="5715016"/>
          </a:xfrm>
        </p:spPr>
        <p:txBody>
          <a:bodyPr>
            <a:normAutofit/>
          </a:bodyPr>
          <a:lstStyle/>
          <a:p>
            <a:r>
              <a:rPr lang="en-IN" sz="2200" dirty="0" smtClean="0"/>
              <a:t>Majority of  maternal deaths occur during </a:t>
            </a:r>
            <a:r>
              <a:rPr lang="en-IN" sz="2200" dirty="0" err="1" smtClean="0"/>
              <a:t>labor</a:t>
            </a:r>
            <a:r>
              <a:rPr lang="en-IN" sz="2200" dirty="0" smtClean="0"/>
              <a:t>, delivery and 24 hours post partum; and a major part contributed by the delay is care seeking and not receiving right and adequate treatment.</a:t>
            </a:r>
          </a:p>
          <a:p>
            <a:r>
              <a:rPr lang="en-IN" sz="2200" dirty="0" smtClean="0"/>
              <a:t>Birth preparedness - </a:t>
            </a:r>
            <a:r>
              <a:rPr lang="en-IN" sz="2000" dirty="0" smtClean="0"/>
              <a:t>advance planning and preparations for delivery, can help reduce the delays that occur when women experience obstetric complications or </a:t>
            </a:r>
            <a:r>
              <a:rPr lang="en-IN" sz="2000" dirty="0" err="1" smtClean="0"/>
              <a:t>labor</a:t>
            </a:r>
            <a:r>
              <a:rPr lang="en-IN" sz="2000" dirty="0" smtClean="0"/>
              <a:t>.</a:t>
            </a:r>
          </a:p>
          <a:p>
            <a:r>
              <a:rPr lang="en-IN" sz="2200" dirty="0" smtClean="0"/>
              <a:t>Proven to contribute much in reducing maternal deaths and complications.</a:t>
            </a:r>
          </a:p>
          <a:p>
            <a:r>
              <a:rPr lang="en-IN" sz="2000" dirty="0" smtClean="0"/>
              <a:t>A proper assessment of the present statistics of birth preparedness in Bihar can generate evidence for designing interventions to handle much of the birth and pregnancy complications, address the gaps in birth preparedness practices  and </a:t>
            </a:r>
            <a:r>
              <a:rPr lang="en-IN" sz="2000" dirty="0" smtClean="0"/>
              <a:t>contribute </a:t>
            </a:r>
            <a:r>
              <a:rPr lang="en-IN" sz="2000" dirty="0" smtClean="0"/>
              <a:t>to tackle the maternal morbidity and mortality significantly. </a:t>
            </a:r>
          </a:p>
          <a:p>
            <a:endParaRPr lang="en-IN" sz="2200" dirty="0" smtClean="0"/>
          </a:p>
        </p:txBody>
      </p:sp>
      <p:sp>
        <p:nvSpPr>
          <p:cNvPr id="4" name="TextBox 3"/>
          <p:cNvSpPr txBox="1"/>
          <p:nvPr/>
        </p:nvSpPr>
        <p:spPr>
          <a:xfrm>
            <a:off x="500034" y="5929330"/>
            <a:ext cx="7429552" cy="1215717"/>
          </a:xfrm>
          <a:prstGeom prst="rect">
            <a:avLst/>
          </a:prstGeom>
          <a:noFill/>
        </p:spPr>
        <p:txBody>
          <a:bodyPr wrap="square" rtlCol="0">
            <a:spAutoFit/>
          </a:bodyPr>
          <a:lstStyle/>
          <a:p>
            <a:r>
              <a:rPr lang="en-IN" sz="1100" dirty="0" smtClean="0"/>
              <a:t>Sources :</a:t>
            </a:r>
          </a:p>
          <a:p>
            <a:r>
              <a:rPr lang="en-IN" sz="1100" baseline="30000" dirty="0" smtClean="0"/>
              <a:t>2</a:t>
            </a:r>
            <a:r>
              <a:rPr lang="en-IN" sz="1100" dirty="0" smtClean="0"/>
              <a:t>Anita Shankar et al, Ind. Jour. Comm. Med., Making pregnancy safer (2007)</a:t>
            </a:r>
          </a:p>
          <a:p>
            <a:r>
              <a:rPr lang="en-IN" sz="1100" baseline="30000" dirty="0" smtClean="0"/>
              <a:t>3</a:t>
            </a:r>
            <a:r>
              <a:rPr lang="en-IN" sz="1100" dirty="0" smtClean="0"/>
              <a:t>The skilled care initiative, Birth preparedness: An essential part of ANC, Family Care International (2011).</a:t>
            </a:r>
          </a:p>
          <a:p>
            <a:endParaRPr lang="en-IN" sz="1100" dirty="0" smtClean="0"/>
          </a:p>
          <a:p>
            <a:endParaRPr lang="en-IN" sz="1100" dirty="0" smtClean="0"/>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7467600" cy="582594"/>
          </a:xfrm>
        </p:spPr>
        <p:txBody>
          <a:bodyPr>
            <a:normAutofit/>
          </a:bodyPr>
          <a:lstStyle/>
          <a:p>
            <a:r>
              <a:rPr lang="en-IN" dirty="0" smtClean="0"/>
              <a:t>Review of literature</a:t>
            </a:r>
            <a:endParaRPr lang="en-IN" dirty="0"/>
          </a:p>
        </p:txBody>
      </p:sp>
      <p:sp>
        <p:nvSpPr>
          <p:cNvPr id="3" name="Content Placeholder 2"/>
          <p:cNvSpPr>
            <a:spLocks noGrp="1"/>
          </p:cNvSpPr>
          <p:nvPr>
            <p:ph sz="quarter" idx="1"/>
          </p:nvPr>
        </p:nvSpPr>
        <p:spPr>
          <a:xfrm>
            <a:off x="428596" y="571480"/>
            <a:ext cx="7467600" cy="6072230"/>
          </a:xfrm>
        </p:spPr>
        <p:txBody>
          <a:bodyPr>
            <a:noAutofit/>
          </a:bodyPr>
          <a:lstStyle/>
          <a:p>
            <a:r>
              <a:rPr lang="en-IN" sz="1700" dirty="0" smtClean="0"/>
              <a:t>Various </a:t>
            </a:r>
            <a:r>
              <a:rPr lang="en-IN" sz="1700" dirty="0" smtClean="0"/>
              <a:t>studies in international </a:t>
            </a:r>
            <a:r>
              <a:rPr lang="en-IN" sz="1700" dirty="0" smtClean="0"/>
              <a:t>journals like ISRN </a:t>
            </a:r>
            <a:r>
              <a:rPr lang="en-IN" sz="1700" dirty="0" err="1" smtClean="0"/>
              <a:t>Obs</a:t>
            </a:r>
            <a:r>
              <a:rPr lang="en-IN" sz="1700" dirty="0" smtClean="0"/>
              <a:t> &amp; </a:t>
            </a:r>
            <a:r>
              <a:rPr lang="en-IN" sz="1700" dirty="0" err="1" smtClean="0"/>
              <a:t>Gyn</a:t>
            </a:r>
            <a:r>
              <a:rPr lang="en-IN" sz="1700" dirty="0" smtClean="0"/>
              <a:t> (John E. </a:t>
            </a:r>
            <a:r>
              <a:rPr lang="en-IN" sz="1700" dirty="0" err="1" smtClean="0"/>
              <a:t>Ekabua</a:t>
            </a:r>
            <a:r>
              <a:rPr lang="en-IN" sz="1700" dirty="0" smtClean="0"/>
              <a:t>, 2011), Journal of Health Population and Nutrition  (Moran et al, 2006</a:t>
            </a:r>
            <a:r>
              <a:rPr lang="en-IN" sz="1700" dirty="0" smtClean="0"/>
              <a:t>) indicate </a:t>
            </a:r>
            <a:r>
              <a:rPr lang="en-IN" sz="1700" dirty="0" smtClean="0"/>
              <a:t>a definite correlation between Birth preparedness and Maternal mortality; and a wide popularity of these measures in communities of Tanzania, Nigeria, Burkina Faso, etc.</a:t>
            </a:r>
          </a:p>
          <a:p>
            <a:pPr>
              <a:buNone/>
            </a:pPr>
            <a:endParaRPr lang="en-IN" sz="1700" dirty="0" smtClean="0"/>
          </a:p>
          <a:p>
            <a:r>
              <a:rPr lang="en-IN" sz="1700" dirty="0" smtClean="0"/>
              <a:t>Studies like </a:t>
            </a:r>
            <a:r>
              <a:rPr lang="en-IN" sz="1700" dirty="0" err="1" smtClean="0"/>
              <a:t>Acharya</a:t>
            </a:r>
            <a:r>
              <a:rPr lang="en-IN" sz="1700" dirty="0" smtClean="0"/>
              <a:t> </a:t>
            </a:r>
            <a:r>
              <a:rPr lang="en-IN" sz="1700" i="1" dirty="0" smtClean="0"/>
              <a:t>et al </a:t>
            </a:r>
            <a:r>
              <a:rPr lang="en-IN" sz="1700" dirty="0" smtClean="0"/>
              <a:t>(IJCM,2012), </a:t>
            </a:r>
            <a:r>
              <a:rPr lang="en-IN" sz="1700" dirty="0" err="1" smtClean="0"/>
              <a:t>Deoki</a:t>
            </a:r>
            <a:r>
              <a:rPr lang="en-IN" sz="1700" dirty="0" smtClean="0"/>
              <a:t> </a:t>
            </a:r>
            <a:r>
              <a:rPr lang="en-IN" sz="1700" dirty="0" err="1" smtClean="0"/>
              <a:t>Nandan</a:t>
            </a:r>
            <a:r>
              <a:rPr lang="en-IN" sz="1700" dirty="0" smtClean="0"/>
              <a:t> </a:t>
            </a:r>
            <a:r>
              <a:rPr lang="en-IN" sz="1700" i="1" dirty="0" smtClean="0"/>
              <a:t>et al </a:t>
            </a:r>
            <a:r>
              <a:rPr lang="en-IN" sz="1700" dirty="0" smtClean="0"/>
              <a:t>(NIHFW,2008-09), Dr. </a:t>
            </a:r>
            <a:r>
              <a:rPr lang="en-IN" sz="1700" dirty="0" err="1" smtClean="0"/>
              <a:t>Smita</a:t>
            </a:r>
            <a:r>
              <a:rPr lang="en-IN" sz="1700" dirty="0" smtClean="0"/>
              <a:t> PK (2011),and many others, focused on different environments across India (Delhi, MP and Karnataka respectively) suggest an overall indication of an inadequacy of birth preparedness and ANC in Indian communities, caused by both, the unawareness of community and that of the FLWs.</a:t>
            </a:r>
          </a:p>
          <a:p>
            <a:endParaRPr lang="en-IN" sz="1700" dirty="0" smtClean="0"/>
          </a:p>
          <a:p>
            <a:r>
              <a:rPr lang="en-IN" sz="1700" dirty="0" smtClean="0"/>
              <a:t>Similarly, evidence also suggests that the birth preparedness service provision is significantly associated with birth preparedness knowledge level, experience, number of rounds of training, practical training and recent training.</a:t>
            </a:r>
          </a:p>
          <a:p>
            <a:endParaRPr lang="en-IN" sz="1700" dirty="0" smtClean="0"/>
          </a:p>
          <a:p>
            <a:r>
              <a:rPr lang="en-IN" sz="1700" dirty="0" smtClean="0"/>
              <a:t> UNICEF reports have indicated a high burden of maternal mortality and a need for a proper planning to handle complications, very specific to Bihar.</a:t>
            </a:r>
          </a:p>
          <a:p>
            <a:endParaRPr lang="en-IN" sz="1700" dirty="0" smtClean="0"/>
          </a:p>
          <a:p>
            <a:r>
              <a:rPr lang="en-IN" sz="1700" i="1" dirty="0" smtClean="0"/>
              <a:t>No specific evidence could be found in specific reference to Bihar, and thus a study for the assessment of birth preparedness in Bihar is necessarily required for addressing the unmet needs of it, and generating relevant evidence for interventions.</a:t>
            </a:r>
            <a:endParaRPr lang="en-IN" sz="1700"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7467600" cy="642918"/>
          </a:xfrm>
        </p:spPr>
        <p:txBody>
          <a:bodyPr/>
          <a:lstStyle/>
          <a:p>
            <a:r>
              <a:rPr lang="en-IN" dirty="0" smtClean="0"/>
              <a:t>Objectives:</a:t>
            </a:r>
            <a:endParaRPr lang="en-IN" dirty="0"/>
          </a:p>
        </p:txBody>
      </p:sp>
      <p:sp>
        <p:nvSpPr>
          <p:cNvPr id="3" name="Content Placeholder 2"/>
          <p:cNvSpPr>
            <a:spLocks noGrp="1"/>
          </p:cNvSpPr>
          <p:nvPr>
            <p:ph sz="quarter" idx="1"/>
          </p:nvPr>
        </p:nvSpPr>
        <p:spPr>
          <a:xfrm>
            <a:off x="500034" y="785794"/>
            <a:ext cx="7467600" cy="5643578"/>
          </a:xfrm>
        </p:spPr>
        <p:txBody>
          <a:bodyPr>
            <a:normAutofit fontScale="85000" lnSpcReduction="20000"/>
          </a:bodyPr>
          <a:lstStyle/>
          <a:p>
            <a:pPr>
              <a:buNone/>
            </a:pPr>
            <a:r>
              <a:rPr lang="en-IN" i="1" u="sng" dirty="0" smtClean="0"/>
              <a:t>General Objective</a:t>
            </a:r>
            <a:endParaRPr lang="en-IN" dirty="0" smtClean="0"/>
          </a:p>
          <a:p>
            <a:r>
              <a:rPr lang="en-IN" dirty="0" smtClean="0"/>
              <a:t>To assess the status of Ante-Natal Care and Birth Preparedness amongst the mothers of 0 to 2 months old children in </a:t>
            </a:r>
            <a:r>
              <a:rPr lang="en-IN" dirty="0" err="1" smtClean="0"/>
              <a:t>Haldi</a:t>
            </a:r>
            <a:r>
              <a:rPr lang="en-IN" dirty="0" smtClean="0"/>
              <a:t> </a:t>
            </a:r>
            <a:r>
              <a:rPr lang="en-IN" dirty="0" err="1" smtClean="0"/>
              <a:t>Chhapra</a:t>
            </a:r>
            <a:r>
              <a:rPr lang="en-IN" dirty="0" smtClean="0"/>
              <a:t> village of </a:t>
            </a:r>
            <a:r>
              <a:rPr lang="en-IN" dirty="0" err="1" smtClean="0"/>
              <a:t>Maner</a:t>
            </a:r>
            <a:r>
              <a:rPr lang="en-IN" dirty="0" smtClean="0"/>
              <a:t> block of Patna district, Bihar.</a:t>
            </a:r>
          </a:p>
          <a:p>
            <a:endParaRPr lang="en-IN" dirty="0" smtClean="0"/>
          </a:p>
          <a:p>
            <a:pPr>
              <a:buNone/>
            </a:pPr>
            <a:r>
              <a:rPr lang="en-IN" i="1" u="sng" dirty="0" smtClean="0"/>
              <a:t>Specific Objectives</a:t>
            </a:r>
            <a:endParaRPr lang="en-IN" dirty="0" smtClean="0"/>
          </a:p>
          <a:p>
            <a:pPr lvl="0"/>
            <a:r>
              <a:rPr lang="en-IN" dirty="0" smtClean="0"/>
              <a:t>To determine whether pregnant women in the village get their </a:t>
            </a:r>
            <a:r>
              <a:rPr lang="en-IN" b="1" dirty="0" smtClean="0"/>
              <a:t>pregnancy registered </a:t>
            </a:r>
            <a:r>
              <a:rPr lang="en-IN" dirty="0" smtClean="0"/>
              <a:t>timely and receive appropriate </a:t>
            </a:r>
            <a:r>
              <a:rPr lang="en-IN" b="1" dirty="0" smtClean="0"/>
              <a:t>Ante Natal Care.</a:t>
            </a:r>
          </a:p>
          <a:p>
            <a:pPr lvl="0"/>
            <a:r>
              <a:rPr lang="en-IN" dirty="0" smtClean="0"/>
              <a:t>To determine whether women in the village get proper </a:t>
            </a:r>
            <a:r>
              <a:rPr lang="en-IN" b="1" dirty="0" smtClean="0"/>
              <a:t>vaccinations and nutrition supplementations</a:t>
            </a:r>
            <a:r>
              <a:rPr lang="en-IN" dirty="0" smtClean="0"/>
              <a:t>, as required during pregnancy.</a:t>
            </a:r>
          </a:p>
          <a:p>
            <a:pPr lvl="0"/>
            <a:r>
              <a:rPr lang="en-IN" dirty="0" smtClean="0"/>
              <a:t> To assess the </a:t>
            </a:r>
            <a:r>
              <a:rPr lang="en-IN" b="1" dirty="0" smtClean="0"/>
              <a:t>awareness of women </a:t>
            </a:r>
            <a:r>
              <a:rPr lang="en-IN" dirty="0" smtClean="0"/>
              <a:t>about the possible complications during pregnancy and child-birth.</a:t>
            </a:r>
          </a:p>
          <a:p>
            <a:pPr lvl="0"/>
            <a:r>
              <a:rPr lang="en-IN" dirty="0" smtClean="0"/>
              <a:t>To assess whether the women and their families keep a proper </a:t>
            </a:r>
            <a:r>
              <a:rPr lang="en-IN" b="1" dirty="0" smtClean="0"/>
              <a:t>plan for child birth </a:t>
            </a:r>
            <a:r>
              <a:rPr lang="en-IN" dirty="0" smtClean="0"/>
              <a:t>in place during their pregnancy.</a:t>
            </a:r>
          </a:p>
          <a:p>
            <a:pPr lvl="0"/>
            <a:r>
              <a:rPr lang="en-IN" dirty="0" smtClean="0"/>
              <a:t>To review the status of </a:t>
            </a:r>
            <a:r>
              <a:rPr lang="en-IN" b="1" dirty="0" smtClean="0"/>
              <a:t>visits and counselling by FLWs </a:t>
            </a:r>
            <a:r>
              <a:rPr lang="en-IN" dirty="0" smtClean="0"/>
              <a:t>to pregnant women during their course of pregnancy. </a:t>
            </a:r>
          </a:p>
          <a:p>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428</TotalTime>
  <Words>1915</Words>
  <Application>Microsoft Office PowerPoint</Application>
  <PresentationFormat>On-screen Show (4:3)</PresentationFormat>
  <Paragraphs>162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Oriel</vt:lpstr>
      <vt:lpstr>Ante Natal Care and Birth Preparedness trends amongst the recently delivered mothers in Haldi Chhapra village of Patna, Bihar</vt:lpstr>
      <vt:lpstr>Nutrition-Technical Support Unit (CARE India Bihar)</vt:lpstr>
      <vt:lpstr>N-TSU PROJECT TEAM:-</vt:lpstr>
      <vt:lpstr>Key Learnings from the field</vt:lpstr>
      <vt:lpstr>Dissertation Project</vt:lpstr>
      <vt:lpstr>Problem statement</vt:lpstr>
      <vt:lpstr>Rationale</vt:lpstr>
      <vt:lpstr>Review of literature</vt:lpstr>
      <vt:lpstr>Objectives:</vt:lpstr>
      <vt:lpstr>Methodology</vt:lpstr>
      <vt:lpstr>Limitations of the study</vt:lpstr>
      <vt:lpstr>Key Findings</vt:lpstr>
      <vt:lpstr>Key Findings (Continued)..</vt:lpstr>
      <vt:lpstr>Key Findings (Continued)..</vt:lpstr>
      <vt:lpstr>Key Findings (Continued)..</vt:lpstr>
      <vt:lpstr>Key Findings (Continued)..</vt:lpstr>
      <vt:lpstr>Discussion</vt:lpstr>
      <vt:lpstr>Discussion (Continued)..</vt:lpstr>
      <vt:lpstr>Recommendations</vt:lpstr>
      <vt:lpstr>References</vt:lpstr>
      <vt:lpstr>Slide 21</vt:lpstr>
      <vt:lpstr>Slide 22</vt:lpstr>
      <vt:lpstr>Slide 23</vt:lpstr>
    </vt:vector>
  </TitlesOfParts>
  <Company>BLACK EDITION - tum0r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Ante Natal Care and Birth Preparedness trends amongst the recently delivered mothers in Haldi Chhapra village of Patna, Bihar</dc:title>
  <dc:creator>VARUN</dc:creator>
  <cp:lastModifiedBy>VARUN</cp:lastModifiedBy>
  <cp:revision>9</cp:revision>
  <dcterms:created xsi:type="dcterms:W3CDTF">2016-05-16T17:07:37Z</dcterms:created>
  <dcterms:modified xsi:type="dcterms:W3CDTF">2016-05-18T05:45:45Z</dcterms:modified>
</cp:coreProperties>
</file>