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1"/>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0FD77A-CA53-4781-B574-09B54FD764FD}" type="datetimeFigureOut">
              <a:rPr lang="en-US" smtClean="0"/>
              <a:t>5/20/2016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8847F-FFE2-434D-8B81-81EE45265538}" type="slidenum">
              <a:rPr lang="en-US" smtClean="0"/>
              <a:t>‹#›</a:t>
            </a:fld>
            <a:endParaRPr lang="en-US"/>
          </a:p>
        </p:txBody>
      </p:sp>
    </p:spTree>
    <p:extLst>
      <p:ext uri="{BB962C8B-B14F-4D97-AF65-F5344CB8AC3E}">
        <p14:creationId xmlns:p14="http://schemas.microsoft.com/office/powerpoint/2010/main" val="2866519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58847F-FFE2-434D-8B81-81EE45265538}" type="slidenum">
              <a:rPr lang="en-US" smtClean="0"/>
              <a:t>2</a:t>
            </a:fld>
            <a:endParaRPr lang="en-US"/>
          </a:p>
        </p:txBody>
      </p:sp>
    </p:spTree>
    <p:extLst>
      <p:ext uri="{BB962C8B-B14F-4D97-AF65-F5344CB8AC3E}">
        <p14:creationId xmlns:p14="http://schemas.microsoft.com/office/powerpoint/2010/main" val="268009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ED0296-6FA1-4B8D-A595-287C0BF53EB4}" type="datetime1">
              <a:rPr lang="en-US" smtClean="0"/>
              <a:t>5/20/2016</a:t>
            </a:fld>
            <a:endParaRPr lang="en-US"/>
          </a:p>
        </p:txBody>
      </p:sp>
      <p:sp>
        <p:nvSpPr>
          <p:cNvPr id="5" name="Footer Placeholder 4"/>
          <p:cNvSpPr>
            <a:spLocks noGrp="1"/>
          </p:cNvSpPr>
          <p:nvPr>
            <p:ph type="ftr" sz="quarter" idx="11"/>
          </p:nvPr>
        </p:nvSpPr>
        <p:spPr/>
        <p:txBody>
          <a:bodyPr/>
          <a:lstStyle/>
          <a:p>
            <a:r>
              <a:rPr lang="en-US" smtClean="0"/>
              <a:t>IIHMR DELHI 2014-16</a:t>
            </a:r>
            <a:endParaRPr lang="en-US"/>
          </a:p>
        </p:txBody>
      </p:sp>
      <p:sp>
        <p:nvSpPr>
          <p:cNvPr id="6" name="Slide Number Placeholder 5"/>
          <p:cNvSpPr>
            <a:spLocks noGrp="1"/>
          </p:cNvSpPr>
          <p:nvPr>
            <p:ph type="sldNum" sz="quarter" idx="12"/>
          </p:nvPr>
        </p:nvSpPr>
        <p:spPr/>
        <p:txBody>
          <a:bodyPr/>
          <a:lstStyle/>
          <a:p>
            <a:fld id="{04FD7BB8-072B-4CCE-A27D-99859392AD74}" type="slidenum">
              <a:rPr lang="en-US" smtClean="0"/>
              <a:t>‹#›</a:t>
            </a:fld>
            <a:endParaRPr lang="en-US"/>
          </a:p>
        </p:txBody>
      </p:sp>
    </p:spTree>
    <p:extLst>
      <p:ext uri="{BB962C8B-B14F-4D97-AF65-F5344CB8AC3E}">
        <p14:creationId xmlns:p14="http://schemas.microsoft.com/office/powerpoint/2010/main" val="393770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94247-A50D-4C7D-8E4F-7D6D097CEB1D}" type="datetime1">
              <a:rPr lang="en-US" smtClean="0"/>
              <a:t>5/20/2016</a:t>
            </a:fld>
            <a:endParaRPr lang="en-US"/>
          </a:p>
        </p:txBody>
      </p:sp>
      <p:sp>
        <p:nvSpPr>
          <p:cNvPr id="5" name="Footer Placeholder 4"/>
          <p:cNvSpPr>
            <a:spLocks noGrp="1"/>
          </p:cNvSpPr>
          <p:nvPr>
            <p:ph type="ftr" sz="quarter" idx="11"/>
          </p:nvPr>
        </p:nvSpPr>
        <p:spPr/>
        <p:txBody>
          <a:bodyPr/>
          <a:lstStyle/>
          <a:p>
            <a:r>
              <a:rPr lang="en-US" smtClean="0"/>
              <a:t>IIHMR DELHI 2014-16</a:t>
            </a:r>
            <a:endParaRPr lang="en-US"/>
          </a:p>
        </p:txBody>
      </p:sp>
      <p:sp>
        <p:nvSpPr>
          <p:cNvPr id="6" name="Slide Number Placeholder 5"/>
          <p:cNvSpPr>
            <a:spLocks noGrp="1"/>
          </p:cNvSpPr>
          <p:nvPr>
            <p:ph type="sldNum" sz="quarter" idx="12"/>
          </p:nvPr>
        </p:nvSpPr>
        <p:spPr/>
        <p:txBody>
          <a:bodyPr/>
          <a:lstStyle/>
          <a:p>
            <a:fld id="{04FD7BB8-072B-4CCE-A27D-99859392AD74}" type="slidenum">
              <a:rPr lang="en-US" smtClean="0"/>
              <a:t>‹#›</a:t>
            </a:fld>
            <a:endParaRPr lang="en-US"/>
          </a:p>
        </p:txBody>
      </p:sp>
    </p:spTree>
    <p:extLst>
      <p:ext uri="{BB962C8B-B14F-4D97-AF65-F5344CB8AC3E}">
        <p14:creationId xmlns:p14="http://schemas.microsoft.com/office/powerpoint/2010/main" val="2410563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63944-FC21-4033-BE53-16F8C715673C}" type="datetime1">
              <a:rPr lang="en-US" smtClean="0"/>
              <a:t>5/20/2016</a:t>
            </a:fld>
            <a:endParaRPr lang="en-US"/>
          </a:p>
        </p:txBody>
      </p:sp>
      <p:sp>
        <p:nvSpPr>
          <p:cNvPr id="5" name="Footer Placeholder 4"/>
          <p:cNvSpPr>
            <a:spLocks noGrp="1"/>
          </p:cNvSpPr>
          <p:nvPr>
            <p:ph type="ftr" sz="quarter" idx="11"/>
          </p:nvPr>
        </p:nvSpPr>
        <p:spPr/>
        <p:txBody>
          <a:bodyPr/>
          <a:lstStyle/>
          <a:p>
            <a:r>
              <a:rPr lang="en-US" smtClean="0"/>
              <a:t>IIHMR DELHI 2014-16</a:t>
            </a:r>
            <a:endParaRPr lang="en-US"/>
          </a:p>
        </p:txBody>
      </p:sp>
      <p:sp>
        <p:nvSpPr>
          <p:cNvPr id="6" name="Slide Number Placeholder 5"/>
          <p:cNvSpPr>
            <a:spLocks noGrp="1"/>
          </p:cNvSpPr>
          <p:nvPr>
            <p:ph type="sldNum" sz="quarter" idx="12"/>
          </p:nvPr>
        </p:nvSpPr>
        <p:spPr/>
        <p:txBody>
          <a:bodyPr/>
          <a:lstStyle/>
          <a:p>
            <a:fld id="{04FD7BB8-072B-4CCE-A27D-99859392AD74}" type="slidenum">
              <a:rPr lang="en-US" smtClean="0"/>
              <a:t>‹#›</a:t>
            </a:fld>
            <a:endParaRPr lang="en-US"/>
          </a:p>
        </p:txBody>
      </p:sp>
    </p:spTree>
    <p:extLst>
      <p:ext uri="{BB962C8B-B14F-4D97-AF65-F5344CB8AC3E}">
        <p14:creationId xmlns:p14="http://schemas.microsoft.com/office/powerpoint/2010/main" val="333010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4755A-9B36-48E2-A008-B98264304B77}" type="datetime1">
              <a:rPr lang="en-US" smtClean="0"/>
              <a:t>5/20/2016</a:t>
            </a:fld>
            <a:endParaRPr lang="en-US"/>
          </a:p>
        </p:txBody>
      </p:sp>
      <p:sp>
        <p:nvSpPr>
          <p:cNvPr id="5" name="Footer Placeholder 4"/>
          <p:cNvSpPr>
            <a:spLocks noGrp="1"/>
          </p:cNvSpPr>
          <p:nvPr>
            <p:ph type="ftr" sz="quarter" idx="11"/>
          </p:nvPr>
        </p:nvSpPr>
        <p:spPr/>
        <p:txBody>
          <a:bodyPr/>
          <a:lstStyle/>
          <a:p>
            <a:r>
              <a:rPr lang="en-US" smtClean="0"/>
              <a:t>IIHMR DELHI 2014-16</a:t>
            </a:r>
            <a:endParaRPr lang="en-US"/>
          </a:p>
        </p:txBody>
      </p:sp>
      <p:sp>
        <p:nvSpPr>
          <p:cNvPr id="6" name="Slide Number Placeholder 5"/>
          <p:cNvSpPr>
            <a:spLocks noGrp="1"/>
          </p:cNvSpPr>
          <p:nvPr>
            <p:ph type="sldNum" sz="quarter" idx="12"/>
          </p:nvPr>
        </p:nvSpPr>
        <p:spPr/>
        <p:txBody>
          <a:bodyPr/>
          <a:lstStyle/>
          <a:p>
            <a:fld id="{04FD7BB8-072B-4CCE-A27D-99859392AD74}" type="slidenum">
              <a:rPr lang="en-US" smtClean="0"/>
              <a:t>‹#›</a:t>
            </a:fld>
            <a:endParaRPr lang="en-US"/>
          </a:p>
        </p:txBody>
      </p:sp>
    </p:spTree>
    <p:extLst>
      <p:ext uri="{BB962C8B-B14F-4D97-AF65-F5344CB8AC3E}">
        <p14:creationId xmlns:p14="http://schemas.microsoft.com/office/powerpoint/2010/main" val="312032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680296-FD85-4186-B27F-37FD0FBAF4A7}" type="datetime1">
              <a:rPr lang="en-US" smtClean="0"/>
              <a:t>5/20/2016</a:t>
            </a:fld>
            <a:endParaRPr lang="en-US"/>
          </a:p>
        </p:txBody>
      </p:sp>
      <p:sp>
        <p:nvSpPr>
          <p:cNvPr id="5" name="Footer Placeholder 4"/>
          <p:cNvSpPr>
            <a:spLocks noGrp="1"/>
          </p:cNvSpPr>
          <p:nvPr>
            <p:ph type="ftr" sz="quarter" idx="11"/>
          </p:nvPr>
        </p:nvSpPr>
        <p:spPr/>
        <p:txBody>
          <a:bodyPr/>
          <a:lstStyle/>
          <a:p>
            <a:r>
              <a:rPr lang="en-US" smtClean="0"/>
              <a:t>IIHMR DELHI 2014-16</a:t>
            </a:r>
            <a:endParaRPr lang="en-US"/>
          </a:p>
        </p:txBody>
      </p:sp>
      <p:sp>
        <p:nvSpPr>
          <p:cNvPr id="6" name="Slide Number Placeholder 5"/>
          <p:cNvSpPr>
            <a:spLocks noGrp="1"/>
          </p:cNvSpPr>
          <p:nvPr>
            <p:ph type="sldNum" sz="quarter" idx="12"/>
          </p:nvPr>
        </p:nvSpPr>
        <p:spPr/>
        <p:txBody>
          <a:bodyPr/>
          <a:lstStyle/>
          <a:p>
            <a:fld id="{04FD7BB8-072B-4CCE-A27D-99859392AD74}" type="slidenum">
              <a:rPr lang="en-US" smtClean="0"/>
              <a:t>‹#›</a:t>
            </a:fld>
            <a:endParaRPr lang="en-US"/>
          </a:p>
        </p:txBody>
      </p:sp>
    </p:spTree>
    <p:extLst>
      <p:ext uri="{BB962C8B-B14F-4D97-AF65-F5344CB8AC3E}">
        <p14:creationId xmlns:p14="http://schemas.microsoft.com/office/powerpoint/2010/main" val="304817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ECF822-67C3-46D8-8F7E-CFA82DF9022D}" type="datetime1">
              <a:rPr lang="en-US" smtClean="0"/>
              <a:t>5/20/2016</a:t>
            </a:fld>
            <a:endParaRPr lang="en-US"/>
          </a:p>
        </p:txBody>
      </p:sp>
      <p:sp>
        <p:nvSpPr>
          <p:cNvPr id="6" name="Footer Placeholder 5"/>
          <p:cNvSpPr>
            <a:spLocks noGrp="1"/>
          </p:cNvSpPr>
          <p:nvPr>
            <p:ph type="ftr" sz="quarter" idx="11"/>
          </p:nvPr>
        </p:nvSpPr>
        <p:spPr/>
        <p:txBody>
          <a:bodyPr/>
          <a:lstStyle/>
          <a:p>
            <a:r>
              <a:rPr lang="en-US" smtClean="0"/>
              <a:t>IIHMR DELHI 2014-16</a:t>
            </a:r>
            <a:endParaRPr lang="en-US"/>
          </a:p>
        </p:txBody>
      </p:sp>
      <p:sp>
        <p:nvSpPr>
          <p:cNvPr id="7" name="Slide Number Placeholder 6"/>
          <p:cNvSpPr>
            <a:spLocks noGrp="1"/>
          </p:cNvSpPr>
          <p:nvPr>
            <p:ph type="sldNum" sz="quarter" idx="12"/>
          </p:nvPr>
        </p:nvSpPr>
        <p:spPr/>
        <p:txBody>
          <a:bodyPr/>
          <a:lstStyle/>
          <a:p>
            <a:fld id="{04FD7BB8-072B-4CCE-A27D-99859392AD74}" type="slidenum">
              <a:rPr lang="en-US" smtClean="0"/>
              <a:t>‹#›</a:t>
            </a:fld>
            <a:endParaRPr lang="en-US"/>
          </a:p>
        </p:txBody>
      </p:sp>
    </p:spTree>
    <p:extLst>
      <p:ext uri="{BB962C8B-B14F-4D97-AF65-F5344CB8AC3E}">
        <p14:creationId xmlns:p14="http://schemas.microsoft.com/office/powerpoint/2010/main" val="181754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CFDA6-2AE9-4E7C-A6A6-E516CA5DA87F}" type="datetime1">
              <a:rPr lang="en-US" smtClean="0"/>
              <a:t>5/20/2016</a:t>
            </a:fld>
            <a:endParaRPr lang="en-US"/>
          </a:p>
        </p:txBody>
      </p:sp>
      <p:sp>
        <p:nvSpPr>
          <p:cNvPr id="8" name="Footer Placeholder 7"/>
          <p:cNvSpPr>
            <a:spLocks noGrp="1"/>
          </p:cNvSpPr>
          <p:nvPr>
            <p:ph type="ftr" sz="quarter" idx="11"/>
          </p:nvPr>
        </p:nvSpPr>
        <p:spPr/>
        <p:txBody>
          <a:bodyPr/>
          <a:lstStyle/>
          <a:p>
            <a:r>
              <a:rPr lang="en-US" smtClean="0"/>
              <a:t>IIHMR DELHI 2014-16</a:t>
            </a:r>
            <a:endParaRPr lang="en-US"/>
          </a:p>
        </p:txBody>
      </p:sp>
      <p:sp>
        <p:nvSpPr>
          <p:cNvPr id="9" name="Slide Number Placeholder 8"/>
          <p:cNvSpPr>
            <a:spLocks noGrp="1"/>
          </p:cNvSpPr>
          <p:nvPr>
            <p:ph type="sldNum" sz="quarter" idx="12"/>
          </p:nvPr>
        </p:nvSpPr>
        <p:spPr/>
        <p:txBody>
          <a:bodyPr/>
          <a:lstStyle/>
          <a:p>
            <a:fld id="{04FD7BB8-072B-4CCE-A27D-99859392AD74}" type="slidenum">
              <a:rPr lang="en-US" smtClean="0"/>
              <a:t>‹#›</a:t>
            </a:fld>
            <a:endParaRPr lang="en-US"/>
          </a:p>
        </p:txBody>
      </p:sp>
    </p:spTree>
    <p:extLst>
      <p:ext uri="{BB962C8B-B14F-4D97-AF65-F5344CB8AC3E}">
        <p14:creationId xmlns:p14="http://schemas.microsoft.com/office/powerpoint/2010/main" val="3503981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F5513C-927B-4961-A341-E20F8FC20713}" type="datetime1">
              <a:rPr lang="en-US" smtClean="0"/>
              <a:t>5/20/2016</a:t>
            </a:fld>
            <a:endParaRPr lang="en-US"/>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a:t>
            </a:fld>
            <a:endParaRPr lang="en-US"/>
          </a:p>
        </p:txBody>
      </p:sp>
    </p:spTree>
    <p:extLst>
      <p:ext uri="{BB962C8B-B14F-4D97-AF65-F5344CB8AC3E}">
        <p14:creationId xmlns:p14="http://schemas.microsoft.com/office/powerpoint/2010/main" val="241301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53F59-AD67-41C0-9166-6C7942DEB243}" type="datetime1">
              <a:rPr lang="en-US" smtClean="0"/>
              <a:t>5/20/2016</a:t>
            </a:fld>
            <a:endParaRPr lang="en-US"/>
          </a:p>
        </p:txBody>
      </p:sp>
      <p:sp>
        <p:nvSpPr>
          <p:cNvPr id="3" name="Footer Placeholder 2"/>
          <p:cNvSpPr>
            <a:spLocks noGrp="1"/>
          </p:cNvSpPr>
          <p:nvPr>
            <p:ph type="ftr" sz="quarter" idx="11"/>
          </p:nvPr>
        </p:nvSpPr>
        <p:spPr/>
        <p:txBody>
          <a:bodyPr/>
          <a:lstStyle/>
          <a:p>
            <a:r>
              <a:rPr lang="en-US" smtClean="0"/>
              <a:t>IIHMR DELHI 2014-16</a:t>
            </a:r>
            <a:endParaRPr lang="en-US"/>
          </a:p>
        </p:txBody>
      </p:sp>
      <p:sp>
        <p:nvSpPr>
          <p:cNvPr id="4" name="Slide Number Placeholder 3"/>
          <p:cNvSpPr>
            <a:spLocks noGrp="1"/>
          </p:cNvSpPr>
          <p:nvPr>
            <p:ph type="sldNum" sz="quarter" idx="12"/>
          </p:nvPr>
        </p:nvSpPr>
        <p:spPr/>
        <p:txBody>
          <a:bodyPr/>
          <a:lstStyle/>
          <a:p>
            <a:fld id="{04FD7BB8-072B-4CCE-A27D-99859392AD74}" type="slidenum">
              <a:rPr lang="en-US" smtClean="0"/>
              <a:t>‹#›</a:t>
            </a:fld>
            <a:endParaRPr lang="en-US"/>
          </a:p>
        </p:txBody>
      </p:sp>
    </p:spTree>
    <p:extLst>
      <p:ext uri="{BB962C8B-B14F-4D97-AF65-F5344CB8AC3E}">
        <p14:creationId xmlns:p14="http://schemas.microsoft.com/office/powerpoint/2010/main" val="174471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C4B75-DB69-449C-823A-24B771D402A1}" type="datetime1">
              <a:rPr lang="en-US" smtClean="0"/>
              <a:t>5/20/2016</a:t>
            </a:fld>
            <a:endParaRPr lang="en-US"/>
          </a:p>
        </p:txBody>
      </p:sp>
      <p:sp>
        <p:nvSpPr>
          <p:cNvPr id="6" name="Footer Placeholder 5"/>
          <p:cNvSpPr>
            <a:spLocks noGrp="1"/>
          </p:cNvSpPr>
          <p:nvPr>
            <p:ph type="ftr" sz="quarter" idx="11"/>
          </p:nvPr>
        </p:nvSpPr>
        <p:spPr/>
        <p:txBody>
          <a:bodyPr/>
          <a:lstStyle/>
          <a:p>
            <a:r>
              <a:rPr lang="en-US" smtClean="0"/>
              <a:t>IIHMR DELHI 2014-16</a:t>
            </a:r>
            <a:endParaRPr lang="en-US"/>
          </a:p>
        </p:txBody>
      </p:sp>
      <p:sp>
        <p:nvSpPr>
          <p:cNvPr id="7" name="Slide Number Placeholder 6"/>
          <p:cNvSpPr>
            <a:spLocks noGrp="1"/>
          </p:cNvSpPr>
          <p:nvPr>
            <p:ph type="sldNum" sz="quarter" idx="12"/>
          </p:nvPr>
        </p:nvSpPr>
        <p:spPr/>
        <p:txBody>
          <a:bodyPr/>
          <a:lstStyle/>
          <a:p>
            <a:fld id="{04FD7BB8-072B-4CCE-A27D-99859392AD74}" type="slidenum">
              <a:rPr lang="en-US" smtClean="0"/>
              <a:t>‹#›</a:t>
            </a:fld>
            <a:endParaRPr lang="en-US"/>
          </a:p>
        </p:txBody>
      </p:sp>
    </p:spTree>
    <p:extLst>
      <p:ext uri="{BB962C8B-B14F-4D97-AF65-F5344CB8AC3E}">
        <p14:creationId xmlns:p14="http://schemas.microsoft.com/office/powerpoint/2010/main" val="107694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1D756-FAD9-4DBF-B830-EFFE41A0D064}" type="datetime1">
              <a:rPr lang="en-US" smtClean="0"/>
              <a:t>5/20/2016</a:t>
            </a:fld>
            <a:endParaRPr lang="en-US"/>
          </a:p>
        </p:txBody>
      </p:sp>
      <p:sp>
        <p:nvSpPr>
          <p:cNvPr id="6" name="Footer Placeholder 5"/>
          <p:cNvSpPr>
            <a:spLocks noGrp="1"/>
          </p:cNvSpPr>
          <p:nvPr>
            <p:ph type="ftr" sz="quarter" idx="11"/>
          </p:nvPr>
        </p:nvSpPr>
        <p:spPr/>
        <p:txBody>
          <a:bodyPr/>
          <a:lstStyle/>
          <a:p>
            <a:r>
              <a:rPr lang="en-US" smtClean="0"/>
              <a:t>IIHMR DELHI 2014-16</a:t>
            </a:r>
            <a:endParaRPr lang="en-US"/>
          </a:p>
        </p:txBody>
      </p:sp>
      <p:sp>
        <p:nvSpPr>
          <p:cNvPr id="7" name="Slide Number Placeholder 6"/>
          <p:cNvSpPr>
            <a:spLocks noGrp="1"/>
          </p:cNvSpPr>
          <p:nvPr>
            <p:ph type="sldNum" sz="quarter" idx="12"/>
          </p:nvPr>
        </p:nvSpPr>
        <p:spPr/>
        <p:txBody>
          <a:bodyPr/>
          <a:lstStyle/>
          <a:p>
            <a:fld id="{04FD7BB8-072B-4CCE-A27D-99859392AD74}" type="slidenum">
              <a:rPr lang="en-US" smtClean="0"/>
              <a:t>‹#›</a:t>
            </a:fld>
            <a:endParaRPr lang="en-US"/>
          </a:p>
        </p:txBody>
      </p:sp>
    </p:spTree>
    <p:extLst>
      <p:ext uri="{BB962C8B-B14F-4D97-AF65-F5344CB8AC3E}">
        <p14:creationId xmlns:p14="http://schemas.microsoft.com/office/powerpoint/2010/main" val="2936135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82261-CE21-4648-B774-66FBCED467FC}" type="datetime1">
              <a:rPr lang="en-US" smtClean="0"/>
              <a:t>5/20/2016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IIHMR DELHI 2014-16</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D7BB8-072B-4CCE-A27D-99859392AD74}" type="slidenum">
              <a:rPr lang="en-US" smtClean="0"/>
              <a:t>‹#›</a:t>
            </a:fld>
            <a:endParaRPr lang="en-US"/>
          </a:p>
        </p:txBody>
      </p:sp>
    </p:spTree>
    <p:extLst>
      <p:ext uri="{BB962C8B-B14F-4D97-AF65-F5344CB8AC3E}">
        <p14:creationId xmlns:p14="http://schemas.microsoft.com/office/powerpoint/2010/main" val="151093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4528"/>
            <a:ext cx="9144000" cy="3741611"/>
          </a:xfrm>
        </p:spPr>
        <p:txBody>
          <a:bodyPr>
            <a:noAutofit/>
          </a:bodyPr>
          <a:lstStyle/>
          <a:p>
            <a:r>
              <a:rPr lang="en-US" sz="5400" dirty="0" smtClean="0"/>
              <a:t>A Study to assess the impact of SBA </a:t>
            </a:r>
            <a:r>
              <a:rPr lang="en-US" sz="5400" dirty="0" smtClean="0"/>
              <a:t>training on knowledge of SN/ANM </a:t>
            </a:r>
            <a:r>
              <a:rPr lang="en-US" sz="5400" dirty="0" smtClean="0"/>
              <a:t>in Ahmedabad District, Gujarat</a:t>
            </a:r>
            <a:br>
              <a:rPr lang="en-US" sz="5400" dirty="0" smtClean="0"/>
            </a:br>
            <a:r>
              <a:rPr lang="en-US" sz="5400" dirty="0" smtClean="0"/>
              <a:t>(Feb-May 2016)</a:t>
            </a:r>
            <a:endParaRPr lang="en-US" sz="5400" dirty="0"/>
          </a:p>
        </p:txBody>
      </p:sp>
      <p:sp>
        <p:nvSpPr>
          <p:cNvPr id="3" name="Subtitle 2"/>
          <p:cNvSpPr>
            <a:spLocks noGrp="1"/>
          </p:cNvSpPr>
          <p:nvPr>
            <p:ph type="subTitle" idx="1"/>
          </p:nvPr>
        </p:nvSpPr>
        <p:spPr>
          <a:xfrm>
            <a:off x="1524000" y="4425696"/>
            <a:ext cx="9144000" cy="1478280"/>
          </a:xfrm>
        </p:spPr>
        <p:txBody>
          <a:bodyPr/>
          <a:lstStyle/>
          <a:p>
            <a:r>
              <a:rPr lang="en-US" b="1" dirty="0" smtClean="0"/>
              <a:t>BY</a:t>
            </a:r>
          </a:p>
          <a:p>
            <a:r>
              <a:rPr lang="en-US" b="1" dirty="0" smtClean="0"/>
              <a:t>SUJATA SINGH</a:t>
            </a:r>
          </a:p>
          <a:p>
            <a:r>
              <a:rPr lang="en-US" b="1" dirty="0" smtClean="0"/>
              <a:t>PG/14/062</a:t>
            </a:r>
            <a:endParaRPr lang="en-US" b="1" dirty="0"/>
          </a:p>
        </p:txBody>
      </p:sp>
    </p:spTree>
    <p:extLst>
      <p:ext uri="{BB962C8B-B14F-4D97-AF65-F5344CB8AC3E}">
        <p14:creationId xmlns:p14="http://schemas.microsoft.com/office/powerpoint/2010/main" val="4103620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19835"/>
          </a:xfrm>
        </p:spPr>
        <p:txBody>
          <a:bodyPr/>
          <a:lstStyle/>
          <a:p>
            <a:r>
              <a:rPr lang="en-US" dirty="0" smtClean="0"/>
              <a:t>Active Management of Third Stage of Labour</a:t>
            </a:r>
            <a:endParaRPr lang="en-US" dirty="0"/>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10</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2873" y="2157083"/>
            <a:ext cx="6144967" cy="3732872"/>
          </a:xfrm>
          <a:prstGeom prst="rect">
            <a:avLst/>
          </a:prstGeom>
          <a:noFill/>
        </p:spPr>
      </p:pic>
    </p:spTree>
    <p:extLst>
      <p:ext uri="{BB962C8B-B14F-4D97-AF65-F5344CB8AC3E}">
        <p14:creationId xmlns:p14="http://schemas.microsoft.com/office/powerpoint/2010/main" val="4142111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7915"/>
          </a:xfrm>
        </p:spPr>
        <p:txBody>
          <a:bodyPr/>
          <a:lstStyle/>
          <a:p>
            <a:pPr algn="ctr"/>
            <a:r>
              <a:rPr lang="en-US" dirty="0" smtClean="0"/>
              <a:t>Initial management of PPH</a:t>
            </a:r>
            <a:endParaRPr lang="en-US" dirty="0"/>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11</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8889" y="2050137"/>
            <a:ext cx="6681415" cy="4306213"/>
          </a:xfrm>
          <a:prstGeom prst="rect">
            <a:avLst/>
          </a:prstGeom>
          <a:noFill/>
        </p:spPr>
      </p:pic>
    </p:spTree>
    <p:extLst>
      <p:ext uri="{BB962C8B-B14F-4D97-AF65-F5344CB8AC3E}">
        <p14:creationId xmlns:p14="http://schemas.microsoft.com/office/powerpoint/2010/main" val="306352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lstStyle/>
          <a:p>
            <a:pPr algn="ctr"/>
            <a:r>
              <a:rPr lang="en-US" dirty="0" smtClean="0"/>
              <a:t>Initial Management of </a:t>
            </a:r>
            <a:r>
              <a:rPr lang="en-US" dirty="0" err="1" smtClean="0"/>
              <a:t>Eclampsia</a:t>
            </a:r>
            <a:endParaRPr lang="en-US" dirty="0"/>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12</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7385" y="2048256"/>
            <a:ext cx="6413191" cy="4147717"/>
          </a:xfrm>
          <a:prstGeom prst="rect">
            <a:avLst/>
          </a:prstGeom>
          <a:noFill/>
        </p:spPr>
      </p:pic>
    </p:spTree>
    <p:extLst>
      <p:ext uri="{BB962C8B-B14F-4D97-AF65-F5344CB8AC3E}">
        <p14:creationId xmlns:p14="http://schemas.microsoft.com/office/powerpoint/2010/main" val="330418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0379"/>
          </a:xfrm>
        </p:spPr>
        <p:txBody>
          <a:bodyPr>
            <a:normAutofit fontScale="90000"/>
          </a:bodyPr>
          <a:lstStyle/>
          <a:p>
            <a:pPr algn="ctr"/>
            <a:r>
              <a:rPr lang="en-US" dirty="0" smtClean="0"/>
              <a:t>Management of complications during Pregnancy &amp; childbirth</a:t>
            </a:r>
            <a:endParaRPr lang="en-US" dirty="0"/>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13</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2348" y="1974520"/>
            <a:ext cx="6547303" cy="4097997"/>
          </a:xfrm>
          <a:prstGeom prst="rect">
            <a:avLst/>
          </a:prstGeom>
          <a:noFill/>
        </p:spPr>
      </p:pic>
    </p:spTree>
    <p:extLst>
      <p:ext uri="{BB962C8B-B14F-4D97-AF65-F5344CB8AC3E}">
        <p14:creationId xmlns:p14="http://schemas.microsoft.com/office/powerpoint/2010/main" val="2855882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6539"/>
          </a:xfrm>
        </p:spPr>
        <p:txBody>
          <a:bodyPr/>
          <a:lstStyle/>
          <a:p>
            <a:pPr algn="ctr"/>
            <a:r>
              <a:rPr lang="en-US" dirty="0" smtClean="0"/>
              <a:t>Knowledge about Post Natal Care</a:t>
            </a:r>
            <a:endParaRPr lang="en-US" dirty="0"/>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14</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6969" y="1804416"/>
            <a:ext cx="6620455" cy="4085539"/>
          </a:xfrm>
          <a:prstGeom prst="rect">
            <a:avLst/>
          </a:prstGeom>
          <a:noFill/>
        </p:spPr>
      </p:pic>
    </p:spTree>
    <p:extLst>
      <p:ext uri="{BB962C8B-B14F-4D97-AF65-F5344CB8AC3E}">
        <p14:creationId xmlns:p14="http://schemas.microsoft.com/office/powerpoint/2010/main" val="1073755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0197"/>
            <a:ext cx="10515600" cy="963803"/>
          </a:xfrm>
        </p:spPr>
        <p:txBody>
          <a:bodyPr>
            <a:normAutofit fontScale="90000"/>
          </a:bodyPr>
          <a:lstStyle/>
          <a:p>
            <a:pPr algn="ctr"/>
            <a:r>
              <a:rPr lang="en-US" dirty="0" smtClean="0"/>
              <a:t>Management of normal pregnancy &amp; childbirth</a:t>
            </a:r>
            <a:endParaRPr lang="en-US" dirty="0"/>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15</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3586" y="2047196"/>
            <a:ext cx="5767014" cy="3952645"/>
          </a:xfrm>
          <a:prstGeom prst="rect">
            <a:avLst/>
          </a:prstGeom>
          <a:noFill/>
        </p:spPr>
      </p:pic>
    </p:spTree>
    <p:extLst>
      <p:ext uri="{BB962C8B-B14F-4D97-AF65-F5344CB8AC3E}">
        <p14:creationId xmlns:p14="http://schemas.microsoft.com/office/powerpoint/2010/main" val="2088755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71067"/>
          </a:xfrm>
        </p:spPr>
        <p:txBody>
          <a:bodyPr>
            <a:normAutofit fontScale="90000"/>
          </a:bodyPr>
          <a:lstStyle/>
          <a:p>
            <a:pPr algn="ctr"/>
            <a:r>
              <a:rPr lang="en-US" dirty="0" smtClean="0"/>
              <a:t>Knowledge about Identification and Management of complications during pregnancy &amp; childbirth</a:t>
            </a:r>
            <a:endParaRPr lang="en-US" dirty="0"/>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16</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2784" y="1645921"/>
            <a:ext cx="6900671" cy="4674794"/>
          </a:xfrm>
          <a:prstGeom prst="rect">
            <a:avLst/>
          </a:prstGeom>
          <a:noFill/>
        </p:spPr>
      </p:pic>
    </p:spTree>
    <p:extLst>
      <p:ext uri="{BB962C8B-B14F-4D97-AF65-F5344CB8AC3E}">
        <p14:creationId xmlns:p14="http://schemas.microsoft.com/office/powerpoint/2010/main" val="1505987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6267"/>
          </a:xfrm>
        </p:spPr>
        <p:txBody>
          <a:bodyPr/>
          <a:lstStyle/>
          <a:p>
            <a:pPr algn="ctr"/>
            <a:r>
              <a:rPr lang="en-US" dirty="0" smtClean="0"/>
              <a:t>DISCUSSION</a:t>
            </a:r>
            <a:endParaRPr lang="en-US" dirty="0"/>
          </a:p>
        </p:txBody>
      </p:sp>
      <p:sp>
        <p:nvSpPr>
          <p:cNvPr id="3" name="Content Placeholder 2"/>
          <p:cNvSpPr>
            <a:spLocks noGrp="1"/>
          </p:cNvSpPr>
          <p:nvPr>
            <p:ph idx="1"/>
          </p:nvPr>
        </p:nvSpPr>
        <p:spPr>
          <a:xfrm>
            <a:off x="838200" y="1231392"/>
            <a:ext cx="10515600" cy="4945571"/>
          </a:xfrm>
        </p:spPr>
        <p:txBody>
          <a:bodyPr/>
          <a:lstStyle/>
          <a:p>
            <a:r>
              <a:rPr lang="en-US" dirty="0" smtClean="0"/>
              <a:t>Factors which may have contributed towards discrepancy in knowledge:</a:t>
            </a:r>
          </a:p>
          <a:p>
            <a:endParaRPr lang="en-US" dirty="0"/>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17</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145794" y="2550922"/>
            <a:ext cx="4950206" cy="3240278"/>
          </a:xfrm>
          <a:prstGeom prst="rect">
            <a:avLst/>
          </a:prstGeom>
          <a:noFill/>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403594" y="2550922"/>
            <a:ext cx="4950206" cy="3240278"/>
          </a:xfrm>
          <a:prstGeom prst="rect">
            <a:avLst/>
          </a:prstGeom>
          <a:noFill/>
        </p:spPr>
      </p:pic>
    </p:spTree>
    <p:extLst>
      <p:ext uri="{BB962C8B-B14F-4D97-AF65-F5344CB8AC3E}">
        <p14:creationId xmlns:p14="http://schemas.microsoft.com/office/powerpoint/2010/main" val="1693557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9691"/>
          </a:xfrm>
        </p:spPr>
        <p:txBody>
          <a:bodyPr/>
          <a:lstStyle/>
          <a:p>
            <a:r>
              <a:rPr lang="en-US" dirty="0" smtClean="0"/>
              <a:t>RECOMMENDATIONS</a:t>
            </a:r>
            <a:endParaRPr lang="en-US" dirty="0"/>
          </a:p>
        </p:txBody>
      </p:sp>
      <p:sp>
        <p:nvSpPr>
          <p:cNvPr id="3" name="Content Placeholder 2"/>
          <p:cNvSpPr>
            <a:spLocks noGrp="1"/>
          </p:cNvSpPr>
          <p:nvPr>
            <p:ph idx="1"/>
          </p:nvPr>
        </p:nvSpPr>
        <p:spPr>
          <a:xfrm>
            <a:off x="838200" y="1524000"/>
            <a:ext cx="10515600" cy="4652963"/>
          </a:xfrm>
        </p:spPr>
        <p:txBody>
          <a:bodyPr/>
          <a:lstStyle/>
          <a:p>
            <a:pPr lvl="0"/>
            <a:r>
              <a:rPr lang="en-US" dirty="0"/>
              <a:t>On the job training of SN/ANM at District Hospital with delivery load more than 100 per </a:t>
            </a:r>
            <a:r>
              <a:rPr lang="en-US" dirty="0" smtClean="0"/>
              <a:t>month.</a:t>
            </a:r>
            <a:endParaRPr lang="en-US" dirty="0"/>
          </a:p>
          <a:p>
            <a:pPr lvl="0"/>
            <a:r>
              <a:rPr lang="en-US" dirty="0"/>
              <a:t>Strict monitoring of ongoing </a:t>
            </a:r>
            <a:r>
              <a:rPr lang="en-US" dirty="0" smtClean="0"/>
              <a:t>trainings.</a:t>
            </a:r>
            <a:endParaRPr lang="en-US" dirty="0"/>
          </a:p>
          <a:p>
            <a:pPr lvl="0"/>
            <a:r>
              <a:rPr lang="en-US" dirty="0"/>
              <a:t>Evaluation of </a:t>
            </a:r>
            <a:r>
              <a:rPr lang="en-US" dirty="0" smtClean="0"/>
              <a:t>trainers.</a:t>
            </a:r>
            <a:endParaRPr lang="en-US" dirty="0"/>
          </a:p>
          <a:p>
            <a:pPr lvl="0"/>
            <a:r>
              <a:rPr lang="en-US" dirty="0"/>
              <a:t>Training honorarium should be given only to those who stay in campus throughout the training to encourage participants.</a:t>
            </a:r>
          </a:p>
          <a:p>
            <a:pPr lvl="0"/>
            <a:r>
              <a:rPr lang="en-US" dirty="0"/>
              <a:t>Evaluation and monitoring of practical training conducted at labour room.</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18</a:t>
            </a:fld>
            <a:endParaRPr lang="en-US"/>
          </a:p>
        </p:txBody>
      </p:sp>
    </p:spTree>
    <p:extLst>
      <p:ext uri="{BB962C8B-B14F-4D97-AF65-F5344CB8AC3E}">
        <p14:creationId xmlns:p14="http://schemas.microsoft.com/office/powerpoint/2010/main" val="4102699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19</a:t>
            </a:fld>
            <a:endParaRPr lang="en-US"/>
          </a:p>
        </p:txBody>
      </p:sp>
      <p:sp>
        <p:nvSpPr>
          <p:cNvPr id="6" name="Rectangle 5"/>
          <p:cNvSpPr/>
          <p:nvPr/>
        </p:nvSpPr>
        <p:spPr>
          <a:xfrm>
            <a:off x="2191403" y="1840992"/>
            <a:ext cx="7790797" cy="1862048"/>
          </a:xfrm>
          <a:prstGeom prst="rect">
            <a:avLst/>
          </a:prstGeom>
          <a:noFill/>
        </p:spPr>
        <p:txBody>
          <a:bodyPr wrap="square" lIns="91440" tIns="45720" rIns="91440" bIns="45720">
            <a:spAutoFit/>
          </a:bodyPr>
          <a:lstStyle/>
          <a:p>
            <a:pPr algn="ctr"/>
            <a:r>
              <a:rPr lang="en-US" sz="9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a:t>
            </a:r>
            <a:r>
              <a:rPr lang="en-US" sz="115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a:t>
            </a:r>
            <a:endParaRPr lang="en-US"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42195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819270"/>
            <a:ext cx="10515600" cy="683387"/>
          </a:xfrm>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a:xfrm>
            <a:off x="557784" y="1867782"/>
            <a:ext cx="10515600" cy="4592003"/>
          </a:xfrm>
        </p:spPr>
        <p:txBody>
          <a:bodyPr>
            <a:normAutofit fontScale="92500" lnSpcReduction="10000"/>
          </a:bodyPr>
          <a:lstStyle/>
          <a:p>
            <a:r>
              <a:rPr lang="en-US" dirty="0"/>
              <a:t>Majority of births in India take place at </a:t>
            </a:r>
            <a:r>
              <a:rPr lang="en-US" dirty="0" smtClean="0"/>
              <a:t>home (52.3%) </a:t>
            </a:r>
            <a:r>
              <a:rPr lang="en-US" dirty="0"/>
              <a:t>and a large proportion are assisted by unskilled </a:t>
            </a:r>
            <a:r>
              <a:rPr lang="en-US" dirty="0" smtClean="0"/>
              <a:t>person (48%). (DLHS-3)</a:t>
            </a:r>
          </a:p>
          <a:p>
            <a:pPr marL="0" indent="0">
              <a:buNone/>
            </a:pPr>
            <a:endParaRPr lang="en-US" dirty="0" smtClean="0"/>
          </a:p>
          <a:p>
            <a:r>
              <a:rPr lang="en-US" dirty="0" smtClean="0"/>
              <a:t>Maternal Mortality Ratio of Gujarat is 122. (SRS 2010-12)</a:t>
            </a:r>
          </a:p>
          <a:p>
            <a:pPr marL="0" indent="0">
              <a:buNone/>
            </a:pPr>
            <a:endParaRPr lang="en-US" dirty="0" smtClean="0"/>
          </a:p>
          <a:p>
            <a:r>
              <a:rPr lang="en-US" dirty="0"/>
              <a:t>The major causes of maternal deaths have been identified as </a:t>
            </a:r>
            <a:r>
              <a:rPr lang="en-US" dirty="0" smtClean="0"/>
              <a:t>Hemorrhage, </a:t>
            </a:r>
            <a:r>
              <a:rPr lang="en-US" dirty="0"/>
              <a:t>sepsis, </a:t>
            </a:r>
            <a:r>
              <a:rPr lang="en-US" dirty="0" smtClean="0"/>
              <a:t>obstructed </a:t>
            </a:r>
            <a:r>
              <a:rPr lang="en-US" dirty="0"/>
              <a:t>labour, </a:t>
            </a:r>
            <a:r>
              <a:rPr lang="en-US" dirty="0" smtClean="0"/>
              <a:t>toxemia, </a:t>
            </a:r>
            <a:r>
              <a:rPr lang="en-US" dirty="0"/>
              <a:t>and unsafe abortion</a:t>
            </a:r>
            <a:r>
              <a:rPr lang="en-US" dirty="0" smtClean="0"/>
              <a:t>. (NHM Gujarat,2016)</a:t>
            </a:r>
          </a:p>
          <a:p>
            <a:pPr marL="0" indent="0">
              <a:buNone/>
            </a:pPr>
            <a:endParaRPr lang="en-US" dirty="0" smtClean="0"/>
          </a:p>
          <a:p>
            <a:r>
              <a:rPr lang="en-US" dirty="0" smtClean="0"/>
              <a:t>Post Partum Hemorrhage accounts for major no. of Maternal Deaths in country.(Preventable?)</a:t>
            </a:r>
          </a:p>
          <a:p>
            <a:pPr marL="0" indent="0">
              <a:buNone/>
            </a:pPr>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z="1400" b="1" dirty="0" smtClean="0"/>
              <a:t>IIHMR DELHI 2014-16</a:t>
            </a:r>
            <a:endParaRPr lang="en-US" sz="1400" b="1" dirty="0"/>
          </a:p>
        </p:txBody>
      </p:sp>
      <p:sp>
        <p:nvSpPr>
          <p:cNvPr id="5" name="Slide Number Placeholder 4"/>
          <p:cNvSpPr>
            <a:spLocks noGrp="1"/>
          </p:cNvSpPr>
          <p:nvPr>
            <p:ph type="sldNum" sz="quarter" idx="12"/>
          </p:nvPr>
        </p:nvSpPr>
        <p:spPr/>
        <p:txBody>
          <a:bodyPr/>
          <a:lstStyle/>
          <a:p>
            <a:fld id="{04FD7BB8-072B-4CCE-A27D-99859392AD74}" type="slidenum">
              <a:rPr lang="en-US" smtClean="0"/>
              <a:t>2</a:t>
            </a:fld>
            <a:endParaRPr lang="en-US"/>
          </a:p>
        </p:txBody>
      </p:sp>
    </p:spTree>
    <p:extLst>
      <p:ext uri="{BB962C8B-B14F-4D97-AF65-F5344CB8AC3E}">
        <p14:creationId xmlns:p14="http://schemas.microsoft.com/office/powerpoint/2010/main" val="220746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9405"/>
            <a:ext cx="10515600" cy="695579"/>
          </a:xfrm>
        </p:spPr>
        <p:txBody>
          <a:bodyPr>
            <a:normAutofit/>
          </a:bodyPr>
          <a:lstStyle/>
          <a:p>
            <a:r>
              <a:rPr lang="en-US" dirty="0" smtClean="0"/>
              <a:t>SKILLED BIRTH ATTENDANTS</a:t>
            </a:r>
            <a:endParaRPr lang="en-US" dirty="0"/>
          </a:p>
        </p:txBody>
      </p:sp>
      <p:sp>
        <p:nvSpPr>
          <p:cNvPr id="3" name="Content Placeholder 2"/>
          <p:cNvSpPr>
            <a:spLocks noGrp="1"/>
          </p:cNvSpPr>
          <p:nvPr>
            <p:ph idx="1"/>
          </p:nvPr>
        </p:nvSpPr>
        <p:spPr>
          <a:xfrm>
            <a:off x="838200" y="1863661"/>
            <a:ext cx="10515600" cy="3878771"/>
          </a:xfrm>
        </p:spPr>
        <p:txBody>
          <a:bodyPr/>
          <a:lstStyle/>
          <a:p>
            <a:r>
              <a:rPr lang="en-US" dirty="0"/>
              <a:t>A </a:t>
            </a:r>
            <a:r>
              <a:rPr lang="en-US" b="1" dirty="0"/>
              <a:t>Skilled Birth Attendant </a:t>
            </a:r>
            <a:r>
              <a:rPr lang="en-US" dirty="0"/>
              <a:t>(SBA) is defined as “an accredited health professional-such as midwife, doctor or nurse-who has been educated and trained to achieve proficiency in the skills needed to manage normal (uncomplicated) pregnancies, childbirth and immediate postnatal period and in the identification, management and referral of complications in women and newborns</a:t>
            </a:r>
            <a:r>
              <a:rPr lang="en-US" dirty="0" smtClean="0"/>
              <a:t>.” </a:t>
            </a:r>
          </a:p>
          <a:p>
            <a:pPr marL="0" indent="0">
              <a:buNone/>
            </a:pPr>
            <a:r>
              <a:rPr lang="en-US" dirty="0"/>
              <a:t> </a:t>
            </a:r>
            <a:r>
              <a:rPr lang="en-US" dirty="0" smtClean="0"/>
              <a:t>   (</a:t>
            </a:r>
            <a:r>
              <a:rPr lang="en-US" dirty="0" err="1" smtClean="0"/>
              <a:t>GoI</a:t>
            </a:r>
            <a:r>
              <a:rPr lang="en-US" dirty="0" smtClean="0"/>
              <a:t> Definition)</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3</a:t>
            </a:fld>
            <a:endParaRPr lang="en-US"/>
          </a:p>
        </p:txBody>
      </p:sp>
    </p:spTree>
    <p:extLst>
      <p:ext uri="{BB962C8B-B14F-4D97-AF65-F5344CB8AC3E}">
        <p14:creationId xmlns:p14="http://schemas.microsoft.com/office/powerpoint/2010/main" val="300604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9653"/>
            <a:ext cx="10515600" cy="744347"/>
          </a:xfrm>
        </p:spPr>
        <p:txBody>
          <a:bodyPr/>
          <a:lstStyle/>
          <a:p>
            <a:r>
              <a:rPr lang="en-US" dirty="0" smtClean="0"/>
              <a:t>OBJECTIVE OF THE STUDY</a:t>
            </a:r>
            <a:endParaRPr lang="en-US" dirty="0"/>
          </a:p>
        </p:txBody>
      </p:sp>
      <p:sp>
        <p:nvSpPr>
          <p:cNvPr id="3" name="Content Placeholder 2"/>
          <p:cNvSpPr>
            <a:spLocks noGrp="1"/>
          </p:cNvSpPr>
          <p:nvPr>
            <p:ph idx="1"/>
          </p:nvPr>
        </p:nvSpPr>
        <p:spPr>
          <a:xfrm>
            <a:off x="838200" y="1916232"/>
            <a:ext cx="10515600" cy="4726115"/>
          </a:xfrm>
        </p:spPr>
        <p:txBody>
          <a:bodyPr/>
          <a:lstStyle/>
          <a:p>
            <a:pPr marL="0" indent="0">
              <a:buNone/>
            </a:pPr>
            <a:r>
              <a:rPr lang="en-US" i="1" u="sng" dirty="0" smtClean="0"/>
              <a:t>General </a:t>
            </a:r>
            <a:r>
              <a:rPr lang="en-US" i="1" u="sng" dirty="0"/>
              <a:t>Objective</a:t>
            </a:r>
            <a:endParaRPr lang="en-US" u="sng" dirty="0"/>
          </a:p>
          <a:p>
            <a:pPr lvl="0"/>
            <a:r>
              <a:rPr lang="en-US" dirty="0"/>
              <a:t>To study the effectiveness of SBA training, in terms of </a:t>
            </a:r>
            <a:r>
              <a:rPr lang="en-US" dirty="0" smtClean="0"/>
              <a:t>knowledge among </a:t>
            </a:r>
            <a:r>
              <a:rPr lang="en-US" dirty="0"/>
              <a:t>Skilled Birth Attendants (SN/ANM).</a:t>
            </a:r>
          </a:p>
          <a:p>
            <a:pPr marL="0" indent="0">
              <a:buNone/>
            </a:pPr>
            <a:r>
              <a:rPr lang="en-US" i="1" u="sng" dirty="0"/>
              <a:t>Specific Objective</a:t>
            </a:r>
            <a:endParaRPr lang="en-US" u="sng" dirty="0"/>
          </a:p>
          <a:p>
            <a:pPr lvl="0"/>
            <a:r>
              <a:rPr lang="en-US" dirty="0"/>
              <a:t>To study </a:t>
            </a:r>
            <a:r>
              <a:rPr lang="en-US"/>
              <a:t>the </a:t>
            </a:r>
            <a:r>
              <a:rPr lang="en-US" smtClean="0"/>
              <a:t>knowledge of </a:t>
            </a:r>
            <a:r>
              <a:rPr lang="en-US" dirty="0"/>
              <a:t>SBAs in </a:t>
            </a:r>
            <a:r>
              <a:rPr lang="en-US" dirty="0" smtClean="0"/>
              <a:t>Ahmedabad</a:t>
            </a:r>
            <a:r>
              <a:rPr lang="en-US" dirty="0"/>
              <a:t>, Gujarat.</a:t>
            </a:r>
          </a:p>
          <a:p>
            <a:pPr lvl="0"/>
            <a:r>
              <a:rPr lang="en-US" dirty="0"/>
              <a:t>To find out reasons of discrepancy (if any) and suggest recommendations.</a:t>
            </a:r>
          </a:p>
          <a:p>
            <a:endParaRPr lang="en-US" dirty="0"/>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4</a:t>
            </a:fld>
            <a:endParaRPr lang="en-US"/>
          </a:p>
        </p:txBody>
      </p:sp>
    </p:spTree>
    <p:extLst>
      <p:ext uri="{BB962C8B-B14F-4D97-AF65-F5344CB8AC3E}">
        <p14:creationId xmlns:p14="http://schemas.microsoft.com/office/powerpoint/2010/main" val="135845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2427"/>
          </a:xfrm>
        </p:spPr>
        <p:txBody>
          <a:bodyPr>
            <a:normAutofit fontScale="90000"/>
          </a:bodyPr>
          <a:lstStyle/>
          <a:p>
            <a:r>
              <a:rPr lang="en-US" dirty="0" smtClean="0"/>
              <a:t>METHODOLOGY</a:t>
            </a:r>
            <a:endParaRPr lang="en-US" dirty="0"/>
          </a:p>
        </p:txBody>
      </p:sp>
      <p:sp>
        <p:nvSpPr>
          <p:cNvPr id="3" name="Content Placeholder 2"/>
          <p:cNvSpPr>
            <a:spLocks noGrp="1"/>
          </p:cNvSpPr>
          <p:nvPr>
            <p:ph idx="1"/>
          </p:nvPr>
        </p:nvSpPr>
        <p:spPr>
          <a:xfrm>
            <a:off x="838200" y="1146048"/>
            <a:ext cx="10515600" cy="5030915"/>
          </a:xfrm>
        </p:spPr>
        <p:txBody>
          <a:bodyPr>
            <a:normAutofit fontScale="77500" lnSpcReduction="20000"/>
          </a:bodyPr>
          <a:lstStyle/>
          <a:p>
            <a:pPr marL="0" indent="0">
              <a:buNone/>
            </a:pPr>
            <a:r>
              <a:rPr lang="en-US" b="1" i="1" dirty="0" smtClean="0"/>
              <a:t>Type </a:t>
            </a:r>
            <a:r>
              <a:rPr lang="en-US" b="1" i="1" dirty="0"/>
              <a:t>of Study</a:t>
            </a:r>
            <a:endParaRPr lang="en-US" dirty="0"/>
          </a:p>
          <a:p>
            <a:r>
              <a:rPr lang="en-US" dirty="0"/>
              <a:t>Quantitative approach is used in this study.</a:t>
            </a:r>
          </a:p>
          <a:p>
            <a:pPr marL="0" indent="0">
              <a:buNone/>
            </a:pPr>
            <a:r>
              <a:rPr lang="en-US" b="1" i="1" dirty="0"/>
              <a:t>Design of Study</a:t>
            </a:r>
            <a:endParaRPr lang="en-US" dirty="0"/>
          </a:p>
          <a:p>
            <a:r>
              <a:rPr lang="en-US" dirty="0" smtClean="0"/>
              <a:t>Cross-sectional, descriptive </a:t>
            </a:r>
            <a:r>
              <a:rPr lang="en-US" dirty="0"/>
              <a:t>research </a:t>
            </a:r>
            <a:r>
              <a:rPr lang="en-US" dirty="0" smtClean="0"/>
              <a:t>design</a:t>
            </a:r>
          </a:p>
          <a:p>
            <a:pPr marL="0" indent="0">
              <a:buNone/>
            </a:pPr>
            <a:r>
              <a:rPr lang="en-US" b="1" i="1" dirty="0" smtClean="0"/>
              <a:t>Study Area</a:t>
            </a:r>
          </a:p>
          <a:p>
            <a:r>
              <a:rPr lang="en-US" dirty="0" smtClean="0"/>
              <a:t>PHCs/CHCs/SDH/DH of Ahmedabad District, Gujarat</a:t>
            </a:r>
          </a:p>
          <a:p>
            <a:pPr marL="0" indent="0">
              <a:buNone/>
            </a:pPr>
            <a:r>
              <a:rPr lang="en-US" b="1" i="1" dirty="0" smtClean="0"/>
              <a:t>Sample size</a:t>
            </a:r>
            <a:endParaRPr lang="en-US" b="1" dirty="0" smtClean="0"/>
          </a:p>
          <a:p>
            <a:pPr lvl="0"/>
            <a:r>
              <a:rPr lang="en-US" dirty="0" smtClean="0"/>
              <a:t>50 </a:t>
            </a:r>
            <a:r>
              <a:rPr lang="en-US" dirty="0"/>
              <a:t>SNs/ANMs who have taken SBA </a:t>
            </a:r>
            <a:r>
              <a:rPr lang="en-US" dirty="0" smtClean="0"/>
              <a:t>training</a:t>
            </a:r>
          </a:p>
          <a:p>
            <a:pPr marL="0" lvl="0" indent="0">
              <a:buNone/>
            </a:pPr>
            <a:r>
              <a:rPr lang="en-US" b="1" i="1" dirty="0" smtClean="0"/>
              <a:t>Study Duration</a:t>
            </a:r>
          </a:p>
          <a:p>
            <a:r>
              <a:rPr lang="en-US" dirty="0" smtClean="0"/>
              <a:t>3months (Feb-May 2016)</a:t>
            </a:r>
          </a:p>
          <a:p>
            <a:pPr marL="0" indent="0">
              <a:buNone/>
            </a:pPr>
            <a:r>
              <a:rPr lang="en-US" b="1" i="1" dirty="0" smtClean="0"/>
              <a:t>Sampling Technique</a:t>
            </a:r>
          </a:p>
          <a:p>
            <a:r>
              <a:rPr lang="en-US" dirty="0" smtClean="0"/>
              <a:t>Purposive Sampling</a:t>
            </a:r>
          </a:p>
          <a:p>
            <a:pPr marL="0" indent="0">
              <a:buNone/>
            </a:pPr>
            <a:r>
              <a:rPr lang="en-US" b="1" i="1" dirty="0" smtClean="0"/>
              <a:t>Study Tool</a:t>
            </a:r>
          </a:p>
          <a:p>
            <a:r>
              <a:rPr lang="en-US" dirty="0" smtClean="0"/>
              <a:t>Pre-Designed and Pre-Tested Interview Schedule cum monitoring Checklist.</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5</a:t>
            </a:fld>
            <a:endParaRPr lang="en-US"/>
          </a:p>
        </p:txBody>
      </p:sp>
    </p:spTree>
    <p:extLst>
      <p:ext uri="{BB962C8B-B14F-4D97-AF65-F5344CB8AC3E}">
        <p14:creationId xmlns:p14="http://schemas.microsoft.com/office/powerpoint/2010/main" val="75517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02971"/>
          </a:xfrm>
        </p:spPr>
        <p:txBody>
          <a:bodyPr>
            <a:normAutofit fontScale="90000"/>
          </a:bodyPr>
          <a:lstStyle/>
          <a:p>
            <a:pPr algn="ctr"/>
            <a:r>
              <a:rPr lang="en-US" dirty="0" smtClean="0"/>
              <a:t>DATA ANALYSIS AND RESULTS</a:t>
            </a:r>
            <a:endParaRPr lang="en-US" dirty="0"/>
          </a:p>
        </p:txBody>
      </p:sp>
      <p:sp>
        <p:nvSpPr>
          <p:cNvPr id="3" name="Content Placeholder 2"/>
          <p:cNvSpPr>
            <a:spLocks noGrp="1"/>
          </p:cNvSpPr>
          <p:nvPr>
            <p:ph idx="1"/>
          </p:nvPr>
        </p:nvSpPr>
        <p:spPr>
          <a:xfrm>
            <a:off x="838200" y="853440"/>
            <a:ext cx="10515600" cy="5323523"/>
          </a:xfrm>
        </p:spPr>
        <p:txBody>
          <a:bodyPr/>
          <a:lstStyle/>
          <a:p>
            <a:pPr marL="0" indent="0">
              <a:buNone/>
            </a:pPr>
            <a:endParaRPr lang="en-US" dirty="0" smtClean="0"/>
          </a:p>
          <a:p>
            <a:pPr marL="0" indent="0">
              <a:buNone/>
            </a:pPr>
            <a:r>
              <a:rPr lang="en-US" dirty="0" smtClean="0"/>
              <a:t>Knowledge about activities to be performed during ANC visit</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6</a:t>
            </a:fld>
            <a:endParaRPr lang="en-US"/>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3352546" y="2137250"/>
            <a:ext cx="5023358" cy="3361341"/>
          </a:xfrm>
          <a:prstGeom prst="rect">
            <a:avLst/>
          </a:prstGeom>
          <a:noFill/>
        </p:spPr>
      </p:pic>
    </p:spTree>
    <p:extLst>
      <p:ext uri="{BB962C8B-B14F-4D97-AF65-F5344CB8AC3E}">
        <p14:creationId xmlns:p14="http://schemas.microsoft.com/office/powerpoint/2010/main" val="119289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3077"/>
            <a:ext cx="10515600" cy="1073531"/>
          </a:xfrm>
        </p:spPr>
        <p:txBody>
          <a:bodyPr>
            <a:normAutofit fontScale="90000"/>
          </a:bodyPr>
          <a:lstStyle/>
          <a:p>
            <a:pPr algn="ctr"/>
            <a:r>
              <a:rPr lang="en-US" dirty="0" smtClean="0"/>
              <a:t>Knowledge about early signs of the start of Labour</a:t>
            </a:r>
            <a:endParaRPr lang="en-US" dirty="0"/>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7</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1225" y="2220043"/>
            <a:ext cx="5401255" cy="3732872"/>
          </a:xfrm>
          <a:prstGeom prst="rect">
            <a:avLst/>
          </a:prstGeom>
          <a:noFill/>
        </p:spPr>
      </p:pic>
    </p:spTree>
    <p:extLst>
      <p:ext uri="{BB962C8B-B14F-4D97-AF65-F5344CB8AC3E}">
        <p14:creationId xmlns:p14="http://schemas.microsoft.com/office/powerpoint/2010/main" val="173577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3531"/>
          </a:xfrm>
        </p:spPr>
        <p:txBody>
          <a:bodyPr>
            <a:normAutofit fontScale="90000"/>
          </a:bodyPr>
          <a:lstStyle/>
          <a:p>
            <a:pPr algn="ctr"/>
            <a:r>
              <a:rPr lang="en-US" dirty="0" smtClean="0"/>
              <a:t>Knowledge about signs of beginning and end of second stage of labour</a:t>
            </a:r>
            <a:endParaRPr lang="en-US" dirty="0"/>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8</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6081" y="1914144"/>
            <a:ext cx="5961888" cy="4076446"/>
          </a:xfrm>
          <a:prstGeom prst="rect">
            <a:avLst/>
          </a:prstGeom>
          <a:noFill/>
        </p:spPr>
      </p:pic>
    </p:spTree>
    <p:extLst>
      <p:ext uri="{BB962C8B-B14F-4D97-AF65-F5344CB8AC3E}">
        <p14:creationId xmlns:p14="http://schemas.microsoft.com/office/powerpoint/2010/main" val="137784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365"/>
            <a:ext cx="10515600" cy="829691"/>
          </a:xfrm>
        </p:spPr>
        <p:txBody>
          <a:bodyPr/>
          <a:lstStyle/>
          <a:p>
            <a:r>
              <a:rPr lang="en-US" dirty="0" smtClean="0"/>
              <a:t>Knowledge about Simplified </a:t>
            </a:r>
            <a:r>
              <a:rPr lang="en-US" dirty="0" err="1" smtClean="0"/>
              <a:t>Partograph</a:t>
            </a:r>
            <a:endParaRPr lang="en-US" dirty="0"/>
          </a:p>
        </p:txBody>
      </p:sp>
      <p:sp>
        <p:nvSpPr>
          <p:cNvPr id="4" name="Footer Placeholder 3"/>
          <p:cNvSpPr>
            <a:spLocks noGrp="1"/>
          </p:cNvSpPr>
          <p:nvPr>
            <p:ph type="ftr" sz="quarter" idx="11"/>
          </p:nvPr>
        </p:nvSpPr>
        <p:spPr/>
        <p:txBody>
          <a:bodyPr/>
          <a:lstStyle/>
          <a:p>
            <a:r>
              <a:rPr lang="en-US" smtClean="0"/>
              <a:t>IIHMR DELHI 2014-16</a:t>
            </a:r>
            <a:endParaRPr lang="en-US"/>
          </a:p>
        </p:txBody>
      </p:sp>
      <p:sp>
        <p:nvSpPr>
          <p:cNvPr id="5" name="Slide Number Placeholder 4"/>
          <p:cNvSpPr>
            <a:spLocks noGrp="1"/>
          </p:cNvSpPr>
          <p:nvPr>
            <p:ph type="sldNum" sz="quarter" idx="12"/>
          </p:nvPr>
        </p:nvSpPr>
        <p:spPr/>
        <p:txBody>
          <a:bodyPr/>
          <a:lstStyle/>
          <a:p>
            <a:fld id="{04FD7BB8-072B-4CCE-A27D-99859392AD74}" type="slidenum">
              <a:rPr lang="en-US" smtClean="0"/>
              <a:t>9</a:t>
            </a:fld>
            <a:endParaRPr lang="en-US"/>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3264" y="1694688"/>
            <a:ext cx="5279135" cy="4267518"/>
          </a:xfrm>
          <a:prstGeom prst="rect">
            <a:avLst/>
          </a:prstGeom>
          <a:noFill/>
        </p:spPr>
      </p:pic>
      <p:pic>
        <p:nvPicPr>
          <p:cNvPr id="7" name="Picture 6" descr="C:\Users\admin\Desktop\partograph.JPG"/>
          <p:cNvPicPr/>
          <p:nvPr/>
        </p:nvPicPr>
        <p:blipFill>
          <a:blip r:embed="rId3" cstate="print"/>
          <a:srcRect/>
          <a:stretch>
            <a:fillRect/>
          </a:stretch>
        </p:blipFill>
        <p:spPr bwMode="auto">
          <a:xfrm>
            <a:off x="1489328" y="1255776"/>
            <a:ext cx="3533775" cy="5465699"/>
          </a:xfrm>
          <a:prstGeom prst="rect">
            <a:avLst/>
          </a:prstGeom>
          <a:noFill/>
          <a:ln w="9525">
            <a:noFill/>
            <a:miter lim="800000"/>
            <a:headEnd/>
            <a:tailEnd/>
          </a:ln>
        </p:spPr>
      </p:pic>
    </p:spTree>
    <p:extLst>
      <p:ext uri="{BB962C8B-B14F-4D97-AF65-F5344CB8AC3E}">
        <p14:creationId xmlns:p14="http://schemas.microsoft.com/office/powerpoint/2010/main" val="1625529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TotalTime>
  <Words>448</Words>
  <Application>Microsoft Office PowerPoint</Application>
  <PresentationFormat>Widescreen</PresentationFormat>
  <Paragraphs>97</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A Study to assess the impact of SBA training on knowledge of SN/ANM in Ahmedabad District, Gujarat (Feb-May 2016)</vt:lpstr>
      <vt:lpstr>INTRODUCTION</vt:lpstr>
      <vt:lpstr>SKILLED BIRTH ATTENDANTS</vt:lpstr>
      <vt:lpstr>OBJECTIVE OF THE STUDY</vt:lpstr>
      <vt:lpstr>METHODOLOGY</vt:lpstr>
      <vt:lpstr>DATA ANALYSIS AND RESULTS</vt:lpstr>
      <vt:lpstr>Knowledge about early signs of the start of Labour</vt:lpstr>
      <vt:lpstr>Knowledge about signs of beginning and end of second stage of labour</vt:lpstr>
      <vt:lpstr>Knowledge about Simplified Partograph</vt:lpstr>
      <vt:lpstr>Active Management of Third Stage of Labour</vt:lpstr>
      <vt:lpstr>Initial management of PPH</vt:lpstr>
      <vt:lpstr>Initial Management of Eclampsia</vt:lpstr>
      <vt:lpstr>Management of complications during Pregnancy &amp; childbirth</vt:lpstr>
      <vt:lpstr>Knowledge about Post Natal Care</vt:lpstr>
      <vt:lpstr>Management of normal pregnancy &amp; childbirth</vt:lpstr>
      <vt:lpstr>Knowledge about Identification and Management of complications during pregnancy &amp; childbirth</vt:lpstr>
      <vt:lpstr>DISCUSSION</vt:lpstr>
      <vt:lpstr>RECOMMENDATIONS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to assess the impact of SBA training in Ahmedabad District, Gujarat (Feb-May 2016)</dc:title>
  <dc:creator>Sujata</dc:creator>
  <cp:lastModifiedBy>Sujata</cp:lastModifiedBy>
  <cp:revision>14</cp:revision>
  <dcterms:created xsi:type="dcterms:W3CDTF">2016-05-19T11:31:56Z</dcterms:created>
  <dcterms:modified xsi:type="dcterms:W3CDTF">2016-05-20T09:52:34Z</dcterms:modified>
</cp:coreProperties>
</file>