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style1.xml" ContentType="application/vnd.ms-office.chartstyle+xml"/>
  <Override PartName="/ppt/charts/colors1.xml" ContentType="application/vnd.ms-office.chartcolorstyle+xml"/>
  <Override PartName="/ppt/charts/chart20.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73" r:id="rId3"/>
    <p:sldId id="257" r:id="rId4"/>
    <p:sldId id="259" r:id="rId5"/>
    <p:sldId id="260" r:id="rId6"/>
    <p:sldId id="263" r:id="rId7"/>
    <p:sldId id="264" r:id="rId8"/>
    <p:sldId id="261" r:id="rId9"/>
    <p:sldId id="262" r:id="rId10"/>
    <p:sldId id="274" r:id="rId11"/>
    <p:sldId id="275" r:id="rId12"/>
    <p:sldId id="276" r:id="rId13"/>
    <p:sldId id="277" r:id="rId14"/>
    <p:sldId id="278" r:id="rId15"/>
    <p:sldId id="279" r:id="rId16"/>
    <p:sldId id="272" r:id="rId17"/>
    <p:sldId id="271"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Riyas\Desktop\Project\Implementation%20Best%20Practices%20(Responses)%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IN" sz="1200">
                <a:latin typeface="Times New Roman" pitchFamily="18" charset="0"/>
                <a:cs typeface="Times New Roman" pitchFamily="18" charset="0"/>
              </a:rPr>
              <a:t>Does your company finish all your projects within the given time frame?</a:t>
            </a:r>
          </a:p>
        </c:rich>
      </c:tx>
      <c:layout>
        <c:manualLayout>
          <c:xMode val="edge"/>
          <c:yMode val="edge"/>
          <c:x val="0.13814208288898952"/>
          <c:y val="3.2407325488808272E-2"/>
        </c:manualLayout>
      </c:layout>
      <c:overlay val="0"/>
    </c:title>
    <c:autoTitleDeleted val="0"/>
    <c:plotArea>
      <c:layout/>
      <c:barChart>
        <c:barDir val="col"/>
        <c:grouping val="clustered"/>
        <c:varyColors val="0"/>
        <c:ser>
          <c:idx val="0"/>
          <c:order val="0"/>
          <c:invertIfNegative val="0"/>
          <c:cat>
            <c:strRef>
              <c:f>Sheet2!$C$19:$C$22</c:f>
              <c:strCache>
                <c:ptCount val="4"/>
                <c:pt idx="0">
                  <c:v>Always</c:v>
                </c:pt>
                <c:pt idx="1">
                  <c:v>Often</c:v>
                </c:pt>
                <c:pt idx="2">
                  <c:v>Seldom</c:v>
                </c:pt>
                <c:pt idx="3">
                  <c:v>Can't say</c:v>
                </c:pt>
              </c:strCache>
            </c:strRef>
          </c:cat>
          <c:val>
            <c:numRef>
              <c:f>Sheet2!$D$19:$D$22</c:f>
              <c:numCache>
                <c:formatCode>General</c:formatCode>
                <c:ptCount val="4"/>
                <c:pt idx="0">
                  <c:v>42</c:v>
                </c:pt>
                <c:pt idx="1">
                  <c:v>58</c:v>
                </c:pt>
                <c:pt idx="2">
                  <c:v>0</c:v>
                </c:pt>
                <c:pt idx="3">
                  <c:v>0</c:v>
                </c:pt>
              </c:numCache>
            </c:numRef>
          </c:val>
        </c:ser>
        <c:dLbls>
          <c:showLegendKey val="0"/>
          <c:showVal val="0"/>
          <c:showCatName val="0"/>
          <c:showSerName val="0"/>
          <c:showPercent val="0"/>
          <c:showBubbleSize val="0"/>
        </c:dLbls>
        <c:gapWidth val="150"/>
        <c:axId val="285430096"/>
        <c:axId val="285425392"/>
      </c:barChart>
      <c:catAx>
        <c:axId val="285430096"/>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overlay val="0"/>
        </c:title>
        <c:numFmt formatCode="General" sourceLinked="0"/>
        <c:majorTickMark val="none"/>
        <c:minorTickMark val="none"/>
        <c:tickLblPos val="nextTo"/>
        <c:crossAx val="285425392"/>
        <c:crosses val="autoZero"/>
        <c:auto val="1"/>
        <c:lblAlgn val="ctr"/>
        <c:lblOffset val="100"/>
        <c:noMultiLvlLbl val="0"/>
      </c:catAx>
      <c:valAx>
        <c:axId val="285425392"/>
        <c:scaling>
          <c:orientation val="minMax"/>
        </c:scaling>
        <c:delete val="0"/>
        <c:axPos val="l"/>
        <c:majorGridlines/>
        <c:title>
          <c:tx>
            <c:rich>
              <a:bodyPr/>
              <a:lstStyle/>
              <a:p>
                <a:pPr>
                  <a:defRPr/>
                </a:pPr>
                <a:r>
                  <a:rPr lang="en-IN" sz="1000" b="0" i="0" u="none" strike="noStrike" baseline="0"/>
                  <a:t>%  of response from employees</a:t>
                </a:r>
                <a:endParaRPr lang="en-IN"/>
              </a:p>
            </c:rich>
          </c:tx>
          <c:layout/>
          <c:overlay val="0"/>
        </c:title>
        <c:numFmt formatCode="General" sourceLinked="1"/>
        <c:majorTickMark val="out"/>
        <c:minorTickMark val="none"/>
        <c:tickLblPos val="nextTo"/>
        <c:crossAx val="285430096"/>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sz="1000">
                <a:latin typeface="Times New Roman" pitchFamily="18" charset="0"/>
                <a:cs typeface="Times New Roman" pitchFamily="18" charset="0"/>
              </a:rPr>
              <a:t>Do you provide training to new users post Go-Live?</a:t>
            </a:r>
          </a:p>
        </c:rich>
      </c:tx>
      <c:layout/>
      <c:overlay val="0"/>
    </c:title>
    <c:autoTitleDeleted val="0"/>
    <c:plotArea>
      <c:layout>
        <c:manualLayout>
          <c:layoutTarget val="inner"/>
          <c:xMode val="edge"/>
          <c:yMode val="edge"/>
          <c:x val="0.15773426209869842"/>
          <c:y val="0.22132363761898807"/>
          <c:w val="0.72208552358539124"/>
          <c:h val="0.51447520582922701"/>
        </c:manualLayout>
      </c:layout>
      <c:barChart>
        <c:barDir val="col"/>
        <c:grouping val="clustered"/>
        <c:varyColors val="0"/>
        <c:ser>
          <c:idx val="0"/>
          <c:order val="0"/>
          <c:invertIfNegative val="0"/>
          <c:cat>
            <c:strRef>
              <c:f>Sheet3!$N$22:$N$24</c:f>
              <c:strCache>
                <c:ptCount val="3"/>
                <c:pt idx="0">
                  <c:v>Yes</c:v>
                </c:pt>
                <c:pt idx="1">
                  <c:v>No</c:v>
                </c:pt>
                <c:pt idx="2">
                  <c:v>Can't say</c:v>
                </c:pt>
              </c:strCache>
            </c:strRef>
          </c:cat>
          <c:val>
            <c:numRef>
              <c:f>Sheet3!$O$22:$O$24</c:f>
              <c:numCache>
                <c:formatCode>General</c:formatCode>
                <c:ptCount val="3"/>
                <c:pt idx="0">
                  <c:v>83</c:v>
                </c:pt>
                <c:pt idx="1">
                  <c:v>6</c:v>
                </c:pt>
                <c:pt idx="2">
                  <c:v>11</c:v>
                </c:pt>
              </c:numCache>
            </c:numRef>
          </c:val>
        </c:ser>
        <c:dLbls>
          <c:showLegendKey val="0"/>
          <c:showVal val="0"/>
          <c:showCatName val="0"/>
          <c:showSerName val="0"/>
          <c:showPercent val="0"/>
          <c:showBubbleSize val="0"/>
        </c:dLbls>
        <c:gapWidth val="150"/>
        <c:axId val="245761392"/>
        <c:axId val="245760216"/>
      </c:barChart>
      <c:catAx>
        <c:axId val="245761392"/>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manualLayout>
              <c:xMode val="edge"/>
              <c:yMode val="edge"/>
              <c:x val="0.48657764654418195"/>
              <c:y val="0.88331000291630157"/>
            </c:manualLayout>
          </c:layout>
          <c:overlay val="0"/>
        </c:title>
        <c:numFmt formatCode="General" sourceLinked="0"/>
        <c:majorTickMark val="none"/>
        <c:minorTickMark val="none"/>
        <c:tickLblPos val="nextTo"/>
        <c:crossAx val="245760216"/>
        <c:crosses val="autoZero"/>
        <c:auto val="1"/>
        <c:lblAlgn val="ctr"/>
        <c:lblOffset val="100"/>
        <c:noMultiLvlLbl val="0"/>
      </c:catAx>
      <c:valAx>
        <c:axId val="245760216"/>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endParaRPr lang="en-IN" sz="1000" b="1" i="0" baseline="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45761392"/>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a:pPr>
            <a:r>
              <a:rPr lang="en-IN" sz="1000">
                <a:latin typeface="Times New Roman" pitchFamily="18" charset="0"/>
                <a:cs typeface="Times New Roman" pitchFamily="18" charset="0"/>
              </a:rPr>
              <a:t>Do you provide training manuals, on-line training sessions etc. to your users?</a:t>
            </a:r>
            <a:endParaRPr lang="en-IN">
              <a:latin typeface="Times New Roman" pitchFamily="18" charset="0"/>
              <a:cs typeface="Times New Roman" pitchFamily="18" charset="0"/>
            </a:endParaRPr>
          </a:p>
        </c:rich>
      </c:tx>
      <c:layout/>
      <c:overlay val="0"/>
    </c:title>
    <c:autoTitleDeleted val="0"/>
    <c:plotArea>
      <c:layout>
        <c:manualLayout>
          <c:layoutTarget val="inner"/>
          <c:xMode val="edge"/>
          <c:yMode val="edge"/>
          <c:x val="0.15773426209869842"/>
          <c:y val="0.27927889687648466"/>
          <c:w val="0.75642272767565144"/>
          <c:h val="0.43895319252958365"/>
        </c:manualLayout>
      </c:layout>
      <c:barChart>
        <c:barDir val="col"/>
        <c:grouping val="clustered"/>
        <c:varyColors val="0"/>
        <c:ser>
          <c:idx val="0"/>
          <c:order val="0"/>
          <c:invertIfNegative val="0"/>
          <c:cat>
            <c:strRef>
              <c:f>Sheet3!$N$39:$N$41</c:f>
              <c:strCache>
                <c:ptCount val="3"/>
                <c:pt idx="0">
                  <c:v>Yes</c:v>
                </c:pt>
                <c:pt idx="1">
                  <c:v>No</c:v>
                </c:pt>
                <c:pt idx="2">
                  <c:v>Can't say</c:v>
                </c:pt>
              </c:strCache>
            </c:strRef>
          </c:cat>
          <c:val>
            <c:numRef>
              <c:f>Sheet3!$O$39:$O$41</c:f>
              <c:numCache>
                <c:formatCode>General</c:formatCode>
                <c:ptCount val="3"/>
                <c:pt idx="0">
                  <c:v>90</c:v>
                </c:pt>
                <c:pt idx="1">
                  <c:v>5</c:v>
                </c:pt>
                <c:pt idx="2">
                  <c:v>5</c:v>
                </c:pt>
              </c:numCache>
            </c:numRef>
          </c:val>
        </c:ser>
        <c:dLbls>
          <c:showLegendKey val="0"/>
          <c:showVal val="0"/>
          <c:showCatName val="0"/>
          <c:showSerName val="0"/>
          <c:showPercent val="0"/>
          <c:showBubbleSize val="0"/>
        </c:dLbls>
        <c:gapWidth val="150"/>
        <c:axId val="245757080"/>
        <c:axId val="245757864"/>
      </c:barChart>
      <c:catAx>
        <c:axId val="245757080"/>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overlay val="0"/>
        </c:title>
        <c:numFmt formatCode="General" sourceLinked="0"/>
        <c:majorTickMark val="none"/>
        <c:minorTickMark val="none"/>
        <c:tickLblPos val="nextTo"/>
        <c:crossAx val="245757864"/>
        <c:crosses val="autoZero"/>
        <c:auto val="1"/>
        <c:lblAlgn val="ctr"/>
        <c:lblOffset val="100"/>
        <c:noMultiLvlLbl val="0"/>
      </c:catAx>
      <c:valAx>
        <c:axId val="245757864"/>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endParaRPr lang="en-IN" sz="1000" b="1" i="0" baseline="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45757080"/>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sz="1200">
                <a:latin typeface="Times New Roman" pitchFamily="18" charset="0"/>
                <a:cs typeface="Times New Roman" pitchFamily="18" charset="0"/>
              </a:rPr>
              <a:t>If yes, then what kind of training do you provide?</a:t>
            </a:r>
          </a:p>
        </c:rich>
      </c:tx>
      <c:layout/>
      <c:overlay val="0"/>
    </c:title>
    <c:autoTitleDeleted val="0"/>
    <c:plotArea>
      <c:layout>
        <c:manualLayout>
          <c:layoutTarget val="inner"/>
          <c:xMode val="edge"/>
          <c:yMode val="edge"/>
          <c:x val="0.29576377952756006"/>
          <c:y val="0.2123840769903762"/>
          <c:w val="0.42712317210348738"/>
          <c:h val="0.66812563234065392"/>
        </c:manualLayout>
      </c:layout>
      <c:pieChart>
        <c:varyColors val="1"/>
        <c:ser>
          <c:idx val="0"/>
          <c:order val="0"/>
          <c:explosion val="25"/>
          <c:dLbls>
            <c:spPr>
              <a:noFill/>
              <a:ln>
                <a:noFill/>
              </a:ln>
              <a:effectLst/>
            </c:spPr>
            <c:showLegendKey val="0"/>
            <c:showVal val="0"/>
            <c:showCatName val="1"/>
            <c:showSerName val="0"/>
            <c:showPercent val="0"/>
            <c:showBubbleSize val="0"/>
            <c:showLeaderLines val="0"/>
            <c:extLst>
              <c:ext xmlns:c15="http://schemas.microsoft.com/office/drawing/2012/chart" uri="{CE6537A1-D6FC-4f65-9D91-7224C49458BB}">
                <c15:layout/>
              </c:ext>
            </c:extLst>
          </c:dLbls>
          <c:cat>
            <c:strRef>
              <c:f>Sheet1!$L$25:$L$28</c:f>
              <c:strCache>
                <c:ptCount val="4"/>
                <c:pt idx="0">
                  <c:v>Individual 5.26%</c:v>
                </c:pt>
                <c:pt idx="1">
                  <c:v>Group 0.00%</c:v>
                </c:pt>
                <c:pt idx="2">
                  <c:v>Need Based 26.31%</c:v>
                </c:pt>
                <c:pt idx="3">
                  <c:v>All 57.89%</c:v>
                </c:pt>
              </c:strCache>
            </c:strRef>
          </c:cat>
          <c:val>
            <c:numRef>
              <c:f>Sheet1!$M$25:$M$28</c:f>
              <c:numCache>
                <c:formatCode>General</c:formatCode>
                <c:ptCount val="4"/>
                <c:pt idx="0">
                  <c:v>5.26</c:v>
                </c:pt>
                <c:pt idx="1">
                  <c:v>0</c:v>
                </c:pt>
                <c:pt idx="2">
                  <c:v>26.310000000000031</c:v>
                </c:pt>
                <c:pt idx="3">
                  <c:v>57.89</c:v>
                </c:pt>
              </c:numCache>
            </c:numRef>
          </c:val>
        </c:ser>
        <c:dLbls>
          <c:showLegendKey val="0"/>
          <c:showVal val="0"/>
          <c:showCatName val="1"/>
          <c:showSerName val="0"/>
          <c:showPercent val="0"/>
          <c:showBubbleSize val="0"/>
          <c:showLeaderLines val="0"/>
        </c:dLbls>
        <c:firstSliceAng val="0"/>
      </c:pieChart>
    </c:plotArea>
    <c:plotVisOnly val="1"/>
    <c:dispBlanksAs val="gap"/>
    <c:showDLblsOverMax val="0"/>
  </c:chart>
  <c:spPr>
    <a:ln>
      <a:solidFill>
        <a:schemeClr val="tx1"/>
      </a:solid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a:lstStyle/>
          <a:p>
            <a:pPr>
              <a:defRPr/>
            </a:pPr>
            <a:r>
              <a:rPr lang="en-IN" sz="1000">
                <a:latin typeface="Times New Roman" pitchFamily="18" charset="0"/>
                <a:cs typeface="Times New Roman" pitchFamily="18" charset="0"/>
              </a:rPr>
              <a:t>Do you provide upgrades and enhancements with your product?</a:t>
            </a:r>
            <a:endParaRPr lang="en-IN">
              <a:latin typeface="Times New Roman" pitchFamily="18" charset="0"/>
              <a:cs typeface="Times New Roman" pitchFamily="18" charset="0"/>
            </a:endParaRPr>
          </a:p>
        </c:rich>
      </c:tx>
      <c:layout/>
      <c:overlay val="0"/>
    </c:title>
    <c:autoTitleDeleted val="0"/>
    <c:plotArea>
      <c:layout>
        <c:manualLayout>
          <c:layoutTarget val="inner"/>
          <c:xMode val="edge"/>
          <c:yMode val="edge"/>
          <c:x val="0.15151203728935742"/>
          <c:y val="0.23082821776151155"/>
          <c:w val="0.74718399645909161"/>
          <c:h val="0.46771549592725664"/>
        </c:manualLayout>
      </c:layout>
      <c:barChart>
        <c:barDir val="col"/>
        <c:grouping val="clustered"/>
        <c:varyColors val="0"/>
        <c:ser>
          <c:idx val="0"/>
          <c:order val="0"/>
          <c:invertIfNegative val="0"/>
          <c:cat>
            <c:strRef>
              <c:f>Sheet3!$G$60:$G$62</c:f>
              <c:strCache>
                <c:ptCount val="3"/>
                <c:pt idx="0">
                  <c:v>Yes</c:v>
                </c:pt>
                <c:pt idx="1">
                  <c:v>No</c:v>
                </c:pt>
                <c:pt idx="2">
                  <c:v>Can't say</c:v>
                </c:pt>
              </c:strCache>
            </c:strRef>
          </c:cat>
          <c:val>
            <c:numRef>
              <c:f>Sheet3!$H$60:$H$62</c:f>
              <c:numCache>
                <c:formatCode>General</c:formatCode>
                <c:ptCount val="3"/>
                <c:pt idx="0">
                  <c:v>100</c:v>
                </c:pt>
                <c:pt idx="1">
                  <c:v>0</c:v>
                </c:pt>
                <c:pt idx="2">
                  <c:v>0</c:v>
                </c:pt>
              </c:numCache>
            </c:numRef>
          </c:val>
        </c:ser>
        <c:dLbls>
          <c:showLegendKey val="0"/>
          <c:showVal val="0"/>
          <c:showCatName val="0"/>
          <c:showSerName val="0"/>
          <c:showPercent val="0"/>
          <c:showBubbleSize val="0"/>
        </c:dLbls>
        <c:gapWidth val="150"/>
        <c:axId val="245759432"/>
        <c:axId val="245759040"/>
      </c:barChart>
      <c:catAx>
        <c:axId val="245759432"/>
        <c:scaling>
          <c:orientation val="minMax"/>
        </c:scaling>
        <c:delete val="0"/>
        <c:axPos val="b"/>
        <c:title>
          <c:tx>
            <c:rich>
              <a:bodyPr/>
              <a:lstStyle/>
              <a:p>
                <a:pPr>
                  <a:defRPr/>
                </a:pPr>
                <a:r>
                  <a:rPr lang="en-IN" b="0"/>
                  <a:t>Response</a:t>
                </a:r>
              </a:p>
            </c:rich>
          </c:tx>
          <c:layout/>
          <c:overlay val="0"/>
        </c:title>
        <c:numFmt formatCode="General" sourceLinked="0"/>
        <c:majorTickMark val="none"/>
        <c:minorTickMark val="none"/>
        <c:tickLblPos val="nextTo"/>
        <c:crossAx val="245759040"/>
        <c:crosses val="autoZero"/>
        <c:auto val="1"/>
        <c:lblAlgn val="ctr"/>
        <c:lblOffset val="100"/>
        <c:noMultiLvlLbl val="0"/>
      </c:catAx>
      <c:valAx>
        <c:axId val="245759040"/>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endParaRPr lang="en-IN" sz="1000" b="1" i="0" baseline="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45759432"/>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a:lstStyle/>
          <a:p>
            <a:pPr>
              <a:defRPr/>
            </a:pPr>
            <a:r>
              <a:rPr lang="en-IN" sz="1000">
                <a:latin typeface="Times New Roman" pitchFamily="18" charset="0"/>
                <a:cs typeface="Times New Roman" pitchFamily="18" charset="0"/>
              </a:rPr>
              <a:t>Does your company hold regular user and team meetings?</a:t>
            </a:r>
          </a:p>
        </c:rich>
      </c:tx>
      <c:layout/>
      <c:overlay val="0"/>
    </c:title>
    <c:autoTitleDeleted val="0"/>
    <c:plotArea>
      <c:layout>
        <c:manualLayout>
          <c:layoutTarget val="inner"/>
          <c:xMode val="edge"/>
          <c:yMode val="edge"/>
          <c:x val="0.16137947195627192"/>
          <c:y val="0.22803018514306822"/>
          <c:w val="0.76334039109315466"/>
          <c:h val="0.42896009001506519"/>
        </c:manualLayout>
      </c:layout>
      <c:barChart>
        <c:barDir val="col"/>
        <c:grouping val="clustered"/>
        <c:varyColors val="0"/>
        <c:ser>
          <c:idx val="0"/>
          <c:order val="0"/>
          <c:invertIfNegative val="0"/>
          <c:cat>
            <c:strRef>
              <c:f>Sheet3!$E$40:$E$42</c:f>
              <c:strCache>
                <c:ptCount val="3"/>
                <c:pt idx="0">
                  <c:v>Yes</c:v>
                </c:pt>
                <c:pt idx="1">
                  <c:v>No</c:v>
                </c:pt>
                <c:pt idx="2">
                  <c:v>Can't say</c:v>
                </c:pt>
              </c:strCache>
            </c:strRef>
          </c:cat>
          <c:val>
            <c:numRef>
              <c:f>Sheet3!$F$40:$F$42</c:f>
              <c:numCache>
                <c:formatCode>General</c:formatCode>
                <c:ptCount val="3"/>
                <c:pt idx="0">
                  <c:v>89</c:v>
                </c:pt>
                <c:pt idx="1">
                  <c:v>11</c:v>
                </c:pt>
                <c:pt idx="2">
                  <c:v>0</c:v>
                </c:pt>
              </c:numCache>
            </c:numRef>
          </c:val>
        </c:ser>
        <c:dLbls>
          <c:showLegendKey val="0"/>
          <c:showVal val="0"/>
          <c:showCatName val="0"/>
          <c:showSerName val="0"/>
          <c:showPercent val="0"/>
          <c:showBubbleSize val="0"/>
        </c:dLbls>
        <c:gapWidth val="150"/>
        <c:axId val="245760608"/>
        <c:axId val="245761000"/>
      </c:barChart>
      <c:catAx>
        <c:axId val="245760608"/>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overlay val="0"/>
        </c:title>
        <c:numFmt formatCode="General" sourceLinked="0"/>
        <c:majorTickMark val="none"/>
        <c:minorTickMark val="none"/>
        <c:tickLblPos val="nextTo"/>
        <c:crossAx val="245761000"/>
        <c:crosses val="autoZero"/>
        <c:auto val="1"/>
        <c:lblAlgn val="ctr"/>
        <c:lblOffset val="100"/>
        <c:noMultiLvlLbl val="0"/>
      </c:catAx>
      <c:valAx>
        <c:axId val="245761000"/>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endParaRPr lang="en-IN" sz="1000" b="1" i="0" baseline="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45760608"/>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sz="1200" b="1" i="0" u="none" strike="noStrike" baseline="0">
                <a:latin typeface="Times New Roman" pitchFamily="18" charset="0"/>
                <a:cs typeface="Times New Roman" pitchFamily="18" charset="0"/>
              </a:rPr>
              <a:t>what is the frequency of team meetings</a:t>
            </a:r>
            <a:endParaRPr lang="en-IN"/>
          </a:p>
        </c:rich>
      </c:tx>
      <c:layout/>
      <c:overlay val="0"/>
    </c:title>
    <c:autoTitleDeleted val="0"/>
    <c:plotArea>
      <c:layout/>
      <c:pieChart>
        <c:varyColors val="1"/>
        <c:ser>
          <c:idx val="0"/>
          <c:order val="0"/>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Sheet1!$L$38:$L$41</c:f>
              <c:strCache>
                <c:ptCount val="4"/>
                <c:pt idx="0">
                  <c:v>Daily 10.52%</c:v>
                </c:pt>
                <c:pt idx="1">
                  <c:v>Every alternate day 15.78%</c:v>
                </c:pt>
                <c:pt idx="2">
                  <c:v>Once in a week 57.89%</c:v>
                </c:pt>
                <c:pt idx="3">
                  <c:v>Once in two weeks 10.52%</c:v>
                </c:pt>
              </c:strCache>
            </c:strRef>
          </c:cat>
          <c:val>
            <c:numRef>
              <c:f>Sheet1!$M$38:$M$41</c:f>
              <c:numCache>
                <c:formatCode>General</c:formatCode>
                <c:ptCount val="4"/>
                <c:pt idx="0">
                  <c:v>10.52</c:v>
                </c:pt>
                <c:pt idx="1">
                  <c:v>15.78</c:v>
                </c:pt>
                <c:pt idx="2">
                  <c:v>57.89</c:v>
                </c:pt>
                <c:pt idx="3">
                  <c:v>10.52</c:v>
                </c:pt>
              </c:numCache>
            </c:numRef>
          </c:val>
        </c:ser>
        <c:dLbls>
          <c:showLegendKey val="0"/>
          <c:showVal val="0"/>
          <c:showCatName val="0"/>
          <c:showSerName val="0"/>
          <c:showPercent val="1"/>
          <c:showBubbleSize val="0"/>
          <c:showLeaderLines val="1"/>
        </c:dLbls>
        <c:firstSliceAng val="0"/>
      </c:pieChart>
    </c:plotArea>
    <c:legend>
      <c:legendPos val="t"/>
      <c:layout/>
      <c:overlay val="0"/>
    </c:legend>
    <c:plotVisOnly val="1"/>
    <c:dispBlanksAs val="gap"/>
    <c:showDLblsOverMax val="0"/>
  </c:chart>
  <c:spPr>
    <a:ln>
      <a:solidFill>
        <a:schemeClr val="tx1"/>
      </a:solid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a:lstStyle/>
          <a:p>
            <a:pPr>
              <a:defRPr/>
            </a:pPr>
            <a:r>
              <a:rPr lang="en-IN" sz="1000">
                <a:latin typeface="Times New Roman" pitchFamily="18" charset="0"/>
                <a:cs typeface="Times New Roman" pitchFamily="18" charset="0"/>
              </a:rPr>
              <a:t>Does your product comply with all current and future federal and state mandates</a:t>
            </a:r>
            <a:endParaRPr lang="en-IN">
              <a:latin typeface="Times New Roman" pitchFamily="18" charset="0"/>
              <a:cs typeface="Times New Roman" pitchFamily="18" charset="0"/>
            </a:endParaRPr>
          </a:p>
        </c:rich>
      </c:tx>
      <c:layout>
        <c:manualLayout>
          <c:xMode val="edge"/>
          <c:yMode val="edge"/>
          <c:x val="0.12232918598436354"/>
          <c:y val="0"/>
        </c:manualLayout>
      </c:layout>
      <c:overlay val="0"/>
    </c:title>
    <c:autoTitleDeleted val="0"/>
    <c:plotArea>
      <c:layout>
        <c:manualLayout>
          <c:layoutTarget val="inner"/>
          <c:xMode val="edge"/>
          <c:yMode val="edge"/>
          <c:x val="0.16919961551050511"/>
          <c:y val="0.32939975776058833"/>
          <c:w val="0.77555073562618349"/>
          <c:h val="0.35358569822373848"/>
        </c:manualLayout>
      </c:layout>
      <c:barChart>
        <c:barDir val="col"/>
        <c:grouping val="clustered"/>
        <c:varyColors val="0"/>
        <c:ser>
          <c:idx val="0"/>
          <c:order val="0"/>
          <c:invertIfNegative val="0"/>
          <c:cat>
            <c:strRef>
              <c:f>Sheet3!$G$60:$G$62</c:f>
              <c:strCache>
                <c:ptCount val="3"/>
                <c:pt idx="0">
                  <c:v>Yes</c:v>
                </c:pt>
                <c:pt idx="1">
                  <c:v>No</c:v>
                </c:pt>
                <c:pt idx="2">
                  <c:v>Can't say</c:v>
                </c:pt>
              </c:strCache>
            </c:strRef>
          </c:cat>
          <c:val>
            <c:numRef>
              <c:f>Sheet3!$H$60:$H$62</c:f>
              <c:numCache>
                <c:formatCode>General</c:formatCode>
                <c:ptCount val="3"/>
                <c:pt idx="0">
                  <c:v>100</c:v>
                </c:pt>
                <c:pt idx="1">
                  <c:v>0</c:v>
                </c:pt>
                <c:pt idx="2">
                  <c:v>0</c:v>
                </c:pt>
              </c:numCache>
            </c:numRef>
          </c:val>
        </c:ser>
        <c:dLbls>
          <c:showLegendKey val="0"/>
          <c:showVal val="0"/>
          <c:showCatName val="0"/>
          <c:showSerName val="0"/>
          <c:showPercent val="0"/>
          <c:showBubbleSize val="0"/>
        </c:dLbls>
        <c:gapWidth val="150"/>
        <c:axId val="245761784"/>
        <c:axId val="245759824"/>
      </c:barChart>
      <c:catAx>
        <c:axId val="245761784"/>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overlay val="0"/>
        </c:title>
        <c:numFmt formatCode="General" sourceLinked="0"/>
        <c:majorTickMark val="none"/>
        <c:minorTickMark val="none"/>
        <c:tickLblPos val="nextTo"/>
        <c:crossAx val="245759824"/>
        <c:crosses val="autoZero"/>
        <c:auto val="1"/>
        <c:lblAlgn val="ctr"/>
        <c:lblOffset val="100"/>
        <c:noMultiLvlLbl val="0"/>
      </c:catAx>
      <c:valAx>
        <c:axId val="245759824"/>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endParaRPr lang="en-IN" sz="1000" b="1" i="0" baseline="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45761784"/>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sz="1200">
                <a:latin typeface="Times New Roman" pitchFamily="18" charset="0"/>
                <a:cs typeface="Times New Roman" pitchFamily="18" charset="0"/>
              </a:rPr>
              <a:t>Is your product sold modularly or does it need to be purchased as a complete package</a:t>
            </a:r>
            <a:r>
              <a:rPr lang="en-IN"/>
              <a:t>?</a:t>
            </a:r>
          </a:p>
        </c:rich>
      </c:tx>
      <c:layout/>
      <c:overlay val="0"/>
    </c:title>
    <c:autoTitleDeleted val="0"/>
    <c:plotArea>
      <c:layout/>
      <c:pieChart>
        <c:varyColors val="1"/>
        <c:ser>
          <c:idx val="0"/>
          <c:order val="0"/>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Sheet1!$H$5:$H$7</c:f>
              <c:strCache>
                <c:ptCount val="3"/>
                <c:pt idx="0">
                  <c:v>Complete package 16.67%</c:v>
                </c:pt>
                <c:pt idx="1">
                  <c:v>Module Wise 33.33%</c:v>
                </c:pt>
                <c:pt idx="2">
                  <c:v>Both 50.00%</c:v>
                </c:pt>
              </c:strCache>
            </c:strRef>
          </c:cat>
          <c:val>
            <c:numRef>
              <c:f>Sheet1!$I$5:$I$7</c:f>
              <c:numCache>
                <c:formatCode>General</c:formatCode>
                <c:ptCount val="3"/>
                <c:pt idx="0">
                  <c:v>16.670000000000005</c:v>
                </c:pt>
                <c:pt idx="1">
                  <c:v>33.33</c:v>
                </c:pt>
                <c:pt idx="2">
                  <c:v>50</c:v>
                </c:pt>
              </c:numCache>
            </c:numRef>
          </c:val>
        </c:ser>
        <c:dLbls>
          <c:showLegendKey val="0"/>
          <c:showVal val="0"/>
          <c:showCatName val="0"/>
          <c:showSerName val="0"/>
          <c:showPercent val="1"/>
          <c:showBubbleSize val="0"/>
          <c:showLeaderLines val="0"/>
        </c:dLbls>
        <c:firstSliceAng val="0"/>
      </c:pieChart>
    </c:plotArea>
    <c:legend>
      <c:legendPos val="t"/>
      <c:layout/>
      <c:overlay val="0"/>
      <c:txPr>
        <a:bodyPr/>
        <a:lstStyle/>
        <a:p>
          <a:pPr>
            <a:defRPr lang="en-IN"/>
          </a:pPr>
          <a:endParaRPr lang="en-US"/>
        </a:p>
      </c:txPr>
    </c:legend>
    <c:plotVisOnly val="1"/>
    <c:dispBlanksAs val="gap"/>
    <c:showDLblsOverMax val="0"/>
  </c:chart>
  <c:spPr>
    <a:ln>
      <a:solidFill>
        <a:schemeClr val="tx1"/>
      </a:solid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sz="1200">
                <a:latin typeface="Times New Roman" pitchFamily="18" charset="0"/>
                <a:cs typeface="Times New Roman" pitchFamily="18" charset="0"/>
              </a:rPr>
              <a:t>During the process of EHR/EMR transition what is the most common difficulty you face?</a:t>
            </a:r>
          </a:p>
        </c:rich>
      </c:tx>
      <c:layout/>
      <c:overlay val="0"/>
    </c:title>
    <c:autoTitleDeleted val="0"/>
    <c:plotArea>
      <c:layout/>
      <c:pieChart>
        <c:varyColors val="1"/>
        <c:ser>
          <c:idx val="0"/>
          <c:order val="0"/>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Sheet1!$L$14:$L$17</c:f>
              <c:strCache>
                <c:ptCount val="4"/>
                <c:pt idx="0">
                  <c:v>Data Migration 13.33%</c:v>
                </c:pt>
                <c:pt idx="1">
                  <c:v>System Configuration 13.33%</c:v>
                </c:pt>
                <c:pt idx="2">
                  <c:v>Interfacing/Integration 48.90%</c:v>
                </c:pt>
                <c:pt idx="3">
                  <c:v>Requirement Gathering 24.44%</c:v>
                </c:pt>
              </c:strCache>
            </c:strRef>
          </c:cat>
          <c:val>
            <c:numRef>
              <c:f>Sheet1!$M$14:$M$17</c:f>
              <c:numCache>
                <c:formatCode>General</c:formatCode>
                <c:ptCount val="4"/>
                <c:pt idx="0">
                  <c:v>13.33</c:v>
                </c:pt>
                <c:pt idx="1">
                  <c:v>13.33</c:v>
                </c:pt>
                <c:pt idx="2">
                  <c:v>48.9</c:v>
                </c:pt>
                <c:pt idx="3">
                  <c:v>24.439999999999987</c:v>
                </c:pt>
              </c:numCache>
            </c:numRef>
          </c:val>
        </c:ser>
        <c:dLbls>
          <c:showLegendKey val="0"/>
          <c:showVal val="0"/>
          <c:showCatName val="0"/>
          <c:showSerName val="0"/>
          <c:showPercent val="1"/>
          <c:showBubbleSize val="0"/>
          <c:showLeaderLines val="0"/>
        </c:dLbls>
        <c:firstSliceAng val="0"/>
      </c:pieChart>
    </c:plotArea>
    <c:legend>
      <c:legendPos val="t"/>
      <c:layout/>
      <c:overlay val="0"/>
      <c:txPr>
        <a:bodyPr/>
        <a:lstStyle/>
        <a:p>
          <a:pPr>
            <a:defRPr lang="en-IN"/>
          </a:pPr>
          <a:endParaRPr lang="en-US"/>
        </a:p>
      </c:txPr>
    </c:legend>
    <c:plotVisOnly val="1"/>
    <c:dispBlanksAs val="gap"/>
    <c:showDLblsOverMax val="0"/>
  </c:chart>
  <c:spPr>
    <a:ln>
      <a:solidFill>
        <a:schemeClr val="tx1"/>
      </a:solidFill>
    </a:ln>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200">
                <a:latin typeface="Times New Roman" panose="02020603050405020304" pitchFamily="18" charset="0"/>
                <a:cs typeface="Times New Roman" panose="02020603050405020304" pitchFamily="18" charset="0"/>
              </a:rPr>
              <a:t>What are the main issues you faced during requirement gathering</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gap analysis</c:v>
                </c:pt>
                <c:pt idx="1">
                  <c:v>technical incompetency</c:v>
                </c:pt>
                <c:pt idx="2">
                  <c:v>scope creep</c:v>
                </c:pt>
                <c:pt idx="3">
                  <c:v>high expectations</c:v>
                </c:pt>
              </c:strCache>
            </c:strRef>
          </c:cat>
          <c:val>
            <c:numRef>
              <c:f>Sheet1!$B$2:$B$5</c:f>
              <c:numCache>
                <c:formatCode>General</c:formatCode>
                <c:ptCount val="4"/>
                <c:pt idx="0">
                  <c:v>43.52</c:v>
                </c:pt>
                <c:pt idx="1">
                  <c:v>15.78</c:v>
                </c:pt>
                <c:pt idx="2">
                  <c:v>25.89</c:v>
                </c:pt>
                <c:pt idx="3">
                  <c:v>14.81</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en-IN" sz="1200">
                <a:latin typeface="Times New Roman" pitchFamily="18" charset="0"/>
                <a:cs typeface="Times New Roman" pitchFamily="18" charset="0"/>
              </a:rPr>
              <a:t>Does your company finish all your projects within the given budget?</a:t>
            </a:r>
          </a:p>
        </c:rich>
      </c:tx>
      <c:layout/>
      <c:overlay val="0"/>
    </c:title>
    <c:autoTitleDeleted val="0"/>
    <c:plotArea>
      <c:layout/>
      <c:barChart>
        <c:barDir val="col"/>
        <c:grouping val="clustered"/>
        <c:varyColors val="0"/>
        <c:ser>
          <c:idx val="0"/>
          <c:order val="0"/>
          <c:spPr>
            <a:ln>
              <a:solidFill>
                <a:schemeClr val="tx1"/>
              </a:solidFill>
            </a:ln>
          </c:spPr>
          <c:invertIfNegative val="0"/>
          <c:cat>
            <c:strRef>
              <c:f>Sheet2!$C$2:$C$5</c:f>
              <c:strCache>
                <c:ptCount val="4"/>
                <c:pt idx="0">
                  <c:v>Always</c:v>
                </c:pt>
                <c:pt idx="1">
                  <c:v>Often</c:v>
                </c:pt>
                <c:pt idx="2">
                  <c:v>Seldom</c:v>
                </c:pt>
                <c:pt idx="3">
                  <c:v>Can't say</c:v>
                </c:pt>
              </c:strCache>
            </c:strRef>
          </c:cat>
          <c:val>
            <c:numRef>
              <c:f>Sheet2!$D$2:$D$5</c:f>
              <c:numCache>
                <c:formatCode>General</c:formatCode>
                <c:ptCount val="4"/>
                <c:pt idx="0">
                  <c:v>45</c:v>
                </c:pt>
                <c:pt idx="1">
                  <c:v>50</c:v>
                </c:pt>
                <c:pt idx="2">
                  <c:v>0</c:v>
                </c:pt>
                <c:pt idx="3">
                  <c:v>6</c:v>
                </c:pt>
              </c:numCache>
            </c:numRef>
          </c:val>
        </c:ser>
        <c:dLbls>
          <c:showLegendKey val="0"/>
          <c:showVal val="0"/>
          <c:showCatName val="0"/>
          <c:showSerName val="0"/>
          <c:showPercent val="0"/>
          <c:showBubbleSize val="0"/>
        </c:dLbls>
        <c:gapWidth val="150"/>
        <c:axId val="285430488"/>
        <c:axId val="285428920"/>
      </c:barChart>
      <c:catAx>
        <c:axId val="285430488"/>
        <c:scaling>
          <c:orientation val="minMax"/>
        </c:scaling>
        <c:delete val="0"/>
        <c:axPos val="b"/>
        <c:title>
          <c:tx>
            <c:rich>
              <a:bodyPr/>
              <a:lstStyle/>
              <a:p>
                <a:pPr>
                  <a:defRPr/>
                </a:pPr>
                <a:r>
                  <a:rPr lang="en-IN" b="0">
                    <a:latin typeface="Times New Roman" pitchFamily="18" charset="0"/>
                    <a:cs typeface="Times New Roman" pitchFamily="18" charset="0"/>
                  </a:rPr>
                  <a:t>Reponse</a:t>
                </a:r>
              </a:p>
            </c:rich>
          </c:tx>
          <c:layout/>
          <c:overlay val="0"/>
        </c:title>
        <c:numFmt formatCode="General" sourceLinked="0"/>
        <c:majorTickMark val="none"/>
        <c:minorTickMark val="none"/>
        <c:tickLblPos val="nextTo"/>
        <c:spPr>
          <a:ln>
            <a:solidFill>
              <a:schemeClr val="tx1"/>
            </a:solidFill>
          </a:ln>
        </c:spPr>
        <c:crossAx val="285428920"/>
        <c:crosses val="autoZero"/>
        <c:auto val="1"/>
        <c:lblAlgn val="ctr"/>
        <c:lblOffset val="100"/>
        <c:noMultiLvlLbl val="0"/>
      </c:catAx>
      <c:valAx>
        <c:axId val="285428920"/>
        <c:scaling>
          <c:orientation val="minMax"/>
        </c:scaling>
        <c:delete val="0"/>
        <c:axPos val="l"/>
        <c:majorGridlines/>
        <c:title>
          <c:tx>
            <c:rich>
              <a:bodyPr/>
              <a:lstStyle/>
              <a:p>
                <a:pPr>
                  <a:defRPr/>
                </a:pPr>
                <a:r>
                  <a:rPr lang="en-IN" b="0">
                    <a:latin typeface="Times New Roman" pitchFamily="18" charset="0"/>
                    <a:cs typeface="Times New Roman" pitchFamily="18" charset="0"/>
                  </a:rPr>
                  <a:t>%</a:t>
                </a:r>
                <a:r>
                  <a:rPr lang="en-IN" b="0" baseline="0">
                    <a:latin typeface="Times New Roman" pitchFamily="18" charset="0"/>
                    <a:cs typeface="Times New Roman" pitchFamily="18" charset="0"/>
                  </a:rPr>
                  <a:t>  of response from employees </a:t>
                </a:r>
                <a:endParaRPr lang="en-IN" b="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85430488"/>
        <c:crosses val="autoZero"/>
        <c:crossBetween val="between"/>
      </c:valAx>
      <c:spPr>
        <a:ln>
          <a:solidFill>
            <a:schemeClr val="tx1"/>
          </a:solidFill>
        </a:ln>
      </c:spPr>
    </c:plotArea>
    <c:plotVisOnly val="1"/>
    <c:dispBlanksAs val="gap"/>
    <c:showDLblsOverMax val="0"/>
  </c:chart>
  <c:spPr>
    <a:ln>
      <a:solidFill>
        <a:schemeClr val="tx1"/>
      </a:solidFill>
    </a:ln>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200">
                <a:latin typeface="Times New Roman" panose="02020603050405020304" pitchFamily="18" charset="0"/>
                <a:cs typeface="Times New Roman" panose="02020603050405020304" pitchFamily="18" charset="0"/>
              </a:rPr>
              <a:t>What are the main challenges of configuration</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Scoop creep</c:v>
                </c:pt>
                <c:pt idx="1">
                  <c:v>Unclear requirements</c:v>
                </c:pt>
                <c:pt idx="2">
                  <c:v>Upgrades</c:v>
                </c:pt>
                <c:pt idx="3">
                  <c:v>Base content insufficiency</c:v>
                </c:pt>
              </c:strCache>
            </c:strRef>
          </c:cat>
          <c:val>
            <c:numRef>
              <c:f>Sheet1!$B$2:$B$5</c:f>
              <c:numCache>
                <c:formatCode>General</c:formatCode>
                <c:ptCount val="4"/>
                <c:pt idx="0">
                  <c:v>20.48</c:v>
                </c:pt>
                <c:pt idx="1">
                  <c:v>27.78</c:v>
                </c:pt>
                <c:pt idx="2">
                  <c:v>30.89</c:v>
                </c:pt>
                <c:pt idx="3">
                  <c:v>20.85</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a:pPr>
            <a:r>
              <a:rPr lang="en-IN" sz="1200">
                <a:latin typeface="Times New Roman" pitchFamily="18" charset="0"/>
                <a:cs typeface="Times New Roman" pitchFamily="18" charset="0"/>
              </a:rPr>
              <a:t>Does your company finish all your projects within the given scope?</a:t>
            </a:r>
          </a:p>
        </c:rich>
      </c:tx>
      <c:layout/>
      <c:overlay val="0"/>
    </c:title>
    <c:autoTitleDeleted val="0"/>
    <c:plotArea>
      <c:layout>
        <c:manualLayout>
          <c:layoutTarget val="inner"/>
          <c:xMode val="edge"/>
          <c:yMode val="edge"/>
          <c:x val="0.18328814560720541"/>
          <c:y val="0.41805523955605317"/>
          <c:w val="0.75433879523243907"/>
          <c:h val="0.20970672095787843"/>
        </c:manualLayout>
      </c:layout>
      <c:barChart>
        <c:barDir val="col"/>
        <c:grouping val="clustered"/>
        <c:varyColors val="0"/>
        <c:ser>
          <c:idx val="0"/>
          <c:order val="0"/>
          <c:invertIfNegative val="0"/>
          <c:cat>
            <c:strRef>
              <c:f>Sheet2!$C$40:$C$43</c:f>
              <c:strCache>
                <c:ptCount val="4"/>
                <c:pt idx="0">
                  <c:v>Always</c:v>
                </c:pt>
                <c:pt idx="1">
                  <c:v>Often</c:v>
                </c:pt>
                <c:pt idx="2">
                  <c:v>Seldom</c:v>
                </c:pt>
                <c:pt idx="3">
                  <c:v>Can't say</c:v>
                </c:pt>
              </c:strCache>
            </c:strRef>
          </c:cat>
          <c:val>
            <c:numRef>
              <c:f>Sheet2!$D$40:$D$43</c:f>
              <c:numCache>
                <c:formatCode>General</c:formatCode>
                <c:ptCount val="4"/>
                <c:pt idx="0">
                  <c:v>44</c:v>
                </c:pt>
                <c:pt idx="1">
                  <c:v>39</c:v>
                </c:pt>
                <c:pt idx="2">
                  <c:v>0</c:v>
                </c:pt>
                <c:pt idx="3">
                  <c:v>17</c:v>
                </c:pt>
              </c:numCache>
            </c:numRef>
          </c:val>
        </c:ser>
        <c:dLbls>
          <c:showLegendKey val="0"/>
          <c:showVal val="0"/>
          <c:showCatName val="0"/>
          <c:showSerName val="0"/>
          <c:showPercent val="0"/>
          <c:showBubbleSize val="0"/>
        </c:dLbls>
        <c:gapWidth val="150"/>
        <c:axId val="285424608"/>
        <c:axId val="285426568"/>
      </c:barChart>
      <c:catAx>
        <c:axId val="285424608"/>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overlay val="0"/>
        </c:title>
        <c:numFmt formatCode="General" sourceLinked="0"/>
        <c:majorTickMark val="none"/>
        <c:minorTickMark val="none"/>
        <c:tickLblPos val="nextTo"/>
        <c:crossAx val="285426568"/>
        <c:crosses val="autoZero"/>
        <c:auto val="1"/>
        <c:lblAlgn val="ctr"/>
        <c:lblOffset val="100"/>
        <c:noMultiLvlLbl val="0"/>
      </c:catAx>
      <c:valAx>
        <c:axId val="285426568"/>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endParaRPr lang="en-IN" sz="1000" b="1" i="0" baseline="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85424608"/>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a:lstStyle/>
          <a:p>
            <a:pPr>
              <a:defRPr/>
            </a:pPr>
            <a:r>
              <a:rPr lang="en-IN" sz="1050" b="1" i="0" u="none" strike="noStrike" baseline="0">
                <a:latin typeface="Times New Roman" pitchFamily="18" charset="0"/>
                <a:cs typeface="Times New Roman" pitchFamily="18" charset="0"/>
              </a:rPr>
              <a:t>Is your product compatible with the existing application system of a given hospital?</a:t>
            </a:r>
            <a:endParaRPr lang="en-IN" sz="1050" b="1">
              <a:latin typeface="Times New Roman" pitchFamily="18" charset="0"/>
              <a:cs typeface="Times New Roman" pitchFamily="18" charset="0"/>
            </a:endParaRPr>
          </a:p>
        </c:rich>
      </c:tx>
      <c:layout/>
      <c:overlay val="0"/>
    </c:title>
    <c:autoTitleDeleted val="0"/>
    <c:plotArea>
      <c:layout/>
      <c:barChart>
        <c:barDir val="col"/>
        <c:grouping val="clustered"/>
        <c:varyColors val="0"/>
        <c:ser>
          <c:idx val="0"/>
          <c:order val="0"/>
          <c:invertIfNegative val="0"/>
          <c:cat>
            <c:strRef>
              <c:f>Sheet2!$C$82:$C$85</c:f>
              <c:strCache>
                <c:ptCount val="4"/>
                <c:pt idx="0">
                  <c:v>Always</c:v>
                </c:pt>
                <c:pt idx="1">
                  <c:v>Often</c:v>
                </c:pt>
                <c:pt idx="2">
                  <c:v>Seldom</c:v>
                </c:pt>
                <c:pt idx="3">
                  <c:v>Can't say</c:v>
                </c:pt>
              </c:strCache>
            </c:strRef>
          </c:cat>
          <c:val>
            <c:numRef>
              <c:f>Sheet2!$D$82:$D$85</c:f>
              <c:numCache>
                <c:formatCode>General</c:formatCode>
                <c:ptCount val="4"/>
                <c:pt idx="0">
                  <c:v>44</c:v>
                </c:pt>
                <c:pt idx="1">
                  <c:v>56</c:v>
                </c:pt>
                <c:pt idx="2">
                  <c:v>0</c:v>
                </c:pt>
                <c:pt idx="3">
                  <c:v>0</c:v>
                </c:pt>
              </c:numCache>
            </c:numRef>
          </c:val>
        </c:ser>
        <c:dLbls>
          <c:showLegendKey val="0"/>
          <c:showVal val="0"/>
          <c:showCatName val="0"/>
          <c:showSerName val="0"/>
          <c:showPercent val="0"/>
          <c:showBubbleSize val="0"/>
        </c:dLbls>
        <c:gapWidth val="150"/>
        <c:axId val="285015944"/>
        <c:axId val="285013984"/>
      </c:barChart>
      <c:catAx>
        <c:axId val="285015944"/>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overlay val="0"/>
        </c:title>
        <c:numFmt formatCode="General" sourceLinked="0"/>
        <c:majorTickMark val="none"/>
        <c:minorTickMark val="none"/>
        <c:tickLblPos val="nextTo"/>
        <c:crossAx val="285013984"/>
        <c:crosses val="autoZero"/>
        <c:auto val="1"/>
        <c:lblAlgn val="ctr"/>
        <c:lblOffset val="100"/>
        <c:noMultiLvlLbl val="0"/>
      </c:catAx>
      <c:valAx>
        <c:axId val="285013984"/>
        <c:scaling>
          <c:orientation val="minMax"/>
        </c:scaling>
        <c:delete val="0"/>
        <c:axPos val="l"/>
        <c:majorGridlines/>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r>
                  <a:rPr lang="en-IN" sz="1000" b="0" i="0" baseline="0">
                    <a:latin typeface="Times New Roman" pitchFamily="18" charset="0"/>
                    <a:cs typeface="Times New Roman" pitchFamily="18" charset="0"/>
                  </a:rPr>
                  <a:t>%  of response from employees</a:t>
                </a:r>
                <a:endParaRPr lang="en-IN" sz="100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sysClr val="windowText" lastClr="000000"/>
                    </a:solidFill>
                    <a:latin typeface="+mn-lt"/>
                    <a:ea typeface="+mn-ea"/>
                    <a:cs typeface="+mn-cs"/>
                  </a:defRPr>
                </a:pPr>
                <a:endParaRPr lang="en-IN"/>
              </a:p>
            </c:rich>
          </c:tx>
          <c:layout>
            <c:manualLayout>
              <c:xMode val="edge"/>
              <c:yMode val="edge"/>
              <c:x val="1.4552510308028135E-2"/>
              <c:y val="0.29573876794812415"/>
            </c:manualLayout>
          </c:layout>
          <c:overlay val="0"/>
        </c:title>
        <c:numFmt formatCode="General" sourceLinked="1"/>
        <c:majorTickMark val="out"/>
        <c:minorTickMark val="none"/>
        <c:tickLblPos val="nextTo"/>
        <c:crossAx val="285015944"/>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a:lstStyle/>
          <a:p>
            <a:pPr>
              <a:defRPr/>
            </a:pPr>
            <a:r>
              <a:rPr lang="en-IN" sz="1000" b="1">
                <a:latin typeface="Times New Roman" pitchFamily="18" charset="0"/>
                <a:cs typeface="Times New Roman" pitchFamily="18" charset="0"/>
              </a:rPr>
              <a:t>Is support team available once the system goes “Live” in case of any system difficulties?</a:t>
            </a:r>
          </a:p>
        </c:rich>
      </c:tx>
      <c:layout/>
      <c:overlay val="0"/>
    </c:title>
    <c:autoTitleDeleted val="0"/>
    <c:plotArea>
      <c:layout>
        <c:manualLayout>
          <c:layoutTarget val="inner"/>
          <c:xMode val="edge"/>
          <c:yMode val="edge"/>
          <c:x val="0.15773429256076024"/>
          <c:y val="0.28854562122376948"/>
          <c:w val="0.73925407527458176"/>
          <c:h val="0.38007497642126287"/>
        </c:manualLayout>
      </c:layout>
      <c:barChart>
        <c:barDir val="col"/>
        <c:grouping val="clustered"/>
        <c:varyColors val="0"/>
        <c:ser>
          <c:idx val="0"/>
          <c:order val="0"/>
          <c:invertIfNegative val="0"/>
          <c:cat>
            <c:strRef>
              <c:f>Sheet2!$C$63:$C$66</c:f>
              <c:strCache>
                <c:ptCount val="4"/>
                <c:pt idx="0">
                  <c:v>Always</c:v>
                </c:pt>
                <c:pt idx="1">
                  <c:v>Often</c:v>
                </c:pt>
                <c:pt idx="2">
                  <c:v>Seldom</c:v>
                </c:pt>
                <c:pt idx="3">
                  <c:v>Can't say</c:v>
                </c:pt>
              </c:strCache>
            </c:strRef>
          </c:cat>
          <c:val>
            <c:numRef>
              <c:f>Sheet2!$D$63:$D$66</c:f>
              <c:numCache>
                <c:formatCode>General</c:formatCode>
                <c:ptCount val="4"/>
                <c:pt idx="0">
                  <c:v>94</c:v>
                </c:pt>
                <c:pt idx="1">
                  <c:v>6</c:v>
                </c:pt>
                <c:pt idx="2">
                  <c:v>0</c:v>
                </c:pt>
                <c:pt idx="3">
                  <c:v>0</c:v>
                </c:pt>
              </c:numCache>
            </c:numRef>
          </c:val>
        </c:ser>
        <c:dLbls>
          <c:showLegendKey val="0"/>
          <c:showVal val="0"/>
          <c:showCatName val="0"/>
          <c:showSerName val="0"/>
          <c:showPercent val="0"/>
          <c:showBubbleSize val="0"/>
        </c:dLbls>
        <c:gapWidth val="150"/>
        <c:axId val="285018688"/>
        <c:axId val="285015552"/>
      </c:barChart>
      <c:catAx>
        <c:axId val="285018688"/>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overlay val="0"/>
        </c:title>
        <c:numFmt formatCode="General" sourceLinked="0"/>
        <c:majorTickMark val="none"/>
        <c:minorTickMark val="none"/>
        <c:tickLblPos val="nextTo"/>
        <c:crossAx val="285015552"/>
        <c:crosses val="autoZero"/>
        <c:auto val="1"/>
        <c:lblAlgn val="ctr"/>
        <c:lblOffset val="100"/>
        <c:noMultiLvlLbl val="0"/>
      </c:catAx>
      <c:valAx>
        <c:axId val="285015552"/>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p>
            </c:rich>
          </c:tx>
          <c:layout/>
          <c:overlay val="0"/>
        </c:title>
        <c:numFmt formatCode="General" sourceLinked="1"/>
        <c:majorTickMark val="out"/>
        <c:minorTickMark val="none"/>
        <c:tickLblPos val="nextTo"/>
        <c:crossAx val="285018688"/>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en-IN" sz="1000">
                <a:latin typeface="Times New Roman" pitchFamily="18" charset="0"/>
                <a:cs typeface="Times New Roman" pitchFamily="18" charset="0"/>
              </a:rPr>
              <a:t>Does your company consider all aspects of implementation i.e. hardware and software?</a:t>
            </a:r>
          </a:p>
        </c:rich>
      </c:tx>
      <c:layout/>
      <c:overlay val="0"/>
      <c:spPr>
        <a:ln>
          <a:solidFill>
            <a:schemeClr val="tx1"/>
          </a:solidFill>
        </a:ln>
      </c:spPr>
    </c:title>
    <c:autoTitleDeleted val="0"/>
    <c:plotArea>
      <c:layout/>
      <c:barChart>
        <c:barDir val="col"/>
        <c:grouping val="clustered"/>
        <c:varyColors val="0"/>
        <c:ser>
          <c:idx val="0"/>
          <c:order val="0"/>
          <c:invertIfNegative val="0"/>
          <c:cat>
            <c:strRef>
              <c:f>Sheet3!$B$2:$B$4</c:f>
              <c:strCache>
                <c:ptCount val="3"/>
                <c:pt idx="0">
                  <c:v>Yes</c:v>
                </c:pt>
                <c:pt idx="1">
                  <c:v>No</c:v>
                </c:pt>
                <c:pt idx="2">
                  <c:v>Can't say</c:v>
                </c:pt>
              </c:strCache>
            </c:strRef>
          </c:cat>
          <c:val>
            <c:numRef>
              <c:f>Sheet3!$C$2:$C$4</c:f>
              <c:numCache>
                <c:formatCode>General</c:formatCode>
                <c:ptCount val="3"/>
                <c:pt idx="0">
                  <c:v>50</c:v>
                </c:pt>
                <c:pt idx="1">
                  <c:v>22</c:v>
                </c:pt>
                <c:pt idx="2">
                  <c:v>28</c:v>
                </c:pt>
              </c:numCache>
            </c:numRef>
          </c:val>
        </c:ser>
        <c:dLbls>
          <c:showLegendKey val="0"/>
          <c:showVal val="0"/>
          <c:showCatName val="0"/>
          <c:showSerName val="0"/>
          <c:showPercent val="0"/>
          <c:showBubbleSize val="0"/>
        </c:dLbls>
        <c:gapWidth val="150"/>
        <c:axId val="285012808"/>
        <c:axId val="285017120"/>
      </c:barChart>
      <c:catAx>
        <c:axId val="285012808"/>
        <c:scaling>
          <c:orientation val="minMax"/>
        </c:scaling>
        <c:delete val="0"/>
        <c:axPos val="b"/>
        <c:title>
          <c:tx>
            <c:rich>
              <a:bodyPr/>
              <a:lstStyle/>
              <a:p>
                <a:pPr>
                  <a:defRPr/>
                </a:pPr>
                <a:r>
                  <a:rPr lang="en-IN" b="0">
                    <a:latin typeface="Times New Roman" pitchFamily="18" charset="0"/>
                    <a:cs typeface="Times New Roman" pitchFamily="18" charset="0"/>
                  </a:rPr>
                  <a:t>Reponse</a:t>
                </a:r>
              </a:p>
            </c:rich>
          </c:tx>
          <c:layout/>
          <c:overlay val="0"/>
        </c:title>
        <c:numFmt formatCode="General" sourceLinked="0"/>
        <c:majorTickMark val="none"/>
        <c:minorTickMark val="none"/>
        <c:tickLblPos val="nextTo"/>
        <c:crossAx val="285017120"/>
        <c:crosses val="autoZero"/>
        <c:auto val="1"/>
        <c:lblAlgn val="ctr"/>
        <c:lblOffset val="100"/>
        <c:noMultiLvlLbl val="0"/>
      </c:catAx>
      <c:valAx>
        <c:axId val="285017120"/>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endParaRPr lang="en-IN" sz="1000" b="1" i="0" baseline="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85012808"/>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sz="1000" b="1">
                <a:latin typeface="Times New Roman" pitchFamily="18" charset="0"/>
                <a:cs typeface="Times New Roman" pitchFamily="18" charset="0"/>
              </a:rPr>
              <a:t>Is your product used anywhere in a multi-site implementation</a:t>
            </a:r>
            <a:r>
              <a:rPr lang="en-IN" sz="1000" b="1"/>
              <a:t>?</a:t>
            </a:r>
            <a:endParaRPr lang="en-IN" b="1"/>
          </a:p>
        </c:rich>
      </c:tx>
      <c:layout/>
      <c:overlay val="0"/>
    </c:title>
    <c:autoTitleDeleted val="0"/>
    <c:plotArea>
      <c:layout>
        <c:manualLayout>
          <c:layoutTarget val="inner"/>
          <c:xMode val="edge"/>
          <c:yMode val="edge"/>
          <c:x val="0.15838473965689126"/>
          <c:y val="0.27011385111655334"/>
          <c:w val="0.76034378744455611"/>
          <c:h val="0.33308408207619705"/>
        </c:manualLayout>
      </c:layout>
      <c:barChart>
        <c:barDir val="col"/>
        <c:grouping val="clustered"/>
        <c:varyColors val="0"/>
        <c:ser>
          <c:idx val="0"/>
          <c:order val="0"/>
          <c:invertIfNegative val="0"/>
          <c:cat>
            <c:strRef>
              <c:f>Sheet3!$B$22:$B$24</c:f>
              <c:strCache>
                <c:ptCount val="3"/>
                <c:pt idx="0">
                  <c:v>Yes</c:v>
                </c:pt>
                <c:pt idx="1">
                  <c:v>No</c:v>
                </c:pt>
                <c:pt idx="2">
                  <c:v>Can't say</c:v>
                </c:pt>
              </c:strCache>
            </c:strRef>
          </c:cat>
          <c:val>
            <c:numRef>
              <c:f>Sheet3!$C$22:$C$24</c:f>
              <c:numCache>
                <c:formatCode>General</c:formatCode>
                <c:ptCount val="3"/>
                <c:pt idx="0">
                  <c:v>94</c:v>
                </c:pt>
                <c:pt idx="1">
                  <c:v>0</c:v>
                </c:pt>
                <c:pt idx="2">
                  <c:v>6</c:v>
                </c:pt>
              </c:numCache>
            </c:numRef>
          </c:val>
        </c:ser>
        <c:dLbls>
          <c:showLegendKey val="0"/>
          <c:showVal val="0"/>
          <c:showCatName val="0"/>
          <c:showSerName val="0"/>
          <c:showPercent val="0"/>
          <c:showBubbleSize val="0"/>
        </c:dLbls>
        <c:gapWidth val="150"/>
        <c:axId val="285013592"/>
        <c:axId val="285017512"/>
      </c:barChart>
      <c:catAx>
        <c:axId val="285013592"/>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overlay val="0"/>
        </c:title>
        <c:numFmt formatCode="General" sourceLinked="0"/>
        <c:majorTickMark val="none"/>
        <c:minorTickMark val="none"/>
        <c:tickLblPos val="nextTo"/>
        <c:crossAx val="285017512"/>
        <c:crosses val="autoZero"/>
        <c:auto val="1"/>
        <c:lblAlgn val="ctr"/>
        <c:lblOffset val="100"/>
        <c:noMultiLvlLbl val="0"/>
      </c:catAx>
      <c:valAx>
        <c:axId val="285017512"/>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endParaRPr lang="en-IN" sz="1000" b="1" i="0" baseline="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85013592"/>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sz="1000" b="1">
                <a:latin typeface="Times New Roman" pitchFamily="18" charset="0"/>
                <a:cs typeface="Times New Roman" pitchFamily="18" charset="0"/>
              </a:rPr>
              <a:t>Do</a:t>
            </a:r>
            <a:r>
              <a:rPr lang="en-IN" sz="1000" b="1" baseline="0">
                <a:latin typeface="Times New Roman" pitchFamily="18" charset="0"/>
                <a:cs typeface="Times New Roman" pitchFamily="18" charset="0"/>
              </a:rPr>
              <a:t> you provide customised software</a:t>
            </a:r>
            <a:r>
              <a:rPr lang="en-IN" sz="1000" b="1"/>
              <a:t>?</a:t>
            </a:r>
            <a:endParaRPr lang="en-IN" b="1"/>
          </a:p>
        </c:rich>
      </c:tx>
      <c:layout/>
      <c:overlay val="0"/>
    </c:title>
    <c:autoTitleDeleted val="0"/>
    <c:plotArea>
      <c:layout>
        <c:manualLayout>
          <c:layoutTarget val="inner"/>
          <c:xMode val="edge"/>
          <c:yMode val="edge"/>
          <c:x val="0.15838473965689126"/>
          <c:y val="0.23492030903760661"/>
          <c:w val="0.76280655935057284"/>
          <c:h val="0.44182720320048452"/>
        </c:manualLayout>
      </c:layout>
      <c:barChart>
        <c:barDir val="col"/>
        <c:grouping val="clustered"/>
        <c:varyColors val="0"/>
        <c:ser>
          <c:idx val="0"/>
          <c:order val="0"/>
          <c:invertIfNegative val="0"/>
          <c:cat>
            <c:strRef>
              <c:f>Sheet3!$B$22:$B$24</c:f>
              <c:strCache>
                <c:ptCount val="3"/>
                <c:pt idx="0">
                  <c:v>Yes</c:v>
                </c:pt>
                <c:pt idx="1">
                  <c:v>No</c:v>
                </c:pt>
                <c:pt idx="2">
                  <c:v>Can't say</c:v>
                </c:pt>
              </c:strCache>
            </c:strRef>
          </c:cat>
          <c:val>
            <c:numRef>
              <c:f>Sheet3!$C$22:$C$24</c:f>
              <c:numCache>
                <c:formatCode>General</c:formatCode>
                <c:ptCount val="3"/>
                <c:pt idx="0">
                  <c:v>94</c:v>
                </c:pt>
                <c:pt idx="1">
                  <c:v>0</c:v>
                </c:pt>
                <c:pt idx="2">
                  <c:v>6</c:v>
                </c:pt>
              </c:numCache>
            </c:numRef>
          </c:val>
        </c:ser>
        <c:dLbls>
          <c:showLegendKey val="0"/>
          <c:showVal val="0"/>
          <c:showCatName val="0"/>
          <c:showSerName val="0"/>
          <c:showPercent val="0"/>
          <c:showBubbleSize val="0"/>
        </c:dLbls>
        <c:gapWidth val="150"/>
        <c:axId val="285012024"/>
        <c:axId val="285011240"/>
      </c:barChart>
      <c:catAx>
        <c:axId val="285012024"/>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overlay val="0"/>
        </c:title>
        <c:numFmt formatCode="General" sourceLinked="0"/>
        <c:majorTickMark val="none"/>
        <c:minorTickMark val="none"/>
        <c:tickLblPos val="nextTo"/>
        <c:crossAx val="285011240"/>
        <c:crosses val="autoZero"/>
        <c:auto val="1"/>
        <c:lblAlgn val="ctr"/>
        <c:lblOffset val="100"/>
        <c:noMultiLvlLbl val="0"/>
      </c:catAx>
      <c:valAx>
        <c:axId val="285011240"/>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endParaRPr lang="en-IN" sz="1000" b="1" i="0" baseline="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85012024"/>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IN" sz="1000">
                <a:latin typeface="Times New Roman" pitchFamily="18" charset="0"/>
                <a:cs typeface="Times New Roman" pitchFamily="18" charset="0"/>
              </a:rPr>
              <a:t>Does your company provide onsite training to users?</a:t>
            </a:r>
          </a:p>
        </c:rich>
      </c:tx>
      <c:layout/>
      <c:overlay val="0"/>
    </c:title>
    <c:autoTitleDeleted val="0"/>
    <c:plotArea>
      <c:layout/>
      <c:barChart>
        <c:barDir val="col"/>
        <c:grouping val="clustered"/>
        <c:varyColors val="0"/>
        <c:ser>
          <c:idx val="0"/>
          <c:order val="0"/>
          <c:invertIfNegative val="0"/>
          <c:cat>
            <c:strRef>
              <c:f>Sheet3!$N$2:$N$4</c:f>
              <c:strCache>
                <c:ptCount val="3"/>
                <c:pt idx="0">
                  <c:v>Yes</c:v>
                </c:pt>
                <c:pt idx="1">
                  <c:v>No</c:v>
                </c:pt>
                <c:pt idx="2">
                  <c:v>Can't say</c:v>
                </c:pt>
              </c:strCache>
            </c:strRef>
          </c:cat>
          <c:val>
            <c:numRef>
              <c:f>Sheet3!$O$2:$O$4</c:f>
              <c:numCache>
                <c:formatCode>General</c:formatCode>
                <c:ptCount val="3"/>
                <c:pt idx="0">
                  <c:v>78</c:v>
                </c:pt>
                <c:pt idx="1">
                  <c:v>0</c:v>
                </c:pt>
                <c:pt idx="2">
                  <c:v>22</c:v>
                </c:pt>
              </c:numCache>
            </c:numRef>
          </c:val>
        </c:ser>
        <c:dLbls>
          <c:showLegendKey val="0"/>
          <c:showVal val="0"/>
          <c:showCatName val="0"/>
          <c:showSerName val="0"/>
          <c:showPercent val="0"/>
          <c:showBubbleSize val="0"/>
        </c:dLbls>
        <c:gapWidth val="150"/>
        <c:axId val="285014768"/>
        <c:axId val="285012416"/>
      </c:barChart>
      <c:catAx>
        <c:axId val="285014768"/>
        <c:scaling>
          <c:orientation val="minMax"/>
        </c:scaling>
        <c:delete val="0"/>
        <c:axPos val="b"/>
        <c:title>
          <c:tx>
            <c:rich>
              <a:bodyPr/>
              <a:lstStyle/>
              <a:p>
                <a:pPr>
                  <a:defRPr/>
                </a:pPr>
                <a:r>
                  <a:rPr lang="en-IN" b="0">
                    <a:latin typeface="Times New Roman" pitchFamily="18" charset="0"/>
                    <a:cs typeface="Times New Roman" pitchFamily="18" charset="0"/>
                  </a:rPr>
                  <a:t>Response</a:t>
                </a:r>
              </a:p>
            </c:rich>
          </c:tx>
          <c:layout/>
          <c:overlay val="0"/>
        </c:title>
        <c:numFmt formatCode="General" sourceLinked="0"/>
        <c:majorTickMark val="none"/>
        <c:minorTickMark val="none"/>
        <c:tickLblPos val="nextTo"/>
        <c:crossAx val="285012416"/>
        <c:crosses val="autoZero"/>
        <c:auto val="1"/>
        <c:lblAlgn val="ctr"/>
        <c:lblOffset val="100"/>
        <c:noMultiLvlLbl val="0"/>
      </c:catAx>
      <c:valAx>
        <c:axId val="285012416"/>
        <c:scaling>
          <c:orientation val="minMax"/>
        </c:scaling>
        <c:delete val="0"/>
        <c:axPos val="l"/>
        <c:majorGridlines/>
        <c:title>
          <c:tx>
            <c:rich>
              <a:bodyPr/>
              <a:lstStyle/>
              <a:p>
                <a:pPr>
                  <a:defRPr/>
                </a:pPr>
                <a:r>
                  <a:rPr lang="en-IN" sz="1000" b="0" i="0" baseline="0">
                    <a:latin typeface="Times New Roman" pitchFamily="18" charset="0"/>
                    <a:cs typeface="Times New Roman" pitchFamily="18" charset="0"/>
                  </a:rPr>
                  <a:t>%  of response from employees</a:t>
                </a:r>
                <a:endParaRPr lang="en-IN" sz="1000" b="1" i="0" baseline="0">
                  <a:latin typeface="Times New Roman" pitchFamily="18" charset="0"/>
                  <a:cs typeface="Times New Roman" pitchFamily="18" charset="0"/>
                </a:endParaRPr>
              </a:p>
            </c:rich>
          </c:tx>
          <c:layout/>
          <c:overlay val="0"/>
        </c:title>
        <c:numFmt formatCode="General" sourceLinked="1"/>
        <c:majorTickMark val="out"/>
        <c:minorTickMark val="none"/>
        <c:tickLblPos val="nextTo"/>
        <c:crossAx val="285014768"/>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544DFEF-FACB-4B4F-991E-F44FB48B6335}"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262065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44DFEF-FACB-4B4F-991E-F44FB48B6335}"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483751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44DFEF-FACB-4B4F-991E-F44FB48B6335}"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33DA88-1C2D-4F3D-AE3E-8C954E8FCDD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62841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544DFEF-FACB-4B4F-991E-F44FB48B6335}"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20749882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544DFEF-FACB-4B4F-991E-F44FB48B6335}"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33DA88-1C2D-4F3D-AE3E-8C954E8FCDD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3645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544DFEF-FACB-4B4F-991E-F44FB48B6335}"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4165236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44DFEF-FACB-4B4F-991E-F44FB48B6335}"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36076743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44DFEF-FACB-4B4F-991E-F44FB48B6335}"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371894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44DFEF-FACB-4B4F-991E-F44FB48B6335}"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179415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44DFEF-FACB-4B4F-991E-F44FB48B6335}"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852126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544DFEF-FACB-4B4F-991E-F44FB48B6335}"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106590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44DFEF-FACB-4B4F-991E-F44FB48B6335}" type="datetimeFigureOut">
              <a:rPr lang="en-US" smtClean="0"/>
              <a:t>5/19/2016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2799327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544DFEF-FACB-4B4F-991E-F44FB48B6335}" type="datetimeFigureOut">
              <a:rPr lang="en-US" smtClean="0"/>
              <a:t>5/19/2016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2654028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44DFEF-FACB-4B4F-991E-F44FB48B6335}" type="datetimeFigureOut">
              <a:rPr lang="en-US" smtClean="0"/>
              <a:t>5/19/2016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1516533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44DFEF-FACB-4B4F-991E-F44FB48B6335}"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211505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44DFEF-FACB-4B4F-991E-F44FB48B6335}"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33DA88-1C2D-4F3D-AE3E-8C954E8FCDD8}" type="slidenum">
              <a:rPr lang="en-US" smtClean="0"/>
              <a:t>‹#›</a:t>
            </a:fld>
            <a:endParaRPr lang="en-US"/>
          </a:p>
        </p:txBody>
      </p:sp>
    </p:spTree>
    <p:extLst>
      <p:ext uri="{BB962C8B-B14F-4D97-AF65-F5344CB8AC3E}">
        <p14:creationId xmlns:p14="http://schemas.microsoft.com/office/powerpoint/2010/main" val="3138493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544DFEF-FACB-4B4F-991E-F44FB48B6335}" type="datetimeFigureOut">
              <a:rPr lang="en-US" smtClean="0"/>
              <a:t>5/19/2016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B33DA88-1C2D-4F3D-AE3E-8C954E8FCDD8}" type="slidenum">
              <a:rPr lang="en-US" smtClean="0"/>
              <a:t>‹#›</a:t>
            </a:fld>
            <a:endParaRPr lang="en-US"/>
          </a:p>
        </p:txBody>
      </p:sp>
    </p:spTree>
    <p:extLst>
      <p:ext uri="{BB962C8B-B14F-4D97-AF65-F5344CB8AC3E}">
        <p14:creationId xmlns:p14="http://schemas.microsoft.com/office/powerpoint/2010/main" val="209713873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7.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7.xml"/><Relationship Id="rId4" Type="http://schemas.openxmlformats.org/officeDocument/2006/relationships/chart" Target="../charts/chart15.xml"/></Relationships>
</file>

<file path=ppt/slides/_rels/slide14.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7.xml"/><Relationship Id="rId4" Type="http://schemas.openxmlformats.org/officeDocument/2006/relationships/chart" Target="../charts/chart18.xml"/></Relationships>
</file>

<file path=ppt/slides/_rels/slide1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000" b="1" cap="all" dirty="0"/>
              <a:t>DISSERTATION</a:t>
            </a:r>
            <a:r>
              <a:rPr lang="en-US" sz="2000" dirty="0"/>
              <a:t/>
            </a:r>
            <a:br>
              <a:rPr lang="en-US" sz="2000" dirty="0"/>
            </a:br>
            <a:r>
              <a:rPr lang="en-US" sz="2000" b="1" cap="all" dirty="0"/>
              <a:t> </a:t>
            </a:r>
            <a:r>
              <a:rPr lang="en-US" sz="2000" dirty="0"/>
              <a:t/>
            </a:r>
            <a:br>
              <a:rPr lang="en-US" sz="2000" dirty="0"/>
            </a:br>
            <a:r>
              <a:rPr lang="en-US" sz="2000" b="1" cap="all" dirty="0"/>
              <a:t>AT</a:t>
            </a:r>
            <a:r>
              <a:rPr lang="en-US" sz="2000" dirty="0"/>
              <a:t/>
            </a:r>
            <a:br>
              <a:rPr lang="en-US" sz="2000" dirty="0"/>
            </a:br>
            <a:r>
              <a:rPr lang="en-US" sz="2000" b="1" cap="all" dirty="0"/>
              <a:t> </a:t>
            </a:r>
            <a:r>
              <a:rPr lang="en-US" sz="2000" dirty="0"/>
              <a:t/>
            </a:r>
            <a:br>
              <a:rPr lang="en-US" sz="2000" dirty="0"/>
            </a:br>
            <a:r>
              <a:rPr lang="en-US" sz="2000" b="1" cap="all" dirty="0"/>
              <a:t>ALLSCRIPTS, PUNE</a:t>
            </a:r>
            <a:r>
              <a:rPr lang="en-US" sz="2000" dirty="0"/>
              <a:t/>
            </a:r>
            <a:br>
              <a:rPr lang="en-US" sz="2000" dirty="0"/>
            </a:br>
            <a:r>
              <a:rPr lang="en-US" sz="2000" dirty="0"/>
              <a:t/>
            </a:r>
            <a:br>
              <a:rPr lang="en-US" sz="2000" dirty="0"/>
            </a:br>
            <a:endParaRPr lang="en-US" sz="2000" dirty="0"/>
          </a:p>
        </p:txBody>
      </p:sp>
      <p:sp>
        <p:nvSpPr>
          <p:cNvPr id="3" name="Subtitle 2"/>
          <p:cNvSpPr>
            <a:spLocks noGrp="1"/>
          </p:cNvSpPr>
          <p:nvPr>
            <p:ph type="subTitle" idx="1"/>
          </p:nvPr>
        </p:nvSpPr>
        <p:spPr/>
        <p:txBody>
          <a:bodyPr/>
          <a:lstStyle/>
          <a:p>
            <a:r>
              <a:rPr lang="en-US" b="1" dirty="0"/>
              <a:t>Study on Best Practices &amp; Challenges faced during Implementation of an Electronic Medical Record/Electronic Health Record System in a U.S Hospital.</a:t>
            </a:r>
            <a:endParaRPr lang="en-US" dirty="0"/>
          </a:p>
          <a:p>
            <a:endParaRPr lang="en-US" dirty="0"/>
          </a:p>
        </p:txBody>
      </p:sp>
    </p:spTree>
    <p:extLst>
      <p:ext uri="{BB962C8B-B14F-4D97-AF65-F5344CB8AC3E}">
        <p14:creationId xmlns:p14="http://schemas.microsoft.com/office/powerpoint/2010/main" val="20468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29994440"/>
              </p:ext>
            </p:extLst>
          </p:nvPr>
        </p:nvGraphicFramePr>
        <p:xfrm>
          <a:off x="1626781" y="552894"/>
          <a:ext cx="4359349" cy="1682496"/>
        </p:xfrm>
        <a:graphic>
          <a:graphicData uri="http://schemas.openxmlformats.org/drawingml/2006/table">
            <a:tbl>
              <a:tblPr firstRow="1" firstCol="1" bandRow="1">
                <a:tableStyleId>{5C22544A-7EE6-4342-B048-85BDC9FD1C3A}</a:tableStyleId>
              </a:tblPr>
              <a:tblGrid>
                <a:gridCol w="354850"/>
                <a:gridCol w="1699250"/>
                <a:gridCol w="491756"/>
                <a:gridCol w="491756"/>
                <a:gridCol w="491756"/>
                <a:gridCol w="829981"/>
              </a:tblGrid>
              <a:tr h="538572">
                <a:tc>
                  <a:txBody>
                    <a:bodyPr/>
                    <a:lstStyle/>
                    <a:p>
                      <a:pPr marL="0" marR="0">
                        <a:lnSpc>
                          <a:spcPct val="115000"/>
                        </a:lnSpc>
                        <a:spcBef>
                          <a:spcPts val="0"/>
                        </a:spcBef>
                        <a:spcAft>
                          <a:spcPts val="0"/>
                        </a:spcAft>
                      </a:pPr>
                      <a:r>
                        <a:rPr lang="en-IN" sz="1200" dirty="0">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Question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Always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Often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Seldom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22394">
                <a:tc>
                  <a:txBody>
                    <a:bodyPr/>
                    <a:lstStyle/>
                    <a:p>
                      <a:pPr marL="0" marR="0">
                        <a:lnSpc>
                          <a:spcPct val="115000"/>
                        </a:lnSpc>
                        <a:spcBef>
                          <a:spcPts val="0"/>
                        </a:spcBef>
                        <a:spcAft>
                          <a:spcPts val="0"/>
                        </a:spcAft>
                      </a:pPr>
                      <a:r>
                        <a:rPr lang="en-IN" sz="12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dirty="0">
                          <a:effectLst/>
                        </a:rPr>
                        <a:t>Is your product compatible with the existing application system of a given hospital?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44.44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55.56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dirty="0">
                          <a:effectLst/>
                        </a:rPr>
                        <a:t> </a:t>
                      </a:r>
                      <a:endParaRPr lang="en-US" sz="1100" dirty="0">
                        <a:effectLst/>
                      </a:endParaRPr>
                    </a:p>
                    <a:p>
                      <a:pPr marL="0" marR="0">
                        <a:lnSpc>
                          <a:spcPct val="115000"/>
                        </a:lnSpc>
                        <a:spcBef>
                          <a:spcPts val="0"/>
                        </a:spcBef>
                        <a:spcAft>
                          <a:spcPts val="0"/>
                        </a:spcAft>
                      </a:pPr>
                      <a:r>
                        <a:rPr lang="en-IN" sz="1200" dirty="0">
                          <a:effectLst/>
                        </a:rPr>
                        <a:t>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3" name="Chart 2"/>
          <p:cNvGraphicFramePr/>
          <p:nvPr>
            <p:extLst>
              <p:ext uri="{D42A27DB-BD31-4B8C-83A1-F6EECF244321}">
                <p14:modId xmlns:p14="http://schemas.microsoft.com/office/powerpoint/2010/main" val="2618675636"/>
              </p:ext>
            </p:extLst>
          </p:nvPr>
        </p:nvGraphicFramePr>
        <p:xfrm>
          <a:off x="6517758" y="492441"/>
          <a:ext cx="5178056" cy="177596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87477722"/>
              </p:ext>
            </p:extLst>
          </p:nvPr>
        </p:nvGraphicFramePr>
        <p:xfrm>
          <a:off x="1541720" y="2775098"/>
          <a:ext cx="4444411" cy="1682496"/>
        </p:xfrm>
        <a:graphic>
          <a:graphicData uri="http://schemas.openxmlformats.org/drawingml/2006/table">
            <a:tbl>
              <a:tblPr firstRow="1" firstCol="1" bandRow="1">
                <a:tableStyleId>{5C22544A-7EE6-4342-B048-85BDC9FD1C3A}</a:tableStyleId>
              </a:tblPr>
              <a:tblGrid>
                <a:gridCol w="394126"/>
                <a:gridCol w="1887337"/>
                <a:gridCol w="546188"/>
                <a:gridCol w="546188"/>
                <a:gridCol w="546188"/>
                <a:gridCol w="524384"/>
              </a:tblGrid>
              <a:tr h="606056">
                <a:tc>
                  <a:txBody>
                    <a:bodyPr/>
                    <a:lstStyle/>
                    <a:p>
                      <a:pPr marL="0" marR="0">
                        <a:lnSpc>
                          <a:spcPct val="115000"/>
                        </a:lnSpc>
                        <a:spcBef>
                          <a:spcPts val="0"/>
                        </a:spcBef>
                        <a:spcAft>
                          <a:spcPts val="0"/>
                        </a:spcAft>
                      </a:pPr>
                      <a:r>
                        <a:rPr lang="en-IN" sz="1200" dirty="0">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dirty="0">
                          <a:effectLst/>
                        </a:rPr>
                        <a:t>Question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Always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Often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Seldom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10093">
                <a:tc>
                  <a:txBody>
                    <a:bodyPr/>
                    <a:lstStyle/>
                    <a:p>
                      <a:pPr marL="0" marR="0">
                        <a:lnSpc>
                          <a:spcPct val="115000"/>
                        </a:lnSpc>
                        <a:spcBef>
                          <a:spcPts val="0"/>
                        </a:spcBef>
                        <a:spcAft>
                          <a:spcPts val="0"/>
                        </a:spcAft>
                      </a:pPr>
                      <a:r>
                        <a:rPr lang="en-IN" sz="12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Is support team available once the system goes “Live” in case of any system difficulties?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94.44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5.56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dirty="0">
                          <a:effectLst/>
                        </a:rPr>
                        <a:t> </a:t>
                      </a:r>
                      <a:endParaRPr lang="en-US" sz="1100" dirty="0">
                        <a:effectLst/>
                      </a:endParaRPr>
                    </a:p>
                    <a:p>
                      <a:pPr marL="0" marR="0">
                        <a:lnSpc>
                          <a:spcPct val="115000"/>
                        </a:lnSpc>
                        <a:spcBef>
                          <a:spcPts val="0"/>
                        </a:spcBef>
                        <a:spcAft>
                          <a:spcPts val="0"/>
                        </a:spcAft>
                      </a:pPr>
                      <a:r>
                        <a:rPr lang="en-IN" sz="1200" dirty="0">
                          <a:effectLst/>
                        </a:rPr>
                        <a:t>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2857325" y="3042426"/>
            <a:ext cx="1073366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6" name="Chart 5"/>
          <p:cNvGraphicFramePr/>
          <p:nvPr>
            <p:extLst>
              <p:ext uri="{D42A27DB-BD31-4B8C-83A1-F6EECF244321}">
                <p14:modId xmlns:p14="http://schemas.microsoft.com/office/powerpoint/2010/main" val="3525852615"/>
              </p:ext>
            </p:extLst>
          </p:nvPr>
        </p:nvGraphicFramePr>
        <p:xfrm>
          <a:off x="6517758" y="2647507"/>
          <a:ext cx="5178056" cy="18925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97142559"/>
              </p:ext>
            </p:extLst>
          </p:nvPr>
        </p:nvGraphicFramePr>
        <p:xfrm>
          <a:off x="1541721" y="5079810"/>
          <a:ext cx="4444408" cy="1618702"/>
        </p:xfrm>
        <a:graphic>
          <a:graphicData uri="http://schemas.openxmlformats.org/drawingml/2006/table">
            <a:tbl>
              <a:tblPr firstRow="1" firstCol="1" bandRow="1">
                <a:tableStyleId>{5C22544A-7EE6-4342-B048-85BDC9FD1C3A}</a:tableStyleId>
              </a:tblPr>
              <a:tblGrid>
                <a:gridCol w="382279"/>
                <a:gridCol w="2333748"/>
                <a:gridCol w="539848"/>
                <a:gridCol w="540390"/>
                <a:gridCol w="648143"/>
              </a:tblGrid>
              <a:tr h="643045">
                <a:tc>
                  <a:txBody>
                    <a:bodyPr/>
                    <a:lstStyle/>
                    <a:p>
                      <a:pPr marL="0" marR="0" algn="just">
                        <a:lnSpc>
                          <a:spcPct val="115000"/>
                        </a:lnSpc>
                        <a:spcBef>
                          <a:spcPts val="0"/>
                        </a:spcBef>
                        <a:spcAft>
                          <a:spcPts val="0"/>
                        </a:spcAft>
                      </a:pPr>
                      <a:r>
                        <a:rPr lang="en-IN" sz="1200" dirty="0" err="1">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Question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Yes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No </a:t>
                      </a:r>
                      <a:endParaRPr lang="en-US" sz="1100">
                        <a:effectLst/>
                      </a:endParaRPr>
                    </a:p>
                    <a:p>
                      <a:pPr marL="0" marR="0" algn="just">
                        <a:lnSpc>
                          <a:spcPct val="115000"/>
                        </a:lnSpc>
                        <a:spcBef>
                          <a:spcPts val="0"/>
                        </a:spcBef>
                        <a:spcAft>
                          <a:spcPts val="0"/>
                        </a:spcAft>
                      </a:pPr>
                      <a:r>
                        <a:rPr lang="en-IN"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75657">
                <a:tc>
                  <a:txBody>
                    <a:bodyPr/>
                    <a:lstStyle/>
                    <a:p>
                      <a:pPr marL="0" marR="0" algn="just">
                        <a:lnSpc>
                          <a:spcPct val="115000"/>
                        </a:lnSpc>
                        <a:spcBef>
                          <a:spcPts val="0"/>
                        </a:spcBef>
                        <a:spcAft>
                          <a:spcPts val="0"/>
                        </a:spcAft>
                      </a:pPr>
                      <a:r>
                        <a:rPr lang="en-IN" sz="1200" dirty="0" smtClean="0">
                          <a:effectLst/>
                          <a:latin typeface="+mn-lt"/>
                          <a:ea typeface="+mn-ea"/>
                          <a:cs typeface="+mn-cs"/>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Does your company consider all aspects of implementation i.e. hardware and software?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50.00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22.00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27.00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8" name="Chart 7"/>
          <p:cNvGraphicFramePr/>
          <p:nvPr>
            <p:extLst>
              <p:ext uri="{D42A27DB-BD31-4B8C-83A1-F6EECF244321}">
                <p14:modId xmlns:p14="http://schemas.microsoft.com/office/powerpoint/2010/main" val="3337297873"/>
              </p:ext>
            </p:extLst>
          </p:nvPr>
        </p:nvGraphicFramePr>
        <p:xfrm>
          <a:off x="6517758" y="4935021"/>
          <a:ext cx="5178056" cy="176349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22686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3195431"/>
              </p:ext>
            </p:extLst>
          </p:nvPr>
        </p:nvGraphicFramePr>
        <p:xfrm>
          <a:off x="1669312" y="504279"/>
          <a:ext cx="4167961" cy="1261872"/>
        </p:xfrm>
        <a:graphic>
          <a:graphicData uri="http://schemas.openxmlformats.org/drawingml/2006/table">
            <a:tbl>
              <a:tblPr firstRow="1" firstCol="1" bandRow="1">
                <a:tableStyleId>{5C22544A-7EE6-4342-B048-85BDC9FD1C3A}</a:tableStyleId>
              </a:tblPr>
              <a:tblGrid>
                <a:gridCol w="656046"/>
                <a:gridCol w="2042142"/>
                <a:gridCol w="472393"/>
                <a:gridCol w="472867"/>
                <a:gridCol w="524513"/>
              </a:tblGrid>
              <a:tr h="574040">
                <a:tc>
                  <a:txBody>
                    <a:bodyPr/>
                    <a:lstStyle/>
                    <a:p>
                      <a:pPr marL="0" marR="0" algn="just">
                        <a:lnSpc>
                          <a:spcPct val="115000"/>
                        </a:lnSpc>
                        <a:spcBef>
                          <a:spcPts val="0"/>
                        </a:spcBef>
                        <a:spcAft>
                          <a:spcPts val="0"/>
                        </a:spcAft>
                      </a:pPr>
                      <a:r>
                        <a:rPr lang="en-IN" sz="1200">
                          <a:effectLst/>
                        </a:rPr>
                        <a:t>S.No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Question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Yes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No </a:t>
                      </a:r>
                      <a:endParaRPr lang="en-US" sz="1100">
                        <a:effectLst/>
                      </a:endParaRPr>
                    </a:p>
                    <a:p>
                      <a:pPr marL="0" marR="0" algn="just">
                        <a:lnSpc>
                          <a:spcPct val="115000"/>
                        </a:lnSpc>
                        <a:spcBef>
                          <a:spcPts val="0"/>
                        </a:spcBef>
                        <a:spcAft>
                          <a:spcPts val="0"/>
                        </a:spcAft>
                      </a:pPr>
                      <a:r>
                        <a:rPr lang="en-IN"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74040">
                <a:tc>
                  <a:txBody>
                    <a:bodyPr/>
                    <a:lstStyle/>
                    <a:p>
                      <a:pPr marL="0" marR="0" algn="just">
                        <a:lnSpc>
                          <a:spcPct val="115000"/>
                        </a:lnSpc>
                        <a:spcBef>
                          <a:spcPts val="0"/>
                        </a:spcBef>
                        <a:spcAft>
                          <a:spcPts val="0"/>
                        </a:spcAft>
                      </a:pPr>
                      <a:r>
                        <a:rPr lang="en-IN" sz="12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Is your product used anywhere in a multi-site implementation?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94.44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5.56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Rectangle 1"/>
          <p:cNvSpPr>
            <a:spLocks noChangeArrowheads="1"/>
          </p:cNvSpPr>
          <p:nvPr/>
        </p:nvSpPr>
        <p:spPr bwMode="auto">
          <a:xfrm>
            <a:off x="2744747" y="503644"/>
            <a:ext cx="909724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Chart 3"/>
          <p:cNvGraphicFramePr/>
          <p:nvPr>
            <p:extLst>
              <p:ext uri="{D42A27DB-BD31-4B8C-83A1-F6EECF244321}">
                <p14:modId xmlns:p14="http://schemas.microsoft.com/office/powerpoint/2010/main" val="2669103769"/>
              </p:ext>
            </p:extLst>
          </p:nvPr>
        </p:nvGraphicFramePr>
        <p:xfrm>
          <a:off x="6379535" y="503644"/>
          <a:ext cx="5156791" cy="15165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84376725"/>
              </p:ext>
            </p:extLst>
          </p:nvPr>
        </p:nvGraphicFramePr>
        <p:xfrm>
          <a:off x="1679945" y="2477387"/>
          <a:ext cx="4157328" cy="1486146"/>
        </p:xfrm>
        <a:graphic>
          <a:graphicData uri="http://schemas.openxmlformats.org/drawingml/2006/table">
            <a:tbl>
              <a:tblPr firstRow="1" firstCol="1" bandRow="1">
                <a:tableStyleId>{5C22544A-7EE6-4342-B048-85BDC9FD1C3A}</a:tableStyleId>
              </a:tblPr>
              <a:tblGrid>
                <a:gridCol w="617734"/>
                <a:gridCol w="2109466"/>
                <a:gridCol w="487966"/>
                <a:gridCol w="488456"/>
                <a:gridCol w="453706"/>
              </a:tblGrid>
              <a:tr h="769232">
                <a:tc>
                  <a:txBody>
                    <a:bodyPr/>
                    <a:lstStyle/>
                    <a:p>
                      <a:pPr marL="0" marR="0" algn="just">
                        <a:lnSpc>
                          <a:spcPct val="115000"/>
                        </a:lnSpc>
                        <a:spcBef>
                          <a:spcPts val="0"/>
                        </a:spcBef>
                        <a:spcAft>
                          <a:spcPts val="0"/>
                        </a:spcAft>
                      </a:pPr>
                      <a:r>
                        <a:rPr lang="en-IN" sz="1200">
                          <a:effectLst/>
                        </a:rPr>
                        <a:t>S.No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Question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Yes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No </a:t>
                      </a:r>
                      <a:endParaRPr lang="en-US" sz="1100">
                        <a:effectLst/>
                      </a:endParaRPr>
                    </a:p>
                    <a:p>
                      <a:pPr marL="0" marR="0" algn="just">
                        <a:lnSpc>
                          <a:spcPct val="115000"/>
                        </a:lnSpc>
                        <a:spcBef>
                          <a:spcPts val="0"/>
                        </a:spcBef>
                        <a:spcAft>
                          <a:spcPts val="0"/>
                        </a:spcAft>
                      </a:pPr>
                      <a:r>
                        <a:rPr lang="en-IN"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44898">
                <a:tc>
                  <a:txBody>
                    <a:bodyPr/>
                    <a:lstStyle/>
                    <a:p>
                      <a:pPr marL="0" marR="0" algn="just">
                        <a:lnSpc>
                          <a:spcPct val="115000"/>
                        </a:lnSpc>
                        <a:spcBef>
                          <a:spcPts val="0"/>
                        </a:spcBef>
                        <a:spcAft>
                          <a:spcPts val="0"/>
                        </a:spcAft>
                      </a:pPr>
                      <a:r>
                        <a:rPr lang="en-IN" sz="120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Do you provide customized software?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94.44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5.56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6" name="Chart 5"/>
          <p:cNvGraphicFramePr/>
          <p:nvPr>
            <p:extLst>
              <p:ext uri="{D42A27DB-BD31-4B8C-83A1-F6EECF244321}">
                <p14:modId xmlns:p14="http://schemas.microsoft.com/office/powerpoint/2010/main" val="4086538762"/>
              </p:ext>
            </p:extLst>
          </p:nvPr>
        </p:nvGraphicFramePr>
        <p:xfrm>
          <a:off x="6379535" y="2413594"/>
          <a:ext cx="5156791" cy="17437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211456819"/>
              </p:ext>
            </p:extLst>
          </p:nvPr>
        </p:nvGraphicFramePr>
        <p:xfrm>
          <a:off x="1658680" y="4476306"/>
          <a:ext cx="4178594" cy="1658680"/>
        </p:xfrm>
        <a:graphic>
          <a:graphicData uri="http://schemas.openxmlformats.org/drawingml/2006/table">
            <a:tbl>
              <a:tblPr firstRow="1" firstCol="1" bandRow="1">
                <a:tableStyleId>{5C22544A-7EE6-4342-B048-85BDC9FD1C3A}</a:tableStyleId>
              </a:tblPr>
              <a:tblGrid>
                <a:gridCol w="644211"/>
                <a:gridCol w="2132903"/>
                <a:gridCol w="493389"/>
                <a:gridCol w="493883"/>
                <a:gridCol w="414208"/>
              </a:tblGrid>
              <a:tr h="949994">
                <a:tc>
                  <a:txBody>
                    <a:bodyPr/>
                    <a:lstStyle/>
                    <a:p>
                      <a:pPr marL="0" marR="0" algn="just">
                        <a:lnSpc>
                          <a:spcPct val="115000"/>
                        </a:lnSpc>
                        <a:spcBef>
                          <a:spcPts val="0"/>
                        </a:spcBef>
                        <a:spcAft>
                          <a:spcPts val="0"/>
                        </a:spcAft>
                      </a:pPr>
                      <a:r>
                        <a:rPr lang="en-IN" sz="1200">
                          <a:effectLst/>
                        </a:rPr>
                        <a:t>S.No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Question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Yes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No </a:t>
                      </a:r>
                      <a:endParaRPr lang="en-US" sz="1100">
                        <a:effectLst/>
                      </a:endParaRPr>
                    </a:p>
                    <a:p>
                      <a:pPr marL="0" marR="0" algn="just">
                        <a:lnSpc>
                          <a:spcPct val="115000"/>
                        </a:lnSpc>
                        <a:spcBef>
                          <a:spcPts val="0"/>
                        </a:spcBef>
                        <a:spcAft>
                          <a:spcPts val="0"/>
                        </a:spcAft>
                      </a:pPr>
                      <a:r>
                        <a:rPr lang="en-IN"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08686">
                <a:tc>
                  <a:txBody>
                    <a:bodyPr/>
                    <a:lstStyle/>
                    <a:p>
                      <a:pPr marL="0" marR="0" algn="just">
                        <a:lnSpc>
                          <a:spcPct val="115000"/>
                        </a:lnSpc>
                        <a:spcBef>
                          <a:spcPts val="0"/>
                        </a:spcBef>
                        <a:spcAft>
                          <a:spcPts val="0"/>
                        </a:spcAft>
                      </a:pPr>
                      <a:r>
                        <a:rPr lang="en-IN" sz="1200">
                          <a:effectLst/>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Does your company provide onsite training to users?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77.78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22.22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8" name="Rectangle 2"/>
          <p:cNvSpPr>
            <a:spLocks noChangeArrowheads="1"/>
          </p:cNvSpPr>
          <p:nvPr/>
        </p:nvSpPr>
        <p:spPr bwMode="auto">
          <a:xfrm>
            <a:off x="-1797702" y="3451225"/>
            <a:ext cx="9501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Chart 8"/>
          <p:cNvGraphicFramePr/>
          <p:nvPr>
            <p:extLst>
              <p:ext uri="{D42A27DB-BD31-4B8C-83A1-F6EECF244321}">
                <p14:modId xmlns:p14="http://schemas.microsoft.com/office/powerpoint/2010/main" val="2423495647"/>
              </p:ext>
            </p:extLst>
          </p:nvPr>
        </p:nvGraphicFramePr>
        <p:xfrm>
          <a:off x="6379536" y="4550737"/>
          <a:ext cx="5156790" cy="158424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21005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3213466"/>
              </p:ext>
            </p:extLst>
          </p:nvPr>
        </p:nvGraphicFramePr>
        <p:xfrm>
          <a:off x="1637413" y="350874"/>
          <a:ext cx="4369982" cy="1540254"/>
        </p:xfrm>
        <a:graphic>
          <a:graphicData uri="http://schemas.openxmlformats.org/drawingml/2006/table">
            <a:tbl>
              <a:tblPr firstRow="1" firstCol="1" bandRow="1">
                <a:tableStyleId>{5C22544A-7EE6-4342-B048-85BDC9FD1C3A}</a:tableStyleId>
              </a:tblPr>
              <a:tblGrid>
                <a:gridCol w="516844"/>
                <a:gridCol w="2325261"/>
                <a:gridCol w="537886"/>
                <a:gridCol w="538425"/>
                <a:gridCol w="451566"/>
              </a:tblGrid>
              <a:tr h="768287">
                <a:tc>
                  <a:txBody>
                    <a:bodyPr/>
                    <a:lstStyle/>
                    <a:p>
                      <a:pPr marL="0" marR="0" algn="just">
                        <a:lnSpc>
                          <a:spcPct val="115000"/>
                        </a:lnSpc>
                        <a:spcBef>
                          <a:spcPts val="0"/>
                        </a:spcBef>
                        <a:spcAft>
                          <a:spcPts val="0"/>
                        </a:spcAft>
                      </a:pPr>
                      <a:r>
                        <a:rPr lang="en-IN" sz="1200" dirty="0" err="1">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Question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Yes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No </a:t>
                      </a:r>
                      <a:endParaRPr lang="en-US" sz="1100">
                        <a:effectLst/>
                      </a:endParaRPr>
                    </a:p>
                    <a:p>
                      <a:pPr marL="0" marR="0" algn="just">
                        <a:lnSpc>
                          <a:spcPct val="115000"/>
                        </a:lnSpc>
                        <a:spcBef>
                          <a:spcPts val="0"/>
                        </a:spcBef>
                        <a:spcAft>
                          <a:spcPts val="0"/>
                        </a:spcAft>
                      </a:pPr>
                      <a:r>
                        <a:rPr lang="en-IN"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99006">
                <a:tc>
                  <a:txBody>
                    <a:bodyPr/>
                    <a:lstStyle/>
                    <a:p>
                      <a:pPr marL="0" marR="0" algn="just">
                        <a:lnSpc>
                          <a:spcPct val="115000"/>
                        </a:lnSpc>
                        <a:spcBef>
                          <a:spcPts val="0"/>
                        </a:spcBef>
                        <a:spcAft>
                          <a:spcPts val="0"/>
                        </a:spcAft>
                      </a:pPr>
                      <a:r>
                        <a:rPr lang="en-IN" sz="1200">
                          <a:effectLst/>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Do you provide training to new users post Go-Live?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83.33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5.56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11.11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Rectangle 1"/>
          <p:cNvSpPr>
            <a:spLocks noChangeArrowheads="1"/>
          </p:cNvSpPr>
          <p:nvPr/>
        </p:nvSpPr>
        <p:spPr bwMode="auto">
          <a:xfrm>
            <a:off x="-2251356" y="3473450"/>
            <a:ext cx="1035847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Chart 3"/>
          <p:cNvGraphicFramePr/>
          <p:nvPr>
            <p:extLst>
              <p:ext uri="{D42A27DB-BD31-4B8C-83A1-F6EECF244321}">
                <p14:modId xmlns:p14="http://schemas.microsoft.com/office/powerpoint/2010/main" val="4250746670"/>
              </p:ext>
            </p:extLst>
          </p:nvPr>
        </p:nvGraphicFramePr>
        <p:xfrm>
          <a:off x="6305104" y="313917"/>
          <a:ext cx="5178057" cy="15634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877369623"/>
              </p:ext>
            </p:extLst>
          </p:nvPr>
        </p:nvGraphicFramePr>
        <p:xfrm>
          <a:off x="1601133" y="2349795"/>
          <a:ext cx="4401878" cy="1609430"/>
        </p:xfrm>
        <a:graphic>
          <a:graphicData uri="http://schemas.openxmlformats.org/drawingml/2006/table">
            <a:tbl>
              <a:tblPr firstRow="1" firstCol="1" bandRow="1">
                <a:tableStyleId>{5C22544A-7EE6-4342-B048-85BDC9FD1C3A}</a:tableStyleId>
              </a:tblPr>
              <a:tblGrid>
                <a:gridCol w="547349"/>
                <a:gridCol w="2318990"/>
                <a:gridCol w="536435"/>
                <a:gridCol w="536973"/>
                <a:gridCol w="462131"/>
              </a:tblGrid>
              <a:tr h="862293">
                <a:tc>
                  <a:txBody>
                    <a:bodyPr/>
                    <a:lstStyle/>
                    <a:p>
                      <a:pPr marL="0" marR="0" algn="just">
                        <a:lnSpc>
                          <a:spcPct val="115000"/>
                        </a:lnSpc>
                        <a:spcBef>
                          <a:spcPts val="0"/>
                        </a:spcBef>
                        <a:spcAft>
                          <a:spcPts val="0"/>
                        </a:spcAft>
                      </a:pPr>
                      <a:r>
                        <a:rPr lang="en-IN" sz="1200" dirty="0" err="1">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Question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Yes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No </a:t>
                      </a:r>
                      <a:endParaRPr lang="en-US" sz="1100">
                        <a:effectLst/>
                      </a:endParaRPr>
                    </a:p>
                    <a:p>
                      <a:pPr marL="0" marR="0" algn="just">
                        <a:lnSpc>
                          <a:spcPct val="115000"/>
                        </a:lnSpc>
                        <a:spcBef>
                          <a:spcPts val="0"/>
                        </a:spcBef>
                        <a:spcAft>
                          <a:spcPts val="0"/>
                        </a:spcAft>
                      </a:pPr>
                      <a:r>
                        <a:rPr lang="en-IN"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47137">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Do you provide training manuals, on-line training sessions etc. to your users?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88.89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5.56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5.55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Rectangle 2"/>
          <p:cNvSpPr>
            <a:spLocks noChangeArrowheads="1"/>
          </p:cNvSpPr>
          <p:nvPr/>
        </p:nvSpPr>
        <p:spPr bwMode="auto">
          <a:xfrm>
            <a:off x="-2029760" y="3502025"/>
            <a:ext cx="1033053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Chart 6"/>
          <p:cNvGraphicFramePr/>
          <p:nvPr>
            <p:extLst>
              <p:ext uri="{D42A27DB-BD31-4B8C-83A1-F6EECF244321}">
                <p14:modId xmlns:p14="http://schemas.microsoft.com/office/powerpoint/2010/main" val="3043342337"/>
              </p:ext>
            </p:extLst>
          </p:nvPr>
        </p:nvGraphicFramePr>
        <p:xfrm>
          <a:off x="6305104" y="2176813"/>
          <a:ext cx="5178057" cy="19553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664058315"/>
              </p:ext>
            </p:extLst>
          </p:nvPr>
        </p:nvGraphicFramePr>
        <p:xfrm>
          <a:off x="1637413" y="4561367"/>
          <a:ext cx="4365597" cy="1786270"/>
        </p:xfrm>
        <a:graphic>
          <a:graphicData uri="http://schemas.openxmlformats.org/drawingml/2006/table">
            <a:tbl>
              <a:tblPr firstRow="1" firstCol="1" bandRow="1">
                <a:tableStyleId>{5C22544A-7EE6-4342-B048-85BDC9FD1C3A}</a:tableStyleId>
              </a:tblPr>
              <a:tblGrid>
                <a:gridCol w="408824"/>
                <a:gridCol w="1559106"/>
                <a:gridCol w="642863"/>
                <a:gridCol w="567174"/>
                <a:gridCol w="709092"/>
                <a:gridCol w="478538"/>
              </a:tblGrid>
              <a:tr h="892995">
                <a:tc>
                  <a:txBody>
                    <a:bodyPr/>
                    <a:lstStyle/>
                    <a:p>
                      <a:pPr marL="0" marR="0" algn="just">
                        <a:lnSpc>
                          <a:spcPct val="115000"/>
                        </a:lnSpc>
                        <a:spcBef>
                          <a:spcPts val="0"/>
                        </a:spcBef>
                        <a:spcAft>
                          <a:spcPts val="0"/>
                        </a:spcAft>
                      </a:pPr>
                      <a:r>
                        <a:rPr lang="en-IN" sz="1200">
                          <a:effectLst/>
                        </a:rPr>
                        <a:t>S. 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Questions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Individual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Group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Need Based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All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93275">
                <a:tc>
                  <a:txBody>
                    <a:bodyPr/>
                    <a:lstStyle/>
                    <a:p>
                      <a:pPr marL="0" marR="0" algn="just">
                        <a:lnSpc>
                          <a:spcPct val="115000"/>
                        </a:lnSpc>
                        <a:spcBef>
                          <a:spcPts val="0"/>
                        </a:spcBef>
                        <a:spcAft>
                          <a:spcPts val="0"/>
                        </a:spcAft>
                      </a:pPr>
                      <a:r>
                        <a:rPr lang="en-IN" sz="12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If yes, then what kind of training do you provide?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5.26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26.31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57.89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9" name="Rectangle 3"/>
          <p:cNvSpPr>
            <a:spLocks noChangeArrowheads="1"/>
          </p:cNvSpPr>
          <p:nvPr/>
        </p:nvSpPr>
        <p:spPr bwMode="auto">
          <a:xfrm>
            <a:off x="-1069391" y="3632163"/>
            <a:ext cx="956079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0" name="Chart 9"/>
          <p:cNvGraphicFramePr/>
          <p:nvPr>
            <p:extLst>
              <p:ext uri="{D42A27DB-BD31-4B8C-83A1-F6EECF244321}">
                <p14:modId xmlns:p14="http://schemas.microsoft.com/office/powerpoint/2010/main" val="867432473"/>
              </p:ext>
            </p:extLst>
          </p:nvPr>
        </p:nvGraphicFramePr>
        <p:xfrm>
          <a:off x="6305104" y="4262344"/>
          <a:ext cx="5178058" cy="24042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36847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51860121"/>
              </p:ext>
            </p:extLst>
          </p:nvPr>
        </p:nvGraphicFramePr>
        <p:xfrm>
          <a:off x="1562986" y="287079"/>
          <a:ext cx="4316819" cy="1690577"/>
        </p:xfrm>
        <a:graphic>
          <a:graphicData uri="http://schemas.openxmlformats.org/drawingml/2006/table">
            <a:tbl>
              <a:tblPr firstRow="1" firstCol="1" bandRow="1">
                <a:tableStyleId>{5C22544A-7EE6-4342-B048-85BDC9FD1C3A}</a:tableStyleId>
              </a:tblPr>
              <a:tblGrid>
                <a:gridCol w="510557"/>
                <a:gridCol w="2296974"/>
                <a:gridCol w="531342"/>
                <a:gridCol w="531875"/>
                <a:gridCol w="446071"/>
              </a:tblGrid>
              <a:tr h="845201">
                <a:tc>
                  <a:txBody>
                    <a:bodyPr/>
                    <a:lstStyle/>
                    <a:p>
                      <a:pPr marL="0" marR="0" algn="just">
                        <a:lnSpc>
                          <a:spcPct val="115000"/>
                        </a:lnSpc>
                        <a:spcBef>
                          <a:spcPts val="0"/>
                        </a:spcBef>
                        <a:spcAft>
                          <a:spcPts val="0"/>
                        </a:spcAft>
                      </a:pPr>
                      <a:r>
                        <a:rPr lang="en-IN" sz="1200" dirty="0" err="1">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Question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Yes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No </a:t>
                      </a:r>
                      <a:endParaRPr lang="en-US" sz="1100">
                        <a:effectLst/>
                      </a:endParaRPr>
                    </a:p>
                    <a:p>
                      <a:pPr marL="0" marR="0" algn="just">
                        <a:lnSpc>
                          <a:spcPct val="115000"/>
                        </a:lnSpc>
                        <a:spcBef>
                          <a:spcPts val="0"/>
                        </a:spcBef>
                        <a:spcAft>
                          <a:spcPts val="0"/>
                        </a:spcAft>
                      </a:pPr>
                      <a:r>
                        <a:rPr lang="en-IN"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45376">
                <a:tc>
                  <a:txBody>
                    <a:bodyPr/>
                    <a:lstStyle/>
                    <a:p>
                      <a:pPr marL="0" marR="0" algn="just">
                        <a:lnSpc>
                          <a:spcPct val="115000"/>
                        </a:lnSpc>
                        <a:spcBef>
                          <a:spcPts val="0"/>
                        </a:spcBef>
                        <a:spcAft>
                          <a:spcPts val="0"/>
                        </a:spcAft>
                      </a:pPr>
                      <a:r>
                        <a:rPr lang="en-IN" sz="1200">
                          <a:effectLst/>
                        </a:rPr>
                        <a:t>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Do you provide upgrades and enhancements with your product?</a:t>
                      </a:r>
                      <a:endParaRPr lang="en-US" sz="1100">
                        <a:effectLst/>
                      </a:endParaRPr>
                    </a:p>
                    <a:p>
                      <a:pPr marL="0" marR="0" algn="just">
                        <a:lnSpc>
                          <a:spcPct val="115000"/>
                        </a:lnSpc>
                        <a:spcBef>
                          <a:spcPts val="0"/>
                        </a:spcBef>
                        <a:spcAft>
                          <a:spcPts val="0"/>
                        </a:spcAft>
                      </a:pPr>
                      <a:r>
                        <a:rPr lang="en-IN"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3" name="Chart 2"/>
          <p:cNvGraphicFramePr/>
          <p:nvPr>
            <p:extLst>
              <p:ext uri="{D42A27DB-BD31-4B8C-83A1-F6EECF244321}">
                <p14:modId xmlns:p14="http://schemas.microsoft.com/office/powerpoint/2010/main" val="130759660"/>
              </p:ext>
            </p:extLst>
          </p:nvPr>
        </p:nvGraphicFramePr>
        <p:xfrm>
          <a:off x="6360193" y="287079"/>
          <a:ext cx="5146157" cy="17331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679405493"/>
              </p:ext>
            </p:extLst>
          </p:nvPr>
        </p:nvGraphicFramePr>
        <p:xfrm>
          <a:off x="1562986" y="2360429"/>
          <a:ext cx="4423144" cy="1682496"/>
        </p:xfrm>
        <a:graphic>
          <a:graphicData uri="http://schemas.openxmlformats.org/drawingml/2006/table">
            <a:tbl>
              <a:tblPr firstRow="1" firstCol="1" bandRow="1">
                <a:tableStyleId>{5C22544A-7EE6-4342-B048-85BDC9FD1C3A}</a:tableStyleId>
              </a:tblPr>
              <a:tblGrid>
                <a:gridCol w="479312"/>
                <a:gridCol w="2379994"/>
                <a:gridCol w="550546"/>
                <a:gridCol w="551098"/>
                <a:gridCol w="462194"/>
              </a:tblGrid>
              <a:tr h="802697">
                <a:tc>
                  <a:txBody>
                    <a:bodyPr/>
                    <a:lstStyle/>
                    <a:p>
                      <a:pPr marL="0" marR="0" algn="just">
                        <a:lnSpc>
                          <a:spcPct val="115000"/>
                        </a:lnSpc>
                        <a:spcBef>
                          <a:spcPts val="0"/>
                        </a:spcBef>
                        <a:spcAft>
                          <a:spcPts val="0"/>
                        </a:spcAft>
                      </a:pPr>
                      <a:r>
                        <a:rPr lang="en-IN" sz="1200" dirty="0" err="1">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Question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Yes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No </a:t>
                      </a:r>
                      <a:endParaRPr lang="en-US" sz="1100">
                        <a:effectLst/>
                      </a:endParaRPr>
                    </a:p>
                    <a:p>
                      <a:pPr marL="0" marR="0" algn="just">
                        <a:lnSpc>
                          <a:spcPct val="115000"/>
                        </a:lnSpc>
                        <a:spcBef>
                          <a:spcPts val="0"/>
                        </a:spcBef>
                        <a:spcAft>
                          <a:spcPts val="0"/>
                        </a:spcAft>
                      </a:pPr>
                      <a:r>
                        <a:rPr lang="en-IN"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02819">
                <a:tc>
                  <a:txBody>
                    <a:bodyPr/>
                    <a:lstStyle/>
                    <a:p>
                      <a:pPr marL="0" marR="0" algn="just">
                        <a:lnSpc>
                          <a:spcPct val="115000"/>
                        </a:lnSpc>
                        <a:spcBef>
                          <a:spcPts val="0"/>
                        </a:spcBef>
                        <a:spcAft>
                          <a:spcPts val="0"/>
                        </a:spcAft>
                      </a:pPr>
                      <a:r>
                        <a:rPr lang="en-IN" sz="1200">
                          <a:effectLst/>
                        </a:rPr>
                        <a:t>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dirty="0">
                          <a:effectLst/>
                        </a:rPr>
                        <a:t>Does your company hold regular user and team meetings?</a:t>
                      </a:r>
                      <a:endParaRPr lang="en-US" sz="1100" dirty="0">
                        <a:effectLst/>
                      </a:endParaRPr>
                    </a:p>
                    <a:p>
                      <a:pPr marL="0" marR="0" algn="just">
                        <a:lnSpc>
                          <a:spcPct val="115000"/>
                        </a:lnSpc>
                        <a:spcBef>
                          <a:spcPts val="0"/>
                        </a:spcBef>
                        <a:spcAft>
                          <a:spcPts val="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88.89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11.11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Chart 4"/>
          <p:cNvGraphicFramePr/>
          <p:nvPr>
            <p:extLst>
              <p:ext uri="{D42A27DB-BD31-4B8C-83A1-F6EECF244321}">
                <p14:modId xmlns:p14="http://schemas.microsoft.com/office/powerpoint/2010/main" val="1683197077"/>
              </p:ext>
            </p:extLst>
          </p:nvPr>
        </p:nvGraphicFramePr>
        <p:xfrm>
          <a:off x="6445254" y="2360429"/>
          <a:ext cx="5061096" cy="17543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484528676"/>
              </p:ext>
            </p:extLst>
          </p:nvPr>
        </p:nvGraphicFramePr>
        <p:xfrm>
          <a:off x="1562986" y="4710224"/>
          <a:ext cx="4423145" cy="1892808"/>
        </p:xfrm>
        <a:graphic>
          <a:graphicData uri="http://schemas.openxmlformats.org/drawingml/2006/table">
            <a:tbl>
              <a:tblPr firstRow="1" firstCol="1" bandRow="1">
                <a:tableStyleId>{5C22544A-7EE6-4342-B048-85BDC9FD1C3A}</a:tableStyleId>
              </a:tblPr>
              <a:tblGrid>
                <a:gridCol w="419428"/>
                <a:gridCol w="1599546"/>
                <a:gridCol w="659538"/>
                <a:gridCol w="581885"/>
                <a:gridCol w="632972"/>
                <a:gridCol w="529776"/>
              </a:tblGrid>
              <a:tr h="1240465">
                <a:tc>
                  <a:txBody>
                    <a:bodyPr/>
                    <a:lstStyle/>
                    <a:p>
                      <a:pPr marL="0" marR="0" algn="just">
                        <a:lnSpc>
                          <a:spcPct val="115000"/>
                        </a:lnSpc>
                        <a:spcBef>
                          <a:spcPts val="0"/>
                        </a:spcBef>
                        <a:spcAft>
                          <a:spcPts val="0"/>
                        </a:spcAft>
                      </a:pPr>
                      <a:r>
                        <a:rPr lang="en-IN" sz="1200" dirty="0" err="1">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Questions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Daily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Every alternate day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Once in a week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Once in two weeks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0233">
                <a:tc>
                  <a:txBody>
                    <a:bodyPr/>
                    <a:lstStyle/>
                    <a:p>
                      <a:pPr marL="0" marR="0" algn="just">
                        <a:lnSpc>
                          <a:spcPct val="115000"/>
                        </a:lnSpc>
                        <a:spcBef>
                          <a:spcPts val="0"/>
                        </a:spcBef>
                        <a:spcAft>
                          <a:spcPts val="0"/>
                        </a:spcAft>
                      </a:pPr>
                      <a:r>
                        <a:rPr lang="en-IN" sz="1200">
                          <a:effectLst/>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If yes, what is the frequency of these meetings?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10.52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15.78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57.89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10.52</a:t>
                      </a:r>
                      <a:endParaRPr lang="en-US" sz="1100" dirty="0">
                        <a:effectLst/>
                      </a:endParaRPr>
                    </a:p>
                    <a:p>
                      <a:pPr marL="0" marR="0" algn="just">
                        <a:lnSpc>
                          <a:spcPct val="115000"/>
                        </a:lnSpc>
                        <a:spcBef>
                          <a:spcPts val="0"/>
                        </a:spcBef>
                        <a:spcAft>
                          <a:spcPts val="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7" name="Rectangle 1"/>
          <p:cNvSpPr>
            <a:spLocks noChangeArrowheads="1"/>
          </p:cNvSpPr>
          <p:nvPr/>
        </p:nvSpPr>
        <p:spPr bwMode="auto">
          <a:xfrm>
            <a:off x="1455806" y="5020044"/>
            <a:ext cx="980877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Chart 7"/>
          <p:cNvGraphicFramePr/>
          <p:nvPr>
            <p:extLst>
              <p:ext uri="{D42A27DB-BD31-4B8C-83A1-F6EECF244321}">
                <p14:modId xmlns:p14="http://schemas.microsoft.com/office/powerpoint/2010/main" val="3721488265"/>
              </p:ext>
            </p:extLst>
          </p:nvPr>
        </p:nvGraphicFramePr>
        <p:xfrm>
          <a:off x="6445254" y="4455045"/>
          <a:ext cx="5061095" cy="24029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37676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08612621"/>
              </p:ext>
            </p:extLst>
          </p:nvPr>
        </p:nvGraphicFramePr>
        <p:xfrm>
          <a:off x="1420296" y="468648"/>
          <a:ext cx="5086350" cy="1519640"/>
        </p:xfrm>
        <a:graphic>
          <a:graphicData uri="http://schemas.openxmlformats.org/drawingml/2006/table">
            <a:tbl>
              <a:tblPr firstRow="1" firstCol="1" bandRow="1">
                <a:tableStyleId>{5C22544A-7EE6-4342-B048-85BDC9FD1C3A}</a:tableStyleId>
              </a:tblPr>
              <a:tblGrid>
                <a:gridCol w="551180"/>
                <a:gridCol w="2736850"/>
                <a:gridCol w="633095"/>
                <a:gridCol w="633730"/>
                <a:gridCol w="531495"/>
              </a:tblGrid>
              <a:tr h="759742">
                <a:tc>
                  <a:txBody>
                    <a:bodyPr/>
                    <a:lstStyle/>
                    <a:p>
                      <a:pPr marL="0" marR="0" algn="just">
                        <a:lnSpc>
                          <a:spcPct val="115000"/>
                        </a:lnSpc>
                        <a:spcBef>
                          <a:spcPts val="0"/>
                        </a:spcBef>
                        <a:spcAft>
                          <a:spcPts val="0"/>
                        </a:spcAft>
                      </a:pPr>
                      <a:r>
                        <a:rPr lang="en-IN" sz="1200" dirty="0" err="1">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Question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Yes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No </a:t>
                      </a:r>
                      <a:endParaRPr lang="en-US" sz="1100">
                        <a:effectLst/>
                      </a:endParaRPr>
                    </a:p>
                    <a:p>
                      <a:pPr marL="0" marR="0" algn="just">
                        <a:lnSpc>
                          <a:spcPct val="115000"/>
                        </a:lnSpc>
                        <a:spcBef>
                          <a:spcPts val="0"/>
                        </a:spcBef>
                        <a:spcAft>
                          <a:spcPts val="0"/>
                        </a:spcAft>
                      </a:pPr>
                      <a:r>
                        <a:rPr lang="en-IN"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59898">
                <a:tc>
                  <a:txBody>
                    <a:bodyPr/>
                    <a:lstStyle/>
                    <a:p>
                      <a:pPr marL="0" marR="0" algn="just">
                        <a:lnSpc>
                          <a:spcPct val="115000"/>
                        </a:lnSpc>
                        <a:spcBef>
                          <a:spcPts val="0"/>
                        </a:spcBef>
                        <a:spcAft>
                          <a:spcPts val="0"/>
                        </a:spcAft>
                      </a:pPr>
                      <a:r>
                        <a:rPr lang="en-IN" sz="1200">
                          <a:effectLst/>
                        </a:rPr>
                        <a:t>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dirty="0">
                          <a:effectLst/>
                        </a:rPr>
                        <a:t>Does your product comply with all current and future federal and state mandates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3" name="Chart 2"/>
          <p:cNvGraphicFramePr/>
          <p:nvPr>
            <p:extLst>
              <p:ext uri="{D42A27DB-BD31-4B8C-83A1-F6EECF244321}">
                <p14:modId xmlns:p14="http://schemas.microsoft.com/office/powerpoint/2010/main" val="2432624226"/>
              </p:ext>
            </p:extLst>
          </p:nvPr>
        </p:nvGraphicFramePr>
        <p:xfrm>
          <a:off x="7006857" y="224100"/>
          <a:ext cx="4827180" cy="16578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717005231"/>
              </p:ext>
            </p:extLst>
          </p:nvPr>
        </p:nvGraphicFramePr>
        <p:xfrm>
          <a:off x="914400" y="2467569"/>
          <a:ext cx="5592247" cy="1261872"/>
        </p:xfrm>
        <a:graphic>
          <a:graphicData uri="http://schemas.openxmlformats.org/drawingml/2006/table">
            <a:tbl>
              <a:tblPr firstRow="1" firstCol="1" bandRow="1">
                <a:tableStyleId>{5C22544A-7EE6-4342-B048-85BDC9FD1C3A}</a:tableStyleId>
              </a:tblPr>
              <a:tblGrid>
                <a:gridCol w="518889"/>
                <a:gridCol w="2023991"/>
                <a:gridCol w="1198991"/>
                <a:gridCol w="1106309"/>
                <a:gridCol w="744067"/>
              </a:tblGrid>
              <a:tr h="221615">
                <a:tc>
                  <a:txBody>
                    <a:bodyPr/>
                    <a:lstStyle/>
                    <a:p>
                      <a:pPr marL="0" marR="0">
                        <a:lnSpc>
                          <a:spcPct val="115000"/>
                        </a:lnSpc>
                        <a:spcBef>
                          <a:spcPts val="0"/>
                        </a:spcBef>
                        <a:spcAft>
                          <a:spcPts val="0"/>
                        </a:spcAft>
                      </a:pPr>
                      <a:r>
                        <a:rPr lang="en-IN" sz="1200" dirty="0">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dirty="0">
                          <a:effectLst/>
                        </a:rPr>
                        <a:t>Questions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Complete package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Module wise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Both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0050">
                <a:tc>
                  <a:txBody>
                    <a:bodyPr/>
                    <a:lstStyle/>
                    <a:p>
                      <a:pPr marL="0" marR="0">
                        <a:lnSpc>
                          <a:spcPct val="115000"/>
                        </a:lnSpc>
                        <a:spcBef>
                          <a:spcPts val="0"/>
                        </a:spcBef>
                        <a:spcAft>
                          <a:spcPts val="0"/>
                        </a:spcAft>
                      </a:pPr>
                      <a:r>
                        <a:rPr lang="en-IN" sz="1000" dirty="0">
                          <a:effectLst/>
                        </a:rPr>
                        <a:t> </a:t>
                      </a:r>
                      <a:endParaRPr lang="en-US" sz="1100" dirty="0">
                        <a:effectLst/>
                      </a:endParaRPr>
                    </a:p>
                    <a:p>
                      <a:pPr marL="0" marR="0">
                        <a:lnSpc>
                          <a:spcPct val="115000"/>
                        </a:lnSpc>
                        <a:spcBef>
                          <a:spcPts val="0"/>
                        </a:spcBef>
                        <a:spcAft>
                          <a:spcPts val="0"/>
                        </a:spcAft>
                      </a:pPr>
                      <a:r>
                        <a:rPr lang="en-IN" sz="1000" dirty="0">
                          <a:effectLst/>
                        </a:rPr>
                        <a:t>17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Is your product sold modularly or does it need to be purchased as a complete package</a:t>
                      </a:r>
                      <a:r>
                        <a:rPr lang="en-IN" sz="10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000">
                          <a:effectLst/>
                        </a:rPr>
                        <a:t> </a:t>
                      </a:r>
                      <a:endParaRPr lang="en-US" sz="1100">
                        <a:effectLst/>
                      </a:endParaRPr>
                    </a:p>
                    <a:p>
                      <a:pPr marL="0" marR="0">
                        <a:lnSpc>
                          <a:spcPct val="115000"/>
                        </a:lnSpc>
                        <a:spcBef>
                          <a:spcPts val="0"/>
                        </a:spcBef>
                        <a:spcAft>
                          <a:spcPts val="0"/>
                        </a:spcAft>
                      </a:pPr>
                      <a:r>
                        <a:rPr lang="en-IN" sz="1200">
                          <a:effectLst/>
                        </a:rPr>
                        <a:t>16.67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000">
                          <a:effectLst/>
                        </a:rPr>
                        <a:t> </a:t>
                      </a:r>
                      <a:endParaRPr lang="en-US" sz="1100">
                        <a:effectLst/>
                      </a:endParaRPr>
                    </a:p>
                    <a:p>
                      <a:pPr marL="0" marR="0">
                        <a:lnSpc>
                          <a:spcPct val="115000"/>
                        </a:lnSpc>
                        <a:spcBef>
                          <a:spcPts val="0"/>
                        </a:spcBef>
                        <a:spcAft>
                          <a:spcPts val="0"/>
                        </a:spcAft>
                      </a:pPr>
                      <a:r>
                        <a:rPr lang="en-IN" sz="1200">
                          <a:effectLst/>
                        </a:rPr>
                        <a:t>33.33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000" dirty="0">
                          <a:effectLst/>
                        </a:rPr>
                        <a:t> </a:t>
                      </a:r>
                      <a:endParaRPr lang="en-US" sz="1100" dirty="0">
                        <a:effectLst/>
                      </a:endParaRPr>
                    </a:p>
                    <a:p>
                      <a:pPr marL="0" marR="0">
                        <a:lnSpc>
                          <a:spcPct val="115000"/>
                        </a:lnSpc>
                        <a:spcBef>
                          <a:spcPts val="0"/>
                        </a:spcBef>
                        <a:spcAft>
                          <a:spcPts val="0"/>
                        </a:spcAft>
                      </a:pPr>
                      <a:r>
                        <a:rPr lang="en-IN" sz="1200" dirty="0">
                          <a:effectLst/>
                        </a:rPr>
                        <a:t>50.00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2186725" y="2627756"/>
            <a:ext cx="1139798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6" name="Chart 5"/>
          <p:cNvGraphicFramePr/>
          <p:nvPr>
            <p:extLst>
              <p:ext uri="{D42A27DB-BD31-4B8C-83A1-F6EECF244321}">
                <p14:modId xmlns:p14="http://schemas.microsoft.com/office/powerpoint/2010/main" val="1656465169"/>
              </p:ext>
            </p:extLst>
          </p:nvPr>
        </p:nvGraphicFramePr>
        <p:xfrm>
          <a:off x="7006857" y="2152923"/>
          <a:ext cx="4827180" cy="21566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19899748"/>
              </p:ext>
            </p:extLst>
          </p:nvPr>
        </p:nvGraphicFramePr>
        <p:xfrm>
          <a:off x="818148" y="4433778"/>
          <a:ext cx="5859377" cy="2073428"/>
        </p:xfrm>
        <a:graphic>
          <a:graphicData uri="http://schemas.openxmlformats.org/drawingml/2006/table">
            <a:tbl>
              <a:tblPr firstRow="1" firstCol="1" bandRow="1">
                <a:tableStyleId>{5C22544A-7EE6-4342-B048-85BDC9FD1C3A}</a:tableStyleId>
              </a:tblPr>
              <a:tblGrid>
                <a:gridCol w="488980"/>
                <a:gridCol w="1535396"/>
                <a:gridCol w="880164"/>
                <a:gridCol w="1194509"/>
                <a:gridCol w="1005902"/>
                <a:gridCol w="754426"/>
              </a:tblGrid>
              <a:tr h="626558">
                <a:tc>
                  <a:txBody>
                    <a:bodyPr/>
                    <a:lstStyle/>
                    <a:p>
                      <a:pPr marL="0" marR="0" algn="just">
                        <a:lnSpc>
                          <a:spcPct val="115000"/>
                        </a:lnSpc>
                        <a:spcBef>
                          <a:spcPts val="0"/>
                        </a:spcBef>
                        <a:spcAft>
                          <a:spcPts val="0"/>
                        </a:spcAft>
                      </a:pPr>
                      <a:r>
                        <a:rPr lang="en-IN" sz="1200" dirty="0">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Question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Data Migration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System Configuration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Interfacing/</a:t>
                      </a:r>
                      <a:endParaRPr lang="en-US" sz="1100">
                        <a:effectLst/>
                      </a:endParaRPr>
                    </a:p>
                    <a:p>
                      <a:pPr marL="0" marR="0" algn="just">
                        <a:lnSpc>
                          <a:spcPct val="115000"/>
                        </a:lnSpc>
                        <a:spcBef>
                          <a:spcPts val="0"/>
                        </a:spcBef>
                        <a:spcAft>
                          <a:spcPts val="0"/>
                        </a:spcAft>
                      </a:pPr>
                      <a:r>
                        <a:rPr lang="en-IN" sz="1200">
                          <a:effectLst/>
                        </a:rPr>
                        <a:t>Integration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Requirement gathering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32180">
                <a:tc>
                  <a:txBody>
                    <a:bodyPr/>
                    <a:lstStyle/>
                    <a:p>
                      <a:pPr marL="0" marR="0" algn="just">
                        <a:lnSpc>
                          <a:spcPct val="115000"/>
                        </a:lnSpc>
                        <a:spcBef>
                          <a:spcPts val="0"/>
                        </a:spcBef>
                        <a:spcAft>
                          <a:spcPts val="0"/>
                        </a:spcAft>
                      </a:pPr>
                      <a:r>
                        <a:rPr lang="en-IN" sz="1200">
                          <a:effectLst/>
                        </a:rPr>
                        <a:t>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During the process of EHR/EMR transition what is the most common difficulty you face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13.33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13.33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48.90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IN" sz="1200" dirty="0">
                          <a:effectLst/>
                        </a:rPr>
                        <a:t>24.44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8" name="Chart 7"/>
          <p:cNvGraphicFramePr/>
          <p:nvPr>
            <p:extLst>
              <p:ext uri="{D42A27DB-BD31-4B8C-83A1-F6EECF244321}">
                <p14:modId xmlns:p14="http://schemas.microsoft.com/office/powerpoint/2010/main" val="4067234881"/>
              </p:ext>
            </p:extLst>
          </p:nvPr>
        </p:nvGraphicFramePr>
        <p:xfrm>
          <a:off x="7006857" y="4433778"/>
          <a:ext cx="4827180" cy="242422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31939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19223388"/>
              </p:ext>
            </p:extLst>
          </p:nvPr>
        </p:nvGraphicFramePr>
        <p:xfrm>
          <a:off x="1291590" y="465062"/>
          <a:ext cx="5169367" cy="1682496"/>
        </p:xfrm>
        <a:graphic>
          <a:graphicData uri="http://schemas.openxmlformats.org/drawingml/2006/table">
            <a:tbl>
              <a:tblPr firstRow="1" firstCol="1" bandRow="1">
                <a:tableStyleId>{5C22544A-7EE6-4342-B048-85BDC9FD1C3A}</a:tableStyleId>
              </a:tblPr>
              <a:tblGrid>
                <a:gridCol w="460508"/>
                <a:gridCol w="1514783"/>
                <a:gridCol w="708157"/>
                <a:gridCol w="961112"/>
                <a:gridCol w="650372"/>
                <a:gridCol w="874435"/>
              </a:tblGrid>
              <a:tr h="556520">
                <a:tc>
                  <a:txBody>
                    <a:bodyPr/>
                    <a:lstStyle/>
                    <a:p>
                      <a:pPr marL="0" marR="0" algn="just">
                        <a:lnSpc>
                          <a:spcPct val="115000"/>
                        </a:lnSpc>
                        <a:spcBef>
                          <a:spcPts val="0"/>
                        </a:spcBef>
                        <a:spcAft>
                          <a:spcPts val="0"/>
                        </a:spcAft>
                      </a:pPr>
                      <a:r>
                        <a:rPr lang="en-IN" sz="1200" dirty="0" err="1">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Questions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Gap analysis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Technical incompetency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Scope Creep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High expectations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27534">
                <a:tc>
                  <a:txBody>
                    <a:bodyPr/>
                    <a:lstStyle/>
                    <a:p>
                      <a:pPr marL="0" marR="0" algn="just">
                        <a:lnSpc>
                          <a:spcPct val="115000"/>
                        </a:lnSpc>
                        <a:spcBef>
                          <a:spcPts val="0"/>
                        </a:spcBef>
                        <a:spcAft>
                          <a:spcPts val="0"/>
                        </a:spcAft>
                      </a:pPr>
                      <a:r>
                        <a:rPr lang="en-IN" sz="1200">
                          <a:effectLst/>
                        </a:rPr>
                        <a:t>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What are the main issues you faced during requirement gathering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US" sz="1200">
                          <a:effectLst/>
                        </a:rPr>
                        <a:t>43</a:t>
                      </a:r>
                      <a:r>
                        <a:rPr lang="en-IN" sz="1200">
                          <a:effectLst/>
                        </a:rPr>
                        <a:t>.52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IN" sz="1200">
                          <a:effectLst/>
                        </a:rPr>
                        <a:t>15.78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US" sz="1200">
                          <a:effectLst/>
                        </a:rPr>
                        <a:t>25</a:t>
                      </a:r>
                      <a:r>
                        <a:rPr lang="en-IN" sz="1200">
                          <a:effectLst/>
                        </a:rPr>
                        <a:t>.89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US" sz="1200" dirty="0">
                          <a:effectLst/>
                        </a:rPr>
                        <a:t>14.81</a:t>
                      </a:r>
                      <a:endParaRPr lang="en-US" sz="1100" dirty="0">
                        <a:effectLst/>
                      </a:endParaRPr>
                    </a:p>
                    <a:p>
                      <a:pPr marL="0" marR="0" algn="just">
                        <a:lnSpc>
                          <a:spcPct val="115000"/>
                        </a:lnSpc>
                        <a:spcBef>
                          <a:spcPts val="0"/>
                        </a:spcBef>
                        <a:spcAft>
                          <a:spcPts val="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Rectangle 1"/>
          <p:cNvSpPr>
            <a:spLocks noChangeArrowheads="1"/>
          </p:cNvSpPr>
          <p:nvPr/>
        </p:nvSpPr>
        <p:spPr bwMode="auto">
          <a:xfrm>
            <a:off x="1291590" y="236462"/>
            <a:ext cx="11321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Chart 3"/>
          <p:cNvGraphicFramePr/>
          <p:nvPr>
            <p:extLst>
              <p:ext uri="{D42A27DB-BD31-4B8C-83A1-F6EECF244321}">
                <p14:modId xmlns:p14="http://schemas.microsoft.com/office/powerpoint/2010/main" val="3894843635"/>
              </p:ext>
            </p:extLst>
          </p:nvPr>
        </p:nvGraphicFramePr>
        <p:xfrm>
          <a:off x="7303168" y="236463"/>
          <a:ext cx="4247148" cy="285565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31968583"/>
              </p:ext>
            </p:extLst>
          </p:nvPr>
        </p:nvGraphicFramePr>
        <p:xfrm>
          <a:off x="1291591" y="2863517"/>
          <a:ext cx="5277653" cy="1693245"/>
        </p:xfrm>
        <a:graphic>
          <a:graphicData uri="http://schemas.openxmlformats.org/drawingml/2006/table">
            <a:tbl>
              <a:tblPr firstRow="1" firstCol="1" bandRow="1">
                <a:tableStyleId>{5C22544A-7EE6-4342-B048-85BDC9FD1C3A}</a:tableStyleId>
              </a:tblPr>
              <a:tblGrid>
                <a:gridCol w="467145"/>
                <a:gridCol w="1535678"/>
                <a:gridCol w="671822"/>
                <a:gridCol w="956563"/>
                <a:gridCol w="737439"/>
                <a:gridCol w="909006"/>
              </a:tblGrid>
              <a:tr h="969790">
                <a:tc>
                  <a:txBody>
                    <a:bodyPr/>
                    <a:lstStyle/>
                    <a:p>
                      <a:pPr marL="0" marR="0" algn="just">
                        <a:lnSpc>
                          <a:spcPct val="115000"/>
                        </a:lnSpc>
                        <a:spcBef>
                          <a:spcPts val="0"/>
                        </a:spcBef>
                        <a:spcAft>
                          <a:spcPts val="0"/>
                        </a:spcAft>
                      </a:pPr>
                      <a:r>
                        <a:rPr lang="en-IN" sz="1200" dirty="0" err="1">
                          <a:effectLst/>
                        </a:rPr>
                        <a:t>S.No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Questions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dirty="0">
                          <a:effectLst/>
                        </a:rPr>
                        <a:t>Scoop creep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Unclear requirements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Upgrades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Base content insufficiency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23455">
                <a:tc>
                  <a:txBody>
                    <a:bodyPr/>
                    <a:lstStyle/>
                    <a:p>
                      <a:pPr marL="0" marR="0" algn="just">
                        <a:lnSpc>
                          <a:spcPct val="115000"/>
                        </a:lnSpc>
                        <a:spcBef>
                          <a:spcPts val="0"/>
                        </a:spcBef>
                        <a:spcAft>
                          <a:spcPts val="0"/>
                        </a:spcAft>
                      </a:pPr>
                      <a:r>
                        <a:rPr lang="en-IN" sz="1200">
                          <a:effectLst/>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200">
                          <a:effectLst/>
                        </a:rPr>
                        <a:t>What are the main challenges of configuration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US" sz="1200">
                          <a:effectLst/>
                        </a:rPr>
                        <a:t>20.48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US" sz="1200">
                          <a:effectLst/>
                        </a:rPr>
                        <a:t>27</a:t>
                      </a:r>
                      <a:r>
                        <a:rPr lang="en-IN" sz="1200">
                          <a:effectLst/>
                        </a:rPr>
                        <a:t>.78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a:effectLst/>
                        </a:rPr>
                        <a:t> </a:t>
                      </a:r>
                      <a:endParaRPr lang="en-US" sz="1100">
                        <a:effectLst/>
                      </a:endParaRPr>
                    </a:p>
                    <a:p>
                      <a:pPr marL="0" marR="0" algn="just">
                        <a:lnSpc>
                          <a:spcPct val="115000"/>
                        </a:lnSpc>
                        <a:spcBef>
                          <a:spcPts val="0"/>
                        </a:spcBef>
                        <a:spcAft>
                          <a:spcPts val="0"/>
                        </a:spcAft>
                      </a:pPr>
                      <a:r>
                        <a:rPr lang="en-US" sz="1200">
                          <a:effectLst/>
                        </a:rPr>
                        <a:t>30</a:t>
                      </a:r>
                      <a:r>
                        <a:rPr lang="en-IN" sz="1200">
                          <a:effectLst/>
                        </a:rPr>
                        <a:t>.89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IN" sz="1200" dirty="0">
                          <a:effectLst/>
                        </a:rPr>
                        <a:t> </a:t>
                      </a:r>
                      <a:endParaRPr lang="en-US" sz="1100" dirty="0">
                        <a:effectLst/>
                      </a:endParaRPr>
                    </a:p>
                    <a:p>
                      <a:pPr marL="0" marR="0" algn="just">
                        <a:lnSpc>
                          <a:spcPct val="115000"/>
                        </a:lnSpc>
                        <a:spcBef>
                          <a:spcPts val="0"/>
                        </a:spcBef>
                        <a:spcAft>
                          <a:spcPts val="0"/>
                        </a:spcAft>
                      </a:pPr>
                      <a:r>
                        <a:rPr lang="en-US" sz="1200" dirty="0">
                          <a:effectLst/>
                        </a:rPr>
                        <a:t>20.85</a:t>
                      </a:r>
                      <a:endParaRPr lang="en-US" sz="1100" dirty="0">
                        <a:effectLst/>
                      </a:endParaRPr>
                    </a:p>
                    <a:p>
                      <a:pPr marL="0" marR="0" algn="just">
                        <a:lnSpc>
                          <a:spcPct val="115000"/>
                        </a:lnSpc>
                        <a:spcBef>
                          <a:spcPts val="0"/>
                        </a:spcBef>
                        <a:spcAft>
                          <a:spcPts val="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6" name="Chart 5"/>
          <p:cNvGraphicFramePr/>
          <p:nvPr>
            <p:extLst>
              <p:ext uri="{D42A27DB-BD31-4B8C-83A1-F6EECF244321}">
                <p14:modId xmlns:p14="http://schemas.microsoft.com/office/powerpoint/2010/main" val="3739785483"/>
              </p:ext>
            </p:extLst>
          </p:nvPr>
        </p:nvGraphicFramePr>
        <p:xfrm>
          <a:off x="7820526" y="3838073"/>
          <a:ext cx="3501190" cy="24785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2519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1" y="624110"/>
            <a:ext cx="8551717" cy="747490"/>
          </a:xfrm>
        </p:spPr>
        <p:txBody>
          <a:bodyPr>
            <a:normAutofit/>
          </a:bodyPr>
          <a:lstStyle/>
          <a:p>
            <a:pPr algn="ctr"/>
            <a:r>
              <a:rPr lang="en-IN" sz="2000" b="1" dirty="0" smtClean="0"/>
              <a:t>Findings</a:t>
            </a:r>
            <a:endParaRPr lang="en-US" sz="2000" dirty="0"/>
          </a:p>
        </p:txBody>
      </p:sp>
      <p:sp>
        <p:nvSpPr>
          <p:cNvPr id="3" name="Content Placeholder 2"/>
          <p:cNvSpPr>
            <a:spLocks noGrp="1"/>
          </p:cNvSpPr>
          <p:nvPr>
            <p:ph idx="1"/>
          </p:nvPr>
        </p:nvSpPr>
        <p:spPr>
          <a:xfrm>
            <a:off x="838200" y="1491916"/>
            <a:ext cx="10515600" cy="4685047"/>
          </a:xfrm>
        </p:spPr>
        <p:txBody>
          <a:bodyPr>
            <a:normAutofit lnSpcReduction="10000"/>
          </a:bodyPr>
          <a:lstStyle/>
          <a:p>
            <a:r>
              <a:rPr lang="en-IN" sz="2000" dirty="0"/>
              <a:t>The study shows positive results, showing the implementation practices followed are satisfactory. Company ABC have good hold on its products. Company ABC caters all the variables used. The product is in 100% compliance with </a:t>
            </a:r>
            <a:r>
              <a:rPr lang="en-US" sz="2000" dirty="0"/>
              <a:t>all current and future federal and state mandates. Company provides 100% upgrades and enhancements to its clients</a:t>
            </a:r>
            <a:r>
              <a:rPr lang="en-IN" sz="2000" dirty="0"/>
              <a:t>. </a:t>
            </a:r>
            <a:r>
              <a:rPr lang="en-US" sz="2000" dirty="0"/>
              <a:t>Almost 100% support services are available (94.44% always and 5.56% often). </a:t>
            </a:r>
            <a:r>
              <a:rPr lang="en-IN" sz="2000" dirty="0"/>
              <a:t>Company have a Help Desk which provide 24X7 supports to their clients which is immediately and easily be accessed by clients over a phone call. </a:t>
            </a:r>
            <a:r>
              <a:rPr lang="en-US" sz="2000" dirty="0"/>
              <a:t>Most common difficulty faced during EHR/EMR transition was Interfacing and Integration (48.90%).</a:t>
            </a:r>
          </a:p>
          <a:p>
            <a:r>
              <a:rPr lang="en-IN" sz="2000" dirty="0"/>
              <a:t>Onsite training is available to users (77.78%), training to new users is available post Go-Live 83.33%. Company considers all aspects of implementation i.e. hardware and software which mainly includes operating system requirements, RDP, hardware which is compatible with the software</a:t>
            </a:r>
            <a:r>
              <a:rPr lang="en-IN" sz="2000" b="1" dirty="0"/>
              <a:t>. </a:t>
            </a:r>
            <a:r>
              <a:rPr lang="en-IN" sz="2000" dirty="0"/>
              <a:t>Frequency and depth of upgrades is based on client’s requirements, as a product upgrades are done annually.</a:t>
            </a:r>
            <a:endParaRPr lang="en-US" sz="2000" dirty="0"/>
          </a:p>
          <a:p>
            <a:endParaRPr lang="en-US" dirty="0"/>
          </a:p>
        </p:txBody>
      </p:sp>
    </p:spTree>
    <p:extLst>
      <p:ext uri="{BB962C8B-B14F-4D97-AF65-F5344CB8AC3E}">
        <p14:creationId xmlns:p14="http://schemas.microsoft.com/office/powerpoint/2010/main" val="3652347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1800" b="1" dirty="0"/>
              <a:t>Recommendations</a:t>
            </a:r>
            <a:r>
              <a:rPr lang="en-US" sz="1800" dirty="0"/>
              <a:t/>
            </a:r>
            <a:br>
              <a:rPr lang="en-US" sz="1800" dirty="0"/>
            </a:br>
            <a:endParaRPr lang="en-US" sz="1800" dirty="0"/>
          </a:p>
        </p:txBody>
      </p:sp>
      <p:sp>
        <p:nvSpPr>
          <p:cNvPr id="3" name="Content Placeholder 2"/>
          <p:cNvSpPr>
            <a:spLocks noGrp="1"/>
          </p:cNvSpPr>
          <p:nvPr>
            <p:ph idx="1"/>
          </p:nvPr>
        </p:nvSpPr>
        <p:spPr>
          <a:xfrm>
            <a:off x="2589212" y="1579418"/>
            <a:ext cx="8915400" cy="4331804"/>
          </a:xfrm>
        </p:spPr>
        <p:txBody>
          <a:bodyPr>
            <a:normAutofit/>
          </a:bodyPr>
          <a:lstStyle/>
          <a:p>
            <a:r>
              <a:rPr lang="en-IN" dirty="0" smtClean="0"/>
              <a:t> </a:t>
            </a:r>
            <a:r>
              <a:rPr lang="en-IN" dirty="0"/>
              <a:t>Looking at company ABC’s profile where multiple projects are handled simultaneously, it can be said that Agile methodology of EHR/EMR implementation is best suited. Company employees are always under the pressure to deliver the services on time, within budget and scope with no compromise with the quality.</a:t>
            </a:r>
            <a:endParaRPr lang="en-US" dirty="0"/>
          </a:p>
          <a:p>
            <a:pPr marL="0" indent="0">
              <a:buNone/>
            </a:pPr>
            <a:endParaRPr lang="en-US" dirty="0"/>
          </a:p>
          <a:p>
            <a:r>
              <a:rPr lang="en-IN" dirty="0" smtClean="0"/>
              <a:t> </a:t>
            </a:r>
            <a:r>
              <a:rPr lang="en-IN" dirty="0"/>
              <a:t>It is advisable to conduct a regular team meeting on daily basis as it will help in better understanding of goals by the employees which ultimately helps in achieving the goals.</a:t>
            </a:r>
            <a:endParaRPr lang="en-US" dirty="0"/>
          </a:p>
          <a:p>
            <a:pPr marL="0" indent="0">
              <a:buNone/>
            </a:pPr>
            <a:r>
              <a:rPr lang="en-IN" dirty="0"/>
              <a:t> </a:t>
            </a:r>
            <a:endParaRPr lang="en-US" dirty="0"/>
          </a:p>
          <a:p>
            <a:r>
              <a:rPr lang="en-IN" dirty="0" smtClean="0"/>
              <a:t>It </a:t>
            </a:r>
            <a:r>
              <a:rPr lang="en-IN" dirty="0"/>
              <a:t>is advisable to take the sign off from all the clients and not to take any new requirements after that.</a:t>
            </a: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04636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922319"/>
            <a:ext cx="8911687" cy="2306780"/>
          </a:xfrm>
        </p:spPr>
        <p:txBody>
          <a:bodyPr/>
          <a:lstStyle/>
          <a:p>
            <a:pPr algn="ctr"/>
            <a:r>
              <a:rPr lang="en-US" dirty="0" smtClean="0"/>
              <a:t/>
            </a:r>
            <a:br>
              <a:rPr lang="en-US" dirty="0" smtClean="0"/>
            </a:br>
            <a:r>
              <a:rPr lang="en-US" sz="8000" dirty="0" smtClean="0">
                <a:latin typeface="Algerian" panose="04020705040A02060702" pitchFamily="82" charset="0"/>
              </a:rPr>
              <a:t>Thank you</a:t>
            </a:r>
            <a:endParaRPr lang="en-US" sz="8000" dirty="0">
              <a:latin typeface="Algerian" panose="04020705040A02060702" pitchFamily="82" charset="0"/>
            </a:endParaRPr>
          </a:p>
        </p:txBody>
      </p:sp>
    </p:spTree>
    <p:extLst>
      <p:ext uri="{BB962C8B-B14F-4D97-AF65-F5344CB8AC3E}">
        <p14:creationId xmlns:p14="http://schemas.microsoft.com/office/powerpoint/2010/main" val="2937865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CONTENTS:</a:t>
            </a:r>
            <a:endParaRPr lang="en-US" sz="2800" dirty="0"/>
          </a:p>
        </p:txBody>
      </p:sp>
      <p:sp>
        <p:nvSpPr>
          <p:cNvPr id="3" name="Content Placeholder 2"/>
          <p:cNvSpPr>
            <a:spLocks noGrp="1"/>
          </p:cNvSpPr>
          <p:nvPr>
            <p:ph idx="1"/>
          </p:nvPr>
        </p:nvSpPr>
        <p:spPr>
          <a:xfrm>
            <a:off x="2589212" y="1605516"/>
            <a:ext cx="8915400" cy="4305706"/>
          </a:xfrm>
        </p:spPr>
        <p:txBody>
          <a:bodyPr/>
          <a:lstStyle/>
          <a:p>
            <a:r>
              <a:rPr lang="en-US" dirty="0" smtClean="0"/>
              <a:t>Organizational Profile</a:t>
            </a:r>
          </a:p>
          <a:p>
            <a:r>
              <a:rPr lang="en-US" dirty="0" smtClean="0"/>
              <a:t>Objectives</a:t>
            </a:r>
          </a:p>
          <a:p>
            <a:r>
              <a:rPr lang="en-US" dirty="0" smtClean="0"/>
              <a:t>Introduction</a:t>
            </a:r>
          </a:p>
          <a:p>
            <a:r>
              <a:rPr lang="en-US" dirty="0" smtClean="0"/>
              <a:t>Study criteria</a:t>
            </a:r>
          </a:p>
          <a:p>
            <a:r>
              <a:rPr lang="en-US" dirty="0" smtClean="0"/>
              <a:t>Data analysis</a:t>
            </a:r>
          </a:p>
          <a:p>
            <a:r>
              <a:rPr lang="en-US" dirty="0" smtClean="0"/>
              <a:t>Analysis</a:t>
            </a:r>
          </a:p>
          <a:p>
            <a:r>
              <a:rPr lang="en-US" dirty="0" smtClean="0"/>
              <a:t>Findings</a:t>
            </a:r>
          </a:p>
          <a:p>
            <a:r>
              <a:rPr lang="en-US" dirty="0"/>
              <a:t>Recommendations</a:t>
            </a:r>
          </a:p>
          <a:p>
            <a:pPr marL="0" indent="0">
              <a:buNone/>
            </a:pPr>
            <a:endParaRPr lang="en-US" dirty="0"/>
          </a:p>
        </p:txBody>
      </p:sp>
    </p:spTree>
    <p:extLst>
      <p:ext uri="{BB962C8B-B14F-4D97-AF65-F5344CB8AC3E}">
        <p14:creationId xmlns:p14="http://schemas.microsoft.com/office/powerpoint/2010/main" val="3246352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a:t>
            </a:r>
            <a:r>
              <a:rPr lang="en-US" sz="3200" dirty="0" smtClean="0"/>
              <a:t>llscripts</a:t>
            </a:r>
            <a:endParaRPr lang="en-US" sz="3200" dirty="0"/>
          </a:p>
        </p:txBody>
      </p:sp>
      <p:sp>
        <p:nvSpPr>
          <p:cNvPr id="3" name="Content Placeholder 2"/>
          <p:cNvSpPr>
            <a:spLocks noGrp="1"/>
          </p:cNvSpPr>
          <p:nvPr>
            <p:ph idx="1"/>
          </p:nvPr>
        </p:nvSpPr>
        <p:spPr/>
        <p:txBody>
          <a:bodyPr>
            <a:normAutofit/>
          </a:bodyPr>
          <a:lstStyle/>
          <a:p>
            <a:r>
              <a:rPr lang="en-US" sz="1600" dirty="0" smtClean="0"/>
              <a:t>Allscripts is the brand name of Chicago-based </a:t>
            </a:r>
            <a:r>
              <a:rPr lang="en-US" sz="1600" dirty="0" err="1" smtClean="0"/>
              <a:t>AllscriptsMisys</a:t>
            </a:r>
            <a:r>
              <a:rPr lang="en-US" sz="1600" dirty="0" smtClean="0"/>
              <a:t> Healthcare Solutions Inc., which was formed in 2008 by the merger of part of Allscripts Healthcare Solutions Inc. with London-based Misys Healthcare Systems LLC.</a:t>
            </a:r>
          </a:p>
          <a:p>
            <a:r>
              <a:rPr lang="en-US" sz="1600" dirty="0" smtClean="0"/>
              <a:t>Allscripts </a:t>
            </a:r>
            <a:r>
              <a:rPr lang="en-US" sz="1600" dirty="0"/>
              <a:t>is a brand which out stands every other brand in terms of health care Information Technology services</a:t>
            </a:r>
            <a:r>
              <a:rPr lang="en-US" sz="1600" dirty="0" smtClean="0"/>
              <a:t>.</a:t>
            </a:r>
          </a:p>
          <a:p>
            <a:r>
              <a:rPr lang="en-US" sz="1600" dirty="0" smtClean="0"/>
              <a:t>Allscripts now develops and sells software and services to various types of health care providers.</a:t>
            </a:r>
          </a:p>
          <a:p>
            <a:r>
              <a:rPr lang="en-US" sz="1600" dirty="0" smtClean="0"/>
              <a:t>more than 160,000 physicians and approximately 800 hospitals currently use its products.</a:t>
            </a:r>
            <a:endParaRPr lang="en-US" sz="1600" dirty="0" smtClean="0">
              <a:effectLst/>
            </a:endParaRPr>
          </a:p>
          <a:p>
            <a:endParaRPr lang="en-US" sz="1600" dirty="0"/>
          </a:p>
        </p:txBody>
      </p:sp>
    </p:spTree>
    <p:extLst>
      <p:ext uri="{BB962C8B-B14F-4D97-AF65-F5344CB8AC3E}">
        <p14:creationId xmlns:p14="http://schemas.microsoft.com/office/powerpoint/2010/main" val="3096600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smtClean="0">
              <a:effectLst/>
            </a:endParaRPr>
          </a:p>
          <a:p>
            <a:pPr>
              <a:buFont typeface="Wingdings" panose="05000000000000000000" pitchFamily="2" charset="2"/>
              <a:buChar char="q"/>
            </a:pPr>
            <a:r>
              <a:rPr lang="en-US" b="1" dirty="0" smtClean="0"/>
              <a:t>General</a:t>
            </a:r>
            <a:r>
              <a:rPr lang="en-US" b="1" dirty="0"/>
              <a:t>:</a:t>
            </a:r>
            <a:r>
              <a:rPr lang="en-US" dirty="0"/>
              <a:t> </a:t>
            </a:r>
          </a:p>
          <a:p>
            <a:r>
              <a:rPr lang="en-US" dirty="0"/>
              <a:t>To analyses and understand best implementation practices and challenges faced during implementation of EMR/HER system.</a:t>
            </a:r>
          </a:p>
          <a:p>
            <a:pPr>
              <a:buFont typeface="Wingdings" panose="05000000000000000000" pitchFamily="2" charset="2"/>
              <a:buChar char="q"/>
            </a:pPr>
            <a:r>
              <a:rPr lang="en-US" b="1" dirty="0"/>
              <a:t>Specific:</a:t>
            </a:r>
            <a:endParaRPr lang="en-US" dirty="0"/>
          </a:p>
          <a:p>
            <a:pPr lvl="0"/>
            <a:r>
              <a:rPr lang="en-US" dirty="0"/>
              <a:t>To study the process of EMR/EHR system implementation in a hospital.</a:t>
            </a:r>
          </a:p>
          <a:p>
            <a:pPr lvl="0"/>
            <a:r>
              <a:rPr lang="en-US" dirty="0"/>
              <a:t>To understand the major challenges faced during the process of implementation.</a:t>
            </a:r>
          </a:p>
          <a:p>
            <a:pPr lvl="0"/>
            <a:r>
              <a:rPr lang="en-US" dirty="0"/>
              <a:t>To study the major reasons for a failure to implement a successful EMR/EHR system in a hospital.</a:t>
            </a:r>
          </a:p>
          <a:p>
            <a:pPr lvl="0"/>
            <a:r>
              <a:rPr lang="en-US" dirty="0"/>
              <a:t>To analyze the importance of key stakeholders in a successful EMR/EHR system implementation.</a:t>
            </a:r>
          </a:p>
          <a:p>
            <a:endParaRPr lang="en-US" dirty="0"/>
          </a:p>
          <a:p>
            <a:endParaRPr lang="en-US" dirty="0"/>
          </a:p>
        </p:txBody>
      </p:sp>
    </p:spTree>
    <p:extLst>
      <p:ext uri="{BB962C8B-B14F-4D97-AF65-F5344CB8AC3E}">
        <p14:creationId xmlns:p14="http://schemas.microsoft.com/office/powerpoint/2010/main" val="3722543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0699" y="340242"/>
            <a:ext cx="9643914" cy="955994"/>
          </a:xfrm>
        </p:spPr>
        <p:txBody>
          <a:bodyPr/>
          <a:lstStyle/>
          <a:p>
            <a:r>
              <a:rPr lang="en-US" dirty="0"/>
              <a:t>I</a:t>
            </a:r>
            <a:r>
              <a:rPr lang="en-US" dirty="0" smtClean="0"/>
              <a:t>ntroduction</a:t>
            </a:r>
            <a:endParaRPr lang="en-US" dirty="0"/>
          </a:p>
        </p:txBody>
      </p:sp>
      <p:sp>
        <p:nvSpPr>
          <p:cNvPr id="3" name="Content Placeholder 2"/>
          <p:cNvSpPr>
            <a:spLocks noGrp="1"/>
          </p:cNvSpPr>
          <p:nvPr>
            <p:ph idx="1"/>
          </p:nvPr>
        </p:nvSpPr>
        <p:spPr>
          <a:xfrm>
            <a:off x="838200" y="1296236"/>
            <a:ext cx="10515600" cy="5441448"/>
          </a:xfrm>
        </p:spPr>
        <p:txBody>
          <a:bodyPr>
            <a:normAutofit/>
          </a:bodyPr>
          <a:lstStyle/>
          <a:p>
            <a:r>
              <a:rPr lang="en-US" sz="2000" dirty="0"/>
              <a:t>An </a:t>
            </a:r>
            <a:r>
              <a:rPr lang="en-US" sz="2000" b="1" dirty="0"/>
              <a:t>electronic medical record</a:t>
            </a:r>
            <a:r>
              <a:rPr lang="en-US" sz="2000" dirty="0"/>
              <a:t>, An EMR contains the standard medical and clinical data gathered in one provider’s </a:t>
            </a:r>
            <a:r>
              <a:rPr lang="en-US" sz="2000" dirty="0" smtClean="0"/>
              <a:t>office.</a:t>
            </a:r>
          </a:p>
          <a:p>
            <a:r>
              <a:rPr lang="en-US" sz="2000" dirty="0"/>
              <a:t>An </a:t>
            </a:r>
            <a:r>
              <a:rPr lang="en-US" sz="2000" b="1" dirty="0"/>
              <a:t>electronic health record </a:t>
            </a:r>
            <a:r>
              <a:rPr lang="en-US" sz="2000" dirty="0"/>
              <a:t>is a systematized collection of patient and population electronically-stored health information in a digital </a:t>
            </a:r>
            <a:r>
              <a:rPr lang="en-US" sz="2000" dirty="0" smtClean="0"/>
              <a:t>format</a:t>
            </a:r>
          </a:p>
          <a:p>
            <a:r>
              <a:rPr lang="en-US" sz="2000" b="1" dirty="0"/>
              <a:t>Meaningful use</a:t>
            </a:r>
            <a:r>
              <a:rPr lang="en-US" sz="2000" dirty="0"/>
              <a:t>, in a health information technology context, defines the use of electronic health records and related technology within a healthcare </a:t>
            </a:r>
            <a:r>
              <a:rPr lang="en-US" sz="2000" dirty="0" smtClean="0"/>
              <a:t>organization</a:t>
            </a:r>
          </a:p>
          <a:p>
            <a:r>
              <a:rPr lang="en-US" sz="2000" dirty="0"/>
              <a:t>An </a:t>
            </a:r>
            <a:r>
              <a:rPr lang="en-US" sz="2000" b="1" dirty="0"/>
              <a:t>electronic health record</a:t>
            </a:r>
            <a:r>
              <a:rPr lang="en-US" sz="2000" dirty="0"/>
              <a:t> (</a:t>
            </a:r>
            <a:r>
              <a:rPr lang="en-US" sz="2000" b="1" dirty="0"/>
              <a:t>EHR</a:t>
            </a:r>
            <a:r>
              <a:rPr lang="en-US" sz="2000" dirty="0"/>
              <a:t>) </a:t>
            </a:r>
            <a:r>
              <a:rPr lang="en-US" sz="2000" b="1" dirty="0"/>
              <a:t>implementation</a:t>
            </a:r>
            <a:r>
              <a:rPr lang="en-US" sz="2000" dirty="0"/>
              <a:t> plan is a comprehensive set of strategies and steps used by a health care organization when preparing for and executing the adoption of an electronic-based health care system</a:t>
            </a:r>
            <a:r>
              <a:rPr lang="en-US" sz="2000" dirty="0" smtClean="0"/>
              <a:t>.</a:t>
            </a:r>
          </a:p>
          <a:p>
            <a:r>
              <a:rPr lang="en-US" sz="2000" b="1" dirty="0"/>
              <a:t>Implementation </a:t>
            </a:r>
            <a:r>
              <a:rPr lang="en-US" sz="2000" b="1" dirty="0" smtClean="0"/>
              <a:t>Practices</a:t>
            </a:r>
          </a:p>
          <a:p>
            <a:pPr marL="0" indent="0">
              <a:buNone/>
            </a:pPr>
            <a:r>
              <a:rPr lang="en-US" sz="2000" b="1" dirty="0" smtClean="0"/>
              <a:t>1.Big </a:t>
            </a:r>
            <a:r>
              <a:rPr lang="en-US" sz="2000" b="1" dirty="0"/>
              <a:t>Bang </a:t>
            </a:r>
            <a:r>
              <a:rPr lang="en-US" sz="2000" b="1" dirty="0" smtClean="0"/>
              <a:t>Approach</a:t>
            </a:r>
            <a:r>
              <a:rPr lang="en-US" sz="2000" dirty="0"/>
              <a:t>: All the functionality of the new system is introduced to entire organization at once</a:t>
            </a:r>
            <a:r>
              <a:rPr lang="en-US" sz="2000" dirty="0" smtClean="0"/>
              <a:t>.</a:t>
            </a:r>
          </a:p>
          <a:p>
            <a:pPr marL="0" indent="0">
              <a:buNone/>
            </a:pPr>
            <a:r>
              <a:rPr lang="en-IN" sz="2000" b="1" dirty="0" smtClean="0"/>
              <a:t>2.Phased </a:t>
            </a:r>
            <a:r>
              <a:rPr lang="en-IN" sz="2000" b="1" dirty="0"/>
              <a:t>Approach: </a:t>
            </a:r>
            <a:r>
              <a:rPr lang="en-IN" sz="2000" dirty="0"/>
              <a:t>Here functionality is introduced incrementally in </a:t>
            </a:r>
            <a:r>
              <a:rPr lang="en-IN" sz="2000" dirty="0" smtClean="0"/>
              <a:t>phases.</a:t>
            </a:r>
            <a:endParaRPr lang="en-US" sz="2000" dirty="0"/>
          </a:p>
        </p:txBody>
      </p:sp>
    </p:spTree>
    <p:extLst>
      <p:ext uri="{BB962C8B-B14F-4D97-AF65-F5344CB8AC3E}">
        <p14:creationId xmlns:p14="http://schemas.microsoft.com/office/powerpoint/2010/main" val="2927113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3155" y="202019"/>
            <a:ext cx="9648863" cy="6443330"/>
          </a:xfrm>
        </p:spPr>
        <p:txBody>
          <a:bodyPr>
            <a:normAutofit fontScale="70000" lnSpcReduction="20000"/>
          </a:bodyPr>
          <a:lstStyle/>
          <a:p>
            <a:pPr marL="0" indent="0">
              <a:buNone/>
            </a:pPr>
            <a:r>
              <a:rPr lang="en-US" sz="2900" b="1" dirty="0" smtClean="0"/>
              <a:t>3. Waterfall Model</a:t>
            </a:r>
          </a:p>
          <a:p>
            <a:pPr marL="0" indent="0">
              <a:buNone/>
            </a:pPr>
            <a:r>
              <a:rPr lang="en-US" sz="2900" b="1" dirty="0" smtClean="0"/>
              <a:t>4. </a:t>
            </a:r>
            <a:r>
              <a:rPr lang="en-US" sz="2900" b="1" dirty="0"/>
              <a:t>Agile </a:t>
            </a:r>
            <a:r>
              <a:rPr lang="en-US" sz="2900" b="1" dirty="0" smtClean="0"/>
              <a:t>Methodology</a:t>
            </a:r>
            <a:endParaRPr lang="en-US" sz="2900" b="1" dirty="0" smtClean="0"/>
          </a:p>
          <a:p>
            <a:pPr marL="0" indent="0">
              <a:buNone/>
            </a:pPr>
            <a:endParaRPr lang="en-US" sz="2900" b="1" dirty="0"/>
          </a:p>
          <a:p>
            <a:pPr marL="0" indent="0">
              <a:buNone/>
            </a:pPr>
            <a:r>
              <a:rPr lang="en-US" sz="2900" b="1" dirty="0" smtClean="0"/>
              <a:t>Implementation </a:t>
            </a:r>
            <a:r>
              <a:rPr lang="en-US" sz="2900" b="1" dirty="0"/>
              <a:t>Process</a:t>
            </a:r>
            <a:endParaRPr lang="en-US" sz="2900" dirty="0"/>
          </a:p>
          <a:p>
            <a:pPr marL="0" indent="0">
              <a:buNone/>
            </a:pPr>
            <a:r>
              <a:rPr lang="en-IN" sz="2900" b="1" dirty="0" smtClean="0"/>
              <a:t>1.Pre-Implementation</a:t>
            </a:r>
          </a:p>
          <a:p>
            <a:pPr>
              <a:buFont typeface="Wingdings" panose="05000000000000000000" pitchFamily="2" charset="2"/>
              <a:buChar char="§"/>
            </a:pPr>
            <a:r>
              <a:rPr lang="en-IN" sz="2900" dirty="0" smtClean="0"/>
              <a:t>Contract</a:t>
            </a:r>
            <a:endParaRPr lang="en-US" sz="2900" dirty="0"/>
          </a:p>
          <a:p>
            <a:pPr>
              <a:buFont typeface="Wingdings" panose="05000000000000000000" pitchFamily="2" charset="2"/>
              <a:buChar char="§"/>
            </a:pPr>
            <a:r>
              <a:rPr lang="en-US" sz="2900" dirty="0" smtClean="0"/>
              <a:t>Planning</a:t>
            </a:r>
          </a:p>
          <a:p>
            <a:pPr>
              <a:buFont typeface="Wingdings" panose="05000000000000000000" pitchFamily="2" charset="2"/>
              <a:buChar char="§"/>
            </a:pPr>
            <a:r>
              <a:rPr lang="en-US" sz="2900" dirty="0"/>
              <a:t>Assess existing </a:t>
            </a:r>
            <a:r>
              <a:rPr lang="en-US" sz="2900" dirty="0" smtClean="0"/>
              <a:t>systems</a:t>
            </a:r>
          </a:p>
          <a:p>
            <a:pPr>
              <a:buFont typeface="Wingdings" panose="05000000000000000000" pitchFamily="2" charset="2"/>
              <a:buChar char="§"/>
            </a:pPr>
            <a:r>
              <a:rPr lang="en-US" sz="2900" dirty="0"/>
              <a:t>Needs with EHR </a:t>
            </a:r>
          </a:p>
          <a:p>
            <a:pPr>
              <a:buFont typeface="Wingdings" panose="05000000000000000000" pitchFamily="2" charset="2"/>
              <a:buChar char="§"/>
            </a:pPr>
            <a:r>
              <a:rPr lang="en-US" sz="2900" dirty="0"/>
              <a:t>“As is” Process study</a:t>
            </a:r>
          </a:p>
          <a:p>
            <a:pPr>
              <a:buFont typeface="Wingdings" panose="05000000000000000000" pitchFamily="2" charset="2"/>
              <a:buChar char="§"/>
            </a:pPr>
            <a:r>
              <a:rPr lang="en-US" sz="2900" dirty="0"/>
              <a:t>Infrastructure Assessment</a:t>
            </a:r>
          </a:p>
          <a:p>
            <a:pPr>
              <a:buFont typeface="Wingdings" panose="05000000000000000000" pitchFamily="2" charset="2"/>
              <a:buChar char="§"/>
            </a:pPr>
            <a:r>
              <a:rPr lang="en-US" sz="2900" dirty="0"/>
              <a:t>Functional Requirement Gathering</a:t>
            </a:r>
          </a:p>
          <a:p>
            <a:pPr>
              <a:buFont typeface="Wingdings" panose="05000000000000000000" pitchFamily="2" charset="2"/>
              <a:buChar char="§"/>
            </a:pPr>
            <a:r>
              <a:rPr lang="en-US" sz="2900" dirty="0"/>
              <a:t>“To be” Process Definition</a:t>
            </a:r>
          </a:p>
          <a:p>
            <a:pPr>
              <a:buFont typeface="Wingdings" panose="05000000000000000000" pitchFamily="2" charset="2"/>
              <a:buChar char="§"/>
            </a:pPr>
            <a:r>
              <a:rPr lang="en-US" sz="2900" dirty="0"/>
              <a:t>Gap Analysis</a:t>
            </a:r>
          </a:p>
          <a:p>
            <a:pPr>
              <a:buFont typeface="Wingdings" panose="05000000000000000000" pitchFamily="2" charset="2"/>
              <a:buChar char="§"/>
            </a:pPr>
            <a:r>
              <a:rPr lang="en-US" sz="2900" dirty="0"/>
              <a:t>Address training needs early</a:t>
            </a:r>
          </a:p>
          <a:p>
            <a:pPr>
              <a:buFont typeface="Wingdings" panose="05000000000000000000" pitchFamily="2" charset="2"/>
              <a:buChar char="§"/>
            </a:pPr>
            <a:r>
              <a:rPr lang="en-US" sz="2900" dirty="0"/>
              <a:t>Develop data migration plan</a:t>
            </a:r>
          </a:p>
          <a:p>
            <a:pPr marL="0" indent="0">
              <a:buNone/>
            </a:pPr>
            <a:r>
              <a:rPr lang="en-US" sz="2900" b="1" dirty="0" smtClean="0"/>
              <a:t> </a:t>
            </a:r>
            <a:endParaRPr lang="en-US" sz="2900" dirty="0"/>
          </a:p>
          <a:p>
            <a:pPr marL="0" indent="0">
              <a:buNone/>
            </a:pPr>
            <a:endParaRPr lang="en-US" sz="2000" dirty="0"/>
          </a:p>
          <a:p>
            <a:pPr marL="0" indent="0">
              <a:buNone/>
            </a:pPr>
            <a:endParaRPr lang="en-US" sz="1600" dirty="0"/>
          </a:p>
        </p:txBody>
      </p:sp>
    </p:spTree>
    <p:extLst>
      <p:ext uri="{BB962C8B-B14F-4D97-AF65-F5344CB8AC3E}">
        <p14:creationId xmlns:p14="http://schemas.microsoft.com/office/powerpoint/2010/main" val="4031554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68" y="138503"/>
            <a:ext cx="10515600" cy="5900237"/>
          </a:xfrm>
        </p:spPr>
        <p:txBody>
          <a:bodyPr>
            <a:normAutofit/>
          </a:bodyPr>
          <a:lstStyle/>
          <a:p>
            <a:pPr marL="0" indent="0">
              <a:buNone/>
            </a:pPr>
            <a:endParaRPr lang="en-US" sz="1600" dirty="0"/>
          </a:p>
          <a:p>
            <a:pPr marL="0" indent="0">
              <a:buNone/>
            </a:pPr>
            <a:r>
              <a:rPr lang="en-US" sz="2000" b="1" dirty="0" smtClean="0"/>
              <a:t>2. Implementation</a:t>
            </a:r>
          </a:p>
          <a:p>
            <a:pPr>
              <a:buFont typeface="Wingdings" panose="05000000000000000000" pitchFamily="2" charset="2"/>
              <a:buChar char="§"/>
            </a:pPr>
            <a:r>
              <a:rPr lang="en-US" sz="2000" dirty="0" smtClean="0"/>
              <a:t>Training</a:t>
            </a:r>
          </a:p>
          <a:p>
            <a:pPr>
              <a:buFont typeface="Wingdings" panose="05000000000000000000" pitchFamily="2" charset="2"/>
              <a:buChar char="§"/>
            </a:pPr>
            <a:r>
              <a:rPr lang="en-US" sz="2000" dirty="0"/>
              <a:t>Transition into new systems</a:t>
            </a:r>
          </a:p>
          <a:p>
            <a:pPr>
              <a:buFont typeface="Wingdings" panose="05000000000000000000" pitchFamily="2" charset="2"/>
              <a:buChar char="§"/>
            </a:pPr>
            <a:r>
              <a:rPr lang="en-US" sz="2000" dirty="0"/>
              <a:t>"Mock" go-live </a:t>
            </a:r>
            <a:r>
              <a:rPr lang="en-US" sz="2000" dirty="0" smtClean="0"/>
              <a:t>test</a:t>
            </a:r>
          </a:p>
          <a:p>
            <a:pPr>
              <a:buFont typeface="Wingdings" panose="05000000000000000000" pitchFamily="2" charset="2"/>
              <a:buChar char="§"/>
            </a:pPr>
            <a:r>
              <a:rPr lang="en-US" sz="2000" dirty="0"/>
              <a:t>System </a:t>
            </a:r>
            <a:r>
              <a:rPr lang="en-US" sz="2000" dirty="0" smtClean="0"/>
              <a:t>testing</a:t>
            </a:r>
          </a:p>
          <a:p>
            <a:pPr marL="0" indent="0">
              <a:buNone/>
            </a:pPr>
            <a:r>
              <a:rPr lang="en-US" sz="2000" b="1" dirty="0" smtClean="0"/>
              <a:t>3. Post-Implementation</a:t>
            </a:r>
            <a:endParaRPr lang="en-US" sz="2000" dirty="0" smtClean="0"/>
          </a:p>
          <a:p>
            <a:pPr>
              <a:buFont typeface="Wingdings" panose="05000000000000000000" pitchFamily="2" charset="2"/>
              <a:buChar char="§"/>
            </a:pPr>
            <a:r>
              <a:rPr lang="en-US" sz="2000" dirty="0" smtClean="0"/>
              <a:t>Additional training</a:t>
            </a:r>
          </a:p>
          <a:p>
            <a:pPr>
              <a:buFont typeface="Wingdings" panose="05000000000000000000" pitchFamily="2" charset="2"/>
              <a:buChar char="§"/>
            </a:pPr>
            <a:r>
              <a:rPr lang="en-US" sz="2000" dirty="0" smtClean="0"/>
              <a:t>New users’ training</a:t>
            </a:r>
          </a:p>
          <a:p>
            <a:pPr>
              <a:buFont typeface="Wingdings" panose="05000000000000000000" pitchFamily="2" charset="2"/>
              <a:buChar char="§"/>
            </a:pPr>
            <a:r>
              <a:rPr lang="en-US" sz="2000" dirty="0" smtClean="0"/>
              <a:t>Support Services</a:t>
            </a:r>
          </a:p>
          <a:p>
            <a:pPr>
              <a:buFont typeface="Wingdings" panose="05000000000000000000" pitchFamily="2" charset="2"/>
              <a:buChar char="§"/>
            </a:pPr>
            <a:endParaRPr lang="en-US" sz="1600" dirty="0"/>
          </a:p>
          <a:p>
            <a:pPr marL="0" indent="0">
              <a:buNone/>
            </a:pPr>
            <a:endParaRPr lang="en-US" sz="1600" dirty="0"/>
          </a:p>
          <a:p>
            <a:pPr marL="0" indent="0">
              <a:buNone/>
            </a:pPr>
            <a:endParaRPr lang="en-US" sz="1600" dirty="0"/>
          </a:p>
        </p:txBody>
      </p:sp>
    </p:spTree>
    <p:extLst>
      <p:ext uri="{BB962C8B-B14F-4D97-AF65-F5344CB8AC3E}">
        <p14:creationId xmlns:p14="http://schemas.microsoft.com/office/powerpoint/2010/main" val="4204960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6391" y="624110"/>
            <a:ext cx="9548221" cy="1280890"/>
          </a:xfrm>
        </p:spPr>
        <p:txBody>
          <a:bodyPr/>
          <a:lstStyle/>
          <a:p>
            <a:r>
              <a:rPr lang="en-US" dirty="0"/>
              <a:t>M</a:t>
            </a:r>
            <a:r>
              <a:rPr lang="en-US" dirty="0" smtClean="0"/>
              <a:t>ethodology</a:t>
            </a:r>
            <a:endParaRPr lang="en-US" dirty="0"/>
          </a:p>
        </p:txBody>
      </p:sp>
      <p:sp>
        <p:nvSpPr>
          <p:cNvPr id="3" name="Content Placeholder 2"/>
          <p:cNvSpPr>
            <a:spLocks noGrp="1"/>
          </p:cNvSpPr>
          <p:nvPr>
            <p:ph idx="1"/>
          </p:nvPr>
        </p:nvSpPr>
        <p:spPr>
          <a:xfrm>
            <a:off x="2589212" y="1743740"/>
            <a:ext cx="8915400" cy="4167482"/>
          </a:xfrm>
        </p:spPr>
        <p:txBody>
          <a:bodyPr>
            <a:normAutofit/>
          </a:bodyPr>
          <a:lstStyle/>
          <a:p>
            <a:r>
              <a:rPr lang="en-US" b="1" dirty="0"/>
              <a:t>Study Design</a:t>
            </a:r>
            <a:endParaRPr lang="en-US" dirty="0"/>
          </a:p>
          <a:p>
            <a:pPr marL="0" indent="0">
              <a:buNone/>
            </a:pPr>
            <a:r>
              <a:rPr lang="en-US" dirty="0" smtClean="0"/>
              <a:t>      Exploratory </a:t>
            </a:r>
            <a:r>
              <a:rPr lang="en-US" dirty="0"/>
              <a:t>and Descriptive study</a:t>
            </a:r>
          </a:p>
          <a:p>
            <a:r>
              <a:rPr lang="en-US" b="1" dirty="0"/>
              <a:t>Data Collection</a:t>
            </a:r>
            <a:r>
              <a:rPr lang="en-US" dirty="0"/>
              <a:t>	</a:t>
            </a:r>
          </a:p>
          <a:p>
            <a:pPr marL="0" indent="0">
              <a:buNone/>
            </a:pPr>
            <a:r>
              <a:rPr lang="en-US" dirty="0" smtClean="0"/>
              <a:t>      Convenient </a:t>
            </a:r>
            <a:r>
              <a:rPr lang="en-US" dirty="0"/>
              <a:t>sampling method was used with a sample size of 40</a:t>
            </a:r>
          </a:p>
          <a:p>
            <a:pPr>
              <a:buFont typeface="Wingdings" panose="05000000000000000000" pitchFamily="2" charset="2"/>
              <a:buChar char="q"/>
            </a:pPr>
            <a:r>
              <a:rPr lang="en-US" dirty="0"/>
              <a:t>Primary data from:</a:t>
            </a:r>
            <a:r>
              <a:rPr lang="en-US" b="1" dirty="0"/>
              <a:t> </a:t>
            </a:r>
            <a:r>
              <a:rPr lang="en-US" dirty="0" smtClean="0"/>
              <a:t>quantitative </a:t>
            </a:r>
            <a:r>
              <a:rPr lang="en-US" dirty="0"/>
              <a:t>survey analysis of major key stakeholders involved in EMR/EHR system implementation and support</a:t>
            </a:r>
          </a:p>
          <a:p>
            <a:pPr>
              <a:buFont typeface="Wingdings" panose="05000000000000000000" pitchFamily="2" charset="2"/>
              <a:buChar char="q"/>
            </a:pPr>
            <a:r>
              <a:rPr lang="en-US" dirty="0"/>
              <a:t>Secondary data </a:t>
            </a:r>
            <a:r>
              <a:rPr lang="en-US" dirty="0" smtClean="0"/>
              <a:t>from:</a:t>
            </a:r>
            <a:endParaRPr lang="en-US" dirty="0"/>
          </a:p>
          <a:p>
            <a:pPr lvl="0">
              <a:buFont typeface="Wingdings" panose="05000000000000000000" pitchFamily="2" charset="2"/>
              <a:buChar char="§"/>
            </a:pPr>
            <a:r>
              <a:rPr lang="en-US" dirty="0"/>
              <a:t>Training companion </a:t>
            </a:r>
            <a:r>
              <a:rPr lang="en-US" dirty="0" smtClean="0"/>
              <a:t>of company</a:t>
            </a:r>
            <a:endParaRPr lang="en-US" dirty="0" smtClean="0">
              <a:effectLst/>
            </a:endParaRPr>
          </a:p>
          <a:p>
            <a:pPr lvl="0">
              <a:buFont typeface="Wingdings" panose="05000000000000000000" pitchFamily="2" charset="2"/>
              <a:buChar char="§"/>
            </a:pPr>
            <a:r>
              <a:rPr lang="en-US" dirty="0"/>
              <a:t>User-web portal </a:t>
            </a:r>
            <a:r>
              <a:rPr lang="en-US"/>
              <a:t>of </a:t>
            </a:r>
            <a:r>
              <a:rPr lang="en-US" smtClean="0"/>
              <a:t>company</a:t>
            </a:r>
            <a:endParaRPr lang="en-US" dirty="0" smtClean="0">
              <a:effectLst/>
            </a:endParaRPr>
          </a:p>
          <a:p>
            <a:pPr>
              <a:buFont typeface="Wingdings" panose="05000000000000000000" pitchFamily="2" charset="2"/>
              <a:buChar char="§"/>
            </a:pPr>
            <a:endParaRPr lang="en-US" dirty="0"/>
          </a:p>
        </p:txBody>
      </p:sp>
    </p:spTree>
    <p:extLst>
      <p:ext uri="{BB962C8B-B14F-4D97-AF65-F5344CB8AC3E}">
        <p14:creationId xmlns:p14="http://schemas.microsoft.com/office/powerpoint/2010/main" val="2206470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04788"/>
            <a:ext cx="9661525" cy="711200"/>
          </a:xfrm>
        </p:spPr>
        <p:txBody>
          <a:bodyPr>
            <a:normAutofit fontScale="90000"/>
          </a:bodyPr>
          <a:lstStyle/>
          <a:p>
            <a:pPr algn="ctr"/>
            <a:r>
              <a:rPr lang="en-IN" b="1" dirty="0" smtClean="0"/>
              <a:t> </a:t>
            </a:r>
            <a:r>
              <a:rPr lang="en-IN" sz="3600" b="1" dirty="0" smtClean="0"/>
              <a:t>Result</a:t>
            </a:r>
            <a:r>
              <a:rPr lang="en-US" sz="2800" dirty="0" smtClean="0"/>
              <a:t/>
            </a:r>
            <a:br>
              <a:rPr lang="en-US" sz="2800" dirty="0" smtClean="0"/>
            </a:br>
            <a:endParaRPr lang="en-US" dirty="0"/>
          </a:p>
        </p:txBody>
      </p:sp>
      <p:sp>
        <p:nvSpPr>
          <p:cNvPr id="5" name="Rectangle 1"/>
          <p:cNvSpPr>
            <a:spLocks noChangeArrowheads="1"/>
          </p:cNvSpPr>
          <p:nvPr/>
        </p:nvSpPr>
        <p:spPr bwMode="auto">
          <a:xfrm>
            <a:off x="-637674" y="36345"/>
            <a:ext cx="17291352" cy="45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2181660834"/>
              </p:ext>
            </p:extLst>
          </p:nvPr>
        </p:nvGraphicFramePr>
        <p:xfrm>
          <a:off x="1509823" y="1084431"/>
          <a:ext cx="4518838" cy="1529788"/>
        </p:xfrm>
        <a:graphic>
          <a:graphicData uri="http://schemas.openxmlformats.org/drawingml/2006/table">
            <a:tbl>
              <a:tblPr firstRow="1" firstCol="1" bandRow="1">
                <a:tableStyleId>{5C22544A-7EE6-4342-B048-85BDC9FD1C3A}</a:tableStyleId>
              </a:tblPr>
              <a:tblGrid>
                <a:gridCol w="400531"/>
                <a:gridCol w="1919051"/>
                <a:gridCol w="555322"/>
                <a:gridCol w="555322"/>
                <a:gridCol w="555322"/>
                <a:gridCol w="533290"/>
              </a:tblGrid>
              <a:tr h="688540">
                <a:tc>
                  <a:txBody>
                    <a:bodyPr/>
                    <a:lstStyle/>
                    <a:p>
                      <a:pPr marL="0" marR="0">
                        <a:lnSpc>
                          <a:spcPct val="115000"/>
                        </a:lnSpc>
                        <a:spcBef>
                          <a:spcPts val="0"/>
                        </a:spcBef>
                        <a:spcAft>
                          <a:spcPts val="0"/>
                        </a:spcAft>
                      </a:pPr>
                      <a:r>
                        <a:rPr lang="en-IN" sz="1200">
                          <a:effectLst/>
                        </a:rPr>
                        <a:t>S.no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dirty="0">
                          <a:effectLst/>
                        </a:rPr>
                        <a:t>Question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Always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Often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Seldom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dirty="0">
                          <a:effectLst/>
                        </a:rPr>
                        <a:t>Can’t say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46945">
                <a:tc>
                  <a:txBody>
                    <a:bodyPr/>
                    <a:lstStyle/>
                    <a:p>
                      <a:pPr marL="0" marR="0">
                        <a:lnSpc>
                          <a:spcPct val="115000"/>
                        </a:lnSpc>
                        <a:spcBef>
                          <a:spcPts val="0"/>
                        </a:spcBef>
                        <a:spcAft>
                          <a:spcPts val="0"/>
                        </a:spcAft>
                      </a:pPr>
                      <a:r>
                        <a:rPr lang="en-IN"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Does your company finish all your projects within the given time frame?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41.67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58.33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dirty="0">
                          <a:effectLst/>
                        </a:rPr>
                        <a:t> </a:t>
                      </a:r>
                      <a:endParaRPr lang="en-US" sz="1100" dirty="0">
                        <a:effectLst/>
                      </a:endParaRPr>
                    </a:p>
                    <a:p>
                      <a:pPr marL="0" marR="0">
                        <a:lnSpc>
                          <a:spcPct val="115000"/>
                        </a:lnSpc>
                        <a:spcBef>
                          <a:spcPts val="0"/>
                        </a:spcBef>
                        <a:spcAft>
                          <a:spcPts val="0"/>
                        </a:spcAft>
                      </a:pPr>
                      <a:r>
                        <a:rPr lang="en-IN" sz="1200" dirty="0">
                          <a:effectLst/>
                        </a:rPr>
                        <a:t>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2" name="Chart 11"/>
          <p:cNvGraphicFramePr/>
          <p:nvPr>
            <p:extLst>
              <p:ext uri="{D42A27DB-BD31-4B8C-83A1-F6EECF244321}">
                <p14:modId xmlns:p14="http://schemas.microsoft.com/office/powerpoint/2010/main" val="3649018801"/>
              </p:ext>
            </p:extLst>
          </p:nvPr>
        </p:nvGraphicFramePr>
        <p:xfrm>
          <a:off x="6857999" y="915988"/>
          <a:ext cx="4072271" cy="17740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469559477"/>
              </p:ext>
            </p:extLst>
          </p:nvPr>
        </p:nvGraphicFramePr>
        <p:xfrm>
          <a:off x="1509822" y="2998381"/>
          <a:ext cx="4518840" cy="1483793"/>
        </p:xfrm>
        <a:graphic>
          <a:graphicData uri="http://schemas.openxmlformats.org/drawingml/2006/table">
            <a:tbl>
              <a:tblPr firstRow="1" firstCol="1" bandRow="1">
                <a:tableStyleId>{5C22544A-7EE6-4342-B048-85BDC9FD1C3A}</a:tableStyleId>
              </a:tblPr>
              <a:tblGrid>
                <a:gridCol w="400207"/>
                <a:gridCol w="1920548"/>
                <a:gridCol w="555072"/>
                <a:gridCol w="555072"/>
                <a:gridCol w="555072"/>
                <a:gridCol w="532869"/>
              </a:tblGrid>
              <a:tr h="642545">
                <a:tc>
                  <a:txBody>
                    <a:bodyPr/>
                    <a:lstStyle/>
                    <a:p>
                      <a:pPr marL="0" marR="0">
                        <a:lnSpc>
                          <a:spcPct val="115000"/>
                        </a:lnSpc>
                        <a:spcBef>
                          <a:spcPts val="0"/>
                        </a:spcBef>
                        <a:spcAft>
                          <a:spcPts val="0"/>
                        </a:spcAft>
                      </a:pPr>
                      <a:r>
                        <a:rPr lang="en-IN" sz="1200">
                          <a:effectLst/>
                        </a:rPr>
                        <a:t>S.no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Question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Always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Often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Seldom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60953">
                <a:tc>
                  <a:txBody>
                    <a:bodyPr/>
                    <a:lstStyle/>
                    <a:p>
                      <a:pPr marL="0" marR="0">
                        <a:lnSpc>
                          <a:spcPct val="115000"/>
                        </a:lnSpc>
                        <a:spcBef>
                          <a:spcPts val="0"/>
                        </a:spcBef>
                        <a:spcAft>
                          <a:spcPts val="0"/>
                        </a:spcAft>
                      </a:pPr>
                      <a:r>
                        <a:rPr lang="en-IN"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Does your company finish all your projects within the given budget?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44.44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50.00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dirty="0">
                          <a:effectLst/>
                        </a:rPr>
                        <a:t> </a:t>
                      </a:r>
                      <a:endParaRPr lang="en-US" sz="1100" dirty="0">
                        <a:effectLst/>
                      </a:endParaRPr>
                    </a:p>
                    <a:p>
                      <a:pPr marL="0" marR="0">
                        <a:lnSpc>
                          <a:spcPct val="115000"/>
                        </a:lnSpc>
                        <a:spcBef>
                          <a:spcPts val="0"/>
                        </a:spcBef>
                        <a:spcAft>
                          <a:spcPts val="0"/>
                        </a:spcAft>
                      </a:pPr>
                      <a:r>
                        <a:rPr lang="en-IN" sz="1200" dirty="0">
                          <a:effectLst/>
                        </a:rPr>
                        <a:t>5.56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4" name="Chart 13"/>
          <p:cNvGraphicFramePr/>
          <p:nvPr>
            <p:extLst>
              <p:ext uri="{D42A27DB-BD31-4B8C-83A1-F6EECF244321}">
                <p14:modId xmlns:p14="http://schemas.microsoft.com/office/powerpoint/2010/main" val="2734150930"/>
              </p:ext>
            </p:extLst>
          </p:nvPr>
        </p:nvGraphicFramePr>
        <p:xfrm>
          <a:off x="6857999" y="2985389"/>
          <a:ext cx="4221127" cy="17307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031010096"/>
              </p:ext>
            </p:extLst>
          </p:nvPr>
        </p:nvGraphicFramePr>
        <p:xfrm>
          <a:off x="1509822" y="4866325"/>
          <a:ext cx="4518840" cy="1549407"/>
        </p:xfrm>
        <a:graphic>
          <a:graphicData uri="http://schemas.openxmlformats.org/drawingml/2006/table">
            <a:tbl>
              <a:tblPr firstRow="1" firstCol="1" bandRow="1">
                <a:tableStyleId>{5C22544A-7EE6-4342-B048-85BDC9FD1C3A}</a:tableStyleId>
              </a:tblPr>
              <a:tblGrid>
                <a:gridCol w="388131"/>
                <a:gridCol w="1858625"/>
                <a:gridCol w="537879"/>
                <a:gridCol w="537879"/>
                <a:gridCol w="537879"/>
                <a:gridCol w="658447"/>
              </a:tblGrid>
              <a:tr h="605371">
                <a:tc>
                  <a:txBody>
                    <a:bodyPr/>
                    <a:lstStyle/>
                    <a:p>
                      <a:pPr marL="0" marR="0">
                        <a:lnSpc>
                          <a:spcPct val="115000"/>
                        </a:lnSpc>
                        <a:spcBef>
                          <a:spcPts val="0"/>
                        </a:spcBef>
                        <a:spcAft>
                          <a:spcPts val="0"/>
                        </a:spcAft>
                      </a:pPr>
                      <a:r>
                        <a:rPr lang="en-IN" sz="1200">
                          <a:effectLst/>
                        </a:rPr>
                        <a:t>S.no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Question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Always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Often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Seldom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Can’t say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18471">
                <a:tc>
                  <a:txBody>
                    <a:bodyPr/>
                    <a:lstStyle/>
                    <a:p>
                      <a:pPr marL="0" marR="0">
                        <a:lnSpc>
                          <a:spcPct val="115000"/>
                        </a:lnSpc>
                        <a:spcBef>
                          <a:spcPts val="0"/>
                        </a:spcBef>
                        <a:spcAft>
                          <a:spcPts val="0"/>
                        </a:spcAft>
                      </a:pPr>
                      <a:r>
                        <a:rPr lang="en-IN"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Does your company finish all your projects within the given scope?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44.44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38.89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a:effectLst/>
                        </a:rPr>
                        <a:t> </a:t>
                      </a:r>
                      <a:endParaRPr lang="en-US" sz="1100">
                        <a:effectLst/>
                      </a:endParaRPr>
                    </a:p>
                    <a:p>
                      <a:pPr marL="0" marR="0">
                        <a:lnSpc>
                          <a:spcPct val="115000"/>
                        </a:lnSpc>
                        <a:spcBef>
                          <a:spcPts val="0"/>
                        </a:spcBef>
                        <a:spcAft>
                          <a:spcPts val="0"/>
                        </a:spcAft>
                      </a:pPr>
                      <a:r>
                        <a:rPr lang="en-IN" sz="1200">
                          <a:effectLst/>
                        </a:rPr>
                        <a:t>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IN" sz="1200" dirty="0">
                          <a:effectLst/>
                        </a:rPr>
                        <a:t> </a:t>
                      </a:r>
                      <a:endParaRPr lang="en-US" sz="1100" dirty="0">
                        <a:effectLst/>
                      </a:endParaRPr>
                    </a:p>
                    <a:p>
                      <a:pPr marL="0" marR="0">
                        <a:lnSpc>
                          <a:spcPct val="115000"/>
                        </a:lnSpc>
                        <a:spcBef>
                          <a:spcPts val="0"/>
                        </a:spcBef>
                        <a:spcAft>
                          <a:spcPts val="0"/>
                        </a:spcAft>
                      </a:pPr>
                      <a:r>
                        <a:rPr lang="en-IN" sz="1200" dirty="0">
                          <a:effectLst/>
                        </a:rPr>
                        <a:t>16.67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6" name="Chart 15"/>
          <p:cNvGraphicFramePr/>
          <p:nvPr>
            <p:extLst>
              <p:ext uri="{D42A27DB-BD31-4B8C-83A1-F6EECF244321}">
                <p14:modId xmlns:p14="http://schemas.microsoft.com/office/powerpoint/2010/main" val="1345008740"/>
              </p:ext>
            </p:extLst>
          </p:nvPr>
        </p:nvGraphicFramePr>
        <p:xfrm>
          <a:off x="7006855" y="5011522"/>
          <a:ext cx="4072271" cy="144602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8608504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1425</TotalTime>
  <Words>1341</Words>
  <Application>Microsoft Office PowerPoint</Application>
  <PresentationFormat>Widescreen</PresentationFormat>
  <Paragraphs>437</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Algerian</vt:lpstr>
      <vt:lpstr>Arial</vt:lpstr>
      <vt:lpstr>Calibri</vt:lpstr>
      <vt:lpstr>Century Gothic</vt:lpstr>
      <vt:lpstr>Times New Roman</vt:lpstr>
      <vt:lpstr>Wingdings</vt:lpstr>
      <vt:lpstr>Wingdings 3</vt:lpstr>
      <vt:lpstr>Wisp</vt:lpstr>
      <vt:lpstr>DISSERTATION   AT   ALLSCRIPTS, PUNE  </vt:lpstr>
      <vt:lpstr>CONTENTS:</vt:lpstr>
      <vt:lpstr>Allscripts</vt:lpstr>
      <vt:lpstr>Objectives </vt:lpstr>
      <vt:lpstr>Introduction</vt:lpstr>
      <vt:lpstr>PowerPoint Presentation</vt:lpstr>
      <vt:lpstr>PowerPoint Presentation</vt:lpstr>
      <vt:lpstr>Methodology</vt:lpstr>
      <vt:lpstr> Result </vt:lpstr>
      <vt:lpstr>PowerPoint Presentation</vt:lpstr>
      <vt:lpstr>PowerPoint Presentation</vt:lpstr>
      <vt:lpstr>PowerPoint Presentation</vt:lpstr>
      <vt:lpstr>PowerPoint Presentation</vt:lpstr>
      <vt:lpstr>PowerPoint Presentation</vt:lpstr>
      <vt:lpstr>PowerPoint Presentation</vt:lpstr>
      <vt:lpstr>Findings</vt:lpstr>
      <vt:lpstr>Recommendations </vt:lpstr>
      <vt:lpstr> 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AT   ALLSCRIPTS, PUNE (Feb 2– MAY 2, 2016) </dc:title>
  <dc:creator>Sahni, Dherya</dc:creator>
  <cp:lastModifiedBy>Sahni, Dherya</cp:lastModifiedBy>
  <cp:revision>50</cp:revision>
  <dcterms:created xsi:type="dcterms:W3CDTF">2016-05-17T18:51:53Z</dcterms:created>
  <dcterms:modified xsi:type="dcterms:W3CDTF">2016-05-19T06:51:36Z</dcterms:modified>
</cp:coreProperties>
</file>