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apan%20Jyoti%20Kali\Desktop\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151483949121752"/>
          <c:y val="4.7446665320681099E-2"/>
          <c:w val="0.756613163739148"/>
          <c:h val="0.81374621441550621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  <c:pt idx="0">
                  <c:v>NSP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1stQ09</c:v>
                </c:pt>
                <c:pt idx="1">
                  <c:v>2ndQ09</c:v>
                </c:pt>
                <c:pt idx="2">
                  <c:v>3rdQ09</c:v>
                </c:pt>
                <c:pt idx="3">
                  <c:v>4thQ09</c:v>
                </c:pt>
                <c:pt idx="4">
                  <c:v>1stQ10</c:v>
                </c:pt>
                <c:pt idx="5">
                  <c:v>2ndQ10</c:v>
                </c:pt>
                <c:pt idx="6">
                  <c:v>3rdQ10</c:v>
                </c:pt>
                <c:pt idx="7">
                  <c:v>4thQ10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5</c:v>
                </c:pt>
                <c:pt idx="1">
                  <c:v>2.2999999999999998</c:v>
                </c:pt>
                <c:pt idx="2">
                  <c:v>2.2000000000000002</c:v>
                </c:pt>
                <c:pt idx="3">
                  <c:v>3.7</c:v>
                </c:pt>
                <c:pt idx="4">
                  <c:v>4.8</c:v>
                </c:pt>
                <c:pt idx="5">
                  <c:v>3.5</c:v>
                </c:pt>
                <c:pt idx="6">
                  <c:v>2.5</c:v>
                </c:pt>
                <c:pt idx="7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NSN</c:v>
                </c:pt>
              </c:strCache>
            </c:strRef>
          </c:tx>
          <c:cat>
            <c:strRef>
              <c:f>Sheet1!$B$1:$I$1</c:f>
              <c:strCache>
                <c:ptCount val="8"/>
                <c:pt idx="0">
                  <c:v>1stQ09</c:v>
                </c:pt>
                <c:pt idx="1">
                  <c:v>2ndQ09</c:v>
                </c:pt>
                <c:pt idx="2">
                  <c:v>3rdQ09</c:v>
                </c:pt>
                <c:pt idx="3">
                  <c:v>4thQ09</c:v>
                </c:pt>
                <c:pt idx="4">
                  <c:v>1stQ10</c:v>
                </c:pt>
                <c:pt idx="5">
                  <c:v>2ndQ10</c:v>
                </c:pt>
                <c:pt idx="6">
                  <c:v>3rdQ10</c:v>
                </c:pt>
                <c:pt idx="7">
                  <c:v>4thQ10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marker val="1"/>
        <c:axId val="76356608"/>
        <c:axId val="76477184"/>
      </c:lineChart>
      <c:catAx>
        <c:axId val="76356608"/>
        <c:scaling>
          <c:orientation val="minMax"/>
        </c:scaling>
        <c:axPos val="b"/>
        <c:tickLblPos val="nextTo"/>
        <c:crossAx val="76477184"/>
        <c:crosses val="autoZero"/>
        <c:auto val="1"/>
        <c:lblAlgn val="ctr"/>
        <c:lblOffset val="100"/>
      </c:catAx>
      <c:valAx>
        <c:axId val="76477184"/>
        <c:scaling>
          <c:orientation val="minMax"/>
        </c:scaling>
        <c:axPos val="l"/>
        <c:majorGridlines/>
        <c:numFmt formatCode="General" sourceLinked="1"/>
        <c:tickLblPos val="nextTo"/>
        <c:crossAx val="76356608"/>
        <c:crosses val="autoZero"/>
        <c:crossBetween val="between"/>
      </c:valAx>
    </c:plotArea>
    <c:legend>
      <c:legendPos val="r"/>
      <c:layout/>
    </c:legend>
    <c:plotVisOnly val="1"/>
  </c:chart>
  <c:spPr>
    <a:ln cmpd="sng">
      <a:solidFill>
        <a:schemeClr val="tx2">
          <a:lumMod val="75000"/>
        </a:schemeClr>
      </a:solidFill>
    </a:ln>
    <a:effectLst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Sheet2!$A$2</c:f>
              <c:strCache>
                <c:ptCount val="1"/>
                <c:pt idx="0">
                  <c:v>PTB</c:v>
                </c:pt>
              </c:strCache>
            </c:strRef>
          </c:tx>
          <c:cat>
            <c:strRef>
              <c:f>Sheet2!$B$1:$I$1</c:f>
              <c:strCache>
                <c:ptCount val="8"/>
                <c:pt idx="0">
                  <c:v>1stQ09</c:v>
                </c:pt>
                <c:pt idx="1">
                  <c:v>2ndQ09</c:v>
                </c:pt>
                <c:pt idx="2">
                  <c:v>3rdQ09</c:v>
                </c:pt>
                <c:pt idx="3">
                  <c:v>4thQ09</c:v>
                </c:pt>
                <c:pt idx="4">
                  <c:v>1stQ10</c:v>
                </c:pt>
                <c:pt idx="5">
                  <c:v>2ndQ10</c:v>
                </c:pt>
                <c:pt idx="6">
                  <c:v>3rdQ10</c:v>
                </c:pt>
                <c:pt idx="7">
                  <c:v>4thQ10</c:v>
                </c:pt>
              </c:strCache>
            </c:strRef>
          </c:cat>
          <c:val>
            <c:numRef>
              <c:f>Sheet2!$B$2:$I$2</c:f>
              <c:numCache>
                <c:formatCode>General</c:formatCode>
                <c:ptCount val="8"/>
                <c:pt idx="0">
                  <c:v>2.1</c:v>
                </c:pt>
                <c:pt idx="1">
                  <c:v>2.7</c:v>
                </c:pt>
                <c:pt idx="2">
                  <c:v>2.5</c:v>
                </c:pt>
                <c:pt idx="3">
                  <c:v>2.2999999999999998</c:v>
                </c:pt>
                <c:pt idx="4">
                  <c:v>2.2999999999999998</c:v>
                </c:pt>
                <c:pt idx="5">
                  <c:v>3.4</c:v>
                </c:pt>
                <c:pt idx="6">
                  <c:v>1.9000000000000001</c:v>
                </c:pt>
                <c:pt idx="7">
                  <c:v>2.5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EPTB</c:v>
                </c:pt>
              </c:strCache>
            </c:strRef>
          </c:tx>
          <c:cat>
            <c:strRef>
              <c:f>Sheet2!$B$1:$I$1</c:f>
              <c:strCache>
                <c:ptCount val="8"/>
                <c:pt idx="0">
                  <c:v>1stQ09</c:v>
                </c:pt>
                <c:pt idx="1">
                  <c:v>2ndQ09</c:v>
                </c:pt>
                <c:pt idx="2">
                  <c:v>3rdQ09</c:v>
                </c:pt>
                <c:pt idx="3">
                  <c:v>4thQ09</c:v>
                </c:pt>
                <c:pt idx="4">
                  <c:v>1stQ10</c:v>
                </c:pt>
                <c:pt idx="5">
                  <c:v>2ndQ10</c:v>
                </c:pt>
                <c:pt idx="6">
                  <c:v>3rdQ10</c:v>
                </c:pt>
                <c:pt idx="7">
                  <c:v>4thQ10</c:v>
                </c:pt>
              </c:strCache>
            </c:strRef>
          </c:cat>
          <c:val>
            <c:numRef>
              <c:f>Sheet2!$B$3:$I$3</c:f>
              <c:numCache>
                <c:formatCode>General</c:formatCode>
                <c:ptCount val="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marker val="1"/>
        <c:axId val="76895744"/>
        <c:axId val="76897280"/>
      </c:lineChart>
      <c:catAx>
        <c:axId val="76895744"/>
        <c:scaling>
          <c:orientation val="minMax"/>
        </c:scaling>
        <c:axPos val="b"/>
        <c:tickLblPos val="nextTo"/>
        <c:crossAx val="76897280"/>
        <c:crosses val="autoZero"/>
        <c:auto val="1"/>
        <c:lblAlgn val="ctr"/>
        <c:lblOffset val="100"/>
      </c:catAx>
      <c:valAx>
        <c:axId val="76897280"/>
        <c:scaling>
          <c:orientation val="minMax"/>
        </c:scaling>
        <c:axPos val="l"/>
        <c:majorGridlines/>
        <c:numFmt formatCode="General" sourceLinked="1"/>
        <c:tickLblPos val="nextTo"/>
        <c:crossAx val="76895744"/>
        <c:crosses val="autoZero"/>
        <c:crossBetween val="between"/>
      </c:valAx>
    </c:plotArea>
    <c:legend>
      <c:legendPos val="r"/>
      <c:layout/>
    </c:legend>
    <c:plotVisOnly val="1"/>
  </c:chart>
  <c:spPr>
    <a:ln cmpd="sng">
      <a:solidFill>
        <a:schemeClr val="tx2">
          <a:lumMod val="75000"/>
        </a:schemeClr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9B75C-2321-4314-8B04-09CDAB6AB399}" type="datetimeFigureOut">
              <a:rPr lang="en-US" smtClean="0"/>
              <a:pPr/>
              <a:t>4/29/2011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21BE8-0441-4BE8-AB0F-19CA1AB81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/>
              <a:t>“A Retrospective Study on The Case Finding Trends of New TB Cases in </a:t>
            </a:r>
            <a:r>
              <a:rPr lang="en-US" sz="2700" b="1" dirty="0" err="1"/>
              <a:t>Almora</a:t>
            </a:r>
            <a:r>
              <a:rPr lang="en-US" sz="2700" b="1" dirty="0"/>
              <a:t> District with Special Focus on the Discrepancy in NSP – NSN Ratio </a:t>
            </a:r>
            <a:r>
              <a:rPr lang="en-US" sz="2700" b="1"/>
              <a:t>and </a:t>
            </a:r>
            <a:r>
              <a:rPr lang="en-US" sz="2700" b="1" smtClean="0"/>
              <a:t>PTB </a:t>
            </a:r>
            <a:r>
              <a:rPr lang="en-US" sz="2700" b="1" dirty="0"/>
              <a:t>– EP Ratio with An Insight Into The Effects of ACSM Activities Upon These Trends”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724400"/>
            <a:ext cx="5486400" cy="1447800"/>
          </a:xfrm>
        </p:spPr>
        <p:txBody>
          <a:bodyPr>
            <a:normAutofit/>
          </a:bodyPr>
          <a:lstStyle/>
          <a:p>
            <a:r>
              <a:rPr lang="en-US" sz="2200" dirty="0" smtClean="0">
                <a:solidFill>
                  <a:schemeClr val="tx1"/>
                </a:solidFill>
              </a:rPr>
              <a:t>Dr. </a:t>
            </a:r>
            <a:r>
              <a:rPr lang="en-US" sz="2200" dirty="0" err="1" smtClean="0">
                <a:solidFill>
                  <a:schemeClr val="tx1"/>
                </a:solidFill>
              </a:rPr>
              <a:t>Tapan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Jyoti</a:t>
            </a:r>
            <a:r>
              <a:rPr lang="en-US" sz="2200" dirty="0" smtClean="0">
                <a:solidFill>
                  <a:schemeClr val="tx1"/>
                </a:solidFill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</a:rPr>
              <a:t>Kalita</a:t>
            </a:r>
            <a:endParaRPr lang="en-US" sz="2200" dirty="0" smtClean="0">
              <a:solidFill>
                <a:schemeClr val="tx1"/>
              </a:solidFill>
            </a:endParaRPr>
          </a:p>
          <a:p>
            <a:r>
              <a:rPr lang="en-US" sz="2200" dirty="0" smtClean="0">
                <a:solidFill>
                  <a:schemeClr val="tx1"/>
                </a:solidFill>
              </a:rPr>
              <a:t>PGDHHM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PG/09/055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                             Reflection From Internship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r>
              <a:rPr lang="en-US" sz="2000" dirty="0" smtClean="0"/>
              <a:t>International Union Against TB and Lung Disease ( The Union)</a:t>
            </a:r>
          </a:p>
          <a:p>
            <a:r>
              <a:rPr lang="en-US" sz="2000" dirty="0" smtClean="0"/>
              <a:t>Technical Consultant for ACSM</a:t>
            </a:r>
          </a:p>
          <a:p>
            <a:r>
              <a:rPr lang="en-US" sz="2000" dirty="0" smtClean="0"/>
              <a:t>21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Jan’ 2011</a:t>
            </a:r>
          </a:p>
          <a:p>
            <a:r>
              <a:rPr lang="en-US" sz="2000" dirty="0" smtClean="0"/>
              <a:t>Area of Work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Global Fund Round 9 Project ( Project Axshya)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“ An Initiative to strengthen civil Society Involvement in TB control”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/>
              <a:t>Managerial </a:t>
            </a:r>
            <a:r>
              <a:rPr lang="en-US" sz="2000" dirty="0"/>
              <a:t>W</a:t>
            </a:r>
            <a:r>
              <a:rPr lang="en-US" sz="2000" dirty="0" smtClean="0"/>
              <a:t>ork Involved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Co-ordination with STC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Planning and Conducting  Training, PRI, SHG, TOT, Advocacy Tools</a:t>
            </a:r>
          </a:p>
          <a:p>
            <a:pPr>
              <a:buNone/>
            </a:pPr>
            <a:r>
              <a:rPr lang="en-US" sz="2000" dirty="0" smtClean="0"/>
              <a:t>Reflective Learning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Technical Aspect of TB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Need Based ACSM</a:t>
            </a:r>
          </a:p>
          <a:p>
            <a:pPr>
              <a:buNone/>
            </a:pPr>
            <a:r>
              <a:rPr lang="en-US" sz="2000" dirty="0"/>
              <a:t> </a:t>
            </a:r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</a:t>
            </a:r>
          </a:p>
          <a:p>
            <a:pPr>
              <a:buNone/>
            </a:pP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3352800" cy="838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057400"/>
            <a:ext cx="1457325" cy="1304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                                     Introduction and Rationale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1143000"/>
            <a:ext cx="4038600" cy="6858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Global TB burden</a:t>
            </a:r>
            <a:endParaRPr lang="en-US" sz="2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524000" y="2057400"/>
            <a:ext cx="3810000" cy="762000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Significance of NSP :  NSN Ratio</a:t>
            </a:r>
            <a:endParaRPr lang="en-US" sz="20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514600" y="3048000"/>
            <a:ext cx="38100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Significance of PTB : EPTB Ratio</a:t>
            </a:r>
            <a:endParaRPr lang="en-US" sz="20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3581400" y="4038600"/>
            <a:ext cx="3505200" cy="762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Background : </a:t>
            </a:r>
            <a:r>
              <a:rPr lang="en-US" sz="2000" b="1" dirty="0" err="1" smtClean="0"/>
              <a:t>Almora</a:t>
            </a:r>
            <a:endParaRPr lang="en-US" sz="20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4724400" y="5029200"/>
            <a:ext cx="3048000" cy="76200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2000" b="1" dirty="0" smtClean="0"/>
              <a:t>Role of ACSM</a:t>
            </a:r>
            <a:endParaRPr lang="en-US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                                            Objective of The Study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248400"/>
          </a:xfrm>
        </p:spPr>
        <p:txBody>
          <a:bodyPr>
            <a:normAutofit fontScale="62500" lnSpcReduction="20000"/>
          </a:bodyPr>
          <a:lstStyle/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General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Objective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      To </a:t>
            </a:r>
            <a:r>
              <a:rPr lang="en-US" dirty="0"/>
              <a:t>study the case finding trends of New TB cases in context with NSP – NSN ratio and PTB – EPTB ratio and the effect of ACSM activities on such trends.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Specific Objectives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0">
              <a:buNone/>
            </a:pPr>
            <a:r>
              <a:rPr lang="en-US" dirty="0" smtClean="0"/>
              <a:t>      To </a:t>
            </a:r>
            <a:r>
              <a:rPr lang="en-US" dirty="0"/>
              <a:t>find out the ratio of New Sputum Positive cases and New Sputum Negative </a:t>
            </a:r>
            <a:r>
              <a:rPr lang="en-US" dirty="0" smtClean="0"/>
              <a:t>cases</a:t>
            </a:r>
          </a:p>
          <a:p>
            <a:pPr lvl="0">
              <a:buNone/>
            </a:pPr>
            <a:endParaRPr lang="en-US" dirty="0"/>
          </a:p>
          <a:p>
            <a:pPr lvl="0"/>
            <a:r>
              <a:rPr lang="en-US" dirty="0"/>
              <a:t>To find out the ratio of New Pulmonary TB cases and New Extra-Pulmonary TB </a:t>
            </a:r>
          </a:p>
          <a:p>
            <a:pPr lvl="0"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                          </a:t>
            </a:r>
            <a:endParaRPr lang="en-US" dirty="0"/>
          </a:p>
          <a:p>
            <a:pPr lvl="0"/>
            <a:r>
              <a:rPr lang="en-US" dirty="0"/>
              <a:t>To highlight the discrepancies in the study finding and analyze the </a:t>
            </a:r>
            <a:r>
              <a:rPr lang="en-US" dirty="0" smtClean="0"/>
              <a:t>Problem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To get a provider’s </a:t>
            </a:r>
            <a:r>
              <a:rPr lang="en-US" dirty="0" smtClean="0"/>
              <a:t>perspective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To assess the effect of </a:t>
            </a:r>
            <a:r>
              <a:rPr lang="en-US" dirty="0" smtClean="0"/>
              <a:t>ACSM 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                                  Methodology of the Study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Design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Data Source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Data Collection , Analysis</a:t>
            </a:r>
            <a:endParaRPr lang="en-US" sz="2000" dirty="0"/>
          </a:p>
          <a:p>
            <a:endParaRPr lang="en-US" sz="2000" dirty="0" smtClean="0"/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7" name="Rounded Rectangle 6"/>
          <p:cNvSpPr/>
          <p:nvPr/>
        </p:nvSpPr>
        <p:spPr>
          <a:xfrm>
            <a:off x="1828800" y="1295400"/>
            <a:ext cx="5638800" cy="129540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Mixed Study, Both Quantitative and Qualitative</a:t>
            </a:r>
          </a:p>
          <a:p>
            <a:pPr algn="ctr"/>
            <a:r>
              <a:rPr lang="en-US" sz="2000" dirty="0" smtClean="0"/>
              <a:t>Retrospective Record Review</a:t>
            </a:r>
          </a:p>
          <a:p>
            <a:pPr algn="ctr"/>
            <a:r>
              <a:rPr lang="en-US" sz="2000" dirty="0" smtClean="0"/>
              <a:t>Explorative  Unstructured </a:t>
            </a:r>
            <a:r>
              <a:rPr lang="en-US" sz="2000" dirty="0"/>
              <a:t>I</a:t>
            </a:r>
            <a:r>
              <a:rPr lang="en-US" sz="2000" dirty="0" smtClean="0"/>
              <a:t>nterview</a:t>
            </a:r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295400" y="5334000"/>
            <a:ext cx="6858000" cy="1219200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Cross-Checked with TB register</a:t>
            </a:r>
          </a:p>
          <a:p>
            <a:pPr algn="ctr"/>
            <a:r>
              <a:rPr lang="en-US" sz="2000" dirty="0" smtClean="0"/>
              <a:t>NSP:NSN, PTB : EPTB Computed, Analyzes with Excel</a:t>
            </a:r>
          </a:p>
          <a:p>
            <a:pPr algn="ctr"/>
            <a:r>
              <a:rPr lang="en-US" sz="2000" dirty="0" smtClean="0"/>
              <a:t>Summary of  interview Prepared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>
          <a:xfrm>
            <a:off x="1828800" y="3352800"/>
            <a:ext cx="5715000" cy="1295400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Last 8 Quarter(</a:t>
            </a:r>
            <a:r>
              <a:rPr lang="en-US" sz="2000" dirty="0"/>
              <a:t>J</a:t>
            </a:r>
            <a:r>
              <a:rPr lang="en-US" sz="2000" dirty="0" smtClean="0"/>
              <a:t>an 2009-Dec2010) Case </a:t>
            </a:r>
            <a:r>
              <a:rPr lang="en-US" sz="2000" dirty="0"/>
              <a:t>F</a:t>
            </a:r>
            <a:r>
              <a:rPr lang="en-US" sz="2000" dirty="0" smtClean="0"/>
              <a:t>inding Record</a:t>
            </a:r>
          </a:p>
          <a:p>
            <a:pPr algn="ctr"/>
            <a:r>
              <a:rPr lang="en-US" sz="2000" dirty="0" smtClean="0"/>
              <a:t>Open </a:t>
            </a:r>
            <a:r>
              <a:rPr lang="en-US" sz="2000" dirty="0"/>
              <a:t>E</a:t>
            </a:r>
            <a:r>
              <a:rPr lang="en-US" sz="2000" dirty="0" smtClean="0"/>
              <a:t>nded Questionnaire to 15 Providers  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                                                      Study Findings : Phase 1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00400" y="1524000"/>
          <a:ext cx="5334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762000" y="2286000"/>
            <a:ext cx="2133600" cy="30480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Line diagram of NSP : NSN showing trend in case finding for last 8 Quarters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19200" y="685800"/>
            <a:ext cx="2209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NSP:NSN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                                                                        Cont.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429000" y="1828800"/>
          <a:ext cx="5257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914400" y="2209800"/>
            <a:ext cx="1905000" cy="2590800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Line diagram of PTB : EPTB showing trend in case finding for last 8 Quarters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0" y="838200"/>
            <a:ext cx="25908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PTB:EPTB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                                                               Conclusion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Consistently low CDR</a:t>
            </a:r>
          </a:p>
          <a:p>
            <a:r>
              <a:rPr lang="en-US" sz="2800" dirty="0" smtClean="0"/>
              <a:t>Consistent  discrepancy in NSP:NSN ratio(4:1)</a:t>
            </a:r>
          </a:p>
          <a:p>
            <a:r>
              <a:rPr lang="en-US" sz="2800" dirty="0" smtClean="0"/>
              <a:t>EPTB cases increasing(2.5:1)</a:t>
            </a:r>
          </a:p>
          <a:p>
            <a:r>
              <a:rPr lang="en-US" sz="2800" dirty="0" smtClean="0"/>
              <a:t>No indicator level changes by -80% respondent</a:t>
            </a:r>
          </a:p>
          <a:p>
            <a:r>
              <a:rPr lang="en-US" sz="2800" dirty="0" smtClean="0"/>
              <a:t>20 % - no observation</a:t>
            </a:r>
          </a:p>
          <a:p>
            <a:r>
              <a:rPr lang="en-US" sz="2800" dirty="0" smtClean="0"/>
              <a:t>Lack of need based ACSM</a:t>
            </a:r>
          </a:p>
          <a:p>
            <a:r>
              <a:rPr lang="en-US" sz="2800" dirty="0" smtClean="0"/>
              <a:t>Lack of Govt. Initiative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   </a:t>
            </a:r>
            <a:r>
              <a:rPr lang="en-US" sz="3200" dirty="0" smtClean="0"/>
              <a:t>Recommendation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Fill up vacant posts</a:t>
            </a:r>
          </a:p>
          <a:p>
            <a:r>
              <a:rPr lang="en-US" sz="2800" dirty="0" smtClean="0"/>
              <a:t>Disciplinary action to LT</a:t>
            </a:r>
          </a:p>
          <a:p>
            <a:r>
              <a:rPr lang="en-US" sz="2800" dirty="0" smtClean="0"/>
              <a:t>Sputum collection , Transport facility</a:t>
            </a:r>
          </a:p>
          <a:p>
            <a:r>
              <a:rPr lang="en-US" sz="2800" dirty="0" smtClean="0"/>
              <a:t>Training</a:t>
            </a:r>
          </a:p>
          <a:p>
            <a:r>
              <a:rPr lang="en-US" sz="2800" dirty="0" smtClean="0"/>
              <a:t>Involving PP</a:t>
            </a:r>
          </a:p>
          <a:p>
            <a:r>
              <a:rPr lang="en-US" sz="2800" dirty="0" smtClean="0"/>
              <a:t>Need based Advocacy plan</a:t>
            </a:r>
          </a:p>
          <a:p>
            <a:r>
              <a:rPr lang="en-US" sz="2800" dirty="0" smtClean="0"/>
              <a:t>Further exploration needed for client’s perspective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369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“A Retrospective Study on The Case Finding Trends of New TB Cases in Almora District with Special Focus on the Discrepancy in NSP – NSN Ratio and PTB – EP Ratio with An Insight Into The Effects of ACSM Activities Upon These Trends” </vt:lpstr>
      <vt:lpstr>                                 Reflection From Internship</vt:lpstr>
      <vt:lpstr>                                     Introduction and Rationale</vt:lpstr>
      <vt:lpstr>                                             Objective of The Study</vt:lpstr>
      <vt:lpstr>                                      Methodology of the Study</vt:lpstr>
      <vt:lpstr>                                                      Study Findings : Phase 1</vt:lpstr>
      <vt:lpstr>                                                                            Cont.</vt:lpstr>
      <vt:lpstr>                                                                Conclusion</vt:lpstr>
      <vt:lpstr>                             Recommendation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</dc:creator>
  <cp:lastModifiedBy>Dr.</cp:lastModifiedBy>
  <cp:revision>4</cp:revision>
  <dcterms:created xsi:type="dcterms:W3CDTF">2011-04-29T03:04:23Z</dcterms:created>
  <dcterms:modified xsi:type="dcterms:W3CDTF">2011-04-29T09:27:36Z</dcterms:modified>
</cp:coreProperties>
</file>