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75" r:id="rId3"/>
    <p:sldId id="276" r:id="rId4"/>
    <p:sldId id="258" r:id="rId5"/>
    <p:sldId id="259" r:id="rId6"/>
    <p:sldId id="265" r:id="rId7"/>
    <p:sldId id="260" r:id="rId8"/>
    <p:sldId id="266" r:id="rId9"/>
    <p:sldId id="263" r:id="rId10"/>
    <p:sldId id="271" r:id="rId11"/>
    <p:sldId id="272" r:id="rId12"/>
    <p:sldId id="277" r:id="rId13"/>
    <p:sldId id="273" r:id="rId14"/>
    <p:sldId id="274" r:id="rId15"/>
    <p:sldId id="26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09" autoAdjust="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PATIENT</a:t>
            </a:r>
            <a:r>
              <a:rPr lang="en-US" baseline="0"/>
              <a:t> EVALUATION DATA </a:t>
            </a:r>
            <a:endParaRPr lang="en-US"/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cat>
            <c:strRef>
              <c:f>Sheet1!$A$1:$A$14</c:f>
              <c:strCache>
                <c:ptCount val="1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Q5</c:v>
                </c:pt>
                <c:pt idx="5">
                  <c:v>Q6</c:v>
                </c:pt>
                <c:pt idx="6">
                  <c:v>Q7</c:v>
                </c:pt>
                <c:pt idx="7">
                  <c:v>Q8</c:v>
                </c:pt>
                <c:pt idx="8">
                  <c:v>Q9</c:v>
                </c:pt>
                <c:pt idx="9">
                  <c:v>Q10</c:v>
                </c:pt>
                <c:pt idx="10">
                  <c:v>Q11</c:v>
                </c:pt>
                <c:pt idx="11">
                  <c:v>Q12</c:v>
                </c:pt>
                <c:pt idx="12">
                  <c:v>Q13</c:v>
                </c:pt>
                <c:pt idx="13">
                  <c:v>Q14</c:v>
                </c:pt>
              </c:strCache>
            </c:strRef>
          </c:cat>
          <c:val>
            <c:numRef>
              <c:f>Sheet1!$B$1:$B$14</c:f>
              <c:numCache>
                <c:formatCode>0%</c:formatCode>
                <c:ptCount val="14"/>
                <c:pt idx="0">
                  <c:v>0.48000000000000009</c:v>
                </c:pt>
                <c:pt idx="1">
                  <c:v>0.4</c:v>
                </c:pt>
                <c:pt idx="2">
                  <c:v>0.51</c:v>
                </c:pt>
                <c:pt idx="3">
                  <c:v>0.84000000000000019</c:v>
                </c:pt>
                <c:pt idx="4">
                  <c:v>0.52</c:v>
                </c:pt>
                <c:pt idx="5">
                  <c:v>0.71000000000000019</c:v>
                </c:pt>
                <c:pt idx="6">
                  <c:v>0.4</c:v>
                </c:pt>
                <c:pt idx="7">
                  <c:v>0.37000000000000011</c:v>
                </c:pt>
                <c:pt idx="8">
                  <c:v>0.34000000000000014</c:v>
                </c:pt>
                <c:pt idx="9">
                  <c:v>0.27</c:v>
                </c:pt>
                <c:pt idx="10">
                  <c:v>0.56999999999999995</c:v>
                </c:pt>
                <c:pt idx="11">
                  <c:v>0.22000000000000006</c:v>
                </c:pt>
                <c:pt idx="12">
                  <c:v>0.41000000000000009</c:v>
                </c:pt>
                <c:pt idx="13">
                  <c:v>0.76000000000000023</c:v>
                </c:pt>
              </c:numCache>
            </c:numRef>
          </c:val>
        </c:ser>
        <c:ser>
          <c:idx val="1"/>
          <c:order val="1"/>
          <c:cat>
            <c:strRef>
              <c:f>Sheet1!$A$1:$A$14</c:f>
              <c:strCache>
                <c:ptCount val="1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Q5</c:v>
                </c:pt>
                <c:pt idx="5">
                  <c:v>Q6</c:v>
                </c:pt>
                <c:pt idx="6">
                  <c:v>Q7</c:v>
                </c:pt>
                <c:pt idx="7">
                  <c:v>Q8</c:v>
                </c:pt>
                <c:pt idx="8">
                  <c:v>Q9</c:v>
                </c:pt>
                <c:pt idx="9">
                  <c:v>Q10</c:v>
                </c:pt>
                <c:pt idx="10">
                  <c:v>Q11</c:v>
                </c:pt>
                <c:pt idx="11">
                  <c:v>Q12</c:v>
                </c:pt>
                <c:pt idx="12">
                  <c:v>Q13</c:v>
                </c:pt>
                <c:pt idx="13">
                  <c:v>Q14</c:v>
                </c:pt>
              </c:strCache>
            </c:strRef>
          </c:cat>
          <c:val>
            <c:numRef>
              <c:f>Sheet1!$C$1:$C$14</c:f>
              <c:numCache>
                <c:formatCode>0%</c:formatCode>
                <c:ptCount val="14"/>
                <c:pt idx="0">
                  <c:v>0.81</c:v>
                </c:pt>
                <c:pt idx="1">
                  <c:v>0.79</c:v>
                </c:pt>
                <c:pt idx="2">
                  <c:v>0.69000000000000039</c:v>
                </c:pt>
                <c:pt idx="3">
                  <c:v>0.17</c:v>
                </c:pt>
                <c:pt idx="4">
                  <c:v>0.70000000000000018</c:v>
                </c:pt>
                <c:pt idx="5">
                  <c:v>0.2</c:v>
                </c:pt>
                <c:pt idx="6">
                  <c:v>0.63000000000000023</c:v>
                </c:pt>
                <c:pt idx="7">
                  <c:v>0.51</c:v>
                </c:pt>
                <c:pt idx="8">
                  <c:v>0.48000000000000009</c:v>
                </c:pt>
                <c:pt idx="9">
                  <c:v>0.52</c:v>
                </c:pt>
                <c:pt idx="10">
                  <c:v>0.44000000000000011</c:v>
                </c:pt>
                <c:pt idx="11">
                  <c:v>0.7300000000000002</c:v>
                </c:pt>
                <c:pt idx="12">
                  <c:v>0.63000000000000023</c:v>
                </c:pt>
                <c:pt idx="13">
                  <c:v>0.61000000000000021</c:v>
                </c:pt>
              </c:numCache>
            </c:numRef>
          </c:val>
        </c:ser>
        <c:ser>
          <c:idx val="2"/>
          <c:order val="2"/>
          <c:cat>
            <c:strRef>
              <c:f>Sheet1!$A$1:$A$14</c:f>
              <c:strCache>
                <c:ptCount val="1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Q5</c:v>
                </c:pt>
                <c:pt idx="5">
                  <c:v>Q6</c:v>
                </c:pt>
                <c:pt idx="6">
                  <c:v>Q7</c:v>
                </c:pt>
                <c:pt idx="7">
                  <c:v>Q8</c:v>
                </c:pt>
                <c:pt idx="8">
                  <c:v>Q9</c:v>
                </c:pt>
                <c:pt idx="9">
                  <c:v>Q10</c:v>
                </c:pt>
                <c:pt idx="10">
                  <c:v>Q11</c:v>
                </c:pt>
                <c:pt idx="11">
                  <c:v>Q12</c:v>
                </c:pt>
                <c:pt idx="12">
                  <c:v>Q13</c:v>
                </c:pt>
                <c:pt idx="13">
                  <c:v>Q14</c:v>
                </c:pt>
              </c:strCache>
            </c:strRef>
          </c:cat>
          <c:val>
            <c:numRef>
              <c:f>Sheet1!$D$1:$D$14</c:f>
              <c:numCache>
                <c:formatCode>0.00%</c:formatCode>
                <c:ptCount val="14"/>
                <c:pt idx="0" formatCode="0%">
                  <c:v>4.0000000000000015E-2</c:v>
                </c:pt>
                <c:pt idx="1">
                  <c:v>8.0000000000000029E-2</c:v>
                </c:pt>
                <c:pt idx="2" formatCode="0%">
                  <c:v>6.0000000000000019E-2</c:v>
                </c:pt>
                <c:pt idx="3" formatCode="0%">
                  <c:v>3.0000000000000009E-2</c:v>
                </c:pt>
                <c:pt idx="4" formatCode="0%">
                  <c:v>7.0000000000000034E-2</c:v>
                </c:pt>
                <c:pt idx="5" formatCode="0%">
                  <c:v>6.0000000000000019E-2</c:v>
                </c:pt>
                <c:pt idx="6" formatCode="0%">
                  <c:v>3.0000000000000009E-2</c:v>
                </c:pt>
                <c:pt idx="7" formatCode="0%">
                  <c:v>3.0000000000000009E-2</c:v>
                </c:pt>
                <c:pt idx="8" formatCode="0%">
                  <c:v>2.0000000000000007E-2</c:v>
                </c:pt>
                <c:pt idx="9" formatCode="0%">
                  <c:v>0.12000000000000002</c:v>
                </c:pt>
                <c:pt idx="10" formatCode="0%">
                  <c:v>3.0000000000000009E-2</c:v>
                </c:pt>
                <c:pt idx="11" formatCode="0%">
                  <c:v>0.1</c:v>
                </c:pt>
                <c:pt idx="12" formatCode="0%">
                  <c:v>6.0000000000000019E-2</c:v>
                </c:pt>
                <c:pt idx="13" formatCode="0%">
                  <c:v>8.0000000000000029E-2</c:v>
                </c:pt>
              </c:numCache>
            </c:numRef>
          </c:val>
        </c:ser>
        <c:shape val="box"/>
        <c:axId val="78718080"/>
        <c:axId val="78720000"/>
        <c:axId val="0"/>
      </c:bar3DChart>
      <c:catAx>
        <c:axId val="7871808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QUESTIONS</a:t>
                </a:r>
              </a:p>
            </c:rich>
          </c:tx>
          <c:layout/>
        </c:title>
        <c:majorTickMark val="none"/>
        <c:tickLblPos val="nextTo"/>
        <c:crossAx val="78720000"/>
        <c:crosses val="autoZero"/>
        <c:auto val="1"/>
        <c:lblAlgn val="ctr"/>
        <c:lblOffset val="100"/>
      </c:catAx>
      <c:valAx>
        <c:axId val="7872000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PERCENTAGE</a:t>
                </a:r>
                <a:r>
                  <a:rPr lang="en-US" baseline="0"/>
                  <a:t> OF ENTETIES</a:t>
                </a:r>
                <a:r>
                  <a:rPr lang="en-US"/>
                  <a:t>N</a:t>
                </a:r>
              </a:p>
            </c:rich>
          </c:tx>
          <c:layout/>
        </c:title>
        <c:numFmt formatCode="0%" sourceLinked="1"/>
        <c:tickLblPos val="nextTo"/>
        <c:crossAx val="7871808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BEB153-F965-4074-B4AE-F567AD73D1E3}" type="datetimeFigureOut">
              <a:rPr lang="en-US" smtClean="0"/>
              <a:pPr/>
              <a:t>5/7/2011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FD024F-5E81-4B59-911A-B3767F18BA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BEB153-F965-4074-B4AE-F567AD73D1E3}" type="datetimeFigureOut">
              <a:rPr lang="en-US" smtClean="0"/>
              <a:pPr/>
              <a:t>5/7/2011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FD024F-5E81-4B59-911A-B3767F18BA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BEB153-F965-4074-B4AE-F567AD73D1E3}" type="datetimeFigureOut">
              <a:rPr lang="en-US" smtClean="0"/>
              <a:pPr/>
              <a:t>5/7/2011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FD024F-5E81-4B59-911A-B3767F18BA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BEB153-F965-4074-B4AE-F567AD73D1E3}" type="datetimeFigureOut">
              <a:rPr lang="en-US" smtClean="0"/>
              <a:pPr/>
              <a:t>5/7/2011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FD024F-5E81-4B59-911A-B3767F18BA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BEB153-F965-4074-B4AE-F567AD73D1E3}" type="datetimeFigureOut">
              <a:rPr lang="en-US" smtClean="0"/>
              <a:pPr/>
              <a:t>5/7/2011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FD024F-5E81-4B59-911A-B3767F18BA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BEB153-F965-4074-B4AE-F567AD73D1E3}" type="datetimeFigureOut">
              <a:rPr lang="en-US" smtClean="0"/>
              <a:pPr/>
              <a:t>5/7/2011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FD024F-5E81-4B59-911A-B3767F18BA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BEB153-F965-4074-B4AE-F567AD73D1E3}" type="datetimeFigureOut">
              <a:rPr lang="en-US" smtClean="0"/>
              <a:pPr/>
              <a:t>5/7/2011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FD024F-5E81-4B59-911A-B3767F18BA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BEB153-F965-4074-B4AE-F567AD73D1E3}" type="datetimeFigureOut">
              <a:rPr lang="en-US" smtClean="0"/>
              <a:pPr/>
              <a:t>5/7/2011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FD024F-5E81-4B59-911A-B3767F18BA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BEB153-F965-4074-B4AE-F567AD73D1E3}" type="datetimeFigureOut">
              <a:rPr lang="en-US" smtClean="0"/>
              <a:pPr/>
              <a:t>5/7/2011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FD024F-5E81-4B59-911A-B3767F18BA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BEB153-F965-4074-B4AE-F567AD73D1E3}" type="datetimeFigureOut">
              <a:rPr lang="en-US" smtClean="0"/>
              <a:pPr/>
              <a:t>5/7/2011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FD024F-5E81-4B59-911A-B3767F18BA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BEB153-F965-4074-B4AE-F567AD73D1E3}" type="datetimeFigureOut">
              <a:rPr lang="en-US" smtClean="0"/>
              <a:pPr/>
              <a:t>5/7/2011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FD024F-5E81-4B59-911A-B3767F18BA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7BEB153-F965-4074-B4AE-F567AD73D1E3}" type="datetimeFigureOut">
              <a:rPr lang="en-US" smtClean="0"/>
              <a:pPr/>
              <a:t>5/7/2011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4FD024F-5E81-4B59-911A-B3767F18BA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381000"/>
            <a:ext cx="6172200" cy="1012826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PATIENT SATISFACTION</a:t>
            </a:r>
            <a:endParaRPr lang="en-US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86400"/>
            <a:ext cx="5638800" cy="6858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SHANTI MUKAND HOSPITAL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DSC_449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1143000"/>
            <a:ext cx="4419600" cy="4160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33CC"/>
                </a:solidFill>
              </a:rPr>
              <a:t> Findings</a:t>
            </a:r>
            <a:endParaRPr lang="en-US" dirty="0">
              <a:solidFill>
                <a:srgbClr val="FF33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IN" dirty="0" smtClean="0"/>
              <a:t>Out of 900 responses , 34%(306) were </a:t>
            </a:r>
            <a:r>
              <a:rPr lang="en-IN" dirty="0" smtClean="0">
                <a:solidFill>
                  <a:srgbClr val="FF0000"/>
                </a:solidFill>
              </a:rPr>
              <a:t>excellent, </a:t>
            </a:r>
            <a:r>
              <a:rPr lang="en-IN" dirty="0" smtClean="0"/>
              <a:t>60%(540) </a:t>
            </a:r>
            <a:r>
              <a:rPr lang="en-IN" dirty="0" smtClean="0">
                <a:solidFill>
                  <a:srgbClr val="00B050"/>
                </a:solidFill>
              </a:rPr>
              <a:t>good </a:t>
            </a:r>
            <a:r>
              <a:rPr lang="en-IN" dirty="0" smtClean="0"/>
              <a:t>and 6%(54) </a:t>
            </a:r>
            <a:r>
              <a:rPr lang="en-IN" dirty="0" smtClean="0">
                <a:solidFill>
                  <a:srgbClr val="0070C0"/>
                </a:solidFill>
              </a:rPr>
              <a:t>unsatisfactory.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IN" b="1" dirty="0" smtClean="0"/>
              <a:t>Best aspect of service</a:t>
            </a:r>
            <a:r>
              <a:rPr lang="en-IN" dirty="0" smtClean="0"/>
              <a:t> was the availability of doctors in wards.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IN" dirty="0" smtClean="0"/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 </a:t>
            </a:r>
            <a:r>
              <a:rPr lang="en-IN" b="1" dirty="0" smtClean="0"/>
              <a:t>worst aspec</a:t>
            </a:r>
            <a:r>
              <a:rPr lang="en-IN" dirty="0" smtClean="0"/>
              <a:t>t was cleanliness of wards.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33CC"/>
                </a:solidFill>
              </a:rPr>
              <a:t>FINDING</a:t>
            </a:r>
            <a:endParaRPr lang="en-US" b="1" dirty="0">
              <a:solidFill>
                <a:srgbClr val="FF33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43000"/>
            <a:ext cx="8229600" cy="5410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IN" dirty="0" smtClean="0"/>
              <a:t> </a:t>
            </a:r>
            <a:endParaRPr lang="en-US" dirty="0" smtClean="0"/>
          </a:p>
          <a:p>
            <a:r>
              <a:rPr lang="en-IN" sz="2600" dirty="0" smtClean="0"/>
              <a:t>(</a:t>
            </a:r>
            <a:r>
              <a:rPr lang="en-IN" sz="2600" b="1" dirty="0" smtClean="0"/>
              <a:t>84%,</a:t>
            </a:r>
            <a:r>
              <a:rPr lang="en-IN" sz="2600" dirty="0" smtClean="0"/>
              <a:t> 756, responses,).Best “excellent” response was obtained regarding availability of  Doctors in the ward.</a:t>
            </a:r>
            <a:endParaRPr lang="en-US" sz="2600" dirty="0" smtClean="0"/>
          </a:p>
          <a:p>
            <a:endParaRPr lang="en-IN" sz="2600" b="1" dirty="0" smtClean="0"/>
          </a:p>
          <a:p>
            <a:r>
              <a:rPr lang="en-IN" sz="2600" b="1" dirty="0" smtClean="0"/>
              <a:t>(85%,</a:t>
            </a:r>
            <a:r>
              <a:rPr lang="en-IN" sz="2600" dirty="0" smtClean="0"/>
              <a:t> 765 responses). Best “good” response was obtained for operation room</a:t>
            </a:r>
            <a:r>
              <a:rPr lang="en-US" sz="2600" dirty="0" smtClean="0"/>
              <a:t> </a:t>
            </a:r>
            <a:r>
              <a:rPr lang="en-IN" sz="2600" dirty="0" smtClean="0"/>
              <a:t>Arrangements in “Emergency”</a:t>
            </a:r>
            <a:endParaRPr lang="en-US" sz="2600" dirty="0" smtClean="0"/>
          </a:p>
          <a:p>
            <a:endParaRPr lang="en-IN" sz="2600" b="1" dirty="0" smtClean="0"/>
          </a:p>
          <a:p>
            <a:r>
              <a:rPr lang="en-IN" sz="2600" b="1" dirty="0" smtClean="0"/>
              <a:t>(12%,</a:t>
            </a:r>
            <a:r>
              <a:rPr lang="en-IN" sz="2600" dirty="0" smtClean="0"/>
              <a:t> 432, responses). Unsatisfactory responses was obtained for cleanliness of wards  House Keeping.</a:t>
            </a:r>
            <a:endParaRPr lang="en-US" sz="2600" dirty="0" smtClean="0"/>
          </a:p>
          <a:p>
            <a:endParaRPr lang="en-IN" sz="2600" dirty="0" smtClean="0"/>
          </a:p>
          <a:p>
            <a:r>
              <a:rPr lang="en-IN" sz="2600" dirty="0" smtClean="0"/>
              <a:t>(</a:t>
            </a:r>
            <a:r>
              <a:rPr lang="en-IN" sz="2600" b="1" dirty="0" smtClean="0"/>
              <a:t>81%,</a:t>
            </a:r>
            <a:r>
              <a:rPr lang="en-IN" sz="2600" dirty="0" smtClean="0"/>
              <a:t> 729 responses). Overall good response was obtained for attitude of reception and Non Clinical Staff.</a:t>
            </a:r>
            <a:endParaRPr lang="en-US" sz="26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1219200" y="457200"/>
          <a:ext cx="74676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0"/>
            <a:ext cx="54102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33CC"/>
                </a:solidFill>
              </a:rPr>
              <a:t>Recommendations</a:t>
            </a:r>
            <a:endParaRPr lang="en-US" b="1" dirty="0">
              <a:solidFill>
                <a:srgbClr val="FF33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19200"/>
            <a:ext cx="7848600" cy="5257799"/>
          </a:xfrm>
        </p:spPr>
        <p:txBody>
          <a:bodyPr>
            <a:noAutofit/>
          </a:bodyPr>
          <a:lstStyle/>
          <a:p>
            <a:r>
              <a:rPr lang="en-IN" sz="2400" b="1" dirty="0" smtClean="0"/>
              <a:t>Duty roster of housekeeping staff should be present at each floor.</a:t>
            </a:r>
          </a:p>
          <a:p>
            <a:endParaRPr lang="en-IN" sz="2400" b="1" dirty="0" smtClean="0"/>
          </a:p>
          <a:p>
            <a:r>
              <a:rPr lang="en-IN" sz="2400" b="1" dirty="0" smtClean="0"/>
              <a:t>Each room/wards should have a check list and sweeper/cleaning support staff should sign it after carrying out the job everyday.</a:t>
            </a:r>
          </a:p>
          <a:p>
            <a:endParaRPr lang="en-IN" sz="2400" b="1" smtClean="0"/>
          </a:p>
          <a:p>
            <a:r>
              <a:rPr lang="en-IN" sz="2400" b="1" smtClean="0"/>
              <a:t>The </a:t>
            </a:r>
            <a:r>
              <a:rPr lang="en-IN" sz="2400" b="1" dirty="0" smtClean="0"/>
              <a:t>security amount should be refunded in cash rather then check.</a:t>
            </a:r>
            <a:endParaRPr lang="en-US" sz="2400" dirty="0" smtClean="0"/>
          </a:p>
          <a:p>
            <a:endParaRPr lang="en-IN" sz="2400" b="1" dirty="0" smtClean="0"/>
          </a:p>
          <a:p>
            <a:r>
              <a:rPr lang="en-IN" sz="2400" b="1" dirty="0" smtClean="0"/>
              <a:t>Nurses, group-D staffs, ward servants, sweepers, and reception personnel should receive some training for improving behaviour and attitude.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33CC"/>
                </a:solidFill>
              </a:rPr>
              <a:t>CONTD..</a:t>
            </a:r>
            <a:endParaRPr lang="en-US" dirty="0">
              <a:solidFill>
                <a:srgbClr val="FF33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066800"/>
            <a:ext cx="7498080" cy="4800600"/>
          </a:xfrm>
        </p:spPr>
        <p:txBody>
          <a:bodyPr>
            <a:normAutofit fontScale="92500"/>
          </a:bodyPr>
          <a:lstStyle/>
          <a:p>
            <a:endParaRPr lang="en-IN" sz="2400" b="1" dirty="0" smtClean="0"/>
          </a:p>
          <a:p>
            <a:r>
              <a:rPr lang="en-IN" sz="2400" b="1" dirty="0" smtClean="0"/>
              <a:t>Bed sheets should be placed at each department</a:t>
            </a:r>
          </a:p>
          <a:p>
            <a:pPr>
              <a:buNone/>
            </a:pPr>
            <a:r>
              <a:rPr lang="en-IN" sz="2400" b="1" dirty="0" smtClean="0"/>
              <a:t>    (IPD) by night staff.</a:t>
            </a:r>
            <a:endParaRPr lang="en-US" sz="2400" dirty="0" smtClean="0"/>
          </a:p>
          <a:p>
            <a:pPr>
              <a:buNone/>
            </a:pPr>
            <a:r>
              <a:rPr lang="en-IN" sz="2400" b="1" dirty="0" smtClean="0"/>
              <a:t>     And this should be checked by the H. Supervisor.</a:t>
            </a:r>
          </a:p>
          <a:p>
            <a:endParaRPr lang="en-IN" sz="2400" b="1" dirty="0" smtClean="0"/>
          </a:p>
          <a:p>
            <a:r>
              <a:rPr lang="en-IN" sz="2400" b="1" dirty="0" smtClean="0"/>
              <a:t>Warm water for drinking should be easily available.</a:t>
            </a:r>
          </a:p>
          <a:p>
            <a:endParaRPr lang="en-IN" sz="2400" b="1" dirty="0" smtClean="0"/>
          </a:p>
          <a:p>
            <a:r>
              <a:rPr lang="en-IN" sz="2400" b="1" dirty="0" smtClean="0"/>
              <a:t>Toilets and other facilities should be improved.</a:t>
            </a:r>
            <a:endParaRPr lang="en-US" sz="2400" dirty="0" smtClean="0"/>
          </a:p>
          <a:p>
            <a:endParaRPr lang="en-IN" sz="2400" b="1" dirty="0" smtClean="0"/>
          </a:p>
          <a:p>
            <a:r>
              <a:rPr lang="en-IN" sz="2400" b="1" dirty="0" smtClean="0"/>
              <a:t>Some arrangements for  indoor games for sick kids should be arranged.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FF33CC"/>
                </a:solidFill>
              </a:rPr>
              <a:t>Thank you</a:t>
            </a:r>
            <a:endParaRPr lang="en-US" sz="8800" dirty="0">
              <a:solidFill>
                <a:srgbClr val="FF33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IN" b="1" dirty="0" smtClean="0"/>
              <a:t> 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Master  art of handling difficult patients, Consider them as the people who are testing the quality of your services. 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9" descr="MCj0232599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477000" y="3413127"/>
            <a:ext cx="2500312" cy="3444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3212592" cy="1096962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33CC"/>
                </a:solidFill>
              </a:rPr>
              <a:t>INTERSHIP</a:t>
            </a:r>
            <a:endParaRPr lang="en-US" sz="4000" b="1" dirty="0">
              <a:solidFill>
                <a:srgbClr val="FF33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000" b="1" u="sng" dirty="0" smtClean="0">
                <a:latin typeface="Times New Roman" pitchFamily="18" charset="0"/>
                <a:cs typeface="Times New Roman" pitchFamily="18" charset="0"/>
              </a:rPr>
              <a:t>Assignment &amp; Post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      Working as a </a:t>
            </a:r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PRO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at Shanti Mukand Hospital Management team, have observed and implemented methods to improvise the smooth functioning of the systems in IPD.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b="1" u="sng" dirty="0" smtClean="0">
                <a:latin typeface="Times New Roman" pitchFamily="18" charset="0"/>
                <a:cs typeface="Times New Roman" pitchFamily="18" charset="0"/>
              </a:rPr>
              <a:t>Job Responsibilities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: To co-ordinate between the different  depts. and improve  the overall image of the hospital by achieving the high level of Patient Satisfaction in IPD.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IN" sz="2000" b="1" u="sng" dirty="0" smtClean="0">
                <a:latin typeface="Times New Roman" pitchFamily="18" charset="0"/>
                <a:cs typeface="Times New Roman" pitchFamily="18" charset="0"/>
              </a:rPr>
              <a:t>Reporting Pattern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for smoothening of the co-ordination and functioning of the  various Depts. was designed and submitted to the MS for approval.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762000"/>
            <a:ext cx="7772400" cy="5715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IN" b="1" dirty="0" smtClean="0"/>
              <a:t>  </a:t>
            </a:r>
            <a:r>
              <a:rPr lang="en-IN" sz="2800" b="1" u="sng" dirty="0" smtClean="0"/>
              <a:t> Method:</a:t>
            </a:r>
            <a:r>
              <a:rPr lang="en-IN" sz="2800" dirty="0" smtClean="0"/>
              <a:t> </a:t>
            </a:r>
            <a:endParaRPr lang="en-US" sz="2800" dirty="0" smtClean="0"/>
          </a:p>
          <a:p>
            <a:r>
              <a:rPr lang="en-IN" sz="2400" dirty="0" smtClean="0"/>
              <a:t>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LEAN SIX SIGMA method. </a:t>
            </a:r>
          </a:p>
          <a:p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An excel sheet is made for weekly  inspection of all the departments like housekeeping, maintenance, dietary, clinical eng., security etc.</a:t>
            </a:r>
          </a:p>
          <a:p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Regular Rounds Twice in a day of all wards with M.S. And A.M.S.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Staff involved directly and indirectly were made accountable, a weekly evaluation.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Interaction and open meeting was designed on the  LEAN method of management.	</a:t>
            </a:r>
            <a:r>
              <a:rPr lang="en-IN" sz="2400" dirty="0" smtClean="0"/>
              <a:t>   </a:t>
            </a:r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33CC"/>
                </a:solidFill>
              </a:rPr>
              <a:t>Who are the customers in a hospital?</a:t>
            </a:r>
            <a:endParaRPr lang="en-US" dirty="0">
              <a:solidFill>
                <a:srgbClr val="FF33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8006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 smtClean="0"/>
              <a:t>Patients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 smtClean="0"/>
              <a:t>Family members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 smtClean="0"/>
              <a:t>Referral Doctors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 smtClean="0"/>
              <a:t>Suppliers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 smtClean="0"/>
              <a:t>Employees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b="1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 smtClean="0"/>
              <a:t>Who is the key customer in the  hospital?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5" name="Picture 4" descr="Doctor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1371600"/>
            <a:ext cx="35814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33CC"/>
                </a:solidFill>
              </a:rPr>
              <a:t>What is patient satisfaction?</a:t>
            </a:r>
            <a:endParaRPr lang="en-US" dirty="0">
              <a:solidFill>
                <a:srgbClr val="FF33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8229600" cy="5029199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b="1" dirty="0" smtClean="0"/>
              <a:t>Patient Satisfaction is </a:t>
            </a:r>
            <a:r>
              <a:rPr lang="en-US" sz="2800" b="1" dirty="0" smtClean="0">
                <a:solidFill>
                  <a:srgbClr val="FF9900"/>
                </a:solidFill>
                <a:effectLst/>
              </a:rPr>
              <a:t>“hospital services and its perception by the patient”</a:t>
            </a:r>
            <a:r>
              <a:rPr lang="en-US" sz="2800" b="1" dirty="0" smtClean="0"/>
              <a:t> minus </a:t>
            </a:r>
            <a:r>
              <a:rPr lang="en-US" sz="2800" b="1" dirty="0" smtClean="0">
                <a:solidFill>
                  <a:srgbClr val="FF9900"/>
                </a:solidFill>
                <a:effectLst/>
              </a:rPr>
              <a:t>”patient expectations”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9900"/>
                </a:solidFill>
                <a:effectLst/>
              </a:rPr>
              <a:t>0  = Patient Satisfied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9900"/>
                </a:solidFill>
                <a:effectLst/>
              </a:rPr>
              <a:t>-   = Patient Dissatisfied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9900"/>
                </a:solidFill>
                <a:effectLst/>
              </a:rPr>
              <a:t>+  = Patient Delighted</a:t>
            </a:r>
          </a:p>
          <a:p>
            <a:pPr>
              <a:lnSpc>
                <a:spcPct val="90000"/>
              </a:lnSpc>
            </a:pPr>
            <a:endParaRPr lang="en-US" sz="2800" b="1" dirty="0" smtClean="0"/>
          </a:p>
          <a:p>
            <a:pPr>
              <a:lnSpc>
                <a:spcPct val="90000"/>
              </a:lnSpc>
            </a:pPr>
            <a:r>
              <a:rPr lang="en-US" sz="2800" b="1" dirty="0" smtClean="0"/>
              <a:t>Patient satisfaction measures need to be developed from the patients perspective</a:t>
            </a:r>
          </a:p>
          <a:p>
            <a:pPr>
              <a:lnSpc>
                <a:spcPct val="90000"/>
              </a:lnSpc>
            </a:pPr>
            <a:endParaRPr lang="en-US" sz="2800" b="1" dirty="0" smtClean="0"/>
          </a:p>
          <a:p>
            <a:pPr>
              <a:lnSpc>
                <a:spcPct val="90000"/>
              </a:lnSpc>
            </a:pPr>
            <a:r>
              <a:rPr lang="en-US" sz="2800" b="1" dirty="0" smtClean="0"/>
              <a:t>Patients are becoming better informed</a:t>
            </a:r>
          </a:p>
          <a:p>
            <a:pPr>
              <a:lnSpc>
                <a:spcPct val="90000"/>
              </a:lnSpc>
            </a:pPr>
            <a:endParaRPr lang="en-US" sz="2800" b="1" dirty="0" smtClean="0"/>
          </a:p>
          <a:p>
            <a:pPr>
              <a:lnSpc>
                <a:spcPct val="90000"/>
              </a:lnSpc>
            </a:pPr>
            <a:r>
              <a:rPr lang="en-US" sz="2800" b="1" dirty="0" smtClean="0"/>
              <a:t>Involve patients for making improvements</a:t>
            </a:r>
          </a:p>
          <a:p>
            <a:pPr>
              <a:lnSpc>
                <a:spcPct val="90000"/>
              </a:lnSpc>
            </a:pPr>
            <a:endParaRPr lang="en-US" sz="2800" dirty="0" smtClean="0">
              <a:solidFill>
                <a:srgbClr val="FF9900"/>
              </a:solidFill>
              <a:effectLst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33CC"/>
                </a:solidFill>
              </a:rPr>
              <a:t>Expectations</a:t>
            </a:r>
            <a:endParaRPr lang="en-US" dirty="0">
              <a:solidFill>
                <a:srgbClr val="FF33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96646" indent="-514350">
              <a:lnSpc>
                <a:spcPct val="120000"/>
              </a:lnSpc>
              <a:buFontTx/>
              <a:buAutoNum type="arabicParenR"/>
            </a:pPr>
            <a:r>
              <a:rPr lang="en-US" dirty="0" smtClean="0">
                <a:solidFill>
                  <a:srgbClr val="0070C0"/>
                </a:solidFill>
              </a:rPr>
              <a:t>Medical (Clinical) expectations</a:t>
            </a:r>
            <a:r>
              <a:rPr lang="en-US" dirty="0" smtClean="0"/>
              <a:t>: </a:t>
            </a:r>
          </a:p>
          <a:p>
            <a:pPr marL="596646" indent="-514350">
              <a:lnSpc>
                <a:spcPct val="120000"/>
              </a:lnSpc>
              <a:buNone/>
            </a:pPr>
            <a:r>
              <a:rPr lang="en-US" dirty="0" smtClean="0"/>
              <a:t>     These relate to accurate diagnosis and treatment. This is dependent on the medical core competence. </a:t>
            </a:r>
          </a:p>
          <a:p>
            <a:pPr>
              <a:lnSpc>
                <a:spcPct val="120000"/>
              </a:lnSpc>
              <a:buFontTx/>
              <a:buNone/>
            </a:pPr>
            <a:endParaRPr lang="en-US" dirty="0" smtClean="0"/>
          </a:p>
          <a:p>
            <a:pPr marL="596646" indent="-514350">
              <a:lnSpc>
                <a:spcPct val="120000"/>
              </a:lnSpc>
              <a:buFontTx/>
              <a:buAutoNum type="arabicParenBoth" startAt="2"/>
            </a:pPr>
            <a:r>
              <a:rPr lang="en-US" dirty="0" smtClean="0">
                <a:solidFill>
                  <a:srgbClr val="0070C0"/>
                </a:solidFill>
              </a:rPr>
              <a:t>Non-Medical expectations</a:t>
            </a:r>
            <a:r>
              <a:rPr lang="en-US" dirty="0" smtClean="0"/>
              <a:t>: </a:t>
            </a:r>
          </a:p>
          <a:p>
            <a:pPr marL="596646" indent="-514350">
              <a:lnSpc>
                <a:spcPct val="120000"/>
              </a:lnSpc>
              <a:buNone/>
            </a:pPr>
            <a:r>
              <a:rPr lang="en-US" dirty="0" smtClean="0"/>
              <a:t>     These relate to physical facilities and functional components of services.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33CC"/>
                </a:solidFill>
              </a:rPr>
              <a:t>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140000"/>
              </a:lnSpc>
              <a:buFontTx/>
              <a:buAutoNum type="arabicPeriod"/>
            </a:pPr>
            <a:r>
              <a:rPr lang="en-US" dirty="0" smtClean="0"/>
              <a:t>Nature of medical illness. </a:t>
            </a:r>
          </a:p>
          <a:p>
            <a:pPr marL="609600" indent="-609600">
              <a:lnSpc>
                <a:spcPct val="140000"/>
              </a:lnSpc>
              <a:buFontTx/>
              <a:buAutoNum type="arabicPeriod"/>
            </a:pPr>
            <a:r>
              <a:rPr lang="en-US" dirty="0" smtClean="0"/>
              <a:t>Past experience in the same set up.</a:t>
            </a:r>
          </a:p>
          <a:p>
            <a:pPr marL="609600" indent="-609600">
              <a:lnSpc>
                <a:spcPct val="140000"/>
              </a:lnSpc>
              <a:buFontTx/>
              <a:buAutoNum type="arabicPeriod"/>
            </a:pPr>
            <a:r>
              <a:rPr lang="en-US" dirty="0" smtClean="0"/>
              <a:t>Experience at other set up.</a:t>
            </a:r>
          </a:p>
          <a:p>
            <a:pPr marL="609600" indent="-609600">
              <a:lnSpc>
                <a:spcPct val="140000"/>
              </a:lnSpc>
              <a:buFontTx/>
              <a:buAutoNum type="arabicPeriod"/>
            </a:pPr>
            <a:r>
              <a:rPr lang="en-US" dirty="0" smtClean="0"/>
              <a:t>Financial and social standing.</a:t>
            </a:r>
          </a:p>
          <a:p>
            <a:pPr marL="609600" indent="-609600">
              <a:lnSpc>
                <a:spcPct val="140000"/>
              </a:lnSpc>
              <a:buFontTx/>
              <a:buAutoNum type="arabicPeriod"/>
            </a:pPr>
            <a:r>
              <a:rPr lang="en-US" dirty="0" smtClean="0"/>
              <a:t>Level of education.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FF33CC"/>
                </a:solidFill>
              </a:rPr>
              <a:t>Measuring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8229600" cy="51054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  Questionnaire</a:t>
            </a:r>
          </a:p>
          <a:p>
            <a:pPr>
              <a:buNone/>
            </a:pPr>
            <a:r>
              <a:rPr lang="en-US" dirty="0" smtClean="0"/>
              <a:t>       This can be designed according to the services provided.</a:t>
            </a:r>
          </a:p>
          <a:p>
            <a:pPr marL="533400" indent="-533400">
              <a:lnSpc>
                <a:spcPct val="130000"/>
              </a:lnSpc>
            </a:pPr>
            <a:endParaRPr lang="en-US" b="1" dirty="0" smtClean="0"/>
          </a:p>
          <a:p>
            <a:pPr marL="533400" indent="-533400">
              <a:lnSpc>
                <a:spcPct val="130000"/>
              </a:lnSpc>
            </a:pPr>
            <a:r>
              <a:rPr lang="en-US" b="1" dirty="0" smtClean="0"/>
              <a:t>Listening to the staff</a:t>
            </a:r>
            <a:r>
              <a:rPr lang="en-US" dirty="0" smtClean="0"/>
              <a:t>: Patients often talk more freely with the paramedical staff. </a:t>
            </a:r>
          </a:p>
          <a:p>
            <a:pPr marL="533400" indent="-533400">
              <a:lnSpc>
                <a:spcPct val="130000"/>
              </a:lnSpc>
            </a:pPr>
            <a:endParaRPr lang="en-US" b="1" dirty="0" smtClean="0"/>
          </a:p>
          <a:p>
            <a:pPr marL="533400" indent="-533400">
              <a:lnSpc>
                <a:spcPct val="130000"/>
              </a:lnSpc>
            </a:pPr>
            <a:r>
              <a:rPr lang="en-US" b="1" dirty="0" smtClean="0"/>
              <a:t>Listening to the patient</a:t>
            </a:r>
            <a:r>
              <a:rPr lang="en-US" dirty="0" smtClean="0"/>
              <a:t>: Their past experiences at other hospitals, a valuable insight into causes of  dissatisfaction </a:t>
            </a:r>
          </a:p>
          <a:p>
            <a:pPr marL="533400" indent="-533400">
              <a:lnSpc>
                <a:spcPct val="130000"/>
              </a:lnSpc>
            </a:pPr>
            <a:endParaRPr lang="en-US" b="1" dirty="0" smtClean="0"/>
          </a:p>
          <a:p>
            <a:pPr marL="533400" indent="-533400">
              <a:lnSpc>
                <a:spcPct val="130000"/>
              </a:lnSpc>
            </a:pPr>
            <a:r>
              <a:rPr lang="en-US" b="1" dirty="0" smtClean="0"/>
              <a:t>Analyzing a discharge against medical advise</a:t>
            </a:r>
            <a:r>
              <a:rPr lang="en-US" dirty="0" smtClean="0"/>
              <a:t>: An opportunity to analyze the short comings in the services and improving upon them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9716" y="0"/>
            <a:ext cx="1824284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IN" b="1" u="sng" dirty="0" smtClean="0">
                <a:solidFill>
                  <a:srgbClr val="FF33CC"/>
                </a:solidFill>
              </a:rPr>
              <a:t> Data and Methods</a:t>
            </a:r>
            <a:r>
              <a:rPr lang="en-US" dirty="0" smtClean="0">
                <a:solidFill>
                  <a:srgbClr val="FF33CC"/>
                </a:solidFill>
              </a:rPr>
              <a:t/>
            </a:r>
            <a:br>
              <a:rPr lang="en-US" dirty="0" smtClean="0">
                <a:solidFill>
                  <a:srgbClr val="FF33CC"/>
                </a:solidFill>
              </a:rPr>
            </a:br>
            <a:endParaRPr lang="en-US" dirty="0">
              <a:solidFill>
                <a:srgbClr val="FF33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43000"/>
            <a:ext cx="8229600" cy="53340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IN" dirty="0" smtClean="0"/>
              <a:t>Cross sectional and descriptive study</a:t>
            </a:r>
            <a:endParaRPr lang="en-US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IN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IN" dirty="0" smtClean="0"/>
              <a:t>Sample size-  900 patient admitted in ICU, IPD,  PICU .</a:t>
            </a:r>
            <a:endParaRPr lang="en-US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IN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IN" dirty="0" smtClean="0"/>
              <a:t>Method used-   </a:t>
            </a:r>
            <a:r>
              <a:rPr lang="en-IN" b="1" dirty="0" smtClean="0"/>
              <a:t>questionnaires, interviews</a:t>
            </a:r>
            <a:endParaRPr lang="en-US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IN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IN" dirty="0" smtClean="0"/>
              <a:t>The data collected  to the four levels of satisfaction By feedback form which is again divided into 14 part according to the interviews.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IN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IN" dirty="0" smtClean="0"/>
              <a:t>each will be assess as Excellent, Good, and Poor Performance. 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444" y="0"/>
            <a:ext cx="2483556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428</TotalTime>
  <Words>583</Words>
  <Application>Microsoft Office PowerPoint</Application>
  <PresentationFormat>On-screen Show (4:3)</PresentationFormat>
  <Paragraphs>110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Solstice</vt:lpstr>
      <vt:lpstr>PATIENT SATISFACTION</vt:lpstr>
      <vt:lpstr>INTERSHIP</vt:lpstr>
      <vt:lpstr>Slide 3</vt:lpstr>
      <vt:lpstr>Who are the customers in a hospital?</vt:lpstr>
      <vt:lpstr>What is patient satisfaction?</vt:lpstr>
      <vt:lpstr>Expectations</vt:lpstr>
      <vt:lpstr>Limitations</vt:lpstr>
      <vt:lpstr>Measuring Methods</vt:lpstr>
      <vt:lpstr> Data and Methods </vt:lpstr>
      <vt:lpstr> Findings</vt:lpstr>
      <vt:lpstr>FINDING</vt:lpstr>
      <vt:lpstr>Slide 12</vt:lpstr>
      <vt:lpstr>Recommendations</vt:lpstr>
      <vt:lpstr>CONTD..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IIHMR</dc:creator>
  <cp:lastModifiedBy>admin</cp:lastModifiedBy>
  <cp:revision>24</cp:revision>
  <dcterms:created xsi:type="dcterms:W3CDTF">2011-04-19T09:14:59Z</dcterms:created>
  <dcterms:modified xsi:type="dcterms:W3CDTF">2011-05-07T07:32:18Z</dcterms:modified>
</cp:coreProperties>
</file>