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9"/>
  </p:notesMasterIdLst>
  <p:sldIdLst>
    <p:sldId id="287" r:id="rId2"/>
    <p:sldId id="257" r:id="rId3"/>
    <p:sldId id="258" r:id="rId4"/>
    <p:sldId id="285" r:id="rId5"/>
    <p:sldId id="286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63" r:id="rId23"/>
    <p:sldId id="282" r:id="rId24"/>
    <p:sldId id="289" r:id="rId25"/>
    <p:sldId id="283" r:id="rId26"/>
    <p:sldId id="284" r:id="rId27"/>
    <p:sldId id="28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Desktop\excel%20grap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Desktop\excel%20grap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Desktop\excel%20grap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Desktop\excel%20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cat>
            <c:strRef>
              <c:f>Sheet3!$B$1:$E$1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Satisfactory</c:v>
                </c:pt>
                <c:pt idx="3">
                  <c:v>Poor</c:v>
                </c:pt>
              </c:strCache>
            </c:strRef>
          </c:cat>
          <c:val>
            <c:numRef>
              <c:f>Sheet3!$B$2:$E$2</c:f>
              <c:numCache>
                <c:formatCode>General</c:formatCode>
                <c:ptCount val="4"/>
                <c:pt idx="0">
                  <c:v>89</c:v>
                </c:pt>
                <c:pt idx="1">
                  <c:v>11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40480128"/>
        <c:axId val="51935488"/>
      </c:barChart>
      <c:catAx>
        <c:axId val="40480128"/>
        <c:scaling>
          <c:orientation val="minMax"/>
        </c:scaling>
        <c:axPos val="b"/>
        <c:majorTickMark val="none"/>
        <c:tickLblPos val="nextTo"/>
        <c:crossAx val="51935488"/>
        <c:crosses val="autoZero"/>
        <c:auto val="1"/>
        <c:lblAlgn val="ctr"/>
        <c:lblOffset val="100"/>
      </c:catAx>
      <c:valAx>
        <c:axId val="519354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40480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cat>
            <c:strRef>
              <c:f>Sheet3!$E$32:$H$32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Satisfactory</c:v>
                </c:pt>
                <c:pt idx="3">
                  <c:v>Poor</c:v>
                </c:pt>
              </c:strCache>
            </c:strRef>
          </c:cat>
          <c:val>
            <c:numRef>
              <c:f>Sheet3!$E$33:$H$33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52273920"/>
        <c:axId val="52275456"/>
      </c:barChart>
      <c:catAx>
        <c:axId val="52273920"/>
        <c:scaling>
          <c:orientation val="minMax"/>
        </c:scaling>
        <c:axPos val="b"/>
        <c:majorTickMark val="none"/>
        <c:tickLblPos val="nextTo"/>
        <c:crossAx val="52275456"/>
        <c:crosses val="autoZero"/>
        <c:auto val="1"/>
        <c:lblAlgn val="ctr"/>
        <c:lblOffset val="100"/>
      </c:catAx>
      <c:valAx>
        <c:axId val="522754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22739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cat>
            <c:strRef>
              <c:f>Sheet3!$C$48:$F$48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Satisfactory</c:v>
                </c:pt>
                <c:pt idx="3">
                  <c:v>Poor</c:v>
                </c:pt>
              </c:strCache>
            </c:strRef>
          </c:cat>
          <c:val>
            <c:numRef>
              <c:f>Sheet3!$C$49:$F$49</c:f>
              <c:numCache>
                <c:formatCode>General</c:formatCode>
                <c:ptCount val="4"/>
                <c:pt idx="0">
                  <c:v>64</c:v>
                </c:pt>
                <c:pt idx="1">
                  <c:v>30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axId val="52284032"/>
        <c:axId val="52294016"/>
      </c:barChart>
      <c:catAx>
        <c:axId val="52284032"/>
        <c:scaling>
          <c:orientation val="minMax"/>
        </c:scaling>
        <c:axPos val="b"/>
        <c:majorTickMark val="none"/>
        <c:tickLblPos val="nextTo"/>
        <c:crossAx val="52294016"/>
        <c:crosses val="autoZero"/>
        <c:auto val="1"/>
        <c:lblAlgn val="ctr"/>
        <c:lblOffset val="100"/>
      </c:catAx>
      <c:valAx>
        <c:axId val="522940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22840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cat>
            <c:strRef>
              <c:f>Sheet3!$D$76:$G$76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Satisfactory</c:v>
                </c:pt>
                <c:pt idx="3">
                  <c:v>Poor</c:v>
                </c:pt>
              </c:strCache>
            </c:strRef>
          </c:cat>
          <c:val>
            <c:numRef>
              <c:f>Sheet3!$D$77:$G$77</c:f>
              <c:numCache>
                <c:formatCode>General</c:formatCode>
                <c:ptCount val="4"/>
                <c:pt idx="0">
                  <c:v>68</c:v>
                </c:pt>
                <c:pt idx="1">
                  <c:v>20</c:v>
                </c:pt>
                <c:pt idx="2">
                  <c:v>12</c:v>
                </c:pt>
                <c:pt idx="3">
                  <c:v>0</c:v>
                </c:pt>
              </c:numCache>
            </c:numRef>
          </c:val>
        </c:ser>
        <c:axId val="52333184"/>
        <c:axId val="52347264"/>
      </c:barChart>
      <c:catAx>
        <c:axId val="52333184"/>
        <c:scaling>
          <c:orientation val="minMax"/>
        </c:scaling>
        <c:axPos val="b"/>
        <c:majorTickMark val="none"/>
        <c:tickLblPos val="nextTo"/>
        <c:crossAx val="52347264"/>
        <c:crosses val="autoZero"/>
        <c:auto val="1"/>
        <c:lblAlgn val="ctr"/>
        <c:lblOffset val="100"/>
      </c:catAx>
      <c:valAx>
        <c:axId val="523472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dirty="0" smtClean="0"/>
                  <a:t>Percentage</a:t>
                </a:r>
                <a:endParaRPr lang="en-US" sz="200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23331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9BB78F1-34BA-4FDF-8213-5E6A6E9D2276}" type="datetimeFigureOut">
              <a:rPr lang="en-US"/>
              <a:pPr/>
              <a:t>4/27/2011</a:t>
            </a:fld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E52D9C3-0920-4802-9E7C-D462C1880D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577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578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578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578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8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8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8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8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8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8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8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9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579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579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E98B930-ED94-4F25-8562-4D73BDA6B9D5}" type="datetimeFigureOut">
              <a:rPr lang="en-US"/>
              <a:pPr/>
              <a:t>4/27/2011</a:t>
            </a:fld>
            <a:endParaRPr lang="en-US"/>
          </a:p>
        </p:txBody>
      </p:sp>
      <p:sp>
        <p:nvSpPr>
          <p:cNvPr id="7579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9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B330DB-4B84-45FB-AE3F-B1922FAB09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9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579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4ECCB2-374A-419F-8897-8CC5B47744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F936EA1-672B-477C-A891-7BD825D6F966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67D25A-6F93-4397-90AD-817A88268C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27B6FE6-48A0-408A-A36F-F3F10287DE8C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0789071-C061-4DD8-99A4-CF37B464F2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A9857DC-A95D-4195-84FD-A884AD276ACC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796742-9120-4DF3-AA14-6B125F2E80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C773114-1133-4FAA-A80F-CDC8FB9CA2C0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6F4187-F15F-4A5A-9600-159636C7F7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57A91CD-BA26-4AAF-82F7-CF386894A483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EFC29C-B3DA-443F-ADFF-D46EB934DE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77771A5-7008-4483-9CD3-230C7DC6E5D0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595623-D55C-4FBE-8474-B9EE9B5EF1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914F5A4-2E1F-4CB9-B871-779818A61132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CE0315-2E1E-4082-83AE-186A1CF2D1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06DEC6C-9ABC-474A-A417-FF7FE519AB6C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DB56FD-0976-4B4C-B4FA-246E964BCCE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7A78AFA-7593-4825-B964-858332ED2247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0D55E7-3989-4F65-8568-88A01554C6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FDD6403-A67E-4DCF-9572-4D669503E522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426460-029E-42B0-89F9-006B4F1E0D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CC7AD46-E264-4AF8-AB21-463CDEC1F4EC}" type="datetimeFigureOut">
              <a:rPr lang="en-US"/>
              <a:pPr/>
              <a:t>4/27/2011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60E5587D-808B-494A-8D34-99194A7B634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47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475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475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7476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7476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476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7476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476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476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7476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6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E1171CD-A721-482F-951B-FD6AE6CDBC4E}" type="datetimeFigureOut">
              <a:rPr lang="en-US"/>
              <a:pPr/>
              <a:t>4/27/2011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828800"/>
            <a:ext cx="5257800" cy="2209800"/>
          </a:xfrm>
        </p:spPr>
        <p:txBody>
          <a:bodyPr/>
          <a:lstStyle/>
          <a:p>
            <a:r>
              <a:rPr lang="en-US" b="1">
                <a:latin typeface="Verdana" pitchFamily="34" charset="0"/>
              </a:rPr>
              <a:t>Internship Presentation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800600"/>
            <a:ext cx="5486400" cy="1752600"/>
          </a:xfrm>
        </p:spPr>
        <p:txBody>
          <a:bodyPr/>
          <a:lstStyle/>
          <a:p>
            <a:r>
              <a:rPr lang="en-US" sz="1800" b="1" i="1" dirty="0">
                <a:latin typeface="Verdana" pitchFamily="34" charset="0"/>
              </a:rPr>
              <a:t>by:</a:t>
            </a:r>
          </a:p>
          <a:p>
            <a:r>
              <a:rPr lang="en-US" dirty="0">
                <a:latin typeface="Verdana" pitchFamily="34" charset="0"/>
              </a:rPr>
              <a:t>Sumit </a:t>
            </a:r>
            <a:r>
              <a:rPr lang="en-US" dirty="0" smtClean="0">
                <a:latin typeface="Verdana" pitchFamily="34" charset="0"/>
              </a:rPr>
              <a:t>Gupta</a:t>
            </a: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>
                <a:latin typeface="Verdana" pitchFamily="34" charset="0"/>
              </a:rPr>
              <a:t> </a:t>
            </a:r>
            <a:br>
              <a:rPr lang="en-US" sz="2000" dirty="0">
                <a:latin typeface="Verdana" pitchFamily="34" charset="0"/>
              </a:rPr>
            </a:br>
            <a:r>
              <a:rPr lang="en-US" sz="2000" dirty="0">
                <a:latin typeface="Verdana" pitchFamily="34" charset="0"/>
              </a:rPr>
              <a:t/>
            </a:r>
            <a:br>
              <a:rPr lang="en-US" sz="2000" dirty="0">
                <a:latin typeface="Verdana" pitchFamily="34" charset="0"/>
              </a:rPr>
            </a:br>
            <a:r>
              <a:rPr lang="en-US" sz="2000" dirty="0">
                <a:latin typeface="Verdana" pitchFamily="34" charset="0"/>
              </a:rPr>
              <a:t>A2. The Most popular source of information for patients are the </a:t>
            </a:r>
            <a:r>
              <a:rPr lang="en-US" sz="2000" b="1" dirty="0">
                <a:latin typeface="Verdana" pitchFamily="34" charset="0"/>
              </a:rPr>
              <a:t>Agents</a:t>
            </a:r>
            <a:r>
              <a:rPr lang="en-US" sz="2000" dirty="0">
                <a:latin typeface="Verdana" pitchFamily="34" charset="0"/>
              </a:rPr>
              <a:t>.</a:t>
            </a:r>
            <a:br>
              <a:rPr lang="en-US" sz="2000" dirty="0">
                <a:latin typeface="Verdana" pitchFamily="34" charset="0"/>
              </a:rPr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                              </a:t>
            </a:r>
            <a:r>
              <a:rPr lang="en-US" sz="1800" b="1" dirty="0">
                <a:latin typeface="Verdana" pitchFamily="34" charset="0"/>
              </a:rPr>
              <a:t>Break up of Information sources</a:t>
            </a:r>
          </a:p>
        </p:txBody>
      </p:sp>
      <p:pic>
        <p:nvPicPr>
          <p:cNvPr id="22530" name="Chart 2"/>
          <p:cNvPicPr>
            <a:picLocks noGrp="1"/>
          </p:cNvPicPr>
          <p:nvPr>
            <p:ph idx="4294967295"/>
          </p:nvPr>
        </p:nvPicPr>
        <p:blipFill>
          <a:blip r:embed="rId3"/>
          <a:srcRect b="-69"/>
          <a:stretch>
            <a:fillRect/>
          </a:stretch>
        </p:blipFill>
        <p:spPr>
          <a:xfrm>
            <a:off x="533400" y="2463800"/>
            <a:ext cx="8001000" cy="3784600"/>
          </a:xfrm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685800"/>
            <a:ext cx="8382000" cy="1295400"/>
          </a:xfrm>
        </p:spPr>
        <p:txBody>
          <a:bodyPr>
            <a:normAutofit fontScale="90000"/>
          </a:bodyPr>
          <a:lstStyle/>
          <a:p>
            <a:pPr>
              <a:lnSpc>
                <a:spcPct val="70000"/>
              </a:lnSpc>
            </a:pP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dirty="0" smtClean="0">
                <a:latin typeface="Verdana" pitchFamily="34" charset="0"/>
              </a:rPr>
              <a:t>A3.</a:t>
            </a:r>
            <a:r>
              <a:rPr lang="en-US" sz="2000" b="1" dirty="0" smtClean="0">
                <a:latin typeface="Verdana" pitchFamily="34" charset="0"/>
              </a:rPr>
              <a:t> </a:t>
            </a:r>
            <a:r>
              <a:rPr lang="en-US" sz="2000" dirty="0">
                <a:latin typeface="Verdana" pitchFamily="34" charset="0"/>
              </a:rPr>
              <a:t>Maximum patients came for </a:t>
            </a:r>
            <a:r>
              <a:rPr lang="en-US" sz="2000" b="1" dirty="0" err="1">
                <a:latin typeface="Verdana" pitchFamily="34" charset="0"/>
              </a:rPr>
              <a:t>Vitreo</a:t>
            </a:r>
            <a:r>
              <a:rPr lang="en-US" sz="2000" b="1" dirty="0">
                <a:latin typeface="Verdana" pitchFamily="34" charset="0"/>
              </a:rPr>
              <a:t>-retinal procedures </a:t>
            </a:r>
            <a:br>
              <a:rPr lang="en-US" sz="2000" b="1" dirty="0">
                <a:latin typeface="Verdana" pitchFamily="34" charset="0"/>
              </a:rPr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                                         Most popular procedures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23554" name="Chart 15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09600" y="2133600"/>
            <a:ext cx="8001000" cy="4267200"/>
          </a:xfrm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381000"/>
            <a:ext cx="7924800" cy="1828800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latin typeface="Verdana" pitchFamily="34" charset="0"/>
              </a:rPr>
              <a:t>A4. </a:t>
            </a:r>
            <a:r>
              <a:rPr lang="en-US" sz="2000" b="1" dirty="0" smtClean="0">
                <a:latin typeface="Verdana" pitchFamily="34" charset="0"/>
              </a:rPr>
              <a:t>Doctors </a:t>
            </a:r>
            <a:r>
              <a:rPr lang="en-US" sz="2000" b="1" dirty="0">
                <a:latin typeface="Verdana" pitchFamily="34" charset="0"/>
              </a:rPr>
              <a:t>experience</a:t>
            </a:r>
            <a:r>
              <a:rPr lang="en-US" sz="2000" dirty="0">
                <a:latin typeface="Verdana" pitchFamily="34" charset="0"/>
              </a:rPr>
              <a:t> was the most important factor for patients.</a:t>
            </a:r>
            <a:br>
              <a:rPr lang="en-US" sz="2000" dirty="0">
                <a:latin typeface="Verdana" pitchFamily="34" charset="0"/>
              </a:rPr>
            </a:br>
            <a:r>
              <a:rPr lang="en-US" sz="2000" dirty="0" smtClean="0">
                <a:latin typeface="Verdana" pitchFamily="34" charset="0"/>
              </a:rPr>
              <a:t/>
            </a:r>
            <a:br>
              <a:rPr lang="en-US" sz="2000" dirty="0" smtClean="0">
                <a:latin typeface="Verdana" pitchFamily="34" charset="0"/>
              </a:rPr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             </a:t>
            </a:r>
            <a:r>
              <a:rPr lang="en-US" sz="1800" b="1" dirty="0">
                <a:latin typeface="Verdana" pitchFamily="34" charset="0"/>
              </a:rPr>
              <a:t>Important factors before seeking treatment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24578" name="Chart 6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" y="2514600"/>
            <a:ext cx="7924800" cy="3810000"/>
          </a:xfrm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2000" dirty="0" smtClean="0">
                <a:latin typeface="Verdana" pitchFamily="34" charset="0"/>
              </a:rPr>
              <a:t>A5. </a:t>
            </a:r>
            <a:r>
              <a:rPr lang="en-US" sz="2000" dirty="0">
                <a:latin typeface="Verdana" pitchFamily="34" charset="0"/>
              </a:rPr>
              <a:t>Inadequate healthcare facilities in home country was the leading cause for patient s seeking treatment at Centre for Sight.</a:t>
            </a:r>
            <a:r>
              <a:rPr lang="en-US" sz="2000" b="1" dirty="0">
                <a:latin typeface="Verdana" pitchFamily="34" charset="0"/>
              </a:rPr>
              <a:t/>
            </a:r>
            <a:br>
              <a:rPr lang="en-US" sz="2000" b="1" dirty="0">
                <a:latin typeface="Verdana" pitchFamily="34" charset="0"/>
              </a:rPr>
            </a:br>
            <a:r>
              <a:rPr lang="en-US" sz="2000" b="1" dirty="0">
                <a:latin typeface="Verdana" pitchFamily="34" charset="0"/>
              </a:rPr>
              <a:t> </a:t>
            </a:r>
            <a:r>
              <a:rPr lang="en-US" sz="1400" b="1" dirty="0">
                <a:latin typeface="Verdana" pitchFamily="34" charset="0"/>
              </a:rPr>
              <a:t/>
            </a:r>
            <a:br>
              <a:rPr lang="en-US" sz="1400" b="1" dirty="0">
                <a:latin typeface="Verdana" pitchFamily="34" charset="0"/>
              </a:rPr>
            </a:br>
            <a:r>
              <a:rPr lang="en-US" sz="1400" b="1" dirty="0">
                <a:latin typeface="Verdana" pitchFamily="34" charset="0"/>
              </a:rPr>
              <a:t>                    </a:t>
            </a:r>
            <a:r>
              <a:rPr lang="en-US" sz="1400" b="1" dirty="0" smtClean="0">
                <a:latin typeface="Verdana" pitchFamily="34" charset="0"/>
              </a:rPr>
              <a:t>         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Other factors for seeking treatment abroad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2" name="Chart 3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2438400"/>
            <a:ext cx="7620000" cy="4038600"/>
          </a:xfrm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2000" dirty="0">
                <a:latin typeface="Verdana" pitchFamily="34" charset="0"/>
              </a:rPr>
              <a:t>A6)  For majority of the patients it took </a:t>
            </a:r>
            <a:r>
              <a:rPr lang="en-US" sz="2000" b="1" dirty="0">
                <a:latin typeface="Verdana" pitchFamily="34" charset="0"/>
              </a:rPr>
              <a:t>3-4 weeks </a:t>
            </a:r>
            <a:r>
              <a:rPr lang="en-US" sz="2000" dirty="0">
                <a:latin typeface="Verdana" pitchFamily="34" charset="0"/>
              </a:rPr>
              <a:t>to get the visa.</a:t>
            </a:r>
            <a:r>
              <a:rPr lang="en-US" sz="2000" b="1" dirty="0">
                <a:latin typeface="Verdana" pitchFamily="34" charset="0"/>
              </a:rPr>
              <a:t/>
            </a:r>
            <a:br>
              <a:rPr lang="en-US" sz="2000" b="1" dirty="0">
                <a:latin typeface="Verdana" pitchFamily="34" charset="0"/>
              </a:rPr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                                 </a:t>
            </a:r>
            <a:r>
              <a:rPr lang="en-US" sz="1800" dirty="0" smtClean="0"/>
              <a:t>      </a:t>
            </a:r>
            <a:r>
              <a:rPr lang="en-US" sz="2000" b="1" dirty="0"/>
              <a:t>Time taken to Procure Visa</a:t>
            </a:r>
            <a:endParaRPr lang="en-US" sz="2000" dirty="0"/>
          </a:p>
        </p:txBody>
      </p:sp>
      <p:pic>
        <p:nvPicPr>
          <p:cNvPr id="26626" name="Content Placeholder 3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066800" y="2209800"/>
            <a:ext cx="7086600" cy="4267200"/>
          </a:xfrm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>
          <a:xfrm>
            <a:off x="381000" y="457200"/>
            <a:ext cx="8534400" cy="1371600"/>
          </a:xfrm>
        </p:spPr>
        <p:txBody>
          <a:bodyPr/>
          <a:lstStyle/>
          <a:p>
            <a:r>
              <a:rPr lang="en-US" sz="2400" dirty="0" smtClean="0">
                <a:latin typeface="Verdana" pitchFamily="34" charset="0"/>
              </a:rPr>
              <a:t>A7.Majority </a:t>
            </a:r>
            <a:r>
              <a:rPr lang="en-US" sz="2400" dirty="0">
                <a:latin typeface="Verdana" pitchFamily="34" charset="0"/>
              </a:rPr>
              <a:t>of the patients preferred touring after treatment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        </a:t>
            </a:r>
          </a:p>
        </p:txBody>
      </p:sp>
      <p:pic>
        <p:nvPicPr>
          <p:cNvPr id="27651" name="Chart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38350"/>
            <a:ext cx="81534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2000" b="1" u="sng" dirty="0"/>
              <a:t/>
            </a:r>
            <a:br>
              <a:rPr lang="en-US" sz="2000" b="1" u="sng" dirty="0"/>
            </a:br>
            <a:r>
              <a:rPr lang="en-US" sz="2000" b="1" u="sng" dirty="0"/>
              <a:t/>
            </a:r>
            <a:br>
              <a:rPr lang="en-US" sz="2000" b="1" u="sng" dirty="0"/>
            </a:br>
            <a:r>
              <a:rPr lang="en-US" sz="2000" b="1" u="sng" dirty="0"/>
              <a:t/>
            </a:r>
            <a:br>
              <a:rPr lang="en-US" sz="2000" b="1" u="sng" dirty="0"/>
            </a:br>
            <a:r>
              <a:rPr lang="en-US" sz="2700" b="1" dirty="0" smtClean="0">
                <a:latin typeface="Verdana" pitchFamily="34" charset="0"/>
              </a:rPr>
              <a:t>Rating </a:t>
            </a:r>
            <a:r>
              <a:rPr lang="en-US" sz="2700" b="1" dirty="0">
                <a:latin typeface="Verdana" pitchFamily="34" charset="0"/>
              </a:rPr>
              <a:t>of Areas</a:t>
            </a:r>
            <a:r>
              <a:rPr lang="en-US" sz="2700" b="1" dirty="0" smtClean="0">
                <a:latin typeface="Verdana" pitchFamily="34" charset="0"/>
              </a:rPr>
              <a:t>:</a:t>
            </a:r>
            <a:r>
              <a:rPr lang="en-US" sz="2400" b="1" dirty="0" smtClean="0">
                <a:latin typeface="Verdana" pitchFamily="34" charset="0"/>
              </a:rPr>
              <a:t/>
            </a:r>
            <a:br>
              <a:rPr lang="en-US" sz="2400" b="1" dirty="0" smtClean="0">
                <a:latin typeface="Verdana" pitchFamily="34" charset="0"/>
              </a:rPr>
            </a:br>
            <a:r>
              <a:rPr lang="en-US" sz="2400" b="1" dirty="0" smtClean="0">
                <a:latin typeface="Verdana" pitchFamily="34" charset="0"/>
              </a:rPr>
              <a:t/>
            </a:r>
            <a:br>
              <a:rPr lang="en-US" sz="2400" b="1" dirty="0" smtClean="0">
                <a:latin typeface="Verdana" pitchFamily="34" charset="0"/>
              </a:rPr>
            </a:br>
            <a:r>
              <a:rPr lang="en-US" sz="2400" b="1" dirty="0" smtClean="0">
                <a:latin typeface="Verdana" pitchFamily="34" charset="0"/>
              </a:rPr>
              <a:t>   </a:t>
            </a:r>
            <a:r>
              <a:rPr lang="en-US" sz="2200" b="1" dirty="0" smtClean="0">
                <a:latin typeface="Verdana" pitchFamily="34" charset="0"/>
              </a:rPr>
              <a:t>RECEPTION/HELP </a:t>
            </a:r>
            <a:r>
              <a:rPr lang="en-US" sz="2200" b="1" dirty="0">
                <a:latin typeface="Verdana" pitchFamily="34" charset="0"/>
              </a:rPr>
              <a:t>DESK </a:t>
            </a:r>
            <a:r>
              <a:rPr lang="en-US" sz="2400" b="1" dirty="0">
                <a:latin typeface="Verdana" pitchFamily="34" charset="0"/>
              </a:rPr>
              <a:t>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/>
              <a:t> </a:t>
            </a:r>
            <a:r>
              <a:rPr lang="en-US" sz="4000" b="1" dirty="0" smtClean="0"/>
              <a:t>      </a:t>
            </a:r>
            <a:endParaRPr lang="en-US" sz="4000" dirty="0"/>
          </a:p>
        </p:txBody>
      </p:sp>
      <p:pic>
        <p:nvPicPr>
          <p:cNvPr id="28674" name="Chart 7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914400" y="2071688"/>
            <a:ext cx="7467600" cy="4024312"/>
          </a:xfrm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r>
              <a:rPr lang="en-US" sz="2400" b="1" dirty="0" smtClean="0">
                <a:latin typeface="Verdana" pitchFamily="34" charset="0"/>
              </a:rPr>
              <a:t>  International </a:t>
            </a:r>
            <a:r>
              <a:rPr lang="en-US" sz="2400" b="1" dirty="0">
                <a:latin typeface="Verdana" pitchFamily="34" charset="0"/>
              </a:rPr>
              <a:t>Patient Coordinators</a:t>
            </a:r>
          </a:p>
        </p:txBody>
      </p:sp>
      <p:pic>
        <p:nvPicPr>
          <p:cNvPr id="29698" name="Chart 10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914400" y="1887538"/>
            <a:ext cx="7620000" cy="4132262"/>
          </a:xfrm>
          <a:ln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b="1" dirty="0" smtClean="0">
                <a:latin typeface="Verdana" pitchFamily="34" charset="0"/>
              </a:rPr>
              <a:t>     </a:t>
            </a:r>
            <a:r>
              <a:rPr lang="en-US" sz="2800" b="1" dirty="0">
                <a:latin typeface="Verdana" pitchFamily="34" charset="0"/>
              </a:rPr>
              <a:t>Doctors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767929" y="2288560"/>
          <a:ext cx="7684342" cy="3649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b="1" dirty="0" smtClean="0">
                <a:latin typeface="Verdana" pitchFamily="34" charset="0"/>
              </a:rPr>
              <a:t>    </a:t>
            </a:r>
            <a:r>
              <a:rPr lang="en-US" sz="2400" b="1" dirty="0">
                <a:latin typeface="Verdana" pitchFamily="34" charset="0"/>
              </a:rPr>
              <a:t>Technicians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63540" y="2161703"/>
          <a:ext cx="8216920" cy="385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r>
              <a:rPr lang="en-US" sz="4000" b="1">
                <a:latin typeface="Verdana" pitchFamily="34" charset="0"/>
              </a:rPr>
              <a:t>Areas covered during Internship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4294967295"/>
          </p:nvPr>
        </p:nvSpPr>
        <p:spPr>
          <a:xfrm>
            <a:off x="381000" y="2286000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latin typeface="Verdana" pitchFamily="34" charset="0"/>
              </a:rPr>
              <a:t>Empanelment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Verdana" pitchFamily="34" charset="0"/>
              </a:rPr>
              <a:t>Eye camp/Talk show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Verdana" pitchFamily="34" charset="0"/>
              </a:rPr>
              <a:t>Relationship management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Verdana" pitchFamily="34" charset="0"/>
              </a:rPr>
              <a:t>Awareness campaigns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Verdana" pitchFamily="34" charset="0"/>
              </a:rPr>
              <a:t>Communication skills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Verdana" pitchFamily="34" charset="0"/>
              </a:rPr>
              <a:t>Perseverance and commitment</a:t>
            </a:r>
          </a:p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b="1" dirty="0" smtClean="0">
                <a:latin typeface="Verdana" pitchFamily="34" charset="0"/>
              </a:rPr>
              <a:t>     </a:t>
            </a:r>
            <a:r>
              <a:rPr lang="en-US" sz="2400" b="1" dirty="0" err="1" smtClean="0">
                <a:latin typeface="Verdana" pitchFamily="34" charset="0"/>
              </a:rPr>
              <a:t>Counselling</a:t>
            </a:r>
            <a:endParaRPr lang="en-US" sz="2400" b="1" dirty="0">
              <a:latin typeface="Verdan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387340" y="2009303"/>
          <a:ext cx="8216920" cy="385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>
          <a:xfrm>
            <a:off x="381000" y="457200"/>
            <a:ext cx="8229600" cy="1371600"/>
          </a:xfrm>
        </p:spPr>
        <p:txBody>
          <a:bodyPr/>
          <a:lstStyle/>
          <a:p>
            <a:r>
              <a:rPr lang="en-US" sz="2800" b="1" dirty="0" smtClean="0">
                <a:latin typeface="Verdana" pitchFamily="34" charset="0"/>
              </a:rPr>
              <a:t>     Billing </a:t>
            </a:r>
            <a:endParaRPr lang="en-US" sz="2800" b="1" dirty="0">
              <a:latin typeface="Verdan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139595" y="1874322"/>
          <a:ext cx="6855515" cy="4368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229600" cy="1371600"/>
          </a:xfrm>
        </p:spPr>
        <p:txBody>
          <a:bodyPr/>
          <a:lstStyle/>
          <a:p>
            <a:pPr algn="ctr"/>
            <a:r>
              <a:rPr lang="en-US" sz="3600" b="1">
                <a:latin typeface="Verdana" pitchFamily="34" charset="0"/>
              </a:rPr>
              <a:t>Categories of Patients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b="1">
                <a:latin typeface="Verdana" pitchFamily="34" charset="0"/>
              </a:rPr>
              <a:t>Group I</a:t>
            </a:r>
            <a:r>
              <a:rPr lang="en-US" sz="2800">
                <a:latin typeface="Verdana" pitchFamily="34" charset="0"/>
              </a:rPr>
              <a:t> – Non-Residential Indians (NRIs)</a:t>
            </a:r>
          </a:p>
          <a:p>
            <a:pPr>
              <a:buFont typeface="Wingdings" pitchFamily="2" charset="2"/>
              <a:buChar char="Ø"/>
            </a:pPr>
            <a:r>
              <a:rPr lang="en-US" sz="2800" b="1">
                <a:latin typeface="Verdana" pitchFamily="34" charset="0"/>
              </a:rPr>
              <a:t>Group II</a:t>
            </a:r>
            <a:r>
              <a:rPr lang="en-US" sz="2800">
                <a:latin typeface="Verdana" pitchFamily="34" charset="0"/>
              </a:rPr>
              <a:t> - Patients from Countries with underdeveloped facilities</a:t>
            </a:r>
          </a:p>
          <a:p>
            <a:pPr>
              <a:buFont typeface="Wingdings" pitchFamily="2" charset="2"/>
              <a:buChar char="Ø"/>
            </a:pPr>
            <a:r>
              <a:rPr lang="en-US" sz="2800" b="1">
                <a:latin typeface="Verdana" pitchFamily="34" charset="0"/>
              </a:rPr>
              <a:t>Group III</a:t>
            </a:r>
            <a:r>
              <a:rPr lang="en-US" sz="2800">
                <a:latin typeface="Verdana" pitchFamily="34" charset="0"/>
              </a:rPr>
              <a:t> - Patients from developed countries with state owned healthcare system.</a:t>
            </a:r>
          </a:p>
          <a:p>
            <a:pPr>
              <a:buFont typeface="Wingdings" pitchFamily="2" charset="2"/>
              <a:buChar char="Ø"/>
            </a:pPr>
            <a:r>
              <a:rPr lang="en-US" sz="2800" b="1">
                <a:latin typeface="Verdana" pitchFamily="34" charset="0"/>
              </a:rPr>
              <a:t>Group IV</a:t>
            </a:r>
            <a:r>
              <a:rPr lang="en-US" sz="2800">
                <a:latin typeface="Verdana" pitchFamily="34" charset="0"/>
              </a:rPr>
              <a:t> - Patients from developed countries with private healthcare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r>
              <a:rPr lang="en-US" sz="3600" b="1">
                <a:latin typeface="Verdana" pitchFamily="34" charset="0"/>
              </a:rPr>
              <a:t>Future Strategies for Centre for Sight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4294967295"/>
          </p:nvPr>
        </p:nvSpPr>
        <p:spPr>
          <a:xfrm>
            <a:off x="457200" y="2133600"/>
            <a:ext cx="8229600" cy="38862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>
                <a:latin typeface="Verdana" pitchFamily="34" charset="0"/>
              </a:rPr>
              <a:t>Tie up with Medical Tourism Facilitators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>
                <a:latin typeface="Verdana" pitchFamily="34" charset="0"/>
              </a:rPr>
              <a:t>Advertise in International Print Media catering to NRIs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>
                <a:latin typeface="Verdana" pitchFamily="34" charset="0"/>
              </a:rPr>
              <a:t>Use Website as a marketing tool</a:t>
            </a:r>
            <a:endParaRPr lang="en-US" sz="2000">
              <a:latin typeface="Verdan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>
                <a:latin typeface="Verdana" pitchFamily="34" charset="0"/>
              </a:rPr>
              <a:t>Tie-ups with Foreign Insurance Companies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>
                <a:latin typeface="Verdana" pitchFamily="34" charset="0"/>
              </a:rPr>
              <a:t>Tie-ups with Corporates in other countries.</a:t>
            </a:r>
            <a:endParaRPr lang="en-US" sz="2000">
              <a:latin typeface="Verdan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>
                <a:latin typeface="Verdana" pitchFamily="34" charset="0"/>
              </a:rPr>
              <a:t>International Help Desk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>
                <a:latin typeface="Verdana" pitchFamily="34" charset="0"/>
              </a:rPr>
              <a:t>Target NRI Population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>
                <a:latin typeface="Verdana" pitchFamily="34" charset="0"/>
              </a:rPr>
              <a:t>Tie-ups with International NGO’s</a:t>
            </a:r>
            <a:endParaRPr lang="en-US" sz="2000">
              <a:latin typeface="Verdana" pitchFamily="34" charset="0"/>
            </a:endParaRPr>
          </a:p>
          <a:p>
            <a:endParaRPr lang="en-US" sz="2000" b="1">
              <a:latin typeface="Verdana" pitchFamily="34" charset="0"/>
            </a:endParaRPr>
          </a:p>
          <a:p>
            <a:endParaRPr lang="en-US" sz="2400"/>
          </a:p>
          <a:p>
            <a:endParaRPr lang="en-US" sz="2400" b="1" u="sng"/>
          </a:p>
          <a:p>
            <a:endParaRPr lang="en-US" sz="2400"/>
          </a:p>
          <a:p>
            <a:endParaRPr lang="en-US" sz="2400" b="1" u="sng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1" y="1524000"/>
          <a:ext cx="8000998" cy="4953000"/>
        </p:xfrm>
        <a:graphic>
          <a:graphicData uri="http://schemas.openxmlformats.org/drawingml/2006/table">
            <a:tbl>
              <a:tblPr/>
              <a:tblGrid>
                <a:gridCol w="4000499"/>
                <a:gridCol w="4000499"/>
              </a:tblGrid>
              <a:tr h="27318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33925" algn="l"/>
                        </a:tabLst>
                      </a:pPr>
                      <a:r>
                        <a:rPr lang="en-US" sz="2000" u="sng" dirty="0">
                          <a:latin typeface="Times New Roman"/>
                          <a:ea typeface="Times New Roman"/>
                        </a:rPr>
                        <a:t>Strength 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Backed by a team of renowned Ophthalmologists. 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Cutting edge technology at par with global standards. 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State of the art infrastructure. 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First eye hospital in to get ISO certification. 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Value for money as compared to developed countries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Wingdings"/>
                        </a:rPr>
                        <a:t>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33925" algn="l"/>
                        </a:tabLst>
                      </a:pPr>
                      <a:r>
                        <a:rPr lang="en-US" sz="2000" u="sng" dirty="0">
                          <a:latin typeface="Times New Roman"/>
                          <a:ea typeface="Times New Roman"/>
                        </a:rPr>
                        <a:t>Weakness 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Lack of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Wingdings"/>
                        </a:rPr>
                        <a:t>Synchronised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 efforts for  a targeting patients on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Wingdings"/>
                        </a:rPr>
                        <a:t>alarge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 scale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Low awareness of the brand in the International market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Wingdings"/>
                        </a:rPr>
                        <a:t>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222112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33925" algn="l"/>
                        </a:tabLs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u="sng" dirty="0" err="1" smtClean="0">
                          <a:latin typeface="Times New Roman"/>
                          <a:ea typeface="Times New Roman"/>
                        </a:rPr>
                        <a:t>Oppurtunity</a:t>
                      </a:r>
                      <a:endParaRPr lang="en-US" sz="2000" u="sng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Collaboration with medical tourism facilitators. 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Increasing initiatives from private players to promote Indian medical tourism leading to awareness on Indian healthcare. 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Increase in use of internet to seek information on healthcare.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33925" algn="l"/>
                        </a:tabLst>
                      </a:pPr>
                      <a:r>
                        <a:rPr lang="en-US" sz="2000" u="sng" dirty="0">
                          <a:latin typeface="Times New Roman"/>
                          <a:ea typeface="Times New Roman"/>
                        </a:rPr>
                        <a:t>Threat 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Apprehension among foreign clients to seek services.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Established eye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Wingdings"/>
                        </a:rPr>
                        <a:t>centres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 like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Wingdings"/>
                        </a:rPr>
                        <a:t>Shroffeye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 care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"/>
                        <a:tabLst>
                          <a:tab pos="457200" algn="l"/>
                          <a:tab pos="473392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Upcoming eye hospitals in north like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Wingdings"/>
                        </a:rPr>
                        <a:t>Vasan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Wingdings"/>
                        </a:rPr>
                        <a:t> Eye/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Wingdings"/>
                        </a:rPr>
                        <a:t>Medfort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Wingdings"/>
                        </a:rPr>
                        <a:t>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6096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en-US" sz="2000" b="1" u="sng" dirty="0" smtClean="0"/>
              <a:t>SWOT ANALYSIS FOR CENTRE FOR SIGHT</a:t>
            </a:r>
            <a:endParaRPr lang="en-US" sz="2000" b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b="1">
                <a:latin typeface="Verdana" pitchFamily="34" charset="0"/>
              </a:rPr>
              <a:t>Specific Recommendations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GB" sz="2000">
                <a:latin typeface="Verdana" pitchFamily="34" charset="0"/>
              </a:rPr>
              <a:t>Presently number of patients from US/UK/Europe is less and hence strategies to increase their flow must be  implemented.     </a:t>
            </a:r>
            <a:r>
              <a:rPr lang="en-US" sz="2000">
                <a:latin typeface="Verdana" pitchFamily="34" charset="0"/>
              </a:rPr>
              <a:t>             </a:t>
            </a:r>
          </a:p>
          <a:p>
            <a:pPr>
              <a:lnSpc>
                <a:spcPct val="130000"/>
              </a:lnSpc>
            </a:pPr>
            <a:r>
              <a:rPr lang="en-US" sz="2000">
                <a:latin typeface="Verdana" pitchFamily="34" charset="0"/>
              </a:rPr>
              <a:t>Majority of the patients visiting are through the agents/brokers. Other sources listed earlier to get patients must be implemented</a:t>
            </a:r>
          </a:p>
          <a:p>
            <a:pPr>
              <a:lnSpc>
                <a:spcPct val="130000"/>
              </a:lnSpc>
            </a:pPr>
            <a:r>
              <a:rPr lang="en-US" sz="2000">
                <a:latin typeface="Verdana" pitchFamily="34" charset="0"/>
              </a:rPr>
              <a:t>Centre for Sight is presentlynot advertising in any foreign publications/media. This should be done to target both the international and NRI population</a:t>
            </a:r>
          </a:p>
          <a:p>
            <a:endParaRPr lang="en-US" sz="20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000">
                <a:latin typeface="Verdana" pitchFamily="34" charset="0"/>
              </a:rPr>
              <a:t>Since 70% of the patients rate doctors expertise as the most important factor for coming for treatments it is equally important to promote doctors expertise. This will build a positive brand  image of the hospital. </a:t>
            </a:r>
          </a:p>
          <a:p>
            <a:pPr>
              <a:lnSpc>
                <a:spcPct val="130000"/>
              </a:lnSpc>
            </a:pPr>
            <a:r>
              <a:rPr lang="en-US" sz="2000">
                <a:latin typeface="Verdana" pitchFamily="34" charset="0"/>
              </a:rPr>
              <a:t>Most middle eastern and African countries have a patriarchal society. We can promote women health and educate them on eye care to raise awareness among them about the hospital services.</a:t>
            </a:r>
          </a:p>
          <a:p>
            <a:pPr>
              <a:lnSpc>
                <a:spcPct val="130000"/>
              </a:lnSpc>
            </a:pPr>
            <a:r>
              <a:rPr lang="en-US" sz="2000">
                <a:latin typeface="Verdana" pitchFamily="34" charset="0"/>
              </a:rPr>
              <a:t>As per the analysis counseling areas needs more attention. We can increase the number of counselors to reduce the waiting time of the patients.</a:t>
            </a:r>
          </a:p>
        </p:txBody>
      </p:sp>
      <p:sp>
        <p:nvSpPr>
          <p:cNvPr id="36868" name="Title 1"/>
          <p:cNvSpPr>
            <a:spLocks/>
          </p:cNvSpPr>
          <p:nvPr/>
        </p:nvSpPr>
        <p:spPr bwMode="auto">
          <a:xfrm>
            <a:off x="457200" y="3048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b="1">
                <a:latin typeface="Verdana" pitchFamily="34" charset="0"/>
              </a:rPr>
              <a:t>Specific Recommendations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7" name="Picture 3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363538"/>
            <a:ext cx="9144000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1828800" y="2005013"/>
            <a:ext cx="5505450" cy="487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erdana" pitchFamily="34" charset="0"/>
              </a:rPr>
              <a:t>Thank you for your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r>
              <a:rPr lang="en-US" sz="2800" b="1" u="sng" dirty="0">
                <a:latin typeface="Verdana" pitchFamily="34" charset="0"/>
              </a:rPr>
              <a:t>Medical Tourism in India &amp; Strategies to increase  flow of International Patients at Centre For Sight</a:t>
            </a:r>
            <a:r>
              <a:rPr lang="en-US" sz="2800" u="sng" dirty="0"/>
              <a:t> 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533400" y="2286000"/>
            <a:ext cx="8229600" cy="38862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Long waiting lists, rising healthcare cost, inadequate insurance cover and poor follow-up care. 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Thailand, Malaysia, 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>
                <a:latin typeface="Verdana" pitchFamily="34" charset="0"/>
              </a:rPr>
              <a:t>Singapore, 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>
                <a:latin typeface="Verdana" pitchFamily="34" charset="0"/>
              </a:rPr>
              <a:t>have emerged as big healthcare </a:t>
            </a:r>
            <a:r>
              <a:rPr lang="en-US" sz="2000" dirty="0" smtClean="0">
                <a:latin typeface="Verdana" pitchFamily="34" charset="0"/>
              </a:rPr>
              <a:t>destinations in Asia</a:t>
            </a:r>
            <a:endParaRPr lang="en-US" sz="2000" dirty="0">
              <a:latin typeface="Verdana" pitchFamily="34" charset="0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Costa Rica, Cuba,  Mexico, </a:t>
            </a:r>
            <a:r>
              <a:rPr lang="en-US" sz="2000" dirty="0" smtClean="0">
                <a:latin typeface="Verdana" pitchFamily="34" charset="0"/>
              </a:rPr>
              <a:t>Brazil, South Africa, Jordan</a:t>
            </a:r>
            <a:endParaRPr lang="en-US" sz="2000" dirty="0">
              <a:latin typeface="Verdana" pitchFamily="34" charset="0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Low cost/Availability of competent doctors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Negligible Waiting Time/ World class services and infrastructure/No Language Barrier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sz="4000" b="1">
                <a:latin typeface="Verdana" pitchFamily="34" charset="0"/>
              </a:rPr>
              <a:t>Cost Comparison</a:t>
            </a:r>
          </a:p>
        </p:txBody>
      </p:sp>
      <p:graphicFrame>
        <p:nvGraphicFramePr>
          <p:cNvPr id="65600" name="Group 64"/>
          <p:cNvGraphicFramePr>
            <a:graphicFrameLocks noGrp="1"/>
          </p:cNvGraphicFramePr>
          <p:nvPr/>
        </p:nvGraphicFramePr>
        <p:xfrm>
          <a:off x="685800" y="1676400"/>
          <a:ext cx="7924800" cy="4495802"/>
        </p:xfrm>
        <a:graphic>
          <a:graphicData uri="http://schemas.openxmlformats.org/drawingml/2006/table">
            <a:tbl>
              <a:tblPr/>
              <a:tblGrid>
                <a:gridCol w="1552575"/>
                <a:gridCol w="1223963"/>
                <a:gridCol w="1185862"/>
                <a:gridCol w="1320800"/>
                <a:gridCol w="1293813"/>
                <a:gridCol w="1347787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Procedure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Thailand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India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Singapore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Angioplasty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21000-27000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4000 - 5000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4000 - 5000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Angiography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2500 - 3000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400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Hip replacement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13000-16000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 7000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6000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6600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Knee replacement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27000-32000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16000-18000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 7000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6000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CABG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 20000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 7500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6400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9600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Lasik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 4000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2500-3000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 800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600" name="Group 16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389120"/>
        </p:xfrm>
        <a:graphic>
          <a:graphicData uri="http://schemas.openxmlformats.org/drawingml/2006/table">
            <a:tbl>
              <a:tblPr/>
              <a:tblGrid>
                <a:gridCol w="4113213"/>
                <a:gridCol w="4116387"/>
              </a:tblGrid>
              <a:tr h="163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Strength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Quality service at affordable cost.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Availability of excellent skill set.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Global recognition of Doctors and Hospitals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Strong presence in advanced healthcare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Diversity of tourism destinations and experiences.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Increasing number of healthcare facilities with Indian and International accreditation.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Adoption of cutting edge technology.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Weakness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Lack of aggressive government initiative.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Lack of coordination between stakeholders of medical tourism namely transportation, hospitality and hospitals.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5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Opportunity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Increased demand for healthcare services from countries with aging population.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Fast-paced lifestyle increases demand for wellness tourism and alternative system of healthcare.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Long waiting periods in National Health systems in countries like UK and Canada.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Demand from countries with underdeveloped healthcare facilities.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Recognition of Indian facilities as a cost effective alternative by US insurance and employers.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Accreditation initiatives in India.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Threat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Unsynchronized efforts of various stakeholders.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Still lacks in infrastructural support.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Strong competition from countries like Thailand, Malaysia and Singapore.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"/>
                        <a:tabLst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Under-investment in health infrastructure.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7597" name="Title 1"/>
          <p:cNvSpPr>
            <a:spLocks/>
          </p:cNvSpPr>
          <p:nvPr/>
        </p:nvSpPr>
        <p:spPr bwMode="auto">
          <a:xfrm>
            <a:off x="3810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latin typeface="Verdana" pitchFamily="34" charset="0"/>
              </a:rPr>
              <a:t>India in Medical Tourism – SWOT Analysis</a:t>
            </a:r>
            <a:r>
              <a:rPr lang="en-US" sz="2800"/>
              <a:t/>
            </a:r>
            <a:br>
              <a:rPr lang="en-US" sz="2800"/>
            </a:b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371600"/>
          </a:xfrm>
        </p:spPr>
        <p:txBody>
          <a:bodyPr/>
          <a:lstStyle/>
          <a:p>
            <a:pPr algn="ctr"/>
            <a:r>
              <a:rPr lang="en-US" sz="4000" b="1">
                <a:latin typeface="Verdana" pitchFamily="34" charset="0"/>
              </a:rPr>
              <a:t>Objectives of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Verdana" pitchFamily="34" charset="0"/>
              </a:rPr>
              <a:t>General Objective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latin typeface="Verdan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To study factors affecting medical tourism in </a:t>
            </a:r>
            <a:r>
              <a:rPr lang="en-US" sz="2000" b="1" dirty="0">
                <a:latin typeface="Verdana" pitchFamily="34" charset="0"/>
              </a:rPr>
              <a:t>Centre for </a:t>
            </a:r>
            <a:r>
              <a:rPr lang="en-US" sz="2000" b="1" dirty="0" smtClean="0">
                <a:latin typeface="Verdana" pitchFamily="34" charset="0"/>
              </a:rPr>
              <a:t>Sight</a:t>
            </a:r>
            <a:r>
              <a:rPr lang="en-US" sz="2000" b="1" dirty="0">
                <a:latin typeface="Verdana" pitchFamily="34" charset="0"/>
              </a:rPr>
              <a:t>.</a:t>
            </a:r>
            <a:r>
              <a:rPr lang="en-US" sz="2400" dirty="0" smtClean="0">
                <a:latin typeface="Verdana" pitchFamily="34" charset="0"/>
              </a:rPr>
              <a:t>  </a:t>
            </a:r>
            <a:endParaRPr lang="en-US" sz="2400" dirty="0">
              <a:latin typeface="Verdan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Verdana" pitchFamily="34" charset="0"/>
              </a:rPr>
              <a:t>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Verdana" pitchFamily="34" charset="0"/>
              </a:rPr>
              <a:t>Specific Objectives</a:t>
            </a:r>
            <a:endParaRPr lang="en-US" sz="2400" dirty="0">
              <a:latin typeface="Verdan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Verdana" pitchFamily="34" charset="0"/>
              </a:rPr>
              <a:t> </a:t>
            </a:r>
            <a:endParaRPr lang="en-US" sz="2400" dirty="0">
              <a:latin typeface="Verdan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>
                <a:latin typeface="Verdana" pitchFamily="34" charset="0"/>
              </a:rPr>
              <a:t>To study cost difference in </a:t>
            </a:r>
            <a:r>
              <a:rPr lang="en-US" sz="2000" dirty="0" smtClean="0">
                <a:latin typeface="Verdana" pitchFamily="34" charset="0"/>
              </a:rPr>
              <a:t>Ophthalmic  </a:t>
            </a:r>
            <a:r>
              <a:rPr lang="en-US" sz="2000" dirty="0">
                <a:latin typeface="Verdana" pitchFamily="34" charset="0"/>
              </a:rPr>
              <a:t>procedures in  US/UK/compared to India.</a:t>
            </a:r>
          </a:p>
          <a:p>
            <a:pPr>
              <a:lnSpc>
                <a:spcPct val="80000"/>
              </a:lnSpc>
              <a:buNone/>
            </a:pPr>
            <a:endParaRPr lang="en-US" sz="2000" dirty="0">
              <a:latin typeface="Verdan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>
                <a:latin typeface="Verdana" pitchFamily="34" charset="0"/>
              </a:rPr>
              <a:t>To suggest strategies to increase flow of International patients </a:t>
            </a:r>
            <a:r>
              <a:rPr lang="en-US" sz="2000" dirty="0" smtClean="0">
                <a:latin typeface="Verdana" pitchFamily="34" charset="0"/>
              </a:rPr>
              <a:t>at </a:t>
            </a:r>
            <a:r>
              <a:rPr lang="en-US" sz="2000" dirty="0">
                <a:latin typeface="Verdana" pitchFamily="34" charset="0"/>
              </a:rPr>
              <a:t>Centre For Sight.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2800" b="1">
                <a:latin typeface="Verdana" pitchFamily="34" charset="0"/>
              </a:rPr>
              <a:t>Cost Difference in Opthalmic Procedures</a:t>
            </a:r>
          </a:p>
        </p:txBody>
      </p:sp>
      <p:graphicFrame>
        <p:nvGraphicFramePr>
          <p:cNvPr id="18566" name="Group 134"/>
          <p:cNvGraphicFramePr>
            <a:graphicFrameLocks noGrp="1"/>
          </p:cNvGraphicFramePr>
          <p:nvPr/>
        </p:nvGraphicFramePr>
        <p:xfrm>
          <a:off x="762000" y="2057400"/>
          <a:ext cx="7848600" cy="3962402"/>
        </p:xfrm>
        <a:graphic>
          <a:graphicData uri="http://schemas.openxmlformats.org/drawingml/2006/table">
            <a:tbl>
              <a:tblPr/>
              <a:tblGrid>
                <a:gridCol w="1879600"/>
                <a:gridCol w="2127250"/>
                <a:gridCol w="1901825"/>
                <a:gridCol w="1939925"/>
              </a:tblGrid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PROCEDURE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USA ($)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UK ($)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INDIA ($)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Vision Correction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4000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2500-3000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700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Cataract (Phaco)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4000-5000 per eye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3500-5000 per eye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500 per eye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</a:tr>
              <a:tr h="11620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Retinal Detachment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3500-4500 per sitting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3000-4000 per sitting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600-1000 per sitting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Ptosis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2900-3600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3500-4500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3392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750-1000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C9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algn="ctr"/>
            <a:r>
              <a:rPr lang="en-US" sz="3200" b="1">
                <a:latin typeface="Verdana" pitchFamily="34" charset="0"/>
              </a:rPr>
              <a:t>Research Methodology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610600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b="1" dirty="0">
                <a:latin typeface="Verdana" pitchFamily="34" charset="0"/>
              </a:rPr>
              <a:t>TOOLS OF DATA COLLECTION:</a:t>
            </a:r>
          </a:p>
          <a:p>
            <a:pPr>
              <a:buFont typeface="Wingdings" pitchFamily="2" charset="2"/>
              <a:buNone/>
            </a:pPr>
            <a:r>
              <a:rPr lang="en-US" sz="1800" b="1" dirty="0">
                <a:latin typeface="Verdana" pitchFamily="34" charset="0"/>
              </a:rPr>
              <a:t> </a:t>
            </a:r>
            <a:endParaRPr lang="en-US" sz="1800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 </a:t>
            </a:r>
            <a:r>
              <a:rPr lang="en-US" sz="2000" b="1" i="1" dirty="0">
                <a:latin typeface="Verdana" pitchFamily="34" charset="0"/>
              </a:rPr>
              <a:t>Primary Research:</a:t>
            </a:r>
          </a:p>
          <a:p>
            <a:pPr>
              <a:buFont typeface="Wingdings" pitchFamily="2" charset="2"/>
              <a:buChar char="Ø"/>
            </a:pPr>
            <a:r>
              <a:rPr lang="en-US" sz="2000" b="1" i="1" dirty="0">
                <a:latin typeface="Verdana" pitchFamily="34" charset="0"/>
              </a:rPr>
              <a:t> </a:t>
            </a:r>
            <a:r>
              <a:rPr lang="en-US" sz="2000" dirty="0">
                <a:latin typeface="Verdana" pitchFamily="34" charset="0"/>
              </a:rPr>
              <a:t>This has been conducted through  a  questionnaire 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 Sample size – </a:t>
            </a:r>
            <a:r>
              <a:rPr lang="en-US" sz="2000" dirty="0" smtClean="0">
                <a:latin typeface="Verdana" pitchFamily="34" charset="0"/>
              </a:rPr>
              <a:t>70 </a:t>
            </a:r>
            <a:r>
              <a:rPr lang="en-US" sz="2000" dirty="0">
                <a:latin typeface="Verdana" pitchFamily="34" charset="0"/>
              </a:rPr>
              <a:t>patients.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 Time Taken – 1 month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 </a:t>
            </a:r>
            <a:r>
              <a:rPr lang="en-US" sz="2000" b="1" i="1" dirty="0">
                <a:latin typeface="Verdana" pitchFamily="34" charset="0"/>
              </a:rPr>
              <a:t>Secondary Research: </a:t>
            </a:r>
            <a:endParaRPr lang="en-US" sz="2000" dirty="0">
              <a:latin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 Internet  websites.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Verdana" pitchFamily="34" charset="0"/>
              </a:rPr>
              <a:t> Past evaluations and research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>
                <a:latin typeface="Verdana" pitchFamily="34" charset="0"/>
              </a:rPr>
              <a:t> Periodical articles (refer to magazines, journals, and</a:t>
            </a:r>
          </a:p>
          <a:p>
            <a:pPr>
              <a:buFont typeface="Wingdings" pitchFamily="2" charset="2"/>
              <a:buNone/>
            </a:pPr>
            <a:r>
              <a:rPr lang="en-GB" sz="2000" dirty="0">
                <a:latin typeface="Verdana" pitchFamily="34" charset="0"/>
              </a:rPr>
              <a:t>     newspapers)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>
                <a:latin typeface="Verdana" pitchFamily="34" charset="0"/>
              </a:rPr>
              <a:t> Statistical sources </a:t>
            </a:r>
            <a:r>
              <a:rPr lang="en-US" sz="2000" dirty="0">
                <a:latin typeface="Verdana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>
          <a:xfrm>
            <a:off x="457200" y="563563"/>
            <a:ext cx="8229600" cy="1417637"/>
          </a:xfrm>
        </p:spPr>
        <p:txBody>
          <a:bodyPr/>
          <a:lstStyle/>
          <a:p>
            <a:r>
              <a:rPr lang="en-US" sz="2400" b="1">
                <a:latin typeface="Verdana" pitchFamily="34" charset="0"/>
              </a:rPr>
              <a:t>Study findings</a:t>
            </a:r>
            <a:r>
              <a:rPr lang="en-US" sz="2000">
                <a:latin typeface="Verdana" pitchFamily="34" charset="0"/>
              </a:rPr>
              <a:t/>
            </a:r>
            <a:br>
              <a:rPr lang="en-US" sz="2000">
                <a:latin typeface="Verdana" pitchFamily="34" charset="0"/>
              </a:rPr>
            </a:br>
            <a:r>
              <a:rPr lang="en-US" sz="2000">
                <a:latin typeface="Verdana" pitchFamily="34" charset="0"/>
              </a:rPr>
              <a:t/>
            </a:r>
            <a:br>
              <a:rPr lang="en-US" sz="2000">
                <a:latin typeface="Verdana" pitchFamily="34" charset="0"/>
              </a:rPr>
            </a:br>
            <a:r>
              <a:rPr lang="en-US" sz="2000">
                <a:latin typeface="Verdana" pitchFamily="34" charset="0"/>
              </a:rPr>
              <a:t>A1. Most patients coming into India are from the </a:t>
            </a:r>
            <a:r>
              <a:rPr lang="en-US" sz="2000" b="1">
                <a:latin typeface="Verdana" pitchFamily="34" charset="0"/>
              </a:rPr>
              <a:t>Middle East and African Countries</a:t>
            </a:r>
            <a:endParaRPr lang="en-US" sz="2000">
              <a:latin typeface="Verdana" pitchFamily="34" charset="0"/>
            </a:endParaRPr>
          </a:p>
        </p:txBody>
      </p:sp>
      <p:pic>
        <p:nvPicPr>
          <p:cNvPr id="21506" name="Chart 1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362200"/>
            <a:ext cx="8077200" cy="3733800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411</TotalTime>
  <Words>799</Words>
  <Application>Microsoft Office PowerPoint</Application>
  <PresentationFormat>On-screen Show (4:3)</PresentationFormat>
  <Paragraphs>191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Pixel</vt:lpstr>
      <vt:lpstr>Internship Presentation</vt:lpstr>
      <vt:lpstr>Areas covered during Internship</vt:lpstr>
      <vt:lpstr>Medical Tourism in India &amp; Strategies to increase  flow of International Patients at Centre For Sight </vt:lpstr>
      <vt:lpstr>Cost Comparison</vt:lpstr>
      <vt:lpstr>Slide 5</vt:lpstr>
      <vt:lpstr>Objectives of the Study</vt:lpstr>
      <vt:lpstr>Cost Difference in Opthalmic Procedures</vt:lpstr>
      <vt:lpstr>Research Methodology</vt:lpstr>
      <vt:lpstr>Study findings  A1. Most patients coming into India are from the Middle East and African Countries</vt:lpstr>
      <vt:lpstr>   A2. The Most popular source of information for patients are the Agents.                                Break up of Information sources</vt:lpstr>
      <vt:lpstr> A3. Maximum patients came for Vitreo-retinal procedures                                             Most popular procedures </vt:lpstr>
      <vt:lpstr>    A4. Doctors experience was the most important factor for patients.                  Important factors before seeking treatment </vt:lpstr>
      <vt:lpstr>  A5. Inadequate healthcare facilities in home country was the leading cause for patient s seeking treatment at Centre for Sight.                                 Other factors for seeking treatment abroad</vt:lpstr>
      <vt:lpstr>   A6)  For majority of the patients it took 3-4 weeks to get the visa.                                         Time taken to Procure Visa</vt:lpstr>
      <vt:lpstr>A7.Majority of the patients preferred touring after treatment</vt:lpstr>
      <vt:lpstr>   Rating of Areas:     RECEPTION/HELP DESK          </vt:lpstr>
      <vt:lpstr>  International Patient Coordinators</vt:lpstr>
      <vt:lpstr>     Doctors</vt:lpstr>
      <vt:lpstr>    Technicians</vt:lpstr>
      <vt:lpstr>     Counselling</vt:lpstr>
      <vt:lpstr>     Billing </vt:lpstr>
      <vt:lpstr>Categories of Patients</vt:lpstr>
      <vt:lpstr>Future Strategies for Centre for Sight</vt:lpstr>
      <vt:lpstr>Slide 24</vt:lpstr>
      <vt:lpstr>Specific Recommendations</vt:lpstr>
      <vt:lpstr>Slide 26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</dc:title>
  <dc:creator>PGDHHM</dc:creator>
  <cp:lastModifiedBy>PGDHHM</cp:lastModifiedBy>
  <cp:revision>92</cp:revision>
  <dcterms:created xsi:type="dcterms:W3CDTF">2011-04-25T15:18:01Z</dcterms:created>
  <dcterms:modified xsi:type="dcterms:W3CDTF">2011-04-27T11:46:48Z</dcterms:modified>
</cp:coreProperties>
</file>