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Override6.xml" ContentType="application/vnd.openxmlformats-officedocument.themeOverride+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4" r:id="rId2"/>
    <p:sldId id="303" r:id="rId3"/>
    <p:sldId id="301" r:id="rId4"/>
    <p:sldId id="314" r:id="rId5"/>
    <p:sldId id="302" r:id="rId6"/>
    <p:sldId id="304" r:id="rId7"/>
    <p:sldId id="305" r:id="rId8"/>
    <p:sldId id="306" r:id="rId9"/>
    <p:sldId id="310" r:id="rId10"/>
    <p:sldId id="316" r:id="rId11"/>
    <p:sldId id="307" r:id="rId12"/>
    <p:sldId id="308" r:id="rId13"/>
    <p:sldId id="309" r:id="rId14"/>
    <p:sldId id="311" r:id="rId15"/>
    <p:sldId id="312" r:id="rId16"/>
    <p:sldId id="313" r:id="rId17"/>
    <p:sldId id="31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7A67"/>
    <a:srgbClr val="6155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howGuides="1">
      <p:cViewPr varScale="1">
        <p:scale>
          <a:sx n="74" d="100"/>
          <a:sy n="74" d="100"/>
        </p:scale>
        <p:origin x="-774" y="-90"/>
      </p:cViewPr>
      <p:guideLst>
        <p:guide orient="horz"/>
        <p:guide/>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AngAx val="1"/>
    </c:view3D>
    <c:floor>
      <c:spPr>
        <a:solidFill>
          <a:srgbClr val="F2F2F2">
            <a:alpha val="69804"/>
          </a:srgbClr>
        </a:solidFill>
        <a:ln>
          <a:solidFill>
            <a:schemeClr val="bg1">
              <a:lumMod val="85000"/>
            </a:schemeClr>
          </a:solidFill>
        </a:ln>
      </c:spPr>
    </c:floor>
    <c:plotArea>
      <c:layout>
        <c:manualLayout>
          <c:layoutTarget val="inner"/>
          <c:xMode val="edge"/>
          <c:yMode val="edge"/>
          <c:x val="7.9237413750606181E-2"/>
          <c:y val="3.6932737855354905E-2"/>
          <c:w val="0.62437373679956365"/>
          <c:h val="0.80894297625103762"/>
        </c:manualLayout>
      </c:layout>
      <c:bar3DChart>
        <c:barDir val="col"/>
        <c:grouping val="clustered"/>
        <c:ser>
          <c:idx val="0"/>
          <c:order val="0"/>
          <c:tx>
            <c:strRef>
              <c:f>Sheet1!$B$1</c:f>
              <c:strCache>
                <c:ptCount val="1"/>
                <c:pt idx="0">
                  <c:v>Data Point A</c:v>
                </c:pt>
              </c:strCache>
            </c:strRef>
          </c:tx>
          <c:spPr>
            <a:solidFill>
              <a:srgbClr val="BF2E1A"/>
            </a:solidFill>
          </c:spPr>
          <c:dLbls>
            <c:txPr>
              <a:bodyPr/>
              <a:lstStyle/>
              <a:p>
                <a:pPr>
                  <a:defRPr sz="1400"/>
                </a:pPr>
                <a:endParaRPr lang="en-US"/>
              </a:p>
            </c:txPr>
            <c:showVal val="1"/>
          </c:dLbls>
          <c:cat>
            <c:strRef>
              <c:f>Sheet1!$A$2:$A$4</c:f>
              <c:strCache>
                <c:ptCount val="3"/>
                <c:pt idx="0">
                  <c:v>Variable 1</c:v>
                </c:pt>
                <c:pt idx="1">
                  <c:v>Variable 2</c:v>
                </c:pt>
                <c:pt idx="2">
                  <c:v>Variable 3</c:v>
                </c:pt>
              </c:strCache>
            </c:strRef>
          </c:cat>
          <c:val>
            <c:numRef>
              <c:f>Sheet1!$B$2:$B$4</c:f>
              <c:numCache>
                <c:formatCode>0%</c:formatCode>
                <c:ptCount val="3"/>
                <c:pt idx="0">
                  <c:v>0.38000000000000256</c:v>
                </c:pt>
                <c:pt idx="1">
                  <c:v>0.38000000000000256</c:v>
                </c:pt>
                <c:pt idx="2">
                  <c:v>4.0000000000000112E-2</c:v>
                </c:pt>
              </c:numCache>
            </c:numRef>
          </c:val>
        </c:ser>
        <c:ser>
          <c:idx val="1"/>
          <c:order val="1"/>
          <c:tx>
            <c:strRef>
              <c:f>Sheet1!$C$1</c:f>
              <c:strCache>
                <c:ptCount val="1"/>
                <c:pt idx="0">
                  <c:v>Data Point B</c:v>
                </c:pt>
              </c:strCache>
            </c:strRef>
          </c:tx>
          <c:spPr>
            <a:solidFill>
              <a:srgbClr val="E99619"/>
            </a:solidFill>
          </c:spPr>
          <c:dLbls>
            <c:txPr>
              <a:bodyPr/>
              <a:lstStyle/>
              <a:p>
                <a:pPr>
                  <a:defRPr sz="1400"/>
                </a:pPr>
                <a:endParaRPr lang="en-US"/>
              </a:p>
            </c:txPr>
            <c:showVal val="1"/>
          </c:dLbls>
          <c:cat>
            <c:strRef>
              <c:f>Sheet1!$A$2:$A$4</c:f>
              <c:strCache>
                <c:ptCount val="3"/>
                <c:pt idx="0">
                  <c:v>Variable 1</c:v>
                </c:pt>
                <c:pt idx="1">
                  <c:v>Variable 2</c:v>
                </c:pt>
                <c:pt idx="2">
                  <c:v>Variable 3</c:v>
                </c:pt>
              </c:strCache>
            </c:strRef>
          </c:cat>
          <c:val>
            <c:numRef>
              <c:f>Sheet1!$C$2:$C$4</c:f>
              <c:numCache>
                <c:formatCode>0%</c:formatCode>
                <c:ptCount val="3"/>
                <c:pt idx="0">
                  <c:v>0.54</c:v>
                </c:pt>
                <c:pt idx="1">
                  <c:v>0.60000000000000064</c:v>
                </c:pt>
                <c:pt idx="2">
                  <c:v>0.13</c:v>
                </c:pt>
              </c:numCache>
            </c:numRef>
          </c:val>
        </c:ser>
        <c:ser>
          <c:idx val="2"/>
          <c:order val="2"/>
          <c:tx>
            <c:strRef>
              <c:f>Sheet1!$D$1</c:f>
              <c:strCache>
                <c:ptCount val="1"/>
                <c:pt idx="0">
                  <c:v>Data Point C</c:v>
                </c:pt>
              </c:strCache>
            </c:strRef>
          </c:tx>
          <c:spPr>
            <a:solidFill>
              <a:srgbClr val="5C8727"/>
            </a:solidFill>
          </c:spPr>
          <c:dLbls>
            <c:txPr>
              <a:bodyPr/>
              <a:lstStyle/>
              <a:p>
                <a:pPr>
                  <a:defRPr sz="1400" b="0"/>
                </a:pPr>
                <a:endParaRPr lang="en-US"/>
              </a:p>
            </c:txPr>
            <c:showVal val="1"/>
          </c:dLbls>
          <c:cat>
            <c:strRef>
              <c:f>Sheet1!$A$2:$A$4</c:f>
              <c:strCache>
                <c:ptCount val="3"/>
                <c:pt idx="0">
                  <c:v>Variable 1</c:v>
                </c:pt>
                <c:pt idx="1">
                  <c:v>Variable 2</c:v>
                </c:pt>
                <c:pt idx="2">
                  <c:v>Variable 3</c:v>
                </c:pt>
              </c:strCache>
            </c:strRef>
          </c:cat>
          <c:val>
            <c:numRef>
              <c:f>Sheet1!$D$2:$D$4</c:f>
              <c:numCache>
                <c:formatCode>0%</c:formatCode>
                <c:ptCount val="3"/>
                <c:pt idx="0">
                  <c:v>0.76000000000000523</c:v>
                </c:pt>
                <c:pt idx="1">
                  <c:v>0.93</c:v>
                </c:pt>
                <c:pt idx="2">
                  <c:v>0.26</c:v>
                </c:pt>
              </c:numCache>
            </c:numRef>
          </c:val>
        </c:ser>
        <c:shape val="box"/>
        <c:axId val="57392512"/>
        <c:axId val="57394304"/>
        <c:axId val="0"/>
      </c:bar3DChart>
      <c:catAx>
        <c:axId val="57392512"/>
        <c:scaling>
          <c:orientation val="minMax"/>
        </c:scaling>
        <c:axPos val="b"/>
        <c:tickLblPos val="low"/>
        <c:txPr>
          <a:bodyPr/>
          <a:lstStyle/>
          <a:p>
            <a:pPr>
              <a:defRPr sz="1200"/>
            </a:pPr>
            <a:endParaRPr lang="en-US"/>
          </a:p>
        </c:txPr>
        <c:crossAx val="57394304"/>
        <c:crosses val="autoZero"/>
        <c:auto val="1"/>
        <c:lblAlgn val="ctr"/>
        <c:lblOffset val="100"/>
      </c:catAx>
      <c:valAx>
        <c:axId val="57394304"/>
        <c:scaling>
          <c:orientation val="minMax"/>
        </c:scaling>
        <c:axPos val="l"/>
        <c:majorGridlines>
          <c:spPr>
            <a:ln>
              <a:solidFill>
                <a:schemeClr val="bg1">
                  <a:lumMod val="85000"/>
                </a:schemeClr>
              </a:solidFill>
            </a:ln>
          </c:spPr>
        </c:majorGridlines>
        <c:numFmt formatCode="0%" sourceLinked="1"/>
        <c:tickLblPos val="nextTo"/>
        <c:spPr>
          <a:ln>
            <a:solidFill>
              <a:schemeClr val="bg1">
                <a:lumMod val="85000"/>
              </a:schemeClr>
            </a:solidFill>
          </a:ln>
        </c:spPr>
        <c:txPr>
          <a:bodyPr/>
          <a:lstStyle/>
          <a:p>
            <a:pPr>
              <a:defRPr sz="1200"/>
            </a:pPr>
            <a:endParaRPr lang="en-US"/>
          </a:p>
        </c:txPr>
        <c:crossAx val="57392512"/>
        <c:crosses val="autoZero"/>
        <c:crossBetween val="between"/>
      </c:valAx>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40"/>
      <c:perspective val="30"/>
    </c:view3D>
    <c:plotArea>
      <c:layout>
        <c:manualLayout>
          <c:layoutTarget val="inner"/>
          <c:xMode val="edge"/>
          <c:yMode val="edge"/>
          <c:x val="1.0570608253258121E-3"/>
          <c:y val="4.5657759888306323E-2"/>
          <c:w val="0.61774437908561874"/>
          <c:h val="0.91878974472139152"/>
        </c:manualLayout>
      </c:layout>
      <c:pie3DChart>
        <c:varyColors val="1"/>
        <c:ser>
          <c:idx val="0"/>
          <c:order val="0"/>
          <c:tx>
            <c:strRef>
              <c:f>Sheet1!$B$1</c:f>
              <c:strCache>
                <c:ptCount val="1"/>
                <c:pt idx="0">
                  <c:v>Data Point A</c:v>
                </c:pt>
              </c:strCache>
            </c:strRef>
          </c:tx>
          <c:dPt>
            <c:idx val="0"/>
            <c:spPr>
              <a:solidFill>
                <a:srgbClr val="BF2E1A"/>
              </a:solidFill>
            </c:spPr>
          </c:dPt>
          <c:dPt>
            <c:idx val="1"/>
            <c:spPr>
              <a:solidFill>
                <a:srgbClr val="5C8727"/>
              </a:solidFill>
            </c:spPr>
          </c:dPt>
          <c:dPt>
            <c:idx val="2"/>
            <c:spPr>
              <a:solidFill>
                <a:srgbClr val="E99619"/>
              </a:solidFill>
            </c:spPr>
          </c:dPt>
          <c:dPt>
            <c:idx val="3"/>
            <c:spPr>
              <a:solidFill>
                <a:srgbClr val="E4C928"/>
              </a:solidFill>
            </c:spPr>
          </c:dPt>
          <c:dLbls>
            <c:dLbl>
              <c:idx val="0"/>
              <c:layout>
                <c:manualLayout>
                  <c:x val="-0.20484369926173621"/>
                  <c:y val="-0.21256410610050341"/>
                </c:manualLayout>
              </c:layout>
              <c:showVal val="1"/>
            </c:dLbl>
            <c:dLbl>
              <c:idx val="1"/>
              <c:layout>
                <c:manualLayout>
                  <c:x val="7.1620461130325899E-2"/>
                  <c:y val="-0.12769553288958577"/>
                </c:manualLayout>
              </c:layout>
              <c:showVal val="1"/>
            </c:dLbl>
            <c:dLbl>
              <c:idx val="2"/>
              <c:layout>
                <c:manualLayout>
                  <c:x val="0.10680471758639702"/>
                  <c:y val="0.14928525809004817"/>
                </c:manualLayout>
              </c:layout>
              <c:showVal val="1"/>
            </c:dLbl>
            <c:dLbl>
              <c:idx val="3"/>
              <c:delete val="1"/>
            </c:dLbl>
            <c:txPr>
              <a:bodyPr/>
              <a:lstStyle/>
              <a:p>
                <a:pPr>
                  <a:defRPr sz="2400">
                    <a:solidFill>
                      <a:schemeClr val="bg1"/>
                    </a:solidFill>
                    <a:effectLst>
                      <a:outerShdw blurRad="38100" dist="38100" dir="2700000" algn="tl">
                        <a:srgbClr val="000000">
                          <a:alpha val="43137"/>
                        </a:srgbClr>
                      </a:outerShdw>
                    </a:effectLst>
                  </a:defRPr>
                </a:pPr>
                <a:endParaRPr lang="en-US"/>
              </a:p>
            </c:txPr>
            <c:showVal val="1"/>
            <c:showLeaderLines val="1"/>
          </c:dLbls>
          <c:cat>
            <c:strRef>
              <c:f>Sheet1!$A$2:$A$5</c:f>
              <c:strCache>
                <c:ptCount val="4"/>
                <c:pt idx="0">
                  <c:v>Variable A</c:v>
                </c:pt>
                <c:pt idx="1">
                  <c:v>Variable B</c:v>
                </c:pt>
                <c:pt idx="2">
                  <c:v>Variable C</c:v>
                </c:pt>
                <c:pt idx="3">
                  <c:v>Variable D</c:v>
                </c:pt>
              </c:strCache>
            </c:strRef>
          </c:cat>
          <c:val>
            <c:numRef>
              <c:f>Sheet1!$B$2:$B$5</c:f>
              <c:numCache>
                <c:formatCode>0%</c:formatCode>
                <c:ptCount val="4"/>
                <c:pt idx="0">
                  <c:v>0.66000000000000603</c:v>
                </c:pt>
                <c:pt idx="1">
                  <c:v>0.16</c:v>
                </c:pt>
                <c:pt idx="2">
                  <c:v>0.17</c:v>
                </c:pt>
                <c:pt idx="3">
                  <c:v>1.0000000000000005E-2</c:v>
                </c:pt>
              </c:numCache>
            </c:numRef>
          </c:val>
        </c:ser>
      </c:pie3DChart>
    </c:plotArea>
    <c:legend>
      <c:legendPos val="r"/>
      <c:layout>
        <c:manualLayout>
          <c:xMode val="edge"/>
          <c:yMode val="edge"/>
          <c:x val="0.63802906156605665"/>
          <c:y val="0.31301759642172849"/>
          <c:w val="0.16876225259399652"/>
          <c:h val="0.37396480715654501"/>
        </c:manualLayout>
      </c:layout>
    </c:legend>
    <c:plotVisOnly val="1"/>
    <c:dispBlanksAs val="zero"/>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156825774954644E-2"/>
          <c:y val="4.1380019568183435E-2"/>
          <c:w val="0.79547338566021808"/>
          <c:h val="0.83512285366610772"/>
        </c:manualLayout>
      </c:layout>
      <c:lineChart>
        <c:grouping val="standard"/>
        <c:ser>
          <c:idx val="0"/>
          <c:order val="0"/>
          <c:tx>
            <c:strRef>
              <c:f>Sheet1!$B$1</c:f>
              <c:strCache>
                <c:ptCount val="1"/>
                <c:pt idx="0">
                  <c:v>Data A</c:v>
                </c:pt>
              </c:strCache>
            </c:strRef>
          </c:tx>
          <c:spPr>
            <a:ln w="38100">
              <a:solidFill>
                <a:srgbClr val="E99619"/>
              </a:solidFill>
            </a:ln>
            <a:effectLst>
              <a:outerShdw blurRad="50800" dist="38100" dir="2700000" algn="tl" rotWithShape="0">
                <a:schemeClr val="bg1">
                  <a:lumMod val="65000"/>
                  <a:alpha val="40000"/>
                </a:schemeClr>
              </a:outerShdw>
            </a:effectLst>
          </c:spPr>
          <c:marker>
            <c:symbol val="circle"/>
            <c:size val="5"/>
            <c:spPr>
              <a:solidFill>
                <a:schemeClr val="bg1"/>
              </a:solidFill>
              <a:ln w="38100">
                <a:solidFill>
                  <a:srgbClr val="E99619"/>
                </a:solidFill>
              </a:ln>
              <a:effectLst>
                <a:outerShdw blurRad="50800" dist="38100" dir="2700000" algn="tl" rotWithShape="0">
                  <a:schemeClr val="bg1">
                    <a:lumMod val="65000"/>
                    <a:alpha val="40000"/>
                  </a:schemeClr>
                </a:outerShdw>
              </a:effectLst>
            </c:spPr>
          </c:marker>
          <c:cat>
            <c:strRef>
              <c:f>Sheet1!$A$2:$A$5</c:f>
              <c:strCache>
                <c:ptCount val="4"/>
                <c:pt idx="0">
                  <c:v>Year 1</c:v>
                </c:pt>
                <c:pt idx="1">
                  <c:v>Year 2</c:v>
                </c:pt>
                <c:pt idx="2">
                  <c:v>Year 3</c:v>
                </c:pt>
                <c:pt idx="3">
                  <c:v>Year 4</c:v>
                </c:pt>
              </c:strCache>
            </c:strRef>
          </c:cat>
          <c:val>
            <c:numRef>
              <c:f>Sheet1!$B$2:$B$5</c:f>
              <c:numCache>
                <c:formatCode>General</c:formatCode>
                <c:ptCount val="4"/>
                <c:pt idx="0">
                  <c:v>25</c:v>
                </c:pt>
                <c:pt idx="1">
                  <c:v>36</c:v>
                </c:pt>
                <c:pt idx="2">
                  <c:v>50</c:v>
                </c:pt>
                <c:pt idx="3">
                  <c:v>62</c:v>
                </c:pt>
              </c:numCache>
            </c:numRef>
          </c:val>
        </c:ser>
        <c:ser>
          <c:idx val="1"/>
          <c:order val="1"/>
          <c:tx>
            <c:strRef>
              <c:f>Sheet1!$C$1</c:f>
              <c:strCache>
                <c:ptCount val="1"/>
                <c:pt idx="0">
                  <c:v>Data B</c:v>
                </c:pt>
              </c:strCache>
            </c:strRef>
          </c:tx>
          <c:spPr>
            <a:ln w="38100">
              <a:solidFill>
                <a:srgbClr val="BF2E1A"/>
              </a:solidFill>
            </a:ln>
            <a:effectLst>
              <a:outerShdw blurRad="50800" dist="38100" dir="2700000" algn="tl" rotWithShape="0">
                <a:schemeClr val="bg1">
                  <a:lumMod val="65000"/>
                  <a:alpha val="40000"/>
                </a:schemeClr>
              </a:outerShdw>
            </a:effectLst>
          </c:spPr>
          <c:marker>
            <c:symbol val="circle"/>
            <c:size val="5"/>
            <c:spPr>
              <a:solidFill>
                <a:schemeClr val="bg1"/>
              </a:solidFill>
              <a:ln w="38100">
                <a:solidFill>
                  <a:srgbClr val="BF2E1A"/>
                </a:solidFill>
              </a:ln>
              <a:effectLst>
                <a:outerShdw blurRad="50800" dist="38100" dir="2700000" algn="tl" rotWithShape="0">
                  <a:schemeClr val="bg1">
                    <a:lumMod val="65000"/>
                    <a:alpha val="40000"/>
                  </a:schemeClr>
                </a:outerShdw>
              </a:effectLst>
            </c:spPr>
          </c:marker>
          <c:cat>
            <c:strRef>
              <c:f>Sheet1!$A$2:$A$5</c:f>
              <c:strCache>
                <c:ptCount val="4"/>
                <c:pt idx="0">
                  <c:v>Year 1</c:v>
                </c:pt>
                <c:pt idx="1">
                  <c:v>Year 2</c:v>
                </c:pt>
                <c:pt idx="2">
                  <c:v>Year 3</c:v>
                </c:pt>
                <c:pt idx="3">
                  <c:v>Year 4</c:v>
                </c:pt>
              </c:strCache>
            </c:strRef>
          </c:cat>
          <c:val>
            <c:numRef>
              <c:f>Sheet1!$C$2:$C$5</c:f>
              <c:numCache>
                <c:formatCode>General</c:formatCode>
                <c:ptCount val="4"/>
                <c:pt idx="0">
                  <c:v>10</c:v>
                </c:pt>
                <c:pt idx="1">
                  <c:v>23</c:v>
                </c:pt>
                <c:pt idx="2">
                  <c:v>19</c:v>
                </c:pt>
                <c:pt idx="3">
                  <c:v>30</c:v>
                </c:pt>
              </c:numCache>
            </c:numRef>
          </c:val>
        </c:ser>
        <c:ser>
          <c:idx val="2"/>
          <c:order val="2"/>
          <c:tx>
            <c:strRef>
              <c:f>Sheet1!$D$1</c:f>
              <c:strCache>
                <c:ptCount val="1"/>
                <c:pt idx="0">
                  <c:v>Data C</c:v>
                </c:pt>
              </c:strCache>
            </c:strRef>
          </c:tx>
          <c:spPr>
            <a:ln w="38100">
              <a:solidFill>
                <a:srgbClr val="5C8727"/>
              </a:solidFill>
            </a:ln>
            <a:effectLst>
              <a:outerShdw blurRad="50800" dist="38100" dir="2700000" algn="tl" rotWithShape="0">
                <a:schemeClr val="bg1">
                  <a:lumMod val="65000"/>
                  <a:alpha val="40000"/>
                </a:schemeClr>
              </a:outerShdw>
            </a:effectLst>
          </c:spPr>
          <c:marker>
            <c:symbol val="circle"/>
            <c:size val="5"/>
            <c:spPr>
              <a:solidFill>
                <a:schemeClr val="bg1"/>
              </a:solidFill>
              <a:ln w="38100">
                <a:solidFill>
                  <a:srgbClr val="5C8727"/>
                </a:solidFill>
              </a:ln>
              <a:effectLst>
                <a:outerShdw blurRad="50800" dist="38100" dir="2700000" algn="tl" rotWithShape="0">
                  <a:schemeClr val="bg1">
                    <a:lumMod val="65000"/>
                    <a:alpha val="40000"/>
                  </a:schemeClr>
                </a:outerShdw>
              </a:effectLst>
            </c:spPr>
          </c:marker>
          <c:cat>
            <c:strRef>
              <c:f>Sheet1!$A$2:$A$5</c:f>
              <c:strCache>
                <c:ptCount val="4"/>
                <c:pt idx="0">
                  <c:v>Year 1</c:v>
                </c:pt>
                <c:pt idx="1">
                  <c:v>Year 2</c:v>
                </c:pt>
                <c:pt idx="2">
                  <c:v>Year 3</c:v>
                </c:pt>
                <c:pt idx="3">
                  <c:v>Year 4</c:v>
                </c:pt>
              </c:strCache>
            </c:strRef>
          </c:cat>
          <c:val>
            <c:numRef>
              <c:f>Sheet1!$D$2:$D$5</c:f>
              <c:numCache>
                <c:formatCode>General</c:formatCode>
                <c:ptCount val="4"/>
                <c:pt idx="0">
                  <c:v>6</c:v>
                </c:pt>
                <c:pt idx="1">
                  <c:v>10</c:v>
                </c:pt>
                <c:pt idx="2">
                  <c:v>14</c:v>
                </c:pt>
                <c:pt idx="3">
                  <c:v>44</c:v>
                </c:pt>
              </c:numCache>
            </c:numRef>
          </c:val>
        </c:ser>
        <c:marker val="1"/>
        <c:axId val="58234368"/>
        <c:axId val="58236288"/>
      </c:lineChart>
      <c:catAx>
        <c:axId val="58234368"/>
        <c:scaling>
          <c:orientation val="minMax"/>
        </c:scaling>
        <c:axPos val="b"/>
        <c:majorGridlines/>
        <c:tickLblPos val="nextTo"/>
        <c:txPr>
          <a:bodyPr/>
          <a:lstStyle/>
          <a:p>
            <a:pPr>
              <a:defRPr sz="1200"/>
            </a:pPr>
            <a:endParaRPr lang="en-US"/>
          </a:p>
        </c:txPr>
        <c:crossAx val="58236288"/>
        <c:crosses val="autoZero"/>
        <c:auto val="1"/>
        <c:lblAlgn val="ctr"/>
        <c:lblOffset val="100"/>
      </c:catAx>
      <c:valAx>
        <c:axId val="58236288"/>
        <c:scaling>
          <c:orientation val="minMax"/>
        </c:scaling>
        <c:axPos val="l"/>
        <c:majorGridlines/>
        <c:numFmt formatCode="General" sourceLinked="1"/>
        <c:tickLblPos val="nextTo"/>
        <c:txPr>
          <a:bodyPr/>
          <a:lstStyle/>
          <a:p>
            <a:pPr>
              <a:defRPr sz="1200"/>
            </a:pPr>
            <a:endParaRPr lang="en-US"/>
          </a:p>
        </c:txPr>
        <c:crossAx val="58234368"/>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rAngAx val="1"/>
    </c:view3D>
    <c:floor>
      <c:spPr>
        <a:solidFill>
          <a:srgbClr val="F2F2F2">
            <a:alpha val="69804"/>
          </a:srgbClr>
        </a:solidFill>
        <a:ln>
          <a:solidFill>
            <a:schemeClr val="bg1">
              <a:lumMod val="85000"/>
            </a:schemeClr>
          </a:solidFill>
        </a:ln>
      </c:spPr>
    </c:floor>
    <c:plotArea>
      <c:layout>
        <c:manualLayout>
          <c:layoutTarget val="inner"/>
          <c:xMode val="edge"/>
          <c:yMode val="edge"/>
          <c:x val="7.9237413750606209E-2"/>
          <c:y val="3.6932737855354947E-2"/>
          <c:w val="0.62437373679956365"/>
          <c:h val="0.80894297625103762"/>
        </c:manualLayout>
      </c:layout>
      <c:bar3DChart>
        <c:barDir val="col"/>
        <c:grouping val="clustered"/>
        <c:ser>
          <c:idx val="0"/>
          <c:order val="0"/>
          <c:tx>
            <c:strRef>
              <c:f>Sheet1!$B$1</c:f>
              <c:strCache>
                <c:ptCount val="1"/>
                <c:pt idx="0">
                  <c:v>Data Point A</c:v>
                </c:pt>
              </c:strCache>
            </c:strRef>
          </c:tx>
          <c:spPr>
            <a:solidFill>
              <a:srgbClr val="BF2E1A"/>
            </a:solidFill>
          </c:spPr>
          <c:dLbls>
            <c:txPr>
              <a:bodyPr/>
              <a:lstStyle/>
              <a:p>
                <a:pPr>
                  <a:defRPr sz="1400"/>
                </a:pPr>
                <a:endParaRPr lang="en-US"/>
              </a:p>
            </c:txPr>
            <c:showVal val="1"/>
          </c:dLbls>
          <c:cat>
            <c:strRef>
              <c:f>Sheet1!$A$2:$A$4</c:f>
              <c:strCache>
                <c:ptCount val="3"/>
                <c:pt idx="0">
                  <c:v>Variable 1</c:v>
                </c:pt>
                <c:pt idx="1">
                  <c:v>Variable 2</c:v>
                </c:pt>
                <c:pt idx="2">
                  <c:v>Variable 3</c:v>
                </c:pt>
              </c:strCache>
            </c:strRef>
          </c:cat>
          <c:val>
            <c:numRef>
              <c:f>Sheet1!$B$2:$B$4</c:f>
              <c:numCache>
                <c:formatCode>0%</c:formatCode>
                <c:ptCount val="3"/>
                <c:pt idx="0">
                  <c:v>0.38000000000000278</c:v>
                </c:pt>
                <c:pt idx="1">
                  <c:v>0.38000000000000278</c:v>
                </c:pt>
                <c:pt idx="2">
                  <c:v>4.0000000000000112E-2</c:v>
                </c:pt>
              </c:numCache>
            </c:numRef>
          </c:val>
        </c:ser>
        <c:ser>
          <c:idx val="1"/>
          <c:order val="1"/>
          <c:tx>
            <c:strRef>
              <c:f>Sheet1!$C$1</c:f>
              <c:strCache>
                <c:ptCount val="1"/>
                <c:pt idx="0">
                  <c:v>Data Point B</c:v>
                </c:pt>
              </c:strCache>
            </c:strRef>
          </c:tx>
          <c:spPr>
            <a:solidFill>
              <a:srgbClr val="E99619"/>
            </a:solidFill>
          </c:spPr>
          <c:dLbls>
            <c:txPr>
              <a:bodyPr/>
              <a:lstStyle/>
              <a:p>
                <a:pPr>
                  <a:defRPr sz="1400"/>
                </a:pPr>
                <a:endParaRPr lang="en-US"/>
              </a:p>
            </c:txPr>
            <c:showVal val="1"/>
          </c:dLbls>
          <c:cat>
            <c:strRef>
              <c:f>Sheet1!$A$2:$A$4</c:f>
              <c:strCache>
                <c:ptCount val="3"/>
                <c:pt idx="0">
                  <c:v>Variable 1</c:v>
                </c:pt>
                <c:pt idx="1">
                  <c:v>Variable 2</c:v>
                </c:pt>
                <c:pt idx="2">
                  <c:v>Variable 3</c:v>
                </c:pt>
              </c:strCache>
            </c:strRef>
          </c:cat>
          <c:val>
            <c:numRef>
              <c:f>Sheet1!$C$2:$C$4</c:f>
              <c:numCache>
                <c:formatCode>0%</c:formatCode>
                <c:ptCount val="3"/>
                <c:pt idx="0">
                  <c:v>0.54</c:v>
                </c:pt>
                <c:pt idx="1">
                  <c:v>0.60000000000000064</c:v>
                </c:pt>
                <c:pt idx="2">
                  <c:v>0.13</c:v>
                </c:pt>
              </c:numCache>
            </c:numRef>
          </c:val>
        </c:ser>
        <c:ser>
          <c:idx val="2"/>
          <c:order val="2"/>
          <c:tx>
            <c:strRef>
              <c:f>Sheet1!$D$1</c:f>
              <c:strCache>
                <c:ptCount val="1"/>
                <c:pt idx="0">
                  <c:v>Data Point C</c:v>
                </c:pt>
              </c:strCache>
            </c:strRef>
          </c:tx>
          <c:spPr>
            <a:solidFill>
              <a:srgbClr val="007F7B"/>
            </a:solidFill>
          </c:spPr>
          <c:dLbls>
            <c:txPr>
              <a:bodyPr/>
              <a:lstStyle/>
              <a:p>
                <a:pPr>
                  <a:defRPr sz="1400" b="0"/>
                </a:pPr>
                <a:endParaRPr lang="en-US"/>
              </a:p>
            </c:txPr>
            <c:showVal val="1"/>
          </c:dLbls>
          <c:cat>
            <c:strRef>
              <c:f>Sheet1!$A$2:$A$4</c:f>
              <c:strCache>
                <c:ptCount val="3"/>
                <c:pt idx="0">
                  <c:v>Variable 1</c:v>
                </c:pt>
                <c:pt idx="1">
                  <c:v>Variable 2</c:v>
                </c:pt>
                <c:pt idx="2">
                  <c:v>Variable 3</c:v>
                </c:pt>
              </c:strCache>
            </c:strRef>
          </c:cat>
          <c:val>
            <c:numRef>
              <c:f>Sheet1!$D$2:$D$4</c:f>
              <c:numCache>
                <c:formatCode>0%</c:formatCode>
                <c:ptCount val="3"/>
                <c:pt idx="0">
                  <c:v>0.76000000000000578</c:v>
                </c:pt>
                <c:pt idx="1">
                  <c:v>0.93</c:v>
                </c:pt>
                <c:pt idx="2">
                  <c:v>0.26</c:v>
                </c:pt>
              </c:numCache>
            </c:numRef>
          </c:val>
        </c:ser>
        <c:shape val="box"/>
        <c:axId val="58704256"/>
        <c:axId val="58705792"/>
        <c:axId val="0"/>
      </c:bar3DChart>
      <c:catAx>
        <c:axId val="58704256"/>
        <c:scaling>
          <c:orientation val="minMax"/>
        </c:scaling>
        <c:axPos val="b"/>
        <c:tickLblPos val="low"/>
        <c:txPr>
          <a:bodyPr/>
          <a:lstStyle/>
          <a:p>
            <a:pPr>
              <a:defRPr sz="1200"/>
            </a:pPr>
            <a:endParaRPr lang="en-US"/>
          </a:p>
        </c:txPr>
        <c:crossAx val="58705792"/>
        <c:crosses val="autoZero"/>
        <c:auto val="1"/>
        <c:lblAlgn val="ctr"/>
        <c:lblOffset val="100"/>
      </c:catAx>
      <c:valAx>
        <c:axId val="58705792"/>
        <c:scaling>
          <c:orientation val="minMax"/>
        </c:scaling>
        <c:axPos val="l"/>
        <c:majorGridlines>
          <c:spPr>
            <a:ln>
              <a:solidFill>
                <a:schemeClr val="bg1">
                  <a:lumMod val="85000"/>
                </a:schemeClr>
              </a:solidFill>
            </a:ln>
          </c:spPr>
        </c:majorGridlines>
        <c:numFmt formatCode="0%" sourceLinked="1"/>
        <c:tickLblPos val="nextTo"/>
        <c:spPr>
          <a:ln>
            <a:solidFill>
              <a:schemeClr val="bg1">
                <a:lumMod val="85000"/>
              </a:schemeClr>
            </a:solidFill>
          </a:ln>
        </c:spPr>
        <c:txPr>
          <a:bodyPr/>
          <a:lstStyle/>
          <a:p>
            <a:pPr>
              <a:defRPr sz="1200"/>
            </a:pPr>
            <a:endParaRPr lang="en-US"/>
          </a:p>
        </c:txPr>
        <c:crossAx val="58704256"/>
        <c:crosses val="autoZero"/>
        <c:crossBetween val="between"/>
      </c:valAx>
    </c:plotArea>
    <c:legend>
      <c:legendPos val="r"/>
      <c:layout>
        <c:manualLayout>
          <c:xMode val="edge"/>
          <c:yMode val="edge"/>
          <c:x val="0.74245826802522819"/>
          <c:y val="0.35089935170040631"/>
          <c:w val="0.22355050418409492"/>
          <c:h val="0.22927994291867887"/>
        </c:manualLayout>
      </c:layout>
      <c:txPr>
        <a:bodyPr/>
        <a:lstStyle/>
        <a:p>
          <a:pPr>
            <a:defRPr sz="1400"/>
          </a:pPr>
          <a:endParaRPr lang="en-US"/>
        </a:p>
      </c:txPr>
    </c:legend>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40"/>
      <c:perspective val="30"/>
    </c:view3D>
    <c:plotArea>
      <c:layout>
        <c:manualLayout>
          <c:layoutTarget val="inner"/>
          <c:xMode val="edge"/>
          <c:yMode val="edge"/>
          <c:x val="1.0570608253258121E-3"/>
          <c:y val="4.5657759888306323E-2"/>
          <c:w val="0.61774437908561874"/>
          <c:h val="0.91878974472139152"/>
        </c:manualLayout>
      </c:layout>
      <c:pie3DChart>
        <c:varyColors val="1"/>
        <c:ser>
          <c:idx val="0"/>
          <c:order val="0"/>
          <c:tx>
            <c:strRef>
              <c:f>Sheet1!$B$1</c:f>
              <c:strCache>
                <c:ptCount val="1"/>
                <c:pt idx="0">
                  <c:v>Data Point A</c:v>
                </c:pt>
              </c:strCache>
            </c:strRef>
          </c:tx>
          <c:dPt>
            <c:idx val="0"/>
            <c:spPr>
              <a:solidFill>
                <a:srgbClr val="BF2E1A"/>
              </a:solidFill>
            </c:spPr>
          </c:dPt>
          <c:dPt>
            <c:idx val="1"/>
            <c:spPr>
              <a:solidFill>
                <a:srgbClr val="5C8727"/>
              </a:solidFill>
            </c:spPr>
          </c:dPt>
          <c:dPt>
            <c:idx val="2"/>
            <c:spPr>
              <a:solidFill>
                <a:srgbClr val="E99619"/>
              </a:solidFill>
            </c:spPr>
          </c:dPt>
          <c:dPt>
            <c:idx val="3"/>
            <c:spPr>
              <a:solidFill>
                <a:srgbClr val="E4C928"/>
              </a:solidFill>
            </c:spPr>
          </c:dPt>
          <c:dLbls>
            <c:dLbl>
              <c:idx val="0"/>
              <c:layout>
                <c:manualLayout>
                  <c:x val="-0.20484369926173621"/>
                  <c:y val="-0.21256410610050341"/>
                </c:manualLayout>
              </c:layout>
              <c:showVal val="1"/>
            </c:dLbl>
            <c:dLbl>
              <c:idx val="1"/>
              <c:layout>
                <c:manualLayout>
                  <c:x val="7.1620461130325899E-2"/>
                  <c:y val="-0.12769553288958577"/>
                </c:manualLayout>
              </c:layout>
              <c:showVal val="1"/>
            </c:dLbl>
            <c:dLbl>
              <c:idx val="2"/>
              <c:layout>
                <c:manualLayout>
                  <c:x val="0.10680471758639702"/>
                  <c:y val="0.14928525809004831"/>
                </c:manualLayout>
              </c:layout>
              <c:showVal val="1"/>
            </c:dLbl>
            <c:dLbl>
              <c:idx val="3"/>
              <c:delete val="1"/>
            </c:dLbl>
            <c:txPr>
              <a:bodyPr/>
              <a:lstStyle/>
              <a:p>
                <a:pPr>
                  <a:defRPr sz="2400">
                    <a:solidFill>
                      <a:schemeClr val="bg1"/>
                    </a:solidFill>
                    <a:effectLst>
                      <a:outerShdw blurRad="38100" dist="38100" dir="2700000" algn="tl">
                        <a:srgbClr val="000000">
                          <a:alpha val="43137"/>
                        </a:srgbClr>
                      </a:outerShdw>
                    </a:effectLst>
                  </a:defRPr>
                </a:pPr>
                <a:endParaRPr lang="en-US"/>
              </a:p>
            </c:txPr>
            <c:showVal val="1"/>
            <c:showLeaderLines val="1"/>
          </c:dLbls>
          <c:cat>
            <c:strRef>
              <c:f>Sheet1!$A$2:$A$5</c:f>
              <c:strCache>
                <c:ptCount val="4"/>
                <c:pt idx="0">
                  <c:v>Variable A</c:v>
                </c:pt>
                <c:pt idx="1">
                  <c:v>Variable B</c:v>
                </c:pt>
                <c:pt idx="2">
                  <c:v>Variable C</c:v>
                </c:pt>
                <c:pt idx="3">
                  <c:v>Variable D</c:v>
                </c:pt>
              </c:strCache>
            </c:strRef>
          </c:cat>
          <c:val>
            <c:numRef>
              <c:f>Sheet1!$B$2:$B$5</c:f>
              <c:numCache>
                <c:formatCode>0%</c:formatCode>
                <c:ptCount val="4"/>
                <c:pt idx="0">
                  <c:v>0.66000000000000658</c:v>
                </c:pt>
                <c:pt idx="1">
                  <c:v>0.16</c:v>
                </c:pt>
                <c:pt idx="2">
                  <c:v>0.17</c:v>
                </c:pt>
                <c:pt idx="3">
                  <c:v>1.0000000000000005E-2</c:v>
                </c:pt>
              </c:numCache>
            </c:numRef>
          </c:val>
        </c:ser>
      </c:pie3DChart>
    </c:plotArea>
    <c:legend>
      <c:legendPos val="r"/>
      <c:layout>
        <c:manualLayout>
          <c:xMode val="edge"/>
          <c:yMode val="edge"/>
          <c:x val="0.65816711948039863"/>
          <c:y val="0.23164024621835011"/>
          <c:w val="0.19526077402033021"/>
          <c:h val="0.43566686258326026"/>
        </c:manualLayout>
      </c:layout>
      <c:txPr>
        <a:bodyPr/>
        <a:lstStyle/>
        <a:p>
          <a:pPr>
            <a:defRPr sz="1600"/>
          </a:pPr>
          <a:endParaRPr lang="en-US"/>
        </a:p>
      </c:txPr>
    </c:legend>
    <c:plotVisOnly val="1"/>
    <c:dispBlanksAs val="zero"/>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40"/>
      <c:perspective val="30"/>
    </c:view3D>
    <c:plotArea>
      <c:layout>
        <c:manualLayout>
          <c:layoutTarget val="inner"/>
          <c:xMode val="edge"/>
          <c:yMode val="edge"/>
          <c:x val="1.0570608253258121E-3"/>
          <c:y val="4.5657759888306323E-2"/>
          <c:w val="0.61774437908561874"/>
          <c:h val="0.91878974472139152"/>
        </c:manualLayout>
      </c:layout>
      <c:pie3DChart>
        <c:varyColors val="1"/>
      </c:pie3DChart>
    </c:plotArea>
    <c:legend>
      <c:legendPos val="r"/>
      <c:layout>
        <c:manualLayout>
          <c:xMode val="edge"/>
          <c:yMode val="edge"/>
          <c:x val="0.65816711948039863"/>
          <c:y val="0.23164024621835011"/>
          <c:w val="0.19526077402033021"/>
          <c:h val="0.43566686258326026"/>
        </c:manualLayout>
      </c:layout>
      <c:txPr>
        <a:bodyPr/>
        <a:lstStyle/>
        <a:p>
          <a:pPr>
            <a:defRPr sz="1600"/>
          </a:pPr>
          <a:endParaRPr lang="en-US"/>
        </a:p>
      </c:txPr>
    </c:legend>
    <c:plotVisOnly val="1"/>
    <c:dispBlanksAs val="zero"/>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1568257749547E-2"/>
          <c:y val="4.1380019568183435E-2"/>
          <c:w val="0.79547338566021886"/>
          <c:h val="0.83512285366610672"/>
        </c:manualLayout>
      </c:layout>
      <c:lineChart>
        <c:grouping val="standard"/>
        <c:ser>
          <c:idx val="0"/>
          <c:order val="0"/>
          <c:tx>
            <c:strRef>
              <c:f>Sheet1!$B$1</c:f>
              <c:strCache>
                <c:ptCount val="1"/>
                <c:pt idx="0">
                  <c:v>Data A</c:v>
                </c:pt>
              </c:strCache>
            </c:strRef>
          </c:tx>
          <c:spPr>
            <a:ln w="38100">
              <a:solidFill>
                <a:srgbClr val="007F7B"/>
              </a:solidFill>
            </a:ln>
            <a:effectLst>
              <a:outerShdw blurRad="50800" dist="38100" dir="2700000" algn="tl" rotWithShape="0">
                <a:schemeClr val="bg1">
                  <a:lumMod val="65000"/>
                  <a:alpha val="40000"/>
                </a:schemeClr>
              </a:outerShdw>
            </a:effectLst>
          </c:spPr>
          <c:marker>
            <c:symbol val="circle"/>
            <c:size val="5"/>
            <c:spPr>
              <a:solidFill>
                <a:schemeClr val="bg1"/>
              </a:solidFill>
              <a:ln w="38100">
                <a:solidFill>
                  <a:srgbClr val="007F7B"/>
                </a:solidFill>
              </a:ln>
              <a:effectLst>
                <a:outerShdw blurRad="50800" dist="38100" dir="2700000" algn="tl" rotWithShape="0">
                  <a:schemeClr val="bg1">
                    <a:lumMod val="65000"/>
                    <a:alpha val="40000"/>
                  </a:schemeClr>
                </a:outerShdw>
              </a:effectLst>
            </c:spPr>
          </c:marker>
          <c:cat>
            <c:strRef>
              <c:f>Sheet1!$A$2:$A$5</c:f>
              <c:strCache>
                <c:ptCount val="4"/>
                <c:pt idx="0">
                  <c:v>Year 1</c:v>
                </c:pt>
                <c:pt idx="1">
                  <c:v>Year 2</c:v>
                </c:pt>
                <c:pt idx="2">
                  <c:v>Year 3</c:v>
                </c:pt>
                <c:pt idx="3">
                  <c:v>Year 4</c:v>
                </c:pt>
              </c:strCache>
            </c:strRef>
          </c:cat>
          <c:val>
            <c:numRef>
              <c:f>Sheet1!$B$2:$B$5</c:f>
              <c:numCache>
                <c:formatCode>General</c:formatCode>
                <c:ptCount val="4"/>
                <c:pt idx="0">
                  <c:v>25</c:v>
                </c:pt>
                <c:pt idx="1">
                  <c:v>36</c:v>
                </c:pt>
                <c:pt idx="2">
                  <c:v>50</c:v>
                </c:pt>
                <c:pt idx="3">
                  <c:v>62</c:v>
                </c:pt>
              </c:numCache>
            </c:numRef>
          </c:val>
        </c:ser>
        <c:ser>
          <c:idx val="1"/>
          <c:order val="1"/>
          <c:tx>
            <c:strRef>
              <c:f>Sheet1!$C$1</c:f>
              <c:strCache>
                <c:ptCount val="1"/>
                <c:pt idx="0">
                  <c:v>Data B</c:v>
                </c:pt>
              </c:strCache>
            </c:strRef>
          </c:tx>
          <c:spPr>
            <a:ln w="38100">
              <a:solidFill>
                <a:srgbClr val="BF2E1A"/>
              </a:solidFill>
            </a:ln>
            <a:effectLst>
              <a:outerShdw blurRad="50800" dist="38100" dir="2700000" algn="tl" rotWithShape="0">
                <a:schemeClr val="bg1">
                  <a:lumMod val="65000"/>
                  <a:alpha val="40000"/>
                </a:schemeClr>
              </a:outerShdw>
            </a:effectLst>
          </c:spPr>
          <c:marker>
            <c:symbol val="circle"/>
            <c:size val="5"/>
            <c:spPr>
              <a:solidFill>
                <a:schemeClr val="bg1"/>
              </a:solidFill>
              <a:ln w="38100">
                <a:solidFill>
                  <a:srgbClr val="BF2E1A"/>
                </a:solidFill>
              </a:ln>
              <a:effectLst>
                <a:outerShdw blurRad="50800" dist="38100" dir="2700000" algn="tl" rotWithShape="0">
                  <a:schemeClr val="bg1">
                    <a:lumMod val="65000"/>
                    <a:alpha val="40000"/>
                  </a:schemeClr>
                </a:outerShdw>
              </a:effectLst>
            </c:spPr>
          </c:marker>
          <c:cat>
            <c:strRef>
              <c:f>Sheet1!$A$2:$A$5</c:f>
              <c:strCache>
                <c:ptCount val="4"/>
                <c:pt idx="0">
                  <c:v>Year 1</c:v>
                </c:pt>
                <c:pt idx="1">
                  <c:v>Year 2</c:v>
                </c:pt>
                <c:pt idx="2">
                  <c:v>Year 3</c:v>
                </c:pt>
                <c:pt idx="3">
                  <c:v>Year 4</c:v>
                </c:pt>
              </c:strCache>
            </c:strRef>
          </c:cat>
          <c:val>
            <c:numRef>
              <c:f>Sheet1!$C$2:$C$5</c:f>
              <c:numCache>
                <c:formatCode>General</c:formatCode>
                <c:ptCount val="4"/>
                <c:pt idx="0">
                  <c:v>10</c:v>
                </c:pt>
                <c:pt idx="1">
                  <c:v>23</c:v>
                </c:pt>
                <c:pt idx="2">
                  <c:v>19</c:v>
                </c:pt>
                <c:pt idx="3">
                  <c:v>30</c:v>
                </c:pt>
              </c:numCache>
            </c:numRef>
          </c:val>
        </c:ser>
        <c:ser>
          <c:idx val="2"/>
          <c:order val="2"/>
          <c:tx>
            <c:strRef>
              <c:f>Sheet1!$D$1</c:f>
              <c:strCache>
                <c:ptCount val="1"/>
                <c:pt idx="0">
                  <c:v>Data C</c:v>
                </c:pt>
              </c:strCache>
            </c:strRef>
          </c:tx>
          <c:spPr>
            <a:ln w="38100">
              <a:solidFill>
                <a:srgbClr val="5C8727"/>
              </a:solidFill>
            </a:ln>
            <a:effectLst>
              <a:outerShdw blurRad="50800" dist="38100" dir="2700000" algn="tl" rotWithShape="0">
                <a:schemeClr val="bg1">
                  <a:lumMod val="65000"/>
                  <a:alpha val="40000"/>
                </a:schemeClr>
              </a:outerShdw>
            </a:effectLst>
          </c:spPr>
          <c:marker>
            <c:symbol val="circle"/>
            <c:size val="5"/>
            <c:spPr>
              <a:solidFill>
                <a:schemeClr val="bg1"/>
              </a:solidFill>
              <a:ln w="38100">
                <a:solidFill>
                  <a:srgbClr val="5C8727"/>
                </a:solidFill>
              </a:ln>
              <a:effectLst>
                <a:outerShdw blurRad="50800" dist="38100" dir="2700000" algn="tl" rotWithShape="0">
                  <a:schemeClr val="bg1">
                    <a:lumMod val="65000"/>
                    <a:alpha val="40000"/>
                  </a:schemeClr>
                </a:outerShdw>
              </a:effectLst>
            </c:spPr>
          </c:marker>
          <c:cat>
            <c:strRef>
              <c:f>Sheet1!$A$2:$A$5</c:f>
              <c:strCache>
                <c:ptCount val="4"/>
                <c:pt idx="0">
                  <c:v>Year 1</c:v>
                </c:pt>
                <c:pt idx="1">
                  <c:v>Year 2</c:v>
                </c:pt>
                <c:pt idx="2">
                  <c:v>Year 3</c:v>
                </c:pt>
                <c:pt idx="3">
                  <c:v>Year 4</c:v>
                </c:pt>
              </c:strCache>
            </c:strRef>
          </c:cat>
          <c:val>
            <c:numRef>
              <c:f>Sheet1!$D$2:$D$5</c:f>
              <c:numCache>
                <c:formatCode>General</c:formatCode>
                <c:ptCount val="4"/>
                <c:pt idx="0">
                  <c:v>6</c:v>
                </c:pt>
                <c:pt idx="1">
                  <c:v>10</c:v>
                </c:pt>
                <c:pt idx="2">
                  <c:v>14</c:v>
                </c:pt>
                <c:pt idx="3">
                  <c:v>44</c:v>
                </c:pt>
              </c:numCache>
            </c:numRef>
          </c:val>
        </c:ser>
        <c:marker val="1"/>
        <c:axId val="59278080"/>
        <c:axId val="59280000"/>
      </c:lineChart>
      <c:catAx>
        <c:axId val="59278080"/>
        <c:scaling>
          <c:orientation val="minMax"/>
        </c:scaling>
        <c:axPos val="b"/>
        <c:majorGridlines/>
        <c:tickLblPos val="nextTo"/>
        <c:txPr>
          <a:bodyPr/>
          <a:lstStyle/>
          <a:p>
            <a:pPr>
              <a:defRPr sz="1200"/>
            </a:pPr>
            <a:endParaRPr lang="en-US"/>
          </a:p>
        </c:txPr>
        <c:crossAx val="59280000"/>
        <c:crosses val="autoZero"/>
        <c:auto val="1"/>
        <c:lblAlgn val="ctr"/>
        <c:lblOffset val="100"/>
      </c:catAx>
      <c:valAx>
        <c:axId val="59280000"/>
        <c:scaling>
          <c:orientation val="minMax"/>
        </c:scaling>
        <c:axPos val="l"/>
        <c:majorGridlines/>
        <c:numFmt formatCode="General" sourceLinked="1"/>
        <c:tickLblPos val="nextTo"/>
        <c:txPr>
          <a:bodyPr/>
          <a:lstStyle/>
          <a:p>
            <a:pPr>
              <a:defRPr sz="1200"/>
            </a:pPr>
            <a:endParaRPr lang="en-US"/>
          </a:p>
        </c:txPr>
        <c:crossAx val="59278080"/>
        <c:crosses val="autoZero"/>
        <c:crossBetween val="between"/>
      </c:valAx>
    </c:plotArea>
    <c:legend>
      <c:legendPos val="r"/>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40"/>
      <c:perspective val="30"/>
    </c:view3D>
    <c:plotArea>
      <c:layout>
        <c:manualLayout>
          <c:layoutTarget val="inner"/>
          <c:xMode val="edge"/>
          <c:yMode val="edge"/>
          <c:x val="1.0570608253258121E-3"/>
          <c:y val="4.5657759888306323E-2"/>
          <c:w val="0.61774437908561874"/>
          <c:h val="0.91878974472139152"/>
        </c:manualLayout>
      </c:layout>
      <c:pie3DChart>
        <c:varyColors val="1"/>
      </c:pie3DChart>
    </c:plotArea>
    <c:legend>
      <c:legendPos val="r"/>
      <c:layout>
        <c:manualLayout>
          <c:xMode val="edge"/>
          <c:yMode val="edge"/>
          <c:x val="0.65816711948039863"/>
          <c:y val="0.23164024621835011"/>
          <c:w val="0.19526077402033021"/>
          <c:h val="0.43566686258326026"/>
        </c:manualLayout>
      </c:layout>
      <c:txPr>
        <a:bodyPr/>
        <a:lstStyle/>
        <a:p>
          <a:pPr>
            <a:defRPr sz="1600"/>
          </a:pPr>
          <a:endParaRPr lang="en-US"/>
        </a:p>
      </c:txPr>
    </c:legend>
    <c:plotVisOnly val="1"/>
    <c:dispBlanksAs val="zero"/>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0.11516812756895961"/>
          <c:y val="2.6708324570759667E-2"/>
          <c:w val="0.61985284825507958"/>
          <c:h val="0.76222586759988586"/>
        </c:manualLayout>
      </c:layout>
      <c:barChart>
        <c:barDir val="col"/>
        <c:grouping val="clustered"/>
        <c:ser>
          <c:idx val="0"/>
          <c:order val="0"/>
          <c:dLbls>
            <c:txPr>
              <a:bodyPr/>
              <a:lstStyle/>
              <a:p>
                <a:pPr>
                  <a:defRPr sz="1100" b="1"/>
                </a:pPr>
                <a:endParaRPr lang="en-US"/>
              </a:p>
            </c:txPr>
            <c:showVal val="1"/>
          </c:dLbls>
          <c:cat>
            <c:strRef>
              <c:f>Sheet1!$B$3:$B$4</c:f>
              <c:strCache>
                <c:ptCount val="2"/>
                <c:pt idx="0">
                  <c:v>Atleast 1 ANC checkup</c:v>
                </c:pt>
                <c:pt idx="1">
                  <c:v>Atleast 3 ANC checkup</c:v>
                </c:pt>
              </c:strCache>
            </c:strRef>
          </c:cat>
          <c:val>
            <c:numRef>
              <c:f>Sheet1!$C$3:$C$4</c:f>
              <c:numCache>
                <c:formatCode>General</c:formatCode>
                <c:ptCount val="2"/>
                <c:pt idx="0">
                  <c:v>65</c:v>
                </c:pt>
                <c:pt idx="1">
                  <c:v>46</c:v>
                </c:pt>
              </c:numCache>
            </c:numRef>
          </c:val>
        </c:ser>
        <c:axId val="60820480"/>
        <c:axId val="60867328"/>
      </c:barChart>
      <c:catAx>
        <c:axId val="60820480"/>
        <c:scaling>
          <c:orientation val="minMax"/>
        </c:scaling>
        <c:axPos val="b"/>
        <c:majorTickMark val="none"/>
        <c:tickLblPos val="nextTo"/>
        <c:txPr>
          <a:bodyPr/>
          <a:lstStyle/>
          <a:p>
            <a:pPr>
              <a:defRPr sz="1100" b="1"/>
            </a:pPr>
            <a:endParaRPr lang="en-US"/>
          </a:p>
        </c:txPr>
        <c:crossAx val="60867328"/>
        <c:crosses val="autoZero"/>
        <c:auto val="1"/>
        <c:lblAlgn val="ctr"/>
        <c:lblOffset val="100"/>
      </c:catAx>
      <c:valAx>
        <c:axId val="60867328"/>
        <c:scaling>
          <c:orientation val="minMax"/>
        </c:scaling>
        <c:axPos val="l"/>
        <c:title>
          <c:tx>
            <c:rich>
              <a:bodyPr/>
              <a:lstStyle/>
              <a:p>
                <a:pPr>
                  <a:defRPr/>
                </a:pPr>
                <a:r>
                  <a:rPr lang="en-US"/>
                  <a:t>Percentage</a:t>
                </a:r>
              </a:p>
            </c:rich>
          </c:tx>
          <c:layout/>
        </c:title>
        <c:numFmt formatCode="General" sourceLinked="1"/>
        <c:tickLblPos val="nextTo"/>
        <c:txPr>
          <a:bodyPr/>
          <a:lstStyle/>
          <a:p>
            <a:pPr>
              <a:defRPr sz="1050" b="1"/>
            </a:pPr>
            <a:endParaRPr lang="en-US"/>
          </a:p>
        </c:txPr>
        <c:crossAx val="60820480"/>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74255-17D5-4E5A-A7A2-8F6791924893}" type="doc">
      <dgm:prSet loTypeId="urn:microsoft.com/office/officeart/2005/8/layout/process2" loCatId="process" qsTypeId="urn:microsoft.com/office/officeart/2005/8/quickstyle/simple1" qsCatId="simple" csTypeId="urn:microsoft.com/office/officeart/2005/8/colors/accent1_2" csCatId="accent1" phldr="1"/>
      <dgm:spPr/>
    </dgm:pt>
    <dgm:pt modelId="{BF0D2AB0-DB01-4F70-AC8C-5287C9DA3C98}">
      <dgm:prSet phldrT="[Text]" custT="1"/>
      <dgm:spPr/>
      <dgm:t>
        <a:bodyPr/>
        <a:lstStyle/>
        <a:p>
          <a:r>
            <a:rPr lang="en-US" sz="1400" dirty="0" smtClean="0"/>
            <a:t>Selection of sub centre (Random)</a:t>
          </a:r>
          <a:endParaRPr lang="en-US" sz="1400" dirty="0"/>
        </a:p>
      </dgm:t>
    </dgm:pt>
    <dgm:pt modelId="{C959C2BF-79A9-41DD-A6CA-C03CA7ED36F1}" type="parTrans" cxnId="{657D2048-0AFA-47E8-813B-57B836B30AC0}">
      <dgm:prSet/>
      <dgm:spPr/>
      <dgm:t>
        <a:bodyPr/>
        <a:lstStyle/>
        <a:p>
          <a:endParaRPr lang="en-US"/>
        </a:p>
      </dgm:t>
    </dgm:pt>
    <dgm:pt modelId="{DFCCDAD4-78E0-4914-B4FD-4031B22C54B2}" type="sibTrans" cxnId="{657D2048-0AFA-47E8-813B-57B836B30AC0}">
      <dgm:prSet/>
      <dgm:spPr/>
      <dgm:t>
        <a:bodyPr/>
        <a:lstStyle/>
        <a:p>
          <a:endParaRPr lang="en-US"/>
        </a:p>
      </dgm:t>
    </dgm:pt>
    <dgm:pt modelId="{11ED7DA3-AFEB-48F3-A410-C39087D70401}">
      <dgm:prSet phldrT="[Text]" custT="1"/>
      <dgm:spPr/>
      <dgm:t>
        <a:bodyPr/>
        <a:lstStyle/>
        <a:p>
          <a:r>
            <a:rPr lang="en-US" sz="1400" dirty="0" smtClean="0"/>
            <a:t>Selection of     Villages (PPS</a:t>
          </a:r>
          <a:r>
            <a:rPr lang="en-US" sz="1200" dirty="0" smtClean="0"/>
            <a:t>)</a:t>
          </a:r>
          <a:endParaRPr lang="en-US" sz="1200" dirty="0"/>
        </a:p>
      </dgm:t>
    </dgm:pt>
    <dgm:pt modelId="{9DD424EE-41D0-41D4-936B-0C12784141EA}" type="parTrans" cxnId="{2B13B127-172A-4BAD-A86F-7CA248C9FDE2}">
      <dgm:prSet/>
      <dgm:spPr/>
      <dgm:t>
        <a:bodyPr/>
        <a:lstStyle/>
        <a:p>
          <a:endParaRPr lang="en-US"/>
        </a:p>
      </dgm:t>
    </dgm:pt>
    <dgm:pt modelId="{F7EBD9BC-A3B5-42CE-ABC9-521B5777288A}" type="sibTrans" cxnId="{2B13B127-172A-4BAD-A86F-7CA248C9FDE2}">
      <dgm:prSet/>
      <dgm:spPr/>
      <dgm:t>
        <a:bodyPr/>
        <a:lstStyle/>
        <a:p>
          <a:endParaRPr lang="en-US"/>
        </a:p>
      </dgm:t>
    </dgm:pt>
    <dgm:pt modelId="{02059D73-5F47-452A-8411-602785844164}">
      <dgm:prSet phldrT="[Text]" custT="1"/>
      <dgm:spPr/>
      <dgm:t>
        <a:bodyPr/>
        <a:lstStyle/>
        <a:p>
          <a:r>
            <a:rPr lang="en-US" sz="1400" dirty="0" smtClean="0"/>
            <a:t>Random selection of women from ANM’s Register </a:t>
          </a:r>
          <a:endParaRPr lang="en-US" sz="1400" dirty="0"/>
        </a:p>
      </dgm:t>
    </dgm:pt>
    <dgm:pt modelId="{4B98A74E-A8C5-4DCA-AB2E-8F904422D6AB}" type="parTrans" cxnId="{28D5A6DE-0D03-4DDE-9423-ADF69B06527D}">
      <dgm:prSet/>
      <dgm:spPr/>
      <dgm:t>
        <a:bodyPr/>
        <a:lstStyle/>
        <a:p>
          <a:endParaRPr lang="en-US"/>
        </a:p>
      </dgm:t>
    </dgm:pt>
    <dgm:pt modelId="{32099CF5-C7C1-4123-A6A9-C30E9516A15A}" type="sibTrans" cxnId="{28D5A6DE-0D03-4DDE-9423-ADF69B06527D}">
      <dgm:prSet/>
      <dgm:spPr/>
      <dgm:t>
        <a:bodyPr/>
        <a:lstStyle/>
        <a:p>
          <a:endParaRPr lang="en-US"/>
        </a:p>
      </dgm:t>
    </dgm:pt>
    <dgm:pt modelId="{2E5C7803-21A5-447E-AB67-3A87E328FBB5}" type="pres">
      <dgm:prSet presAssocID="{B7B74255-17D5-4E5A-A7A2-8F6791924893}" presName="linearFlow" presStyleCnt="0">
        <dgm:presLayoutVars>
          <dgm:resizeHandles val="exact"/>
        </dgm:presLayoutVars>
      </dgm:prSet>
      <dgm:spPr/>
    </dgm:pt>
    <dgm:pt modelId="{2C7BA916-8042-4E47-97D5-E77DF7958D91}" type="pres">
      <dgm:prSet presAssocID="{BF0D2AB0-DB01-4F70-AC8C-5287C9DA3C98}" presName="node" presStyleLbl="node1" presStyleIdx="0" presStyleCnt="3" custScaleX="152000">
        <dgm:presLayoutVars>
          <dgm:bulletEnabled val="1"/>
        </dgm:presLayoutVars>
      </dgm:prSet>
      <dgm:spPr/>
      <dgm:t>
        <a:bodyPr/>
        <a:lstStyle/>
        <a:p>
          <a:endParaRPr lang="en-US"/>
        </a:p>
      </dgm:t>
    </dgm:pt>
    <dgm:pt modelId="{20E3E402-C2DF-4113-929A-8C69EF5E5638}" type="pres">
      <dgm:prSet presAssocID="{DFCCDAD4-78E0-4914-B4FD-4031B22C54B2}" presName="sibTrans" presStyleLbl="sibTrans2D1" presStyleIdx="0" presStyleCnt="2"/>
      <dgm:spPr/>
      <dgm:t>
        <a:bodyPr/>
        <a:lstStyle/>
        <a:p>
          <a:endParaRPr lang="en-US"/>
        </a:p>
      </dgm:t>
    </dgm:pt>
    <dgm:pt modelId="{EDF5AD6B-4CFC-4C2B-A4E9-01B2DDD2B147}" type="pres">
      <dgm:prSet presAssocID="{DFCCDAD4-78E0-4914-B4FD-4031B22C54B2}" presName="connectorText" presStyleLbl="sibTrans2D1" presStyleIdx="0" presStyleCnt="2"/>
      <dgm:spPr/>
      <dgm:t>
        <a:bodyPr/>
        <a:lstStyle/>
        <a:p>
          <a:endParaRPr lang="en-US"/>
        </a:p>
      </dgm:t>
    </dgm:pt>
    <dgm:pt modelId="{DDA87FDB-6795-41C5-B315-B8050BD80D43}" type="pres">
      <dgm:prSet presAssocID="{11ED7DA3-AFEB-48F3-A410-C39087D70401}" presName="node" presStyleLbl="node1" presStyleIdx="1" presStyleCnt="3" custScaleX="152000">
        <dgm:presLayoutVars>
          <dgm:bulletEnabled val="1"/>
        </dgm:presLayoutVars>
      </dgm:prSet>
      <dgm:spPr/>
      <dgm:t>
        <a:bodyPr/>
        <a:lstStyle/>
        <a:p>
          <a:endParaRPr lang="en-US"/>
        </a:p>
      </dgm:t>
    </dgm:pt>
    <dgm:pt modelId="{1323E695-05F5-4AA7-92AD-B2A458628B95}" type="pres">
      <dgm:prSet presAssocID="{F7EBD9BC-A3B5-42CE-ABC9-521B5777288A}" presName="sibTrans" presStyleLbl="sibTrans2D1" presStyleIdx="1" presStyleCnt="2"/>
      <dgm:spPr/>
      <dgm:t>
        <a:bodyPr/>
        <a:lstStyle/>
        <a:p>
          <a:endParaRPr lang="en-US"/>
        </a:p>
      </dgm:t>
    </dgm:pt>
    <dgm:pt modelId="{C61C20FF-E76B-4FF5-B028-1DDAEEF5DB45}" type="pres">
      <dgm:prSet presAssocID="{F7EBD9BC-A3B5-42CE-ABC9-521B5777288A}" presName="connectorText" presStyleLbl="sibTrans2D1" presStyleIdx="1" presStyleCnt="2"/>
      <dgm:spPr/>
      <dgm:t>
        <a:bodyPr/>
        <a:lstStyle/>
        <a:p>
          <a:endParaRPr lang="en-US"/>
        </a:p>
      </dgm:t>
    </dgm:pt>
    <dgm:pt modelId="{83DCE12E-D871-4A28-BDB7-BA596DCB7A20}" type="pres">
      <dgm:prSet presAssocID="{02059D73-5F47-452A-8411-602785844164}" presName="node" presStyleLbl="node1" presStyleIdx="2" presStyleCnt="3" custScaleX="152000">
        <dgm:presLayoutVars>
          <dgm:bulletEnabled val="1"/>
        </dgm:presLayoutVars>
      </dgm:prSet>
      <dgm:spPr/>
      <dgm:t>
        <a:bodyPr/>
        <a:lstStyle/>
        <a:p>
          <a:endParaRPr lang="en-US"/>
        </a:p>
      </dgm:t>
    </dgm:pt>
  </dgm:ptLst>
  <dgm:cxnLst>
    <dgm:cxn modelId="{38557EDE-EA92-4C8A-A56C-E4219BA3B81B}" type="presOf" srcId="{DFCCDAD4-78E0-4914-B4FD-4031B22C54B2}" destId="{EDF5AD6B-4CFC-4C2B-A4E9-01B2DDD2B147}" srcOrd="1" destOrd="0" presId="urn:microsoft.com/office/officeart/2005/8/layout/process2"/>
    <dgm:cxn modelId="{C8D94357-6470-4059-8E16-BB953C95CBAE}" type="presOf" srcId="{F7EBD9BC-A3B5-42CE-ABC9-521B5777288A}" destId="{C61C20FF-E76B-4FF5-B028-1DDAEEF5DB45}" srcOrd="1" destOrd="0" presId="urn:microsoft.com/office/officeart/2005/8/layout/process2"/>
    <dgm:cxn modelId="{7B278889-A2BA-4101-B4A5-18A2A00B2529}" type="presOf" srcId="{DFCCDAD4-78E0-4914-B4FD-4031B22C54B2}" destId="{20E3E402-C2DF-4113-929A-8C69EF5E5638}" srcOrd="0" destOrd="0" presId="urn:microsoft.com/office/officeart/2005/8/layout/process2"/>
    <dgm:cxn modelId="{CA79F686-939D-46E0-BBB9-7C3E958C3CFD}" type="presOf" srcId="{BF0D2AB0-DB01-4F70-AC8C-5287C9DA3C98}" destId="{2C7BA916-8042-4E47-97D5-E77DF7958D91}" srcOrd="0" destOrd="0" presId="urn:microsoft.com/office/officeart/2005/8/layout/process2"/>
    <dgm:cxn modelId="{8101DC59-CC23-4243-8806-F9752471EB09}" type="presOf" srcId="{F7EBD9BC-A3B5-42CE-ABC9-521B5777288A}" destId="{1323E695-05F5-4AA7-92AD-B2A458628B95}" srcOrd="0" destOrd="0" presId="urn:microsoft.com/office/officeart/2005/8/layout/process2"/>
    <dgm:cxn modelId="{AC45E412-3510-432C-BF98-EFB21CDA2AB3}" type="presOf" srcId="{11ED7DA3-AFEB-48F3-A410-C39087D70401}" destId="{DDA87FDB-6795-41C5-B315-B8050BD80D43}" srcOrd="0" destOrd="0" presId="urn:microsoft.com/office/officeart/2005/8/layout/process2"/>
    <dgm:cxn modelId="{28D5A6DE-0D03-4DDE-9423-ADF69B06527D}" srcId="{B7B74255-17D5-4E5A-A7A2-8F6791924893}" destId="{02059D73-5F47-452A-8411-602785844164}" srcOrd="2" destOrd="0" parTransId="{4B98A74E-A8C5-4DCA-AB2E-8F904422D6AB}" sibTransId="{32099CF5-C7C1-4123-A6A9-C30E9516A15A}"/>
    <dgm:cxn modelId="{2B13B127-172A-4BAD-A86F-7CA248C9FDE2}" srcId="{B7B74255-17D5-4E5A-A7A2-8F6791924893}" destId="{11ED7DA3-AFEB-48F3-A410-C39087D70401}" srcOrd="1" destOrd="0" parTransId="{9DD424EE-41D0-41D4-936B-0C12784141EA}" sibTransId="{F7EBD9BC-A3B5-42CE-ABC9-521B5777288A}"/>
    <dgm:cxn modelId="{0F6CB5BD-8691-4015-8279-448FB47135AD}" type="presOf" srcId="{B7B74255-17D5-4E5A-A7A2-8F6791924893}" destId="{2E5C7803-21A5-447E-AB67-3A87E328FBB5}" srcOrd="0" destOrd="0" presId="urn:microsoft.com/office/officeart/2005/8/layout/process2"/>
    <dgm:cxn modelId="{657D2048-0AFA-47E8-813B-57B836B30AC0}" srcId="{B7B74255-17D5-4E5A-A7A2-8F6791924893}" destId="{BF0D2AB0-DB01-4F70-AC8C-5287C9DA3C98}" srcOrd="0" destOrd="0" parTransId="{C959C2BF-79A9-41DD-A6CA-C03CA7ED36F1}" sibTransId="{DFCCDAD4-78E0-4914-B4FD-4031B22C54B2}"/>
    <dgm:cxn modelId="{358DEAB8-9284-4A39-9449-EC69B32A6C2C}" type="presOf" srcId="{02059D73-5F47-452A-8411-602785844164}" destId="{83DCE12E-D871-4A28-BDB7-BA596DCB7A20}" srcOrd="0" destOrd="0" presId="urn:microsoft.com/office/officeart/2005/8/layout/process2"/>
    <dgm:cxn modelId="{98DCB308-FCCA-4B9F-83E9-DA2B383A8A8A}" type="presParOf" srcId="{2E5C7803-21A5-447E-AB67-3A87E328FBB5}" destId="{2C7BA916-8042-4E47-97D5-E77DF7958D91}" srcOrd="0" destOrd="0" presId="urn:microsoft.com/office/officeart/2005/8/layout/process2"/>
    <dgm:cxn modelId="{7430EFF7-A186-45CE-9805-BB844CCB5DC5}" type="presParOf" srcId="{2E5C7803-21A5-447E-AB67-3A87E328FBB5}" destId="{20E3E402-C2DF-4113-929A-8C69EF5E5638}" srcOrd="1" destOrd="0" presId="urn:microsoft.com/office/officeart/2005/8/layout/process2"/>
    <dgm:cxn modelId="{2E3CA676-20BA-4926-98AB-08FFC36BAB8D}" type="presParOf" srcId="{20E3E402-C2DF-4113-929A-8C69EF5E5638}" destId="{EDF5AD6B-4CFC-4C2B-A4E9-01B2DDD2B147}" srcOrd="0" destOrd="0" presId="urn:microsoft.com/office/officeart/2005/8/layout/process2"/>
    <dgm:cxn modelId="{F4B820B8-247B-45DD-934A-75B903EFF8B6}" type="presParOf" srcId="{2E5C7803-21A5-447E-AB67-3A87E328FBB5}" destId="{DDA87FDB-6795-41C5-B315-B8050BD80D43}" srcOrd="2" destOrd="0" presId="urn:microsoft.com/office/officeart/2005/8/layout/process2"/>
    <dgm:cxn modelId="{5EF5A2C4-5CCA-4662-95E2-55D80B7AF50B}" type="presParOf" srcId="{2E5C7803-21A5-447E-AB67-3A87E328FBB5}" destId="{1323E695-05F5-4AA7-92AD-B2A458628B95}" srcOrd="3" destOrd="0" presId="urn:microsoft.com/office/officeart/2005/8/layout/process2"/>
    <dgm:cxn modelId="{02B48169-2A2A-4117-BFD6-1362CA34297F}" type="presParOf" srcId="{1323E695-05F5-4AA7-92AD-B2A458628B95}" destId="{C61C20FF-E76B-4FF5-B028-1DDAEEF5DB45}" srcOrd="0" destOrd="0" presId="urn:microsoft.com/office/officeart/2005/8/layout/process2"/>
    <dgm:cxn modelId="{A8AF7F68-B889-4C05-94F1-076E05981D63}" type="presParOf" srcId="{2E5C7803-21A5-447E-AB67-3A87E328FBB5}" destId="{83DCE12E-D871-4A28-BDB7-BA596DCB7A20}"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BA916-8042-4E47-97D5-E77DF7958D91}">
      <dsp:nvSpPr>
        <dsp:cNvPr id="0" name=""/>
        <dsp:cNvSpPr/>
      </dsp:nvSpPr>
      <dsp:spPr>
        <a:xfrm>
          <a:off x="1373013" y="930"/>
          <a:ext cx="2892772" cy="4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Selection of sub centre (Random)</a:t>
          </a:r>
          <a:endParaRPr lang="en-US" sz="1400" kern="1200" dirty="0"/>
        </a:p>
      </dsp:txBody>
      <dsp:txXfrm>
        <a:off x="1373013" y="930"/>
        <a:ext cx="2892772" cy="475784"/>
      </dsp:txXfrm>
    </dsp:sp>
    <dsp:sp modelId="{20E3E402-C2DF-4113-929A-8C69EF5E5638}">
      <dsp:nvSpPr>
        <dsp:cNvPr id="0" name=""/>
        <dsp:cNvSpPr/>
      </dsp:nvSpPr>
      <dsp:spPr>
        <a:xfrm rot="5400000">
          <a:off x="2730190" y="488609"/>
          <a:ext cx="178419" cy="214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2730190" y="488609"/>
        <a:ext cx="178419" cy="214103"/>
      </dsp:txXfrm>
    </dsp:sp>
    <dsp:sp modelId="{DDA87FDB-6795-41C5-B315-B8050BD80D43}">
      <dsp:nvSpPr>
        <dsp:cNvPr id="0" name=""/>
        <dsp:cNvSpPr/>
      </dsp:nvSpPr>
      <dsp:spPr>
        <a:xfrm>
          <a:off x="1373013" y="714607"/>
          <a:ext cx="2892772" cy="4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Selection of     Villages (PPS</a:t>
          </a:r>
          <a:r>
            <a:rPr lang="en-US" sz="1200" kern="1200" dirty="0" smtClean="0"/>
            <a:t>)</a:t>
          </a:r>
          <a:endParaRPr lang="en-US" sz="1200" kern="1200" dirty="0"/>
        </a:p>
      </dsp:txBody>
      <dsp:txXfrm>
        <a:off x="1373013" y="714607"/>
        <a:ext cx="2892772" cy="475784"/>
      </dsp:txXfrm>
    </dsp:sp>
    <dsp:sp modelId="{1323E695-05F5-4AA7-92AD-B2A458628B95}">
      <dsp:nvSpPr>
        <dsp:cNvPr id="0" name=""/>
        <dsp:cNvSpPr/>
      </dsp:nvSpPr>
      <dsp:spPr>
        <a:xfrm rot="5400000">
          <a:off x="2730190" y="1202287"/>
          <a:ext cx="178419" cy="214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2730190" y="1202287"/>
        <a:ext cx="178419" cy="214103"/>
      </dsp:txXfrm>
    </dsp:sp>
    <dsp:sp modelId="{83DCE12E-D871-4A28-BDB7-BA596DCB7A20}">
      <dsp:nvSpPr>
        <dsp:cNvPr id="0" name=""/>
        <dsp:cNvSpPr/>
      </dsp:nvSpPr>
      <dsp:spPr>
        <a:xfrm>
          <a:off x="1373013" y="1428284"/>
          <a:ext cx="2892772" cy="4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Random selection of women from ANM’s Register </a:t>
          </a:r>
          <a:endParaRPr lang="en-US" sz="1400" kern="1200" dirty="0"/>
        </a:p>
      </dsp:txBody>
      <dsp:txXfrm>
        <a:off x="1373013" y="1428284"/>
        <a:ext cx="2892772" cy="475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8C1D42-1C42-4C65-8B8B-F7DF2852E7E9}" type="datetimeFigureOut">
              <a:rPr lang="en-US" smtClean="0"/>
              <a:pPr/>
              <a:t>5/5/2011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707E09-0760-4DF7-919D-07E39E5858DB}" type="slidenum">
              <a:rPr lang="en-US" smtClean="0"/>
              <a:pPr/>
              <a:t>‹#›</a:t>
            </a:fld>
            <a:endParaRPr lang="en-US"/>
          </a:p>
        </p:txBody>
      </p:sp>
    </p:spTree>
    <p:extLst>
      <p:ext uri="{BB962C8B-B14F-4D97-AF65-F5344CB8AC3E}">
        <p14:creationId xmlns="" xmlns:p14="http://schemas.microsoft.com/office/powerpoint/2010/main" val="166613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3A72B-407C-4858-8023-296AD83D3363}" type="datetimeFigureOut">
              <a:rPr lang="en-US" smtClean="0"/>
              <a:pPr/>
              <a:t>5/5/2011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0D149-1F58-4042-ABE7-EF7C6861EE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b="1" dirty="0" err="1" smtClean="0"/>
              <a:t>IIIrd</a:t>
            </a:r>
            <a:r>
              <a:rPr lang="en-US" b="1" dirty="0" smtClean="0"/>
              <a:t>- services do not exist, or are inaccessible for other reasons, such as distance, cost or socio‐ cultural barriers?</a:t>
            </a:r>
          </a:p>
          <a:p>
            <a:pPr>
              <a:buFontTx/>
              <a:buChar char="•"/>
            </a:pPr>
            <a:r>
              <a:rPr lang="en-US" b="1" dirty="0" err="1" smtClean="0"/>
              <a:t>Ivth</a:t>
            </a:r>
            <a:r>
              <a:rPr lang="en-US" b="1" dirty="0" smtClean="0"/>
              <a:t> -Inadequate &amp; untrained staff, Supply, Workload, Specialist, Attitude</a:t>
            </a:r>
          </a:p>
          <a:p>
            <a:pPr>
              <a:buFontTx/>
              <a:buChar char="•"/>
            </a:pPr>
            <a:r>
              <a:rPr lang="en-US" b="1" dirty="0" err="1" smtClean="0"/>
              <a:t>Vth</a:t>
            </a:r>
            <a:r>
              <a:rPr lang="en-US" b="1" dirty="0" smtClean="0"/>
              <a:t> delay- Beyond access- issues to quality</a:t>
            </a:r>
          </a:p>
          <a:p>
            <a:pPr>
              <a:buFontTx/>
              <a:buChar char="•"/>
            </a:pPr>
            <a:endParaRPr lang="en-US" b="1" dirty="0" smtClean="0"/>
          </a:p>
          <a:p>
            <a:pPr>
              <a:buFontTx/>
              <a:buChar char="•"/>
            </a:pPr>
            <a:r>
              <a:rPr lang="en-US" dirty="0" smtClean="0"/>
              <a:t>PPH mortality is higher in Bihar and Rajasthan compared to Maharashtra and Tamil Nadu. Interviews with service providers in Bihar and Rajasthan suggest that </a:t>
            </a:r>
            <a:r>
              <a:rPr lang="en-US" b="1" dirty="0" smtClean="0"/>
              <a:t>home de</a:t>
            </a:r>
            <a:r>
              <a:rPr lang="en-US" dirty="0" smtClean="0"/>
              <a:t>liveries are often supported by </a:t>
            </a:r>
            <a:r>
              <a:rPr lang="en-US" b="1" dirty="0" smtClean="0"/>
              <a:t>unskilled </a:t>
            </a:r>
            <a:r>
              <a:rPr lang="en-US" dirty="0" smtClean="0"/>
              <a:t>attendants who are unable to </a:t>
            </a:r>
            <a:r>
              <a:rPr lang="en-US" b="1" dirty="0" smtClean="0"/>
              <a:t>recognize signs </a:t>
            </a:r>
            <a:r>
              <a:rPr lang="en-US" dirty="0" smtClean="0"/>
              <a:t>of excessive bleeding. Once the problem is recognized and the </a:t>
            </a:r>
            <a:r>
              <a:rPr lang="en-US" b="1" dirty="0" smtClean="0"/>
              <a:t>decision </a:t>
            </a:r>
            <a:r>
              <a:rPr lang="en-US" dirty="0" smtClean="0"/>
              <a:t>to take the woman to a health facility is made, emergency </a:t>
            </a:r>
            <a:r>
              <a:rPr lang="en-US" b="1" dirty="0" smtClean="0"/>
              <a:t>transportation</a:t>
            </a:r>
            <a:r>
              <a:rPr lang="en-US" dirty="0" smtClean="0"/>
              <a:t> may not be available. Even in the case that a woman arrives at a primary health facility or hospital in time, the </a:t>
            </a:r>
            <a:r>
              <a:rPr lang="en-US" b="1" dirty="0" smtClean="0"/>
              <a:t>trained staff </a:t>
            </a:r>
            <a:r>
              <a:rPr lang="en-US" dirty="0" smtClean="0"/>
              <a:t>or necessary </a:t>
            </a:r>
            <a:r>
              <a:rPr lang="en-US" b="1" dirty="0" smtClean="0"/>
              <a:t>supplies</a:t>
            </a:r>
            <a:r>
              <a:rPr lang="en-US" dirty="0" smtClean="0"/>
              <a:t> and equipments may not be available to treat her. Arranging for </a:t>
            </a:r>
            <a:r>
              <a:rPr lang="en-US" b="1" dirty="0" smtClean="0"/>
              <a:t>blood</a:t>
            </a:r>
            <a:r>
              <a:rPr lang="en-US" dirty="0" smtClean="0"/>
              <a:t> for management of shock is a major issue especially in Bihar.</a:t>
            </a:r>
          </a:p>
          <a:p>
            <a:pPr>
              <a:buFontTx/>
              <a:buChar char="•"/>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FAACC5-102A-4861-9945-4A99C6AACD18}"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chart" Target="../charts/chart7.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 name="Rectangle 70"/>
          <p:cNvSpPr/>
          <p:nvPr userDrawn="1"/>
        </p:nvSpPr>
        <p:spPr>
          <a:xfrm>
            <a:off x="0" y="2156363"/>
            <a:ext cx="9144000" cy="143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Pathfinder_Logo_rev.png"/>
          <p:cNvPicPr>
            <a:picLocks noChangeAspect="1"/>
          </p:cNvPicPr>
          <p:nvPr userDrawn="1"/>
        </p:nvPicPr>
        <p:blipFill>
          <a:blip r:embed="rId2" cstate="print"/>
          <a:stretch>
            <a:fillRect/>
          </a:stretch>
        </p:blipFill>
        <p:spPr>
          <a:xfrm>
            <a:off x="506637" y="5839426"/>
            <a:ext cx="1579986" cy="640080"/>
          </a:xfrm>
          <a:prstGeom prst="rect">
            <a:avLst/>
          </a:prstGeom>
          <a:effectLst/>
        </p:spPr>
      </p:pic>
      <p:grpSp>
        <p:nvGrpSpPr>
          <p:cNvPr id="73" name="Group 156"/>
          <p:cNvGrpSpPr/>
          <p:nvPr userDrawn="1"/>
        </p:nvGrpSpPr>
        <p:grpSpPr>
          <a:xfrm>
            <a:off x="334246" y="5398537"/>
            <a:ext cx="8423227" cy="66492"/>
            <a:chOff x="364226" y="3494786"/>
            <a:chExt cx="8423227" cy="66492"/>
          </a:xfrm>
        </p:grpSpPr>
        <p:grpSp>
          <p:nvGrpSpPr>
            <p:cNvPr id="74" name="Group 61"/>
            <p:cNvGrpSpPr/>
            <p:nvPr/>
          </p:nvGrpSpPr>
          <p:grpSpPr>
            <a:xfrm>
              <a:off x="364226" y="3497270"/>
              <a:ext cx="6545165" cy="64008"/>
              <a:chOff x="451310" y="6289687"/>
              <a:chExt cx="6545165" cy="64008"/>
            </a:xfrm>
          </p:grpSpPr>
          <p:cxnSp>
            <p:nvCxnSpPr>
              <p:cNvPr id="87" name="Straight Connector 86"/>
              <p:cNvCxnSpPr/>
              <p:nvPr/>
            </p:nvCxnSpPr>
            <p:spPr>
              <a:xfrm rot="5400000">
                <a:off x="1042654"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198491"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354328"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1510165"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19306"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75143"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30980"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86817"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289350"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2445187"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601024"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756861"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1666002"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821839"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1977676"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2133513"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3536046"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3691883"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3847720"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4003557"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912698"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3068535"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3224372"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3380209"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4782742"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4938579"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5094416"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5250253"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4159394"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4315231"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4471068"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4626905"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6029438"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6185275"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6341112"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6496949"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5406090"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5561927"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5717764"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5873601"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6652786"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6808623"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6964471" y="6321691"/>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rot="5400000">
              <a:off x="7664590"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7820427"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7976264"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8132101"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7041242"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7197079"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7352916"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7508753"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8287938"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8443775"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8599612"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8755449" y="3526790"/>
              <a:ext cx="64008" cy="0"/>
            </a:xfrm>
            <a:prstGeom prst="line">
              <a:avLst/>
            </a:prstGeom>
            <a:ln>
              <a:solidFill>
                <a:srgbClr val="8A7A67"/>
              </a:solidFill>
            </a:ln>
          </p:spPr>
          <p:style>
            <a:lnRef idx="1">
              <a:schemeClr val="accent1"/>
            </a:lnRef>
            <a:fillRef idx="0">
              <a:schemeClr val="accent1"/>
            </a:fillRef>
            <a:effectRef idx="0">
              <a:schemeClr val="accent1"/>
            </a:effectRef>
            <a:fontRef idx="minor">
              <a:schemeClr val="tx1"/>
            </a:fontRef>
          </p:style>
        </p:cxnSp>
      </p:grpSp>
      <p:grpSp>
        <p:nvGrpSpPr>
          <p:cNvPr id="130" name="Group 118"/>
          <p:cNvGrpSpPr/>
          <p:nvPr userDrawn="1"/>
        </p:nvGrpSpPr>
        <p:grpSpPr>
          <a:xfrm>
            <a:off x="170910" y="3578764"/>
            <a:ext cx="8809419" cy="182880"/>
            <a:chOff x="170910" y="1916113"/>
            <a:chExt cx="8809419" cy="565150"/>
          </a:xfrm>
          <a:effectLst>
            <a:reflection blurRad="6350" stA="50000" endA="300" endPos="55000" dir="5400000" sy="-100000" algn="bl" rotWithShape="0"/>
          </a:effectLst>
        </p:grpSpPr>
        <p:sp>
          <p:nvSpPr>
            <p:cNvPr id="131" name="Rectangle 130"/>
            <p:cNvSpPr/>
            <p:nvPr/>
          </p:nvSpPr>
          <p:spPr>
            <a:xfrm>
              <a:off x="170910" y="1916113"/>
              <a:ext cx="2212848" cy="565150"/>
            </a:xfrm>
            <a:prstGeom prst="rect">
              <a:avLst/>
            </a:prstGeom>
            <a:solidFill>
              <a:srgbClr val="E9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369767" y="1916113"/>
              <a:ext cx="2212848" cy="56515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568624" y="1916113"/>
              <a:ext cx="2212848" cy="565150"/>
            </a:xfrm>
            <a:prstGeom prst="rect">
              <a:avLst/>
            </a:prstGeom>
            <a:solidFill>
              <a:srgbClr val="C5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767481" y="1916113"/>
              <a:ext cx="2212848" cy="56515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96415" y="2200179"/>
            <a:ext cx="7772400" cy="619221"/>
          </a:xfrm>
        </p:spPr>
        <p:txBody>
          <a:bodyPr/>
          <a:lstStyle>
            <a:lvl1pPr algn="l">
              <a:defRPr>
                <a:solidFill>
                  <a:srgbClr val="8A7A67"/>
                </a:solidFill>
                <a:effectLst>
                  <a:outerShdw blurRad="38100" dist="38100" dir="2700000" algn="tl">
                    <a:schemeClr val="bg1">
                      <a:alpha val="43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87752"/>
            <a:ext cx="6400800" cy="541248"/>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22981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Photo slid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70" name="Group 46"/>
          <p:cNvGrpSpPr/>
          <p:nvPr userDrawn="1"/>
        </p:nvGrpSpPr>
        <p:grpSpPr>
          <a:xfrm>
            <a:off x="467832" y="946298"/>
            <a:ext cx="8228973" cy="5086011"/>
            <a:chOff x="409574" y="1188718"/>
            <a:chExt cx="8297864" cy="4750527"/>
          </a:xfrm>
        </p:grpSpPr>
        <p:sp>
          <p:nvSpPr>
            <p:cNvPr id="71" name="Rectangle 70"/>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6"/>
          <p:cNvGrpSpPr/>
          <p:nvPr userDrawn="1"/>
        </p:nvGrpSpPr>
        <p:grpSpPr>
          <a:xfrm>
            <a:off x="467832" y="381000"/>
            <a:ext cx="8228973" cy="5651309"/>
            <a:chOff x="409574" y="1188718"/>
            <a:chExt cx="8297864" cy="4750527"/>
          </a:xfrm>
        </p:grpSpPr>
        <p:sp>
          <p:nvSpPr>
            <p:cNvPr id="60" name="Rectangle 59"/>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Subtitle 2"/>
          <p:cNvSpPr>
            <a:spLocks noGrp="1"/>
          </p:cNvSpPr>
          <p:nvPr>
            <p:ph type="subTitle" idx="1" hasCustomPrompt="1"/>
          </p:nvPr>
        </p:nvSpPr>
        <p:spPr>
          <a:xfrm>
            <a:off x="607147" y="762000"/>
            <a:ext cx="7162800" cy="381000"/>
          </a:xfrm>
        </p:spPr>
        <p:txBody>
          <a:bodyPr>
            <a:normAutofit/>
          </a:bodyPr>
          <a:lstStyle>
            <a:lvl1pPr marL="0" indent="0" algn="l">
              <a:buNone/>
              <a:defRPr sz="2000" baseline="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 goes here</a:t>
            </a:r>
            <a:endParaRPr lang="en-US" dirty="0"/>
          </a:p>
        </p:txBody>
      </p:sp>
      <p:cxnSp>
        <p:nvCxnSpPr>
          <p:cNvPr id="64" name="Straight Connector 63"/>
          <p:cNvCxnSpPr/>
          <p:nvPr userDrawn="1"/>
        </p:nvCxnSpPr>
        <p:spPr>
          <a:xfrm>
            <a:off x="3039101" y="1295400"/>
            <a:ext cx="0" cy="4452260"/>
          </a:xfrm>
          <a:prstGeom prst="line">
            <a:avLst/>
          </a:prstGeom>
          <a:ln w="19050">
            <a:solidFill>
              <a:srgbClr val="E99619"/>
            </a:solidFill>
          </a:ln>
        </p:spPr>
        <p:style>
          <a:lnRef idx="1">
            <a:schemeClr val="accent1"/>
          </a:lnRef>
          <a:fillRef idx="0">
            <a:schemeClr val="accent1"/>
          </a:fillRef>
          <a:effectRef idx="0">
            <a:schemeClr val="accent1"/>
          </a:effectRef>
          <a:fontRef idx="minor">
            <a:schemeClr val="tx1"/>
          </a:fontRef>
        </p:style>
      </p:cxnSp>
      <p:sp>
        <p:nvSpPr>
          <p:cNvPr id="65" name="Picture Placeholder 68"/>
          <p:cNvSpPr>
            <a:spLocks noGrp="1"/>
          </p:cNvSpPr>
          <p:nvPr>
            <p:ph type="pic" sz="quarter" idx="18"/>
          </p:nvPr>
        </p:nvSpPr>
        <p:spPr>
          <a:xfrm>
            <a:off x="3100388" y="1368346"/>
            <a:ext cx="5434012" cy="4379992"/>
          </a:xfrm>
        </p:spPr>
        <p:txBody>
          <a:bodyPr/>
          <a:lstStyle/>
          <a:p>
            <a:r>
              <a:rPr lang="en-US" smtClean="0"/>
              <a:t>Click icon to add picture</a:t>
            </a:r>
            <a:endParaRPr lang="en-US"/>
          </a:p>
        </p:txBody>
      </p:sp>
      <p:sp>
        <p:nvSpPr>
          <p:cNvPr id="66" name="Text Placeholder 3"/>
          <p:cNvSpPr>
            <a:spLocks noGrp="1"/>
          </p:cNvSpPr>
          <p:nvPr>
            <p:ph type="body" sz="quarter" idx="19" hasCustomPrompt="1"/>
          </p:nvPr>
        </p:nvSpPr>
        <p:spPr>
          <a:xfrm>
            <a:off x="619632" y="1371600"/>
            <a:ext cx="2275967" cy="4376060"/>
          </a:xfrm>
        </p:spPr>
        <p:txBody>
          <a:bodyPr>
            <a:normAutofit/>
          </a:bodyPr>
          <a:lstStyle>
            <a:lvl1pPr>
              <a:buClrTx/>
              <a:defRPr sz="1800"/>
            </a:lvl1pPr>
          </a:lstStyle>
          <a:p>
            <a:pPr lvl="0"/>
            <a:r>
              <a:rPr lang="en-US" dirty="0" smtClean="0"/>
              <a:t>Enter text here</a:t>
            </a:r>
          </a:p>
          <a:p>
            <a:pPr lvl="0"/>
            <a:r>
              <a:rPr lang="en-US" dirty="0" smtClean="0"/>
              <a:t>Text</a:t>
            </a:r>
          </a:p>
          <a:p>
            <a:pPr lvl="0"/>
            <a:r>
              <a:rPr lang="en-US" dirty="0" smtClean="0"/>
              <a:t>Text</a:t>
            </a:r>
          </a:p>
          <a:p>
            <a:pPr lvl="0"/>
            <a:endParaRPr lang="en-US" dirty="0" smtClean="0"/>
          </a:p>
        </p:txBody>
      </p:sp>
    </p:spTree>
    <p:extLst>
      <p:ext uri="{BB962C8B-B14F-4D97-AF65-F5344CB8AC3E}">
        <p14:creationId xmlns="" xmlns:p14="http://schemas.microsoft.com/office/powerpoint/2010/main" val="385790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 graph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59" name="Group 58"/>
          <p:cNvGrpSpPr/>
          <p:nvPr userDrawn="1"/>
        </p:nvGrpSpPr>
        <p:grpSpPr>
          <a:xfrm>
            <a:off x="2275368" y="1184776"/>
            <a:ext cx="6644718" cy="4846320"/>
            <a:chOff x="2275368" y="1446028"/>
            <a:chExt cx="6644718" cy="4671342"/>
          </a:xfrm>
          <a:effectLst>
            <a:outerShdw blurRad="127000" sx="102000" sy="102000" algn="ctr" rotWithShape="0">
              <a:schemeClr val="tx1">
                <a:lumMod val="75000"/>
                <a:lumOff val="25000"/>
                <a:alpha val="40000"/>
              </a:schemeClr>
            </a:outerShdw>
          </a:effectLst>
        </p:grpSpPr>
        <p:sp>
          <p:nvSpPr>
            <p:cNvPr id="60" name="Rectangle 59"/>
            <p:cNvSpPr/>
            <p:nvPr/>
          </p:nvSpPr>
          <p:spPr>
            <a:xfrm>
              <a:off x="2275369" y="1450942"/>
              <a:ext cx="6644717" cy="4662779"/>
            </a:xfrm>
            <a:prstGeom prst="rect">
              <a:avLst/>
            </a:prstGeom>
            <a:solidFill>
              <a:schemeClr val="bg1"/>
            </a:solidFill>
            <a:ln>
              <a:noFill/>
            </a:ln>
            <a:effectLst>
              <a:outerShdw blurRad="114300" sx="102000" sy="102000" algn="ctr" rotWithShape="0">
                <a:srgbClr val="9B8C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275368" y="1446028"/>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75369" y="6027454"/>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268239" y="1184776"/>
            <a:ext cx="1938934" cy="4846320"/>
            <a:chOff x="268239" y="1446028"/>
            <a:chExt cx="1938934" cy="4671342"/>
          </a:xfrm>
          <a:effectLst>
            <a:outerShdw blurRad="127000" sx="102000" sy="102000" algn="ctr" rotWithShape="0">
              <a:schemeClr val="tx1">
                <a:lumMod val="75000"/>
                <a:lumOff val="25000"/>
                <a:alpha val="40000"/>
              </a:schemeClr>
            </a:outerShdw>
          </a:effectLst>
        </p:grpSpPr>
        <p:sp>
          <p:nvSpPr>
            <p:cNvPr id="64" name="Rectangle 63"/>
            <p:cNvSpPr/>
            <p:nvPr/>
          </p:nvSpPr>
          <p:spPr>
            <a:xfrm>
              <a:off x="268239" y="1467293"/>
              <a:ext cx="1927712" cy="46464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268239" y="1446028"/>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239" y="6025930"/>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9" name="Chart 68"/>
          <p:cNvGraphicFramePr/>
          <p:nvPr userDrawn="1">
            <p:extLst>
              <p:ext uri="{D42A27DB-BD31-4B8C-83A1-F6EECF244321}">
                <p14:modId xmlns="" xmlns:p14="http://schemas.microsoft.com/office/powerpoint/2010/main" val="3334881517"/>
              </p:ext>
            </p:extLst>
          </p:nvPr>
        </p:nvGraphicFramePr>
        <p:xfrm>
          <a:off x="2508309" y="1898791"/>
          <a:ext cx="7846142" cy="4238164"/>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 Placeholder 123"/>
          <p:cNvSpPr>
            <a:spLocks noGrp="1"/>
          </p:cNvSpPr>
          <p:nvPr>
            <p:ph type="body" sz="quarter" idx="18" hasCustomPrompt="1"/>
          </p:nvPr>
        </p:nvSpPr>
        <p:spPr>
          <a:xfrm>
            <a:off x="2633028" y="1467827"/>
            <a:ext cx="5272087" cy="352425"/>
          </a:xfrm>
        </p:spPr>
        <p:txBody>
          <a:bodyPr/>
          <a:lstStyle>
            <a:lvl1pPr marL="0" indent="0">
              <a:buNone/>
              <a:defRPr sz="32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sp>
        <p:nvSpPr>
          <p:cNvPr id="71" name="Text Placeholder 3"/>
          <p:cNvSpPr>
            <a:spLocks noGrp="1"/>
          </p:cNvSpPr>
          <p:nvPr>
            <p:ph type="body" sz="half" idx="2"/>
          </p:nvPr>
        </p:nvSpPr>
        <p:spPr>
          <a:xfrm>
            <a:off x="295473" y="1676400"/>
            <a:ext cx="1838127" cy="4038600"/>
          </a:xfrm>
        </p:spPr>
        <p:txBody>
          <a:bodyPr/>
          <a:lstStyle>
            <a:lvl1pPr marL="285750" indent="-28575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28132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graph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59" name="Group 58"/>
          <p:cNvGrpSpPr/>
          <p:nvPr userDrawn="1"/>
        </p:nvGrpSpPr>
        <p:grpSpPr>
          <a:xfrm>
            <a:off x="2275368" y="1184776"/>
            <a:ext cx="6644718" cy="4846320"/>
            <a:chOff x="2275368" y="1446028"/>
            <a:chExt cx="6644718" cy="4671342"/>
          </a:xfrm>
          <a:effectLst>
            <a:outerShdw blurRad="127000" sx="102000" sy="102000" algn="ctr" rotWithShape="0">
              <a:schemeClr val="tx1">
                <a:lumMod val="75000"/>
                <a:lumOff val="25000"/>
                <a:alpha val="40000"/>
              </a:schemeClr>
            </a:outerShdw>
          </a:effectLst>
        </p:grpSpPr>
        <p:sp>
          <p:nvSpPr>
            <p:cNvPr id="60" name="Rectangle 59"/>
            <p:cNvSpPr/>
            <p:nvPr/>
          </p:nvSpPr>
          <p:spPr>
            <a:xfrm>
              <a:off x="2275369" y="1450942"/>
              <a:ext cx="6644717" cy="4662779"/>
            </a:xfrm>
            <a:prstGeom prst="rect">
              <a:avLst/>
            </a:prstGeom>
            <a:solidFill>
              <a:schemeClr val="bg1"/>
            </a:solidFill>
            <a:ln>
              <a:noFill/>
            </a:ln>
            <a:effectLst>
              <a:outerShdw blurRad="114300" sx="102000" sy="102000" algn="ctr" rotWithShape="0">
                <a:srgbClr val="9B8C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275368" y="1446028"/>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75369" y="6027454"/>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268239" y="1184776"/>
            <a:ext cx="1938934" cy="4846320"/>
            <a:chOff x="268239" y="1446028"/>
            <a:chExt cx="1938934" cy="4671342"/>
          </a:xfrm>
          <a:effectLst>
            <a:outerShdw blurRad="127000" sx="102000" sy="102000" algn="ctr" rotWithShape="0">
              <a:schemeClr val="tx1">
                <a:lumMod val="75000"/>
                <a:lumOff val="25000"/>
                <a:alpha val="40000"/>
              </a:schemeClr>
            </a:outerShdw>
          </a:effectLst>
        </p:grpSpPr>
        <p:sp>
          <p:nvSpPr>
            <p:cNvPr id="64" name="Rectangle 63"/>
            <p:cNvSpPr/>
            <p:nvPr/>
          </p:nvSpPr>
          <p:spPr>
            <a:xfrm>
              <a:off x="268239" y="1467293"/>
              <a:ext cx="1927712" cy="46464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268239" y="1446028"/>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239" y="6025930"/>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 Placeholder 123"/>
          <p:cNvSpPr>
            <a:spLocks noGrp="1"/>
          </p:cNvSpPr>
          <p:nvPr>
            <p:ph type="body" sz="quarter" idx="18" hasCustomPrompt="1"/>
          </p:nvPr>
        </p:nvSpPr>
        <p:spPr>
          <a:xfrm>
            <a:off x="2633028" y="1467827"/>
            <a:ext cx="5272087" cy="352425"/>
          </a:xfrm>
        </p:spPr>
        <p:txBody>
          <a:bodyPr/>
          <a:lstStyle>
            <a:lvl1pPr marL="0" indent="0">
              <a:buNone/>
              <a:defRPr sz="32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sp>
        <p:nvSpPr>
          <p:cNvPr id="71" name="Text Placeholder 3"/>
          <p:cNvSpPr>
            <a:spLocks noGrp="1"/>
          </p:cNvSpPr>
          <p:nvPr>
            <p:ph type="body" sz="half" idx="2"/>
          </p:nvPr>
        </p:nvSpPr>
        <p:spPr>
          <a:xfrm>
            <a:off x="295473" y="1676400"/>
            <a:ext cx="1838127" cy="4038600"/>
          </a:xfrm>
        </p:spPr>
        <p:txBody>
          <a:bodyPr/>
          <a:lstStyle>
            <a:lvl1pPr marL="285750" indent="-28575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aphicFrame>
        <p:nvGraphicFramePr>
          <p:cNvPr id="67" name="Chart 66"/>
          <p:cNvGraphicFramePr/>
          <p:nvPr userDrawn="1">
            <p:extLst>
              <p:ext uri="{D42A27DB-BD31-4B8C-83A1-F6EECF244321}">
                <p14:modId xmlns="" xmlns:p14="http://schemas.microsoft.com/office/powerpoint/2010/main" val="2336990158"/>
              </p:ext>
            </p:extLst>
          </p:nvPr>
        </p:nvGraphicFramePr>
        <p:xfrm>
          <a:off x="2633028" y="2020472"/>
          <a:ext cx="7624916" cy="377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48431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ne graph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59" name="Group 58"/>
          <p:cNvGrpSpPr/>
          <p:nvPr userDrawn="1"/>
        </p:nvGrpSpPr>
        <p:grpSpPr>
          <a:xfrm>
            <a:off x="2275368" y="1184776"/>
            <a:ext cx="6644718" cy="4846320"/>
            <a:chOff x="2275368" y="1446028"/>
            <a:chExt cx="6644718" cy="4671342"/>
          </a:xfrm>
          <a:effectLst>
            <a:outerShdw blurRad="127000" sx="102000" sy="102000" algn="ctr" rotWithShape="0">
              <a:schemeClr val="tx1">
                <a:lumMod val="75000"/>
                <a:lumOff val="25000"/>
                <a:alpha val="40000"/>
              </a:schemeClr>
            </a:outerShdw>
          </a:effectLst>
        </p:grpSpPr>
        <p:sp>
          <p:nvSpPr>
            <p:cNvPr id="60" name="Rectangle 59"/>
            <p:cNvSpPr/>
            <p:nvPr/>
          </p:nvSpPr>
          <p:spPr>
            <a:xfrm>
              <a:off x="2275369" y="1450942"/>
              <a:ext cx="6644717" cy="4662779"/>
            </a:xfrm>
            <a:prstGeom prst="rect">
              <a:avLst/>
            </a:prstGeom>
            <a:solidFill>
              <a:schemeClr val="bg1"/>
            </a:solidFill>
            <a:ln>
              <a:noFill/>
            </a:ln>
            <a:effectLst>
              <a:outerShdw blurRad="114300" sx="102000" sy="102000" algn="ctr" rotWithShape="0">
                <a:srgbClr val="9B8C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275368" y="1446028"/>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75369" y="6027454"/>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268239" y="1184776"/>
            <a:ext cx="1938934" cy="4846320"/>
            <a:chOff x="268239" y="1446028"/>
            <a:chExt cx="1938934" cy="4671342"/>
          </a:xfrm>
          <a:effectLst>
            <a:outerShdw blurRad="127000" sx="102000" sy="102000" algn="ctr" rotWithShape="0">
              <a:schemeClr val="tx1">
                <a:lumMod val="75000"/>
                <a:lumOff val="25000"/>
                <a:alpha val="40000"/>
              </a:schemeClr>
            </a:outerShdw>
          </a:effectLst>
        </p:grpSpPr>
        <p:sp>
          <p:nvSpPr>
            <p:cNvPr id="64" name="Rectangle 63"/>
            <p:cNvSpPr/>
            <p:nvPr/>
          </p:nvSpPr>
          <p:spPr>
            <a:xfrm>
              <a:off x="268239" y="1467293"/>
              <a:ext cx="1927712" cy="46464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268239" y="1446028"/>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239" y="6025930"/>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 Placeholder 123"/>
          <p:cNvSpPr>
            <a:spLocks noGrp="1"/>
          </p:cNvSpPr>
          <p:nvPr>
            <p:ph type="body" sz="quarter" idx="18" hasCustomPrompt="1"/>
          </p:nvPr>
        </p:nvSpPr>
        <p:spPr>
          <a:xfrm>
            <a:off x="2633028" y="1467827"/>
            <a:ext cx="5272087" cy="352425"/>
          </a:xfrm>
        </p:spPr>
        <p:txBody>
          <a:bodyPr/>
          <a:lstStyle>
            <a:lvl1pPr marL="0" indent="0">
              <a:buNone/>
              <a:defRPr sz="32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sp>
        <p:nvSpPr>
          <p:cNvPr id="71" name="Text Placeholder 3"/>
          <p:cNvSpPr>
            <a:spLocks noGrp="1"/>
          </p:cNvSpPr>
          <p:nvPr>
            <p:ph type="body" sz="half" idx="2"/>
          </p:nvPr>
        </p:nvSpPr>
        <p:spPr>
          <a:xfrm>
            <a:off x="295473" y="1676400"/>
            <a:ext cx="1838127" cy="4038600"/>
          </a:xfrm>
        </p:spPr>
        <p:txBody>
          <a:bodyPr/>
          <a:lstStyle>
            <a:lvl1pPr marL="285750" indent="-28575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aphicFrame>
        <p:nvGraphicFramePr>
          <p:cNvPr id="68" name="Chart 67"/>
          <p:cNvGraphicFramePr/>
          <p:nvPr userDrawn="1"/>
        </p:nvGraphicFramePr>
        <p:xfrm>
          <a:off x="2398475" y="1920240"/>
          <a:ext cx="7488820" cy="3782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8427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tabl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59" name="Group 58"/>
          <p:cNvGrpSpPr/>
          <p:nvPr userDrawn="1"/>
        </p:nvGrpSpPr>
        <p:grpSpPr>
          <a:xfrm>
            <a:off x="2275368" y="1184776"/>
            <a:ext cx="6644718" cy="4846320"/>
            <a:chOff x="2275368" y="1446028"/>
            <a:chExt cx="6644718" cy="4671342"/>
          </a:xfrm>
          <a:effectLst>
            <a:outerShdw blurRad="127000" sx="102000" sy="102000" algn="ctr" rotWithShape="0">
              <a:schemeClr val="tx1">
                <a:lumMod val="75000"/>
                <a:lumOff val="25000"/>
                <a:alpha val="40000"/>
              </a:schemeClr>
            </a:outerShdw>
          </a:effectLst>
        </p:grpSpPr>
        <p:sp>
          <p:nvSpPr>
            <p:cNvPr id="60" name="Rectangle 59"/>
            <p:cNvSpPr/>
            <p:nvPr/>
          </p:nvSpPr>
          <p:spPr>
            <a:xfrm>
              <a:off x="2275369" y="1450942"/>
              <a:ext cx="6644717" cy="4662779"/>
            </a:xfrm>
            <a:prstGeom prst="rect">
              <a:avLst/>
            </a:prstGeom>
            <a:solidFill>
              <a:schemeClr val="bg1"/>
            </a:solidFill>
            <a:ln>
              <a:noFill/>
            </a:ln>
            <a:effectLst>
              <a:outerShdw blurRad="114300" sx="102000" sy="102000" algn="ctr" rotWithShape="0">
                <a:srgbClr val="9B8C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275368" y="1446028"/>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75369" y="6027454"/>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268239" y="1184776"/>
            <a:ext cx="1938934" cy="4846320"/>
            <a:chOff x="268239" y="1446028"/>
            <a:chExt cx="1938934" cy="4671342"/>
          </a:xfrm>
          <a:effectLst>
            <a:outerShdw blurRad="127000" sx="102000" sy="102000" algn="ctr" rotWithShape="0">
              <a:schemeClr val="tx1">
                <a:lumMod val="75000"/>
                <a:lumOff val="25000"/>
                <a:alpha val="40000"/>
              </a:schemeClr>
            </a:outerShdw>
          </a:effectLst>
        </p:grpSpPr>
        <p:sp>
          <p:nvSpPr>
            <p:cNvPr id="64" name="Rectangle 63"/>
            <p:cNvSpPr/>
            <p:nvPr/>
          </p:nvSpPr>
          <p:spPr>
            <a:xfrm>
              <a:off x="268239" y="1467293"/>
              <a:ext cx="1927712" cy="46464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268239" y="1446028"/>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239" y="6025930"/>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 Placeholder 123"/>
          <p:cNvSpPr>
            <a:spLocks noGrp="1"/>
          </p:cNvSpPr>
          <p:nvPr>
            <p:ph type="body" sz="quarter" idx="18" hasCustomPrompt="1"/>
          </p:nvPr>
        </p:nvSpPr>
        <p:spPr>
          <a:xfrm>
            <a:off x="2633028" y="1467827"/>
            <a:ext cx="5272087" cy="352425"/>
          </a:xfrm>
        </p:spPr>
        <p:txBody>
          <a:bodyPr/>
          <a:lstStyle>
            <a:lvl1pPr marL="0" indent="0">
              <a:buNone/>
              <a:defRPr sz="32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sp>
        <p:nvSpPr>
          <p:cNvPr id="71" name="Text Placeholder 3"/>
          <p:cNvSpPr>
            <a:spLocks noGrp="1"/>
          </p:cNvSpPr>
          <p:nvPr>
            <p:ph type="body" sz="half" idx="2"/>
          </p:nvPr>
        </p:nvSpPr>
        <p:spPr>
          <a:xfrm>
            <a:off x="295473" y="1676400"/>
            <a:ext cx="1838127" cy="4038600"/>
          </a:xfrm>
        </p:spPr>
        <p:txBody>
          <a:bodyPr/>
          <a:lstStyle>
            <a:lvl1pPr marL="285750" indent="-28575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aphicFrame>
        <p:nvGraphicFramePr>
          <p:cNvPr id="67" name="Table 66"/>
          <p:cNvGraphicFramePr>
            <a:graphicFrameLocks noGrp="1"/>
          </p:cNvGraphicFramePr>
          <p:nvPr userDrawn="1">
            <p:extLst>
              <p:ext uri="{D42A27DB-BD31-4B8C-83A1-F6EECF244321}">
                <p14:modId xmlns="" xmlns:p14="http://schemas.microsoft.com/office/powerpoint/2010/main" val="3323608836"/>
              </p:ext>
            </p:extLst>
          </p:nvPr>
        </p:nvGraphicFramePr>
        <p:xfrm>
          <a:off x="2793981" y="2011941"/>
          <a:ext cx="5708162" cy="3358742"/>
        </p:xfrm>
        <a:graphic>
          <a:graphicData uri="http://schemas.openxmlformats.org/drawingml/2006/table">
            <a:tbl>
              <a:tblPr>
                <a:effectLst>
                  <a:outerShdw blurRad="50800" dist="76200" dir="2700000" algn="tl" rotWithShape="0">
                    <a:prstClr val="black">
                      <a:alpha val="40000"/>
                    </a:prstClr>
                  </a:outerShdw>
                </a:effectLst>
              </a:tblPr>
              <a:tblGrid>
                <a:gridCol w="878564"/>
                <a:gridCol w="1609866"/>
                <a:gridCol w="1609866"/>
                <a:gridCol w="1609866"/>
              </a:tblGrid>
              <a:tr h="480146">
                <a:tc>
                  <a:txBody>
                    <a:bodyPr/>
                    <a:lstStyle/>
                    <a:p>
                      <a:pPr algn="l" fontAlgn="b"/>
                      <a:r>
                        <a:rPr lang="en-US" sz="1100" b="1" i="0" u="none" strike="noStrike" dirty="0">
                          <a:solidFill>
                            <a:srgbClr val="FFFFFF"/>
                          </a:solidFill>
                          <a:latin typeface="Calibri"/>
                        </a:rPr>
                        <a:t> </a:t>
                      </a:r>
                    </a:p>
                  </a:txBody>
                  <a:tcPr marL="9525" marR="9525" marT="9525" marB="0" anchor="ctr">
                    <a:lnL w="19050" cap="flat" cmpd="sng" algn="ctr">
                      <a:no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897865"/>
                      </a:solidFill>
                      <a:prstDash val="solid"/>
                      <a:round/>
                      <a:headEnd type="none" w="med" len="med"/>
                      <a:tailEnd type="none" w="med" len="med"/>
                    </a:lnB>
                    <a:noFill/>
                  </a:tcPr>
                </a:tc>
                <a:tc>
                  <a:txBody>
                    <a:bodyPr/>
                    <a:lstStyle/>
                    <a:p>
                      <a:pPr algn="ctr" fontAlgn="b"/>
                      <a:r>
                        <a:rPr lang="en-US" sz="1400" b="1" i="0" u="none" strike="noStrike" dirty="0">
                          <a:solidFill>
                            <a:srgbClr val="FFFFFF"/>
                          </a:solidFill>
                          <a:latin typeface="Calibri"/>
                        </a:rPr>
                        <a:t>Data A</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7A1C"/>
                    </a:solidFill>
                  </a:tcPr>
                </a:tc>
                <a:tc>
                  <a:txBody>
                    <a:bodyPr/>
                    <a:lstStyle/>
                    <a:p>
                      <a:pPr algn="ctr" fontAlgn="b"/>
                      <a:r>
                        <a:rPr lang="en-US" sz="1400" b="1" i="0" u="none" strike="noStrike" dirty="0">
                          <a:solidFill>
                            <a:srgbClr val="FFFFFF"/>
                          </a:solidFill>
                          <a:latin typeface="Calibri"/>
                        </a:rPr>
                        <a:t>Data B</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7A1C"/>
                    </a:solidFill>
                  </a:tcPr>
                </a:tc>
                <a:tc>
                  <a:txBody>
                    <a:bodyPr/>
                    <a:lstStyle/>
                    <a:p>
                      <a:pPr algn="ctr" fontAlgn="b"/>
                      <a:r>
                        <a:rPr lang="en-US" sz="1400" b="1" i="0" u="none" strike="noStrike" dirty="0">
                          <a:solidFill>
                            <a:srgbClr val="FFFFFF"/>
                          </a:solidFill>
                          <a:latin typeface="Calibri"/>
                        </a:rPr>
                        <a:t>Data C</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7A1C"/>
                    </a:solidFill>
                  </a:tcPr>
                </a:tc>
              </a:tr>
              <a:tr h="479766">
                <a:tc>
                  <a:txBody>
                    <a:bodyPr/>
                    <a:lstStyle/>
                    <a:p>
                      <a:pPr algn="ctr" fontAlgn="b"/>
                      <a:r>
                        <a:rPr lang="en-US" sz="1400" b="1" i="0" u="none" strike="noStrike" dirty="0">
                          <a:solidFill>
                            <a:srgbClr val="000000"/>
                          </a:solidFill>
                          <a:latin typeface="Calibri"/>
                        </a:rPr>
                        <a:t>Year 1</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897865"/>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r>
              <a:tr h="479766">
                <a:tc>
                  <a:txBody>
                    <a:bodyPr/>
                    <a:lstStyle/>
                    <a:p>
                      <a:pPr algn="ctr" fontAlgn="b"/>
                      <a:r>
                        <a:rPr lang="en-US" sz="1400" b="1" i="0" u="none" strike="noStrike" dirty="0">
                          <a:solidFill>
                            <a:srgbClr val="000000"/>
                          </a:solidFill>
                          <a:latin typeface="Calibri"/>
                        </a:rPr>
                        <a:t>Year 2</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r>
              <a:tr h="479766">
                <a:tc>
                  <a:txBody>
                    <a:bodyPr/>
                    <a:lstStyle/>
                    <a:p>
                      <a:pPr algn="ctr" fontAlgn="b"/>
                      <a:r>
                        <a:rPr lang="en-US" sz="1400" b="1" i="0" u="none" strike="noStrike" dirty="0">
                          <a:solidFill>
                            <a:srgbClr val="000000"/>
                          </a:solidFill>
                          <a:latin typeface="Calibri"/>
                        </a:rPr>
                        <a:t>Year 3</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r>
              <a:tr h="479766">
                <a:tc>
                  <a:txBody>
                    <a:bodyPr/>
                    <a:lstStyle/>
                    <a:p>
                      <a:pPr algn="ctr" fontAlgn="b"/>
                      <a:r>
                        <a:rPr lang="en-US" sz="1400" b="1" i="0" u="none" strike="noStrike" dirty="0">
                          <a:solidFill>
                            <a:srgbClr val="000000"/>
                          </a:solidFill>
                          <a:latin typeface="Calibri"/>
                        </a:rPr>
                        <a:t>Year 4</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a:solidFill>
                            <a:srgbClr val="000000"/>
                          </a:solidFill>
                          <a:latin typeface="Calibri"/>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r>
              <a:tr h="479766">
                <a:tc>
                  <a:txBody>
                    <a:bodyPr/>
                    <a:lstStyle/>
                    <a:p>
                      <a:pPr algn="ctr" fontAlgn="b"/>
                      <a:r>
                        <a:rPr lang="en-US" sz="1400" b="1" i="0" u="none" strike="noStrike" dirty="0">
                          <a:solidFill>
                            <a:srgbClr val="000000"/>
                          </a:solidFill>
                          <a:latin typeface="Calibri"/>
                        </a:rPr>
                        <a:t>Year 5</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a:solidFill>
                            <a:srgbClr val="000000"/>
                          </a:solidFill>
                          <a:latin typeface="Calibri"/>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r>
              <a:tr h="479766">
                <a:tc>
                  <a:txBody>
                    <a:bodyPr/>
                    <a:lstStyle/>
                    <a:p>
                      <a:pPr algn="ctr" fontAlgn="b"/>
                      <a:r>
                        <a:rPr lang="en-US" sz="1400" b="1" i="0" u="none" strike="noStrike" dirty="0">
                          <a:solidFill>
                            <a:srgbClr val="000000"/>
                          </a:solidFill>
                          <a:latin typeface="Calibri"/>
                        </a:rPr>
                        <a:t>Year 6</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c>
                  <a:txBody>
                    <a:bodyPr/>
                    <a:lstStyle/>
                    <a:p>
                      <a:pPr algn="ctr" fontAlgn="b"/>
                      <a:r>
                        <a:rPr lang="en-US" sz="1400" b="0" i="0" u="none" strike="noStrike">
                          <a:solidFill>
                            <a:srgbClr val="000000"/>
                          </a:solidFill>
                          <a:latin typeface="Calibri"/>
                        </a:rPr>
                        <a:t>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12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r>
            </a:tbl>
          </a:graphicData>
        </a:graphic>
      </p:graphicFrame>
    </p:spTree>
    <p:extLst>
      <p:ext uri="{BB962C8B-B14F-4D97-AF65-F5344CB8AC3E}">
        <p14:creationId xmlns="" xmlns:p14="http://schemas.microsoft.com/office/powerpoint/2010/main" val="73125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r graph">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68" name="Group 46"/>
          <p:cNvGrpSpPr/>
          <p:nvPr userDrawn="1"/>
        </p:nvGrpSpPr>
        <p:grpSpPr>
          <a:xfrm>
            <a:off x="467832" y="946298"/>
            <a:ext cx="8228973" cy="5086011"/>
            <a:chOff x="409574" y="1188718"/>
            <a:chExt cx="8297864" cy="4750527"/>
          </a:xfrm>
        </p:grpSpPr>
        <p:sp>
          <p:nvSpPr>
            <p:cNvPr id="69" name="Rectangle 68"/>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4" name="Chart 73"/>
          <p:cNvGraphicFramePr/>
          <p:nvPr userDrawn="1">
            <p:extLst>
              <p:ext uri="{D42A27DB-BD31-4B8C-83A1-F6EECF244321}">
                <p14:modId xmlns="" xmlns:p14="http://schemas.microsoft.com/office/powerpoint/2010/main" val="2942736387"/>
              </p:ext>
            </p:extLst>
          </p:nvPr>
        </p:nvGraphicFramePr>
        <p:xfrm>
          <a:off x="634181" y="1690688"/>
          <a:ext cx="7846142" cy="4238164"/>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 Placeholder 123"/>
          <p:cNvSpPr>
            <a:spLocks noGrp="1"/>
          </p:cNvSpPr>
          <p:nvPr>
            <p:ph type="body" sz="quarter" idx="18" hasCustomPrompt="1"/>
          </p:nvPr>
        </p:nvSpPr>
        <p:spPr>
          <a:xfrm>
            <a:off x="633518" y="1208537"/>
            <a:ext cx="5272087" cy="352425"/>
          </a:xfrm>
        </p:spPr>
        <p:txBody>
          <a:bodyPr>
            <a:noAutofit/>
          </a:bodyPr>
          <a:lstStyle>
            <a:lvl1pPr marL="0" indent="0">
              <a:buNone/>
              <a:defRPr sz="24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spTree>
    <p:extLst>
      <p:ext uri="{BB962C8B-B14F-4D97-AF65-F5344CB8AC3E}">
        <p14:creationId xmlns="" xmlns:p14="http://schemas.microsoft.com/office/powerpoint/2010/main" val="2757309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68" name="Group 46"/>
          <p:cNvGrpSpPr/>
          <p:nvPr userDrawn="1"/>
        </p:nvGrpSpPr>
        <p:grpSpPr>
          <a:xfrm>
            <a:off x="467832" y="946298"/>
            <a:ext cx="8228973" cy="5086011"/>
            <a:chOff x="409574" y="1188718"/>
            <a:chExt cx="8297864" cy="4750527"/>
          </a:xfrm>
        </p:grpSpPr>
        <p:sp>
          <p:nvSpPr>
            <p:cNvPr id="69" name="Rectangle 68"/>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Placeholder 123"/>
          <p:cNvSpPr>
            <a:spLocks noGrp="1"/>
          </p:cNvSpPr>
          <p:nvPr>
            <p:ph type="body" sz="quarter" idx="18" hasCustomPrompt="1"/>
          </p:nvPr>
        </p:nvSpPr>
        <p:spPr>
          <a:xfrm>
            <a:off x="633518" y="1208537"/>
            <a:ext cx="5272087" cy="352425"/>
          </a:xfrm>
        </p:spPr>
        <p:txBody>
          <a:bodyPr>
            <a:noAutofit/>
          </a:bodyPr>
          <a:lstStyle>
            <a:lvl1pPr marL="0" indent="0">
              <a:buNone/>
              <a:defRPr sz="24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graphicFrame>
        <p:nvGraphicFramePr>
          <p:cNvPr id="60" name="Chart 59"/>
          <p:cNvGraphicFramePr/>
          <p:nvPr userDrawn="1">
            <p:extLst>
              <p:ext uri="{D42A27DB-BD31-4B8C-83A1-F6EECF244321}">
                <p14:modId xmlns="" xmlns:p14="http://schemas.microsoft.com/office/powerpoint/2010/main" val="3211164537"/>
              </p:ext>
            </p:extLst>
          </p:nvPr>
        </p:nvGraphicFramePr>
        <p:xfrm>
          <a:off x="861752" y="1916113"/>
          <a:ext cx="7624916" cy="377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43443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 graph">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68" name="Group 46"/>
          <p:cNvGrpSpPr/>
          <p:nvPr userDrawn="1"/>
        </p:nvGrpSpPr>
        <p:grpSpPr>
          <a:xfrm>
            <a:off x="467832" y="946298"/>
            <a:ext cx="8228973" cy="5086011"/>
            <a:chOff x="409574" y="1188718"/>
            <a:chExt cx="8297864" cy="4750527"/>
          </a:xfrm>
        </p:grpSpPr>
        <p:sp>
          <p:nvSpPr>
            <p:cNvPr id="69" name="Rectangle 68"/>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Placeholder 123"/>
          <p:cNvSpPr>
            <a:spLocks noGrp="1"/>
          </p:cNvSpPr>
          <p:nvPr>
            <p:ph type="body" sz="quarter" idx="18" hasCustomPrompt="1"/>
          </p:nvPr>
        </p:nvSpPr>
        <p:spPr>
          <a:xfrm>
            <a:off x="633518" y="1208537"/>
            <a:ext cx="5272087" cy="352425"/>
          </a:xfrm>
        </p:spPr>
        <p:txBody>
          <a:bodyPr>
            <a:noAutofit/>
          </a:bodyPr>
          <a:lstStyle>
            <a:lvl1pPr marL="0" indent="0">
              <a:buNone/>
              <a:defRPr sz="24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graphicFrame>
        <p:nvGraphicFramePr>
          <p:cNvPr id="60" name="Chart 59"/>
          <p:cNvGraphicFramePr/>
          <p:nvPr userDrawn="1">
            <p:extLst>
              <p:ext uri="{D42A27DB-BD31-4B8C-83A1-F6EECF244321}">
                <p14:modId xmlns="" xmlns:p14="http://schemas.microsoft.com/office/powerpoint/2010/main" val="2304255775"/>
              </p:ext>
            </p:extLst>
          </p:nvPr>
        </p:nvGraphicFramePr>
        <p:xfrm>
          <a:off x="861752" y="1916113"/>
          <a:ext cx="7624916" cy="3770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Chart 60"/>
          <p:cNvGraphicFramePr/>
          <p:nvPr userDrawn="1"/>
        </p:nvGraphicFramePr>
        <p:xfrm>
          <a:off x="763929" y="1678328"/>
          <a:ext cx="7488820" cy="37826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836206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68" name="Group 46"/>
          <p:cNvGrpSpPr/>
          <p:nvPr userDrawn="1"/>
        </p:nvGrpSpPr>
        <p:grpSpPr>
          <a:xfrm>
            <a:off x="467832" y="946298"/>
            <a:ext cx="8228973" cy="5086011"/>
            <a:chOff x="409574" y="1188718"/>
            <a:chExt cx="8297864" cy="4750527"/>
          </a:xfrm>
        </p:grpSpPr>
        <p:sp>
          <p:nvSpPr>
            <p:cNvPr id="69" name="Rectangle 68"/>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Placeholder 123"/>
          <p:cNvSpPr>
            <a:spLocks noGrp="1"/>
          </p:cNvSpPr>
          <p:nvPr>
            <p:ph type="body" sz="quarter" idx="18" hasCustomPrompt="1"/>
          </p:nvPr>
        </p:nvSpPr>
        <p:spPr>
          <a:xfrm>
            <a:off x="633518" y="1208537"/>
            <a:ext cx="5272087" cy="352425"/>
          </a:xfrm>
        </p:spPr>
        <p:txBody>
          <a:bodyPr>
            <a:noAutofit/>
          </a:bodyPr>
          <a:lstStyle>
            <a:lvl1pPr marL="0" indent="0">
              <a:buNone/>
              <a:defRPr sz="2400"/>
            </a:lvl1pPr>
          </a:lstStyle>
          <a:p>
            <a:pPr>
              <a:lnSpc>
                <a:spcPts val="2300"/>
              </a:lnSpc>
            </a:pPr>
            <a:r>
              <a:rPr lang="en-US" sz="2000" dirty="0" smtClean="0">
                <a:solidFill>
                  <a:schemeClr val="tx1">
                    <a:lumMod val="75000"/>
                    <a:lumOff val="25000"/>
                  </a:schemeClr>
                </a:solidFill>
              </a:rPr>
              <a:t>Graph title goes here</a:t>
            </a:r>
            <a:endParaRPr lang="en-US" sz="2000" b="1" dirty="0" smtClean="0"/>
          </a:p>
        </p:txBody>
      </p:sp>
      <p:graphicFrame>
        <p:nvGraphicFramePr>
          <p:cNvPr id="60" name="Chart 59"/>
          <p:cNvGraphicFramePr/>
          <p:nvPr userDrawn="1">
            <p:extLst>
              <p:ext uri="{D42A27DB-BD31-4B8C-83A1-F6EECF244321}">
                <p14:modId xmlns="" xmlns:p14="http://schemas.microsoft.com/office/powerpoint/2010/main" val="2523755990"/>
              </p:ext>
            </p:extLst>
          </p:nvPr>
        </p:nvGraphicFramePr>
        <p:xfrm>
          <a:off x="861752" y="1916113"/>
          <a:ext cx="7624916" cy="3770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Table 61"/>
          <p:cNvGraphicFramePr>
            <a:graphicFrameLocks noGrp="1"/>
          </p:cNvGraphicFramePr>
          <p:nvPr userDrawn="1">
            <p:extLst>
              <p:ext uri="{D42A27DB-BD31-4B8C-83A1-F6EECF244321}">
                <p14:modId xmlns="" xmlns:p14="http://schemas.microsoft.com/office/powerpoint/2010/main" val="1159392294"/>
              </p:ext>
            </p:extLst>
          </p:nvPr>
        </p:nvGraphicFramePr>
        <p:xfrm>
          <a:off x="963826" y="1927274"/>
          <a:ext cx="7250451" cy="3361416"/>
        </p:xfrm>
        <a:graphic>
          <a:graphicData uri="http://schemas.openxmlformats.org/drawingml/2006/table">
            <a:tbl>
              <a:tblPr>
                <a:effectLst>
                  <a:outerShdw blurRad="50800" dist="76200" dir="2700000" algn="tl" rotWithShape="0">
                    <a:prstClr val="black">
                      <a:alpha val="40000"/>
                    </a:prstClr>
                  </a:outerShdw>
                </a:effectLst>
              </a:tblPr>
              <a:tblGrid>
                <a:gridCol w="1115943"/>
                <a:gridCol w="2044836"/>
                <a:gridCol w="2044836"/>
                <a:gridCol w="2044836"/>
              </a:tblGrid>
              <a:tr h="480528">
                <a:tc>
                  <a:txBody>
                    <a:bodyPr/>
                    <a:lstStyle/>
                    <a:p>
                      <a:pPr algn="l" fontAlgn="b"/>
                      <a:r>
                        <a:rPr lang="en-US" sz="1100" b="1" i="0" u="none" strike="noStrike" dirty="0">
                          <a:solidFill>
                            <a:srgbClr val="FFFFFF"/>
                          </a:solidFill>
                          <a:latin typeface="Calibri"/>
                        </a:rPr>
                        <a:t> </a:t>
                      </a:r>
                    </a:p>
                  </a:txBody>
                  <a:tcPr marL="9525" marR="9525" marT="9525" marB="0" anchor="ctr">
                    <a:lnL w="19050" cap="flat" cmpd="sng" algn="ctr">
                      <a:no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897865"/>
                      </a:solidFill>
                      <a:prstDash val="solid"/>
                      <a:round/>
                      <a:headEnd type="none" w="med" len="med"/>
                      <a:tailEnd type="none" w="med" len="med"/>
                    </a:lnB>
                    <a:noFill/>
                  </a:tcPr>
                </a:tc>
                <a:tc>
                  <a:txBody>
                    <a:bodyPr/>
                    <a:lstStyle/>
                    <a:p>
                      <a:pPr algn="ctr" fontAlgn="b"/>
                      <a:r>
                        <a:rPr lang="en-US" sz="1400" b="1" i="0" u="none" strike="noStrike" dirty="0">
                          <a:solidFill>
                            <a:srgbClr val="FFFFFF"/>
                          </a:solidFill>
                          <a:latin typeface="Calibri"/>
                        </a:rPr>
                        <a:t>Data A</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7A1C"/>
                    </a:solidFill>
                  </a:tcPr>
                </a:tc>
                <a:tc>
                  <a:txBody>
                    <a:bodyPr/>
                    <a:lstStyle/>
                    <a:p>
                      <a:pPr algn="ctr" fontAlgn="b"/>
                      <a:r>
                        <a:rPr lang="en-US" sz="1400" b="1" i="0" u="none" strike="noStrike" dirty="0">
                          <a:solidFill>
                            <a:srgbClr val="FFFFFF"/>
                          </a:solidFill>
                          <a:latin typeface="Calibri"/>
                        </a:rPr>
                        <a:t>Data B</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7A1C"/>
                    </a:solidFill>
                  </a:tcPr>
                </a:tc>
                <a:tc>
                  <a:txBody>
                    <a:bodyPr/>
                    <a:lstStyle/>
                    <a:p>
                      <a:pPr algn="ctr" fontAlgn="b"/>
                      <a:r>
                        <a:rPr lang="en-US" sz="1400" b="1" i="0" u="none" strike="noStrike" dirty="0">
                          <a:solidFill>
                            <a:srgbClr val="FFFFFF"/>
                          </a:solidFill>
                          <a:latin typeface="Calibri"/>
                        </a:rPr>
                        <a:t>Data C</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7A1C"/>
                    </a:solidFill>
                  </a:tcPr>
                </a:tc>
              </a:tr>
              <a:tr h="480148">
                <a:tc>
                  <a:txBody>
                    <a:bodyPr/>
                    <a:lstStyle/>
                    <a:p>
                      <a:pPr algn="ctr" fontAlgn="b"/>
                      <a:r>
                        <a:rPr lang="en-US" sz="1400" b="1" i="0" u="none" strike="noStrike" dirty="0">
                          <a:solidFill>
                            <a:srgbClr val="000000"/>
                          </a:solidFill>
                          <a:latin typeface="Calibri"/>
                        </a:rPr>
                        <a:t>Year 1</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897865"/>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r>
              <a:tr h="480148">
                <a:tc>
                  <a:txBody>
                    <a:bodyPr/>
                    <a:lstStyle/>
                    <a:p>
                      <a:pPr algn="ctr" fontAlgn="b"/>
                      <a:r>
                        <a:rPr lang="en-US" sz="1400" b="1" i="0" u="none" strike="noStrike" dirty="0">
                          <a:solidFill>
                            <a:srgbClr val="000000"/>
                          </a:solidFill>
                          <a:latin typeface="Calibri"/>
                        </a:rPr>
                        <a:t>Year 2</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r>
              <a:tr h="480148">
                <a:tc>
                  <a:txBody>
                    <a:bodyPr/>
                    <a:lstStyle/>
                    <a:p>
                      <a:pPr algn="ctr" fontAlgn="b"/>
                      <a:r>
                        <a:rPr lang="en-US" sz="1400" b="1" i="0" u="none" strike="noStrike" dirty="0">
                          <a:solidFill>
                            <a:srgbClr val="000000"/>
                          </a:solidFill>
                          <a:latin typeface="Calibri"/>
                        </a:rPr>
                        <a:t>Year 3</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r>
              <a:tr h="480148">
                <a:tc>
                  <a:txBody>
                    <a:bodyPr/>
                    <a:lstStyle/>
                    <a:p>
                      <a:pPr algn="ctr" fontAlgn="b"/>
                      <a:r>
                        <a:rPr lang="en-US" sz="1400" b="1" i="0" u="none" strike="noStrike" dirty="0">
                          <a:solidFill>
                            <a:srgbClr val="000000"/>
                          </a:solidFill>
                          <a:latin typeface="Calibri"/>
                        </a:rPr>
                        <a:t>Year 4</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a:solidFill>
                            <a:srgbClr val="000000"/>
                          </a:solidFill>
                          <a:latin typeface="Calibri"/>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4F2F0"/>
                    </a:solidFill>
                  </a:tcPr>
                </a:tc>
              </a:tr>
              <a:tr h="480148">
                <a:tc>
                  <a:txBody>
                    <a:bodyPr/>
                    <a:lstStyle/>
                    <a:p>
                      <a:pPr algn="ctr" fontAlgn="b"/>
                      <a:r>
                        <a:rPr lang="en-US" sz="1400" b="1" i="0" u="none" strike="noStrike" dirty="0">
                          <a:solidFill>
                            <a:srgbClr val="000000"/>
                          </a:solidFill>
                          <a:latin typeface="Calibri"/>
                        </a:rPr>
                        <a:t>Year 5</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a:solidFill>
                            <a:srgbClr val="000000"/>
                          </a:solidFill>
                          <a:latin typeface="Calibri"/>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c>
                  <a:txBody>
                    <a:bodyPr/>
                    <a:lstStyle/>
                    <a:p>
                      <a:pPr algn="ctr" fontAlgn="b"/>
                      <a:r>
                        <a:rPr lang="en-US" sz="1400" b="0" i="0" u="none" strike="noStrike" dirty="0">
                          <a:solidFill>
                            <a:srgbClr val="000000"/>
                          </a:solidFill>
                          <a:latin typeface="Calibri"/>
                        </a:rPr>
                        <a:t>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DCD7"/>
                    </a:solidFill>
                  </a:tcPr>
                </a:tc>
              </a:tr>
              <a:tr h="480148">
                <a:tc>
                  <a:txBody>
                    <a:bodyPr/>
                    <a:lstStyle/>
                    <a:p>
                      <a:pPr algn="ctr" fontAlgn="b"/>
                      <a:r>
                        <a:rPr lang="en-US" sz="1400" b="1" i="0" u="none" strike="noStrike" dirty="0">
                          <a:solidFill>
                            <a:srgbClr val="000000"/>
                          </a:solidFill>
                          <a:latin typeface="Calibri"/>
                        </a:rPr>
                        <a:t>Year 6</a:t>
                      </a:r>
                    </a:p>
                  </a:txBody>
                  <a:tcPr marL="9525" marR="9525" marT="9525" marB="0" anchor="ctr">
                    <a:lnL w="19050" cap="flat" cmpd="sng" algn="ctr">
                      <a:solidFill>
                        <a:srgbClr val="89786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c>
                  <a:txBody>
                    <a:bodyPr/>
                    <a:lstStyle/>
                    <a:p>
                      <a:pPr algn="ctr" fontAlgn="b"/>
                      <a:r>
                        <a:rPr lang="en-US" sz="1400" b="0" i="0" u="none" strike="noStrike">
                          <a:solidFill>
                            <a:srgbClr val="000000"/>
                          </a:solidFill>
                          <a:latin typeface="Calibri"/>
                        </a:rPr>
                        <a:t>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c>
                  <a:txBody>
                    <a:bodyPr/>
                    <a:lstStyle/>
                    <a:p>
                      <a:pPr algn="ctr" fontAlgn="b"/>
                      <a:r>
                        <a:rPr lang="en-US" sz="1400" b="0" i="0" u="none" strike="noStrike" dirty="0">
                          <a:solidFill>
                            <a:srgbClr val="000000"/>
                          </a:solidFill>
                          <a:latin typeface="Calibri"/>
                        </a:rPr>
                        <a:t>12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rgbClr val="89786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97865"/>
                      </a:solidFill>
                      <a:prstDash val="solid"/>
                      <a:round/>
                      <a:headEnd type="none" w="med" len="med"/>
                      <a:tailEnd type="none" w="med" len="med"/>
                    </a:lnB>
                    <a:solidFill>
                      <a:srgbClr val="F4F2F0"/>
                    </a:solidFill>
                  </a:tcPr>
                </a:tc>
              </a:tr>
            </a:tbl>
          </a:graphicData>
        </a:graphic>
      </p:graphicFrame>
    </p:spTree>
    <p:extLst>
      <p:ext uri="{BB962C8B-B14F-4D97-AF65-F5344CB8AC3E}">
        <p14:creationId xmlns="" xmlns:p14="http://schemas.microsoft.com/office/powerpoint/2010/main" val="3541517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multiple bottom photos">
    <p:spTree>
      <p:nvGrpSpPr>
        <p:cNvPr id="1" name=""/>
        <p:cNvGrpSpPr/>
        <p:nvPr/>
      </p:nvGrpSpPr>
      <p:grpSpPr>
        <a:xfrm>
          <a:off x="0" y="0"/>
          <a:ext cx="0" cy="0"/>
          <a:chOff x="0" y="0"/>
          <a:chExt cx="0" cy="0"/>
        </a:xfrm>
      </p:grpSpPr>
      <p:sp>
        <p:nvSpPr>
          <p:cNvPr id="2" name="Title 1"/>
          <p:cNvSpPr>
            <a:spLocks noGrp="1"/>
          </p:cNvSpPr>
          <p:nvPr>
            <p:ph type="title"/>
          </p:nvPr>
        </p:nvSpPr>
        <p:spPr>
          <a:xfrm>
            <a:off x="451310" y="10668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pic>
        <p:nvPicPr>
          <p:cNvPr id="59" name="Picture 58" descr="Picture1.jpg"/>
          <p:cNvPicPr>
            <a:picLocks noChangeAspect="1"/>
          </p:cNvPicPr>
          <p:nvPr userDrawn="1"/>
        </p:nvPicPr>
        <p:blipFill>
          <a:blip r:embed="rId3" cstate="print"/>
          <a:srcRect t="10035" r="16123" b="12015"/>
          <a:stretch>
            <a:fillRect/>
          </a:stretch>
        </p:blipFill>
        <p:spPr>
          <a:xfrm>
            <a:off x="2756661" y="5821006"/>
            <a:ext cx="1100807" cy="731520"/>
          </a:xfrm>
          <a:prstGeom prst="rect">
            <a:avLst/>
          </a:prstGeom>
          <a:ln w="28575">
            <a:solidFill>
              <a:schemeClr val="bg1"/>
            </a:solidFill>
          </a:ln>
          <a:effectLst/>
        </p:spPr>
      </p:pic>
      <p:pic>
        <p:nvPicPr>
          <p:cNvPr id="60" name="Picture 3" descr="C:\Users\chris.garces\Desktop\imagen\PATHFINDER\Image selects\lorez for PPT\Picture5.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559368" y="5821006"/>
            <a:ext cx="1096646"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pic>
        <p:nvPicPr>
          <p:cNvPr id="61" name="Picture 5" descr="C:\Users\chris.garces\Desktop\imagen\PATHFINDER\Image selects\lorez for PPT\Picture2.jp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958114" y="5821204"/>
            <a:ext cx="1095568"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pic>
        <p:nvPicPr>
          <p:cNvPr id="62" name="Picture 10" descr="C:\Users\chris.garces\Desktop\Picture2.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358250" y="5821006"/>
            <a:ext cx="1100471"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131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39038" y="1705915"/>
            <a:ext cx="2392835" cy="4675228"/>
          </a:xfrm>
          <a:prstGeom prst="rect">
            <a:avLst/>
          </a:prstGeom>
          <a:gradFill>
            <a:gsLst>
              <a:gs pos="0">
                <a:schemeClr val="bg1">
                  <a:alpha val="39000"/>
                </a:schemeClr>
              </a:gs>
              <a:gs pos="100000">
                <a:srgbClr val="8B7A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userDrawn="1"/>
        </p:nvSpPr>
        <p:spPr>
          <a:xfrm>
            <a:off x="2774946" y="1376322"/>
            <a:ext cx="3111754" cy="281237"/>
          </a:xfrm>
          <a:prstGeom prst="rect">
            <a:avLst/>
          </a:prstGeom>
          <a:solidFill>
            <a:srgbClr val="61554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userDrawn="1"/>
        </p:nvSpPr>
        <p:spPr>
          <a:xfrm>
            <a:off x="6439038" y="1376322"/>
            <a:ext cx="2392835" cy="281237"/>
          </a:xfrm>
          <a:prstGeom prst="rect">
            <a:avLst/>
          </a:prstGeom>
          <a:solidFill>
            <a:srgbClr val="61554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userDrawn="1"/>
        </p:nvSpPr>
        <p:spPr>
          <a:xfrm>
            <a:off x="246501" y="1376322"/>
            <a:ext cx="2020824" cy="281237"/>
          </a:xfrm>
          <a:prstGeom prst="rect">
            <a:avLst/>
          </a:prstGeom>
          <a:solidFill>
            <a:srgbClr val="61554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userDrawn="1"/>
        </p:nvSpPr>
        <p:spPr>
          <a:xfrm>
            <a:off x="2774946" y="1705915"/>
            <a:ext cx="3111754" cy="4675228"/>
          </a:xfrm>
          <a:prstGeom prst="rect">
            <a:avLst/>
          </a:prstGeom>
          <a:gradFill flip="none" rotWithShape="1">
            <a:gsLst>
              <a:gs pos="0">
                <a:schemeClr val="bg1">
                  <a:alpha val="39000"/>
                </a:schemeClr>
              </a:gs>
              <a:gs pos="100000">
                <a:srgbClr val="8B7A6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Rectangle 10"/>
          <p:cNvSpPr/>
          <p:nvPr userDrawn="1"/>
        </p:nvSpPr>
        <p:spPr>
          <a:xfrm>
            <a:off x="246502" y="1705915"/>
            <a:ext cx="2022646" cy="4675228"/>
          </a:xfrm>
          <a:prstGeom prst="rect">
            <a:avLst/>
          </a:prstGeom>
          <a:gradFill flip="none" rotWithShape="1">
            <a:gsLst>
              <a:gs pos="0">
                <a:schemeClr val="bg1">
                  <a:alpha val="39000"/>
                </a:schemeClr>
              </a:gs>
              <a:gs pos="100000">
                <a:srgbClr val="8B7A6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ounded Rectangle 11"/>
          <p:cNvSpPr/>
          <p:nvPr userDrawn="1"/>
        </p:nvSpPr>
        <p:spPr>
          <a:xfrm>
            <a:off x="2881726" y="4939821"/>
            <a:ext cx="2907199" cy="1434056"/>
          </a:xfrm>
          <a:prstGeom prst="roundRect">
            <a:avLst>
              <a:gd name="adj" fmla="val 8697"/>
            </a:avLst>
          </a:prstGeom>
          <a:solidFill>
            <a:srgbClr val="559CBE">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userDrawn="1"/>
        </p:nvSpPr>
        <p:spPr>
          <a:xfrm>
            <a:off x="4131523" y="5227027"/>
            <a:ext cx="1562490" cy="523220"/>
          </a:xfrm>
          <a:prstGeom prst="rect">
            <a:avLst/>
          </a:prstGeom>
        </p:spPr>
        <p:txBody>
          <a:bodyPr wrap="square">
            <a:spAutoFit/>
          </a:bodyPr>
          <a:lstStyle/>
          <a:p>
            <a:pPr fontAlgn="auto">
              <a:spcBef>
                <a:spcPts val="0"/>
              </a:spcBef>
              <a:spcAft>
                <a:spcPts val="0"/>
              </a:spcAft>
            </a:pPr>
            <a:r>
              <a:rPr lang="en-US" sz="1400" dirty="0">
                <a:solidFill>
                  <a:prstClr val="white"/>
                </a:solidFill>
                <a:latin typeface="Calibri"/>
                <a:ea typeface="+mn-ea"/>
                <a:cs typeface="+mn-cs"/>
              </a:rPr>
              <a:t>Pioneering</a:t>
            </a:r>
            <a:r>
              <a:rPr lang="en-US" sz="1400" b="1" dirty="0">
                <a:solidFill>
                  <a:prstClr val="white"/>
                </a:solidFill>
                <a:latin typeface="Calibri"/>
                <a:ea typeface="+mn-ea"/>
                <a:cs typeface="+mn-cs"/>
              </a:rPr>
              <a:t> </a:t>
            </a:r>
            <a:r>
              <a:rPr lang="en-US" sz="1400" dirty="0" smtClean="0">
                <a:solidFill>
                  <a:prstClr val="white"/>
                </a:solidFill>
                <a:latin typeface="Calibri"/>
                <a:ea typeface="+mn-ea"/>
                <a:cs typeface="+mn-cs"/>
              </a:rPr>
              <a:t>and advocating</a:t>
            </a:r>
            <a:endParaRPr lang="en-US" sz="1400" dirty="0">
              <a:solidFill>
                <a:prstClr val="white"/>
              </a:solidFill>
              <a:latin typeface="Calibri"/>
              <a:ea typeface="+mn-ea"/>
              <a:cs typeface="+mn-cs"/>
            </a:endParaRPr>
          </a:p>
        </p:txBody>
      </p:sp>
      <p:sp>
        <p:nvSpPr>
          <p:cNvPr id="14" name="Rounded Rectangle 13"/>
          <p:cNvSpPr/>
          <p:nvPr userDrawn="1"/>
        </p:nvSpPr>
        <p:spPr>
          <a:xfrm>
            <a:off x="380370" y="1914219"/>
            <a:ext cx="1739205" cy="3684388"/>
          </a:xfrm>
          <a:prstGeom prst="roundRect">
            <a:avLst>
              <a:gd name="adj" fmla="val 6556"/>
            </a:avLst>
          </a:prstGeom>
          <a:solidFill>
            <a:srgbClr val="8A7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Frame 14"/>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16" name="Rectangle 15"/>
          <p:cNvSpPr/>
          <p:nvPr userDrawn="1"/>
        </p:nvSpPr>
        <p:spPr>
          <a:xfrm>
            <a:off x="500871" y="2187988"/>
            <a:ext cx="1672370" cy="3098284"/>
          </a:xfrm>
          <a:prstGeom prst="rect">
            <a:avLst/>
          </a:prstGeom>
        </p:spPr>
        <p:txBody>
          <a:bodyPr wrap="square">
            <a:spAutoFit/>
          </a:bodyPr>
          <a:lstStyle/>
          <a:p>
            <a:pPr fontAlgn="auto">
              <a:spcBef>
                <a:spcPts val="0"/>
              </a:spcBef>
              <a:spcAft>
                <a:spcPts val="2000"/>
              </a:spcAft>
            </a:pPr>
            <a:r>
              <a:rPr lang="en-US" sz="1400" b="1" dirty="0" smtClean="0">
                <a:solidFill>
                  <a:prstClr val="white"/>
                </a:solidFill>
                <a:latin typeface="Calibri"/>
                <a:ea typeface="+mn-ea"/>
                <a:cs typeface="+mn-cs"/>
              </a:rPr>
              <a:t>Contraception</a:t>
            </a:r>
          </a:p>
          <a:p>
            <a:pPr fontAlgn="auto">
              <a:spcBef>
                <a:spcPts val="0"/>
              </a:spcBef>
              <a:spcAft>
                <a:spcPts val="2000"/>
              </a:spcAft>
            </a:pPr>
            <a:r>
              <a:rPr lang="en-US" sz="1400" b="1" dirty="0" smtClean="0">
                <a:solidFill>
                  <a:prstClr val="white"/>
                </a:solidFill>
                <a:latin typeface="Calibri"/>
                <a:ea typeface="+mn-ea"/>
                <a:cs typeface="+mn-cs"/>
              </a:rPr>
              <a:t>Maternal &amp; Newborn Health</a:t>
            </a:r>
          </a:p>
          <a:p>
            <a:pPr fontAlgn="auto">
              <a:spcBef>
                <a:spcPts val="0"/>
              </a:spcBef>
              <a:spcAft>
                <a:spcPts val="2000"/>
              </a:spcAft>
            </a:pPr>
            <a:r>
              <a:rPr lang="en-US" sz="1400" b="1" dirty="0" smtClean="0">
                <a:solidFill>
                  <a:prstClr val="white"/>
                </a:solidFill>
                <a:latin typeface="Calibri"/>
                <a:ea typeface="+mn-ea"/>
                <a:cs typeface="+mn-cs"/>
              </a:rPr>
              <a:t>HIV and AIDS</a:t>
            </a:r>
          </a:p>
          <a:p>
            <a:pPr fontAlgn="auto">
              <a:spcBef>
                <a:spcPts val="0"/>
              </a:spcBef>
              <a:spcAft>
                <a:spcPts val="2000"/>
              </a:spcAft>
            </a:pPr>
            <a:r>
              <a:rPr lang="en-US" sz="1400" b="1" dirty="0" smtClean="0">
                <a:solidFill>
                  <a:prstClr val="white"/>
                </a:solidFill>
                <a:latin typeface="Calibri"/>
                <a:ea typeface="+mn-ea"/>
                <a:cs typeface="+mn-cs"/>
              </a:rPr>
              <a:t>Adolescents</a:t>
            </a:r>
          </a:p>
          <a:p>
            <a:pPr fontAlgn="auto">
              <a:spcBef>
                <a:spcPts val="0"/>
              </a:spcBef>
              <a:spcAft>
                <a:spcPts val="2000"/>
              </a:spcAft>
            </a:pPr>
            <a:r>
              <a:rPr lang="en-US" sz="1400" b="1" dirty="0" smtClean="0">
                <a:solidFill>
                  <a:prstClr val="white"/>
                </a:solidFill>
                <a:latin typeface="Calibri"/>
                <a:ea typeface="+mn-ea"/>
                <a:cs typeface="+mn-cs"/>
              </a:rPr>
              <a:t>Abortion &amp; </a:t>
            </a:r>
            <a:r>
              <a:rPr lang="en-US" sz="1400" b="1" dirty="0" err="1" smtClean="0">
                <a:solidFill>
                  <a:prstClr val="white"/>
                </a:solidFill>
                <a:latin typeface="Calibri"/>
                <a:ea typeface="+mn-ea"/>
                <a:cs typeface="+mn-cs"/>
              </a:rPr>
              <a:t>Postabortion</a:t>
            </a:r>
            <a:r>
              <a:rPr lang="en-US" sz="1400" b="1" dirty="0" smtClean="0">
                <a:solidFill>
                  <a:prstClr val="white"/>
                </a:solidFill>
                <a:latin typeface="Calibri"/>
                <a:ea typeface="+mn-ea"/>
                <a:cs typeface="+mn-cs"/>
              </a:rPr>
              <a:t> Care</a:t>
            </a:r>
          </a:p>
          <a:p>
            <a:pPr fontAlgn="auto">
              <a:spcBef>
                <a:spcPts val="0"/>
              </a:spcBef>
              <a:spcAft>
                <a:spcPts val="2000"/>
              </a:spcAft>
            </a:pPr>
            <a:r>
              <a:rPr lang="en-US" sz="1400" b="1" dirty="0" smtClean="0">
                <a:solidFill>
                  <a:prstClr val="white"/>
                </a:solidFill>
                <a:latin typeface="Calibri"/>
                <a:ea typeface="+mn-ea"/>
                <a:cs typeface="+mn-cs"/>
              </a:rPr>
              <a:t>Advocacy</a:t>
            </a:r>
            <a:endParaRPr lang="en-US" sz="1400" b="1" dirty="0">
              <a:solidFill>
                <a:prstClr val="white"/>
              </a:solidFill>
              <a:latin typeface="Calibri"/>
              <a:ea typeface="+mn-ea"/>
              <a:cs typeface="+mn-cs"/>
            </a:endParaRPr>
          </a:p>
        </p:txBody>
      </p:sp>
      <p:sp>
        <p:nvSpPr>
          <p:cNvPr id="17" name="Rounded Rectangle 16"/>
          <p:cNvSpPr/>
          <p:nvPr userDrawn="1"/>
        </p:nvSpPr>
        <p:spPr>
          <a:xfrm>
            <a:off x="2881725" y="3296480"/>
            <a:ext cx="2907199" cy="1489302"/>
          </a:xfrm>
          <a:prstGeom prst="roundRect">
            <a:avLst>
              <a:gd name="adj" fmla="val 9632"/>
            </a:avLst>
          </a:prstGeom>
          <a:solidFill>
            <a:srgbClr val="5C8727">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Rectangle 17"/>
          <p:cNvSpPr/>
          <p:nvPr userDrawn="1"/>
        </p:nvSpPr>
        <p:spPr>
          <a:xfrm>
            <a:off x="4131523" y="3580391"/>
            <a:ext cx="1540771" cy="738664"/>
          </a:xfrm>
          <a:prstGeom prst="rect">
            <a:avLst/>
          </a:prstGeom>
        </p:spPr>
        <p:txBody>
          <a:bodyPr wrap="square">
            <a:spAutoFit/>
          </a:bodyPr>
          <a:lstStyle/>
          <a:p>
            <a:pPr fontAlgn="auto">
              <a:spcBef>
                <a:spcPts val="0"/>
              </a:spcBef>
              <a:spcAft>
                <a:spcPts val="0"/>
              </a:spcAft>
            </a:pPr>
            <a:r>
              <a:rPr lang="en-US" sz="1400" dirty="0">
                <a:solidFill>
                  <a:prstClr val="white"/>
                </a:solidFill>
                <a:latin typeface="Calibri"/>
                <a:ea typeface="+mn-ea"/>
                <a:cs typeface="+mn-cs"/>
              </a:rPr>
              <a:t>Building capacity </a:t>
            </a:r>
            <a:r>
              <a:rPr lang="en-US" sz="1400" dirty="0" smtClean="0">
                <a:solidFill>
                  <a:prstClr val="white"/>
                </a:solidFill>
                <a:latin typeface="Calibri"/>
                <a:ea typeface="+mn-ea"/>
                <a:cs typeface="+mn-cs"/>
              </a:rPr>
              <a:t>and creating innovations</a:t>
            </a:r>
            <a:endParaRPr lang="en-US" sz="1400" dirty="0">
              <a:solidFill>
                <a:prstClr val="white"/>
              </a:solidFill>
              <a:latin typeface="Calibri"/>
              <a:ea typeface="+mn-ea"/>
              <a:cs typeface="+mn-cs"/>
            </a:endParaRPr>
          </a:p>
        </p:txBody>
      </p:sp>
      <p:sp>
        <p:nvSpPr>
          <p:cNvPr id="19" name="Rounded Rectangle 18"/>
          <p:cNvSpPr/>
          <p:nvPr userDrawn="1"/>
        </p:nvSpPr>
        <p:spPr>
          <a:xfrm>
            <a:off x="2881726" y="1814472"/>
            <a:ext cx="2909320" cy="1327969"/>
          </a:xfrm>
          <a:prstGeom prst="roundRect">
            <a:avLst>
              <a:gd name="adj" fmla="val 8060"/>
            </a:avLst>
          </a:prstGeom>
          <a:solidFill>
            <a:srgbClr val="E99619">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Rectangle 19"/>
          <p:cNvSpPr/>
          <p:nvPr userDrawn="1"/>
        </p:nvSpPr>
        <p:spPr>
          <a:xfrm>
            <a:off x="4131523" y="2079695"/>
            <a:ext cx="1741961" cy="954107"/>
          </a:xfrm>
          <a:prstGeom prst="rect">
            <a:avLst/>
          </a:prstGeom>
        </p:spPr>
        <p:txBody>
          <a:bodyPr wrap="square">
            <a:spAutoFit/>
          </a:bodyPr>
          <a:lstStyle/>
          <a:p>
            <a:pPr fontAlgn="auto">
              <a:spcBef>
                <a:spcPts val="0"/>
              </a:spcBef>
              <a:spcAft>
                <a:spcPts val="0"/>
              </a:spcAft>
            </a:pPr>
            <a:r>
              <a:rPr lang="en-US" sz="1400" dirty="0" smtClean="0">
                <a:solidFill>
                  <a:prstClr val="white"/>
                </a:solidFill>
                <a:latin typeface="Calibri"/>
                <a:ea typeface="+mn-ea"/>
                <a:cs typeface="+mn-cs"/>
              </a:rPr>
              <a:t>Engaging</a:t>
            </a:r>
            <a:r>
              <a:rPr lang="en-US" sz="1400" baseline="0" dirty="0" smtClean="0">
                <a:solidFill>
                  <a:prstClr val="white"/>
                </a:solidFill>
                <a:latin typeface="Calibri"/>
                <a:ea typeface="+mn-ea"/>
                <a:cs typeface="+mn-cs"/>
              </a:rPr>
              <a:t>  c</a:t>
            </a:r>
            <a:r>
              <a:rPr lang="en-US" sz="1400" dirty="0" smtClean="0">
                <a:solidFill>
                  <a:prstClr val="white"/>
                </a:solidFill>
                <a:latin typeface="Calibri"/>
                <a:ea typeface="+mn-ea"/>
                <a:cs typeface="+mn-cs"/>
              </a:rPr>
              <a:t>ommunities</a:t>
            </a:r>
            <a:r>
              <a:rPr lang="en-US" sz="1400" baseline="0" dirty="0" smtClean="0">
                <a:solidFill>
                  <a:prstClr val="white"/>
                </a:solidFill>
                <a:latin typeface="Calibri"/>
                <a:ea typeface="+mn-ea"/>
                <a:cs typeface="+mn-cs"/>
              </a:rPr>
              <a:t> and valuing their</a:t>
            </a:r>
            <a:r>
              <a:rPr lang="en-US" sz="1400" dirty="0" smtClean="0">
                <a:solidFill>
                  <a:prstClr val="white"/>
                </a:solidFill>
                <a:latin typeface="Calibri"/>
                <a:ea typeface="+mn-ea"/>
                <a:cs typeface="+mn-cs"/>
              </a:rPr>
              <a:t> roles</a:t>
            </a:r>
            <a:r>
              <a:rPr lang="en-US" sz="1400" b="1" dirty="0" smtClean="0">
                <a:solidFill>
                  <a:prstClr val="white"/>
                </a:solidFill>
                <a:latin typeface="Calibri"/>
                <a:ea typeface="+mn-ea"/>
                <a:cs typeface="+mn-cs"/>
              </a:rPr>
              <a:t/>
            </a:r>
            <a:br>
              <a:rPr lang="en-US" sz="1400" b="1" dirty="0" smtClean="0">
                <a:solidFill>
                  <a:prstClr val="white"/>
                </a:solidFill>
                <a:latin typeface="Calibri"/>
                <a:ea typeface="+mn-ea"/>
                <a:cs typeface="+mn-cs"/>
              </a:rPr>
            </a:br>
            <a:endParaRPr lang="en-US" sz="1400" dirty="0">
              <a:solidFill>
                <a:prstClr val="white"/>
              </a:solidFill>
              <a:latin typeface="Calibri"/>
              <a:ea typeface="+mn-ea"/>
              <a:cs typeface="+mn-cs"/>
            </a:endParaRPr>
          </a:p>
        </p:txBody>
      </p:sp>
      <p:pic>
        <p:nvPicPr>
          <p:cNvPr id="21" name="Picture 20" descr="Picture1.jpg"/>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2972223" y="5140213"/>
            <a:ext cx="1160757" cy="1033272"/>
          </a:xfrm>
          <a:prstGeom prst="rect">
            <a:avLst/>
          </a:prstGeom>
          <a:effectLst>
            <a:glow rad="63500">
              <a:schemeClr val="bg1">
                <a:alpha val="40000"/>
              </a:schemeClr>
            </a:glow>
          </a:effectLst>
        </p:spPr>
      </p:pic>
      <p:pic>
        <p:nvPicPr>
          <p:cNvPr id="23" name="Picture 22" descr="Picture1.jpg"/>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2972223" y="3524495"/>
            <a:ext cx="1148938" cy="1033272"/>
          </a:xfrm>
          <a:prstGeom prst="rect">
            <a:avLst/>
          </a:prstGeom>
          <a:effectLst>
            <a:glow rad="63500">
              <a:schemeClr val="bg1">
                <a:alpha val="40000"/>
              </a:schemeClr>
            </a:glow>
          </a:effectLst>
        </p:spPr>
      </p:pic>
      <p:sp>
        <p:nvSpPr>
          <p:cNvPr id="24" name="Rectangle 23"/>
          <p:cNvSpPr/>
          <p:nvPr userDrawn="1"/>
        </p:nvSpPr>
        <p:spPr>
          <a:xfrm>
            <a:off x="6571386" y="3304098"/>
            <a:ext cx="2150920" cy="1015663"/>
          </a:xfrm>
          <a:prstGeom prst="rect">
            <a:avLst/>
          </a:prstGeom>
        </p:spPr>
        <p:txBody>
          <a:bodyPr wrap="square">
            <a:spAutoFit/>
          </a:bodyPr>
          <a:lstStyle/>
          <a:p>
            <a:pPr fontAlgn="auto">
              <a:spcBef>
                <a:spcPts val="0"/>
              </a:spcBef>
              <a:spcAft>
                <a:spcPts val="0"/>
              </a:spcAft>
            </a:pPr>
            <a:r>
              <a:rPr lang="en-US" sz="1500" b="1" dirty="0" smtClean="0">
                <a:solidFill>
                  <a:prstClr val="black"/>
                </a:solidFill>
                <a:latin typeface="Calibri"/>
                <a:ea typeface="+mn-ea"/>
                <a:cs typeface="+mn-cs"/>
              </a:rPr>
              <a:t>People </a:t>
            </a:r>
            <a:r>
              <a:rPr lang="en-US" sz="1500" b="1" dirty="0">
                <a:solidFill>
                  <a:prstClr val="black"/>
                </a:solidFill>
                <a:latin typeface="Calibri"/>
                <a:ea typeface="+mn-ea"/>
                <a:cs typeface="+mn-cs"/>
              </a:rPr>
              <a:t>everywhere have the right and opportunity to live a healthy reproductive life</a:t>
            </a:r>
          </a:p>
        </p:txBody>
      </p:sp>
      <p:sp>
        <p:nvSpPr>
          <p:cNvPr id="25" name="Oval 24"/>
          <p:cNvSpPr/>
          <p:nvPr userDrawn="1"/>
        </p:nvSpPr>
        <p:spPr>
          <a:xfrm>
            <a:off x="4253325" y="3025574"/>
            <a:ext cx="365760" cy="365760"/>
          </a:xfrm>
          <a:prstGeom prst="ellipse">
            <a:avLst/>
          </a:prstGeom>
          <a:solidFill>
            <a:srgbClr val="FFFF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6" name="Oval 25"/>
          <p:cNvSpPr/>
          <p:nvPr userDrawn="1"/>
        </p:nvSpPr>
        <p:spPr>
          <a:xfrm>
            <a:off x="4253325" y="4680534"/>
            <a:ext cx="365760" cy="365760"/>
          </a:xfrm>
          <a:prstGeom prst="ellipse">
            <a:avLst/>
          </a:prstGeom>
          <a:solidFill>
            <a:srgbClr val="FFFF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7" name="Right Arrow 26"/>
          <p:cNvSpPr/>
          <p:nvPr userDrawn="1"/>
        </p:nvSpPr>
        <p:spPr>
          <a:xfrm>
            <a:off x="5935768" y="3042506"/>
            <a:ext cx="457200" cy="1714273"/>
          </a:xfrm>
          <a:prstGeom prst="rightArrow">
            <a:avLst>
              <a:gd name="adj1" fmla="val 100000"/>
              <a:gd name="adj2" fmla="val 100000"/>
            </a:avLst>
          </a:prstGeom>
          <a:solidFill>
            <a:srgbClr val="FFFF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8" name="Right Arrow 27"/>
          <p:cNvSpPr/>
          <p:nvPr userDrawn="1"/>
        </p:nvSpPr>
        <p:spPr>
          <a:xfrm>
            <a:off x="2328967" y="3042506"/>
            <a:ext cx="457200" cy="1714273"/>
          </a:xfrm>
          <a:prstGeom prst="rightArrow">
            <a:avLst>
              <a:gd name="adj1" fmla="val 100000"/>
              <a:gd name="adj2" fmla="val 100000"/>
            </a:avLst>
          </a:prstGeom>
          <a:solidFill>
            <a:srgbClr val="FFFF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9" name="Rectangle 28"/>
          <p:cNvSpPr/>
          <p:nvPr userDrawn="1"/>
        </p:nvSpPr>
        <p:spPr>
          <a:xfrm>
            <a:off x="3643854" y="1339191"/>
            <a:ext cx="1057212" cy="353943"/>
          </a:xfrm>
          <a:prstGeom prst="rect">
            <a:avLst/>
          </a:prstGeom>
        </p:spPr>
        <p:txBody>
          <a:bodyPr wrap="none">
            <a:spAutoFit/>
          </a:bodyPr>
          <a:lstStyle/>
          <a:p>
            <a:pPr algn="ctr" fontAlgn="auto">
              <a:spcBef>
                <a:spcPts val="0"/>
              </a:spcBef>
              <a:spcAft>
                <a:spcPts val="0"/>
              </a:spcAft>
            </a:pPr>
            <a:r>
              <a:rPr lang="en-US" sz="1700" b="1" dirty="0" smtClean="0">
                <a:solidFill>
                  <a:prstClr val="white"/>
                </a:solidFill>
                <a:latin typeface="Calibri"/>
                <a:ea typeface="+mn-ea"/>
                <a:cs typeface="+mn-cs"/>
              </a:rPr>
              <a:t>Approach</a:t>
            </a:r>
            <a:endParaRPr lang="en-US" sz="1700" b="1" dirty="0">
              <a:solidFill>
                <a:prstClr val="white"/>
              </a:solidFill>
              <a:latin typeface="Calibri"/>
              <a:ea typeface="+mn-ea"/>
              <a:cs typeface="+mn-cs"/>
            </a:endParaRPr>
          </a:p>
        </p:txBody>
      </p:sp>
      <p:sp>
        <p:nvSpPr>
          <p:cNvPr id="30" name="Rectangle 29"/>
          <p:cNvSpPr/>
          <p:nvPr userDrawn="1"/>
        </p:nvSpPr>
        <p:spPr>
          <a:xfrm>
            <a:off x="7011803" y="1339191"/>
            <a:ext cx="1015856" cy="353943"/>
          </a:xfrm>
          <a:prstGeom prst="rect">
            <a:avLst/>
          </a:prstGeom>
        </p:spPr>
        <p:txBody>
          <a:bodyPr wrap="none">
            <a:spAutoFit/>
          </a:bodyPr>
          <a:lstStyle/>
          <a:p>
            <a:pPr fontAlgn="auto">
              <a:spcBef>
                <a:spcPts val="0"/>
              </a:spcBef>
              <a:spcAft>
                <a:spcPts val="0"/>
              </a:spcAft>
            </a:pPr>
            <a:r>
              <a:rPr lang="en-US" sz="1700" b="1" dirty="0" smtClean="0">
                <a:solidFill>
                  <a:prstClr val="white"/>
                </a:solidFill>
                <a:latin typeface="Calibri"/>
                <a:ea typeface="+mn-ea"/>
                <a:cs typeface="+mn-cs"/>
              </a:rPr>
              <a:t>Outcome</a:t>
            </a:r>
            <a:endParaRPr lang="en-US" sz="1700" b="1" dirty="0">
              <a:solidFill>
                <a:prstClr val="white"/>
              </a:solidFill>
              <a:latin typeface="Calibri"/>
              <a:ea typeface="+mn-ea"/>
              <a:cs typeface="+mn-cs"/>
            </a:endParaRPr>
          </a:p>
        </p:txBody>
      </p:sp>
      <p:sp>
        <p:nvSpPr>
          <p:cNvPr id="31" name="Rectangle 30"/>
          <p:cNvSpPr/>
          <p:nvPr userDrawn="1"/>
        </p:nvSpPr>
        <p:spPr>
          <a:xfrm>
            <a:off x="167350" y="1339191"/>
            <a:ext cx="2157515" cy="353943"/>
          </a:xfrm>
          <a:prstGeom prst="rect">
            <a:avLst/>
          </a:prstGeom>
        </p:spPr>
        <p:txBody>
          <a:bodyPr wrap="none">
            <a:spAutoFit/>
          </a:bodyPr>
          <a:lstStyle/>
          <a:p>
            <a:pPr algn="ctr" fontAlgn="auto">
              <a:spcBef>
                <a:spcPts val="0"/>
              </a:spcBef>
              <a:spcAft>
                <a:spcPts val="0"/>
              </a:spcAft>
            </a:pPr>
            <a:r>
              <a:rPr lang="en-US" sz="1700" b="1" dirty="0" smtClean="0">
                <a:solidFill>
                  <a:prstClr val="white"/>
                </a:solidFill>
                <a:latin typeface="Calibri"/>
                <a:ea typeface="+mn-ea"/>
                <a:cs typeface="+mn-cs"/>
              </a:rPr>
              <a:t>Areas of Involvement </a:t>
            </a:r>
            <a:endParaRPr lang="en-US" sz="1700" b="1" dirty="0">
              <a:solidFill>
                <a:prstClr val="white"/>
              </a:solidFill>
              <a:latin typeface="Calibri"/>
              <a:ea typeface="+mn-ea"/>
              <a:cs typeface="+mn-cs"/>
            </a:endParaRPr>
          </a:p>
        </p:txBody>
      </p:sp>
      <p:pic>
        <p:nvPicPr>
          <p:cNvPr id="33" name="Picture 32"/>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a:stretch/>
        </p:blipFill>
        <p:spPr>
          <a:xfrm>
            <a:off x="6592798" y="1827579"/>
            <a:ext cx="2085314" cy="1256051"/>
          </a:xfrm>
          <a:prstGeom prst="rect">
            <a:avLst/>
          </a:prstGeom>
          <a:effectLst>
            <a:outerShdw blurRad="63500" sx="102000" sy="102000" algn="ctr" rotWithShape="0">
              <a:prstClr val="black">
                <a:alpha val="40000"/>
              </a:prstClr>
            </a:outerShdw>
          </a:effectLst>
        </p:spPr>
      </p:pic>
      <p:pic>
        <p:nvPicPr>
          <p:cNvPr id="34" name="Picture 33" descr="Pathfinder_Logo_rev.png"/>
          <p:cNvPicPr>
            <a:picLocks noChangeAspect="1"/>
          </p:cNvPicPr>
          <p:nvPr userDrawn="1"/>
        </p:nvPicPr>
        <p:blipFill>
          <a:blip r:embed="rId5" cstate="print"/>
          <a:stretch>
            <a:fillRect/>
          </a:stretch>
        </p:blipFill>
        <p:spPr>
          <a:xfrm>
            <a:off x="3057350" y="302871"/>
            <a:ext cx="2558072" cy="1036320"/>
          </a:xfrm>
          <a:prstGeom prst="rect">
            <a:avLst/>
          </a:prstGeom>
          <a:effectLst/>
        </p:spPr>
      </p:pic>
      <p:pic>
        <p:nvPicPr>
          <p:cNvPr id="32" name="Picture 3" descr="R:\Pathfinder Photos and Graphics\_Copyright-Free\Near East\Egypt\Egypt\Tahsheen and Takamol 04.06\Copy of Egypt Takamol and Tahsheen 04.06 022.jpg"/>
          <p:cNvPicPr>
            <a:picLocks noChangeAspect="1" noChangeArrowheads="1"/>
          </p:cNvPicPr>
          <p:nvPr userDrawn="1"/>
        </p:nvPicPr>
        <p:blipFill>
          <a:blip r:embed="rId6" cstate="print"/>
          <a:srcRect r="21428"/>
          <a:stretch>
            <a:fillRect/>
          </a:stretch>
        </p:blipFill>
        <p:spPr bwMode="auto">
          <a:xfrm>
            <a:off x="3002061" y="1945121"/>
            <a:ext cx="1159028" cy="1020966"/>
          </a:xfrm>
          <a:prstGeom prst="rect">
            <a:avLst/>
          </a:prstGeom>
          <a:noFill/>
          <a:effectLst>
            <a:glow rad="63500">
              <a:schemeClr val="bg1">
                <a:alpha val="40000"/>
              </a:schemeClr>
            </a:glow>
          </a:effectLst>
        </p:spPr>
      </p:pic>
    </p:spTree>
    <p:extLst>
      <p:ext uri="{BB962C8B-B14F-4D97-AF65-F5344CB8AC3E}">
        <p14:creationId xmlns="" xmlns:p14="http://schemas.microsoft.com/office/powerpoint/2010/main" val="87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
                                        <p:tgtEl>
                                          <p:spTgt spid="7"/>
                                        </p:tgtEl>
                                      </p:cBhvr>
                                    </p:animEffect>
                                  </p:childTnLst>
                                </p:cTn>
                              </p:par>
                            </p:childTnLst>
                          </p:cTn>
                        </p:par>
                        <p:par>
                          <p:cTn id="27" fill="hold">
                            <p:stCondLst>
                              <p:cond delay="7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12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200"/>
                                        <p:tgtEl>
                                          <p:spTgt spid="8"/>
                                        </p:tgtEl>
                                      </p:cBhvr>
                                    </p:animEffect>
                                  </p:childTnLst>
                                </p:cTn>
                              </p:par>
                            </p:childTnLst>
                          </p:cTn>
                        </p:par>
                        <p:par>
                          <p:cTn id="71" fill="hold">
                            <p:stCondLst>
                              <p:cond delay="700"/>
                            </p:stCondLst>
                            <p:childTnLst>
                              <p:par>
                                <p:cTn id="72" presetID="22" presetClass="entr" presetSubtype="1"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up)">
                                      <p:cBhvr>
                                        <p:cTn id="74" dur="5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1200"/>
                            </p:stCondLst>
                            <p:childTnLst>
                              <p:par>
                                <p:cTn id="88" presetID="10" presetClass="entr" presetSubtype="0"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4" grpId="0" animBg="1"/>
      <p:bldP spid="16" grpId="0"/>
      <p:bldP spid="17" grpId="0" animBg="1"/>
      <p:bldP spid="18" grpId="0"/>
      <p:bldP spid="19" grpId="0" animBg="1"/>
      <p:bldP spid="20" grpId="0"/>
      <p:bldP spid="24" grpId="0"/>
      <p:bldP spid="25" grpId="0" animBg="1"/>
      <p:bldP spid="26" grpId="0" animBg="1"/>
      <p:bldP spid="27" grpId="0" animBg="1"/>
      <p:bldP spid="28" grpId="0" animBg="1"/>
      <p:bldP spid="29" grpId="0"/>
      <p:bldP spid="30" grpId="0"/>
      <p:bldP spid="3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single bottom photo">
    <p:spTree>
      <p:nvGrpSpPr>
        <p:cNvPr id="1" name=""/>
        <p:cNvGrpSpPr/>
        <p:nvPr/>
      </p:nvGrpSpPr>
      <p:grpSpPr>
        <a:xfrm>
          <a:off x="0" y="0"/>
          <a:ext cx="0" cy="0"/>
          <a:chOff x="0" y="0"/>
          <a:chExt cx="0" cy="0"/>
        </a:xfrm>
      </p:grpSpPr>
      <p:sp>
        <p:nvSpPr>
          <p:cNvPr id="2" name="Title 1"/>
          <p:cNvSpPr>
            <a:spLocks noGrp="1"/>
          </p:cNvSpPr>
          <p:nvPr>
            <p:ph type="title"/>
          </p:nvPr>
        </p:nvSpPr>
        <p:spPr>
          <a:xfrm>
            <a:off x="451310" y="10668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pic>
        <p:nvPicPr>
          <p:cNvPr id="16" name="Picture 2" descr="I:\_Copyright-Free\Asia\Bangladesh\Cody Swift Spring 09\Cody's Bangladesh Photos\DSC_1005.jpg"/>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t="16285"/>
          <a:stretch/>
        </p:blipFill>
        <p:spPr bwMode="auto">
          <a:xfrm>
            <a:off x="358250" y="5821006"/>
            <a:ext cx="2515152"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5408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multiple side photos">
    <p:spTree>
      <p:nvGrpSpPr>
        <p:cNvPr id="1" name=""/>
        <p:cNvGrpSpPr/>
        <p:nvPr/>
      </p:nvGrpSpPr>
      <p:grpSpPr>
        <a:xfrm>
          <a:off x="0" y="0"/>
          <a:ext cx="0" cy="0"/>
          <a:chOff x="0" y="0"/>
          <a:chExt cx="0" cy="0"/>
        </a:xfrm>
      </p:grpSpPr>
      <p:sp>
        <p:nvSpPr>
          <p:cNvPr id="2" name="Title 1"/>
          <p:cNvSpPr>
            <a:spLocks noGrp="1"/>
          </p:cNvSpPr>
          <p:nvPr>
            <p:ph type="title"/>
          </p:nvPr>
        </p:nvSpPr>
        <p:spPr>
          <a:xfrm>
            <a:off x="451310" y="10668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sp>
        <p:nvSpPr>
          <p:cNvPr id="13" name="Rectangle 12"/>
          <p:cNvSpPr/>
          <p:nvPr userDrawn="1"/>
        </p:nvSpPr>
        <p:spPr>
          <a:xfrm>
            <a:off x="7515756" y="1146629"/>
            <a:ext cx="1371600" cy="6472804"/>
          </a:xfrm>
          <a:prstGeom prst="rect">
            <a:avLst/>
          </a:prstGeom>
          <a:gradFill>
            <a:gsLst>
              <a:gs pos="0">
                <a:schemeClr val="bg1">
                  <a:alpha val="64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icture1.jpg"/>
          <p:cNvPicPr>
            <a:picLocks noChangeAspect="1"/>
          </p:cNvPicPr>
          <p:nvPr userDrawn="1"/>
        </p:nvPicPr>
        <p:blipFill>
          <a:blip r:embed="rId3" cstate="print"/>
          <a:srcRect t="10035" r="16123" b="12015"/>
          <a:stretch>
            <a:fillRect/>
          </a:stretch>
        </p:blipFill>
        <p:spPr>
          <a:xfrm>
            <a:off x="7651153" y="3334824"/>
            <a:ext cx="1100807" cy="731520"/>
          </a:xfrm>
          <a:prstGeom prst="rect">
            <a:avLst/>
          </a:prstGeom>
          <a:ln w="28575">
            <a:solidFill>
              <a:schemeClr val="bg1"/>
            </a:solidFill>
          </a:ln>
          <a:effectLst/>
        </p:spPr>
      </p:pic>
      <p:pic>
        <p:nvPicPr>
          <p:cNvPr id="15" name="Picture 14" descr="C:\Users\chris.garces\Desktop\imagen\PATHFINDER\Image selects\lorez for PPT\Picture5.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653233" y="2308410"/>
            <a:ext cx="1096646"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pic>
        <p:nvPicPr>
          <p:cNvPr id="17" name="Picture 16" descr="C:\Users\chris.garces\Desktop\imagen\PATHFINDER\Image selects\lorez for PPT\Picture2.jp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7653772" y="4361237"/>
            <a:ext cx="1095568"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pic>
        <p:nvPicPr>
          <p:cNvPr id="18" name="Picture 17" descr="C:\Users\chris.garces\Desktop\Picture2.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7651321" y="1281996"/>
            <a:ext cx="1100471" cy="731520"/>
          </a:xfrm>
          <a:prstGeom prst="rect">
            <a:avLst/>
          </a:prstGeom>
          <a:ln w="28575">
            <a:solidFill>
              <a:schemeClr val="bg1"/>
            </a:solidFill>
          </a:ln>
          <a:effectLst/>
          <a:extLst>
            <a:ext uri="{909E8E84-426E-40DD-AFC4-6F175D3DCCD1}">
              <a14:hiddenFill xmlns="" xmlns:a14="http://schemas.microsoft.com/office/drawing/2010/main">
                <a:solidFill>
                  <a:srgbClr val="FFFFFF"/>
                </a:solidFill>
              </a14:hiddenFill>
            </a:ext>
          </a:extLst>
        </p:spPr>
      </p:pic>
      <p:grpSp>
        <p:nvGrpSpPr>
          <p:cNvPr id="19" name="Group 18"/>
          <p:cNvGrpSpPr/>
          <p:nvPr userDrawn="1"/>
        </p:nvGrpSpPr>
        <p:grpSpPr>
          <a:xfrm>
            <a:off x="451310" y="6313041"/>
            <a:ext cx="6545165" cy="64008"/>
            <a:chOff x="451310" y="6289687"/>
            <a:chExt cx="6545165" cy="64008"/>
          </a:xfrm>
        </p:grpSpPr>
        <p:cxnSp>
          <p:nvCxnSpPr>
            <p:cNvPr id="20" name="Straight Connector 19"/>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96329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with single side photo">
    <p:spTree>
      <p:nvGrpSpPr>
        <p:cNvPr id="1" name=""/>
        <p:cNvGrpSpPr/>
        <p:nvPr/>
      </p:nvGrpSpPr>
      <p:grpSpPr>
        <a:xfrm>
          <a:off x="0" y="0"/>
          <a:ext cx="0" cy="0"/>
          <a:chOff x="0" y="0"/>
          <a:chExt cx="0" cy="0"/>
        </a:xfrm>
      </p:grpSpPr>
      <p:sp>
        <p:nvSpPr>
          <p:cNvPr id="2" name="Title 1"/>
          <p:cNvSpPr>
            <a:spLocks noGrp="1"/>
          </p:cNvSpPr>
          <p:nvPr>
            <p:ph type="title"/>
          </p:nvPr>
        </p:nvSpPr>
        <p:spPr>
          <a:xfrm>
            <a:off x="451310" y="10668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sp>
        <p:nvSpPr>
          <p:cNvPr id="13" name="Rectangle 12"/>
          <p:cNvSpPr/>
          <p:nvPr userDrawn="1"/>
        </p:nvSpPr>
        <p:spPr>
          <a:xfrm>
            <a:off x="7515756" y="1146629"/>
            <a:ext cx="1371600" cy="6472804"/>
          </a:xfrm>
          <a:prstGeom prst="rect">
            <a:avLst/>
          </a:prstGeom>
          <a:gradFill>
            <a:gsLst>
              <a:gs pos="0">
                <a:schemeClr val="bg1">
                  <a:alpha val="64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451310" y="6313041"/>
            <a:ext cx="6545165" cy="64008"/>
            <a:chOff x="451310" y="6289687"/>
            <a:chExt cx="6545165" cy="64008"/>
          </a:xfrm>
        </p:grpSpPr>
        <p:cxnSp>
          <p:nvCxnSpPr>
            <p:cNvPr id="20" name="Straight Connector 19"/>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pic>
        <p:nvPicPr>
          <p:cNvPr id="70" name="Picture 3" descr="C:\Users\chris.garces\Desktop\imagen\PATHFINDER\Image selects\lorez for PPT\Picture7.jpg"/>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l="46550" r="31137"/>
          <a:stretch/>
        </p:blipFill>
        <p:spPr bwMode="auto">
          <a:xfrm>
            <a:off x="7652916" y="1264638"/>
            <a:ext cx="1097280" cy="3688362"/>
          </a:xfrm>
          <a:prstGeom prst="rect">
            <a:avLst/>
          </a:prstGeom>
          <a:ln w="28575">
            <a:solidFill>
              <a:schemeClr val="bg1"/>
            </a:solidFill>
          </a:ln>
          <a:effectLst>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2638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10" name="Rectangle 9"/>
          <p:cNvSpPr/>
          <p:nvPr userDrawn="1"/>
        </p:nvSpPr>
        <p:spPr>
          <a:xfrm>
            <a:off x="152400" y="152400"/>
            <a:ext cx="8836325" cy="653307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descr="\\Sea-files\ddbdirect agency\Presentations\MICROSOFT\MST E38364 GFF PPT\GFF Assets\spotlight.png"/>
          <p:cNvPicPr>
            <a:picLocks noChangeAspect="1" noChangeArrowheads="1"/>
          </p:cNvPicPr>
          <p:nvPr userDrawn="1"/>
        </p:nvPicPr>
        <p:blipFill>
          <a:blip r:embed="rId2" cstate="print"/>
          <a:srcRect t="2241" r="15493"/>
          <a:stretch>
            <a:fillRect/>
          </a:stretch>
        </p:blipFill>
        <p:spPr bwMode="auto">
          <a:xfrm rot="10800000">
            <a:off x="0" y="0"/>
            <a:ext cx="9144000" cy="6858000"/>
          </a:xfrm>
          <a:prstGeom prst="rect">
            <a:avLst/>
          </a:prstGeom>
          <a:noFill/>
        </p:spPr>
      </p:pic>
      <p:pic>
        <p:nvPicPr>
          <p:cNvPr id="8" name="Picture 3" descr="C:\Users\chris.garces\Desktop\imagen\PATHFINDER\Image selects\lorez for PPT\Picture1.jpg"/>
          <p:cNvPicPr>
            <a:picLocks noChangeAspect="1" noChangeArrowheads="1"/>
          </p:cNvPicPr>
          <p:nvPr userDrawn="1"/>
        </p:nvPicPr>
        <p:blipFill>
          <a:blip r:embed="rId3" cstate="print">
            <a:lum bright="-3000" contrast="10000"/>
          </a:blip>
          <a:srcRect l="224" t="15003" r="224" b="11952"/>
          <a:stretch>
            <a:fillRect/>
          </a:stretch>
        </p:blipFill>
        <p:spPr bwMode="auto">
          <a:xfrm>
            <a:off x="254833" y="256032"/>
            <a:ext cx="8641080" cy="4761138"/>
          </a:xfrm>
          <a:prstGeom prst="rect">
            <a:avLst/>
          </a:prstGeom>
          <a:noFill/>
          <a:effectLst>
            <a:outerShdw blurRad="63500" sx="102000" sy="102000" algn="ctr" rotWithShape="0">
              <a:prstClr val="black">
                <a:alpha val="40000"/>
              </a:prstClr>
            </a:outerShdw>
          </a:effectLst>
        </p:spPr>
      </p:pic>
      <p:sp>
        <p:nvSpPr>
          <p:cNvPr id="9" name="Frame 8"/>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userDrawn="1"/>
        </p:nvSpPr>
        <p:spPr>
          <a:xfrm>
            <a:off x="254833" y="467175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0"/>
          <p:cNvGrpSpPr/>
          <p:nvPr userDrawn="1"/>
        </p:nvGrpSpPr>
        <p:grpSpPr>
          <a:xfrm>
            <a:off x="6017189" y="4669861"/>
            <a:ext cx="955218" cy="369332"/>
            <a:chOff x="1219200" y="3244334"/>
            <a:chExt cx="955218" cy="369332"/>
          </a:xfrm>
        </p:grpSpPr>
        <p:cxnSp>
          <p:nvCxnSpPr>
            <p:cNvPr id="13" name="Straight Connector 12"/>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grpSp>
        <p:nvGrpSpPr>
          <p:cNvPr id="18" name="Group 136"/>
          <p:cNvGrpSpPr/>
          <p:nvPr userDrawn="1"/>
        </p:nvGrpSpPr>
        <p:grpSpPr>
          <a:xfrm>
            <a:off x="7028997" y="4669861"/>
            <a:ext cx="1634635" cy="369332"/>
            <a:chOff x="1219200" y="3244334"/>
            <a:chExt cx="1634635" cy="369332"/>
          </a:xfrm>
        </p:grpSpPr>
        <p:cxnSp>
          <p:nvCxnSpPr>
            <p:cNvPr id="19" name="Straight Connector 18"/>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24" name="Group 142"/>
          <p:cNvGrpSpPr/>
          <p:nvPr userDrawn="1"/>
        </p:nvGrpSpPr>
        <p:grpSpPr>
          <a:xfrm>
            <a:off x="5005381" y="4669861"/>
            <a:ext cx="955218" cy="369332"/>
            <a:chOff x="1219200" y="3244334"/>
            <a:chExt cx="955218" cy="369332"/>
          </a:xfrm>
        </p:grpSpPr>
        <p:cxnSp>
          <p:nvCxnSpPr>
            <p:cNvPr id="25" name="Straight Connector 2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30" name="TextBox 29"/>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31" name="Group 111"/>
          <p:cNvGrpSpPr/>
          <p:nvPr userDrawn="1"/>
        </p:nvGrpSpPr>
        <p:grpSpPr>
          <a:xfrm>
            <a:off x="1055557" y="4669861"/>
            <a:ext cx="955218" cy="369332"/>
            <a:chOff x="1219200" y="3244334"/>
            <a:chExt cx="955218" cy="369332"/>
          </a:xfrm>
        </p:grpSpPr>
        <p:cxnSp>
          <p:nvCxnSpPr>
            <p:cNvPr id="32"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37" name="Group 112"/>
          <p:cNvGrpSpPr/>
          <p:nvPr userDrawn="1"/>
        </p:nvGrpSpPr>
        <p:grpSpPr>
          <a:xfrm>
            <a:off x="1969957" y="4669861"/>
            <a:ext cx="955218" cy="369332"/>
            <a:chOff x="1219200" y="3244334"/>
            <a:chExt cx="955218" cy="369332"/>
          </a:xfrm>
        </p:grpSpPr>
        <p:cxnSp>
          <p:nvCxnSpPr>
            <p:cNvPr id="38" name="Straight Connector 37"/>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43" name="Group 118"/>
          <p:cNvGrpSpPr/>
          <p:nvPr userDrawn="1"/>
        </p:nvGrpSpPr>
        <p:grpSpPr>
          <a:xfrm>
            <a:off x="2981765" y="4669861"/>
            <a:ext cx="955218" cy="369332"/>
            <a:chOff x="1219200" y="3244334"/>
            <a:chExt cx="955218" cy="369332"/>
          </a:xfrm>
        </p:grpSpPr>
        <p:cxnSp>
          <p:nvCxnSpPr>
            <p:cNvPr id="44" name="Straight Connector 43"/>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49" name="Group 124"/>
          <p:cNvGrpSpPr/>
          <p:nvPr userDrawn="1"/>
        </p:nvGrpSpPr>
        <p:grpSpPr>
          <a:xfrm>
            <a:off x="3993573" y="4669861"/>
            <a:ext cx="955218" cy="369332"/>
            <a:chOff x="1219200" y="3244334"/>
            <a:chExt cx="955218" cy="369332"/>
          </a:xfrm>
        </p:grpSpPr>
        <p:cxnSp>
          <p:nvCxnSpPr>
            <p:cNvPr id="50" name="Straight Connector 4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sp>
        <p:nvSpPr>
          <p:cNvPr id="56"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475374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7FCEF-F322-4F6E-B813-FC5E83659179}" type="datetimeFigureOut">
              <a:rPr lang="en-US" smtClean="0"/>
              <a:pPr/>
              <a:t>5/5/2011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D9728-8946-410F-8F45-BDAA82C27D44}" type="slidenum">
              <a:rPr lang="en-US" smtClean="0"/>
              <a:pPr/>
              <a:t>‹#›</a:t>
            </a:fld>
            <a:endParaRPr lang="en-US"/>
          </a:p>
        </p:txBody>
      </p:sp>
      <p:sp>
        <p:nvSpPr>
          <p:cNvPr id="11" name="Rectangle 10"/>
          <p:cNvSpPr/>
          <p:nvPr userDrawn="1"/>
        </p:nvSpPr>
        <p:spPr>
          <a:xfrm>
            <a:off x="0" y="0"/>
            <a:ext cx="9144000" cy="6858000"/>
          </a:xfrm>
          <a:prstGeom prst="rect">
            <a:avLst/>
          </a:prstGeom>
          <a:solidFill>
            <a:srgbClr val="A3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C:\Users\chris.garces\Desktop\imagen\PATHFINDER\Image selects\lorez for PPT\Picture1.jpg"/>
          <p:cNvPicPr>
            <a:picLocks noChangeAspect="1" noChangeArrowheads="1"/>
          </p:cNvPicPr>
          <p:nvPr userDrawn="1"/>
        </p:nvPicPr>
        <p:blipFill>
          <a:blip r:embed="rId2" cstate="print"/>
          <a:srcRect l="184" t="19887" r="276" b="6991"/>
          <a:stretch>
            <a:fillRect/>
          </a:stretch>
        </p:blipFill>
        <p:spPr bwMode="auto">
          <a:xfrm>
            <a:off x="256032" y="256031"/>
            <a:ext cx="8642216" cy="4766387"/>
          </a:xfrm>
          <a:prstGeom prst="rect">
            <a:avLst/>
          </a:prstGeom>
          <a:noFill/>
          <a:effectLst>
            <a:outerShdw blurRad="63500" sx="102000" sy="102000" algn="ctr" rotWithShape="0">
              <a:prstClr val="black">
                <a:alpha val="40000"/>
              </a:prstClr>
            </a:outerShdw>
          </a:effectLst>
        </p:spPr>
      </p:pic>
      <p:sp>
        <p:nvSpPr>
          <p:cNvPr id="13" name="Rectangle 12"/>
          <p:cNvSpPr/>
          <p:nvPr userDrawn="1"/>
        </p:nvSpPr>
        <p:spPr>
          <a:xfrm>
            <a:off x="254833" y="467175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6"/>
          <p:cNvGrpSpPr/>
          <p:nvPr userDrawn="1"/>
        </p:nvGrpSpPr>
        <p:grpSpPr>
          <a:xfrm>
            <a:off x="7028997" y="4669861"/>
            <a:ext cx="1634635" cy="369332"/>
            <a:chOff x="1219200" y="3244334"/>
            <a:chExt cx="1634635" cy="369332"/>
          </a:xfrm>
        </p:grpSpPr>
        <p:cxnSp>
          <p:nvCxnSpPr>
            <p:cNvPr id="15" name="Straight Connector 1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20" name="Group 142"/>
          <p:cNvGrpSpPr/>
          <p:nvPr userDrawn="1"/>
        </p:nvGrpSpPr>
        <p:grpSpPr>
          <a:xfrm>
            <a:off x="5005381" y="4669861"/>
            <a:ext cx="955218" cy="369332"/>
            <a:chOff x="1219200" y="3244334"/>
            <a:chExt cx="955218" cy="369332"/>
          </a:xfrm>
        </p:grpSpPr>
        <p:cxnSp>
          <p:nvCxnSpPr>
            <p:cNvPr id="21" name="Straight Connector 20"/>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26" name="TextBox 25"/>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27" name="Group 111"/>
          <p:cNvGrpSpPr/>
          <p:nvPr userDrawn="1"/>
        </p:nvGrpSpPr>
        <p:grpSpPr>
          <a:xfrm>
            <a:off x="1055557" y="4669861"/>
            <a:ext cx="955218" cy="369332"/>
            <a:chOff x="1219200" y="3244334"/>
            <a:chExt cx="955218" cy="369332"/>
          </a:xfrm>
        </p:grpSpPr>
        <p:cxnSp>
          <p:nvCxnSpPr>
            <p:cNvPr id="28"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33" name="Group 112"/>
          <p:cNvGrpSpPr/>
          <p:nvPr userDrawn="1"/>
        </p:nvGrpSpPr>
        <p:grpSpPr>
          <a:xfrm>
            <a:off x="1969957" y="4669861"/>
            <a:ext cx="955218" cy="369332"/>
            <a:chOff x="1219200" y="3244334"/>
            <a:chExt cx="955218" cy="369332"/>
          </a:xfrm>
        </p:grpSpPr>
        <p:cxnSp>
          <p:nvCxnSpPr>
            <p:cNvPr id="34" name="Straight Connector 33"/>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39" name="Group 118"/>
          <p:cNvGrpSpPr/>
          <p:nvPr userDrawn="1"/>
        </p:nvGrpSpPr>
        <p:grpSpPr>
          <a:xfrm>
            <a:off x="2981765" y="4669861"/>
            <a:ext cx="955218" cy="369332"/>
            <a:chOff x="1219200" y="3244334"/>
            <a:chExt cx="955218" cy="369332"/>
          </a:xfrm>
        </p:grpSpPr>
        <p:cxnSp>
          <p:nvCxnSpPr>
            <p:cNvPr id="40" name="Straight Connector 3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45" name="Group 124"/>
          <p:cNvGrpSpPr/>
          <p:nvPr userDrawn="1"/>
        </p:nvGrpSpPr>
        <p:grpSpPr>
          <a:xfrm>
            <a:off x="3993573" y="4669861"/>
            <a:ext cx="955218" cy="369332"/>
            <a:chOff x="1219200" y="3244334"/>
            <a:chExt cx="955218" cy="369332"/>
          </a:xfrm>
        </p:grpSpPr>
        <p:cxnSp>
          <p:nvCxnSpPr>
            <p:cNvPr id="46" name="Straight Connector 45"/>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grpSp>
        <p:nvGrpSpPr>
          <p:cNvPr id="51" name="Group 130"/>
          <p:cNvGrpSpPr/>
          <p:nvPr userDrawn="1"/>
        </p:nvGrpSpPr>
        <p:grpSpPr>
          <a:xfrm>
            <a:off x="6017189" y="4669861"/>
            <a:ext cx="955218" cy="369332"/>
            <a:chOff x="1219200" y="3244334"/>
            <a:chExt cx="955218" cy="369332"/>
          </a:xfrm>
        </p:grpSpPr>
        <p:cxnSp>
          <p:nvCxnSpPr>
            <p:cNvPr id="52" name="Straight Connector 5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pic>
        <p:nvPicPr>
          <p:cNvPr id="57" name="Picture 9" descr="\\Sea-files\ddbdirect agency\Presentations\MICROSOFT\MST E38364 GFF PPT\GFF Assets\spotlight.png"/>
          <p:cNvPicPr>
            <a:picLocks noChangeAspect="1" noChangeArrowheads="1"/>
          </p:cNvPicPr>
          <p:nvPr userDrawn="1"/>
        </p:nvPicPr>
        <p:blipFill>
          <a:blip r:embed="rId3" cstate="print"/>
          <a:srcRect t="2241" r="15493"/>
          <a:stretch>
            <a:fillRect/>
          </a:stretch>
        </p:blipFill>
        <p:spPr bwMode="auto">
          <a:xfrm rot="10800000">
            <a:off x="0" y="0"/>
            <a:ext cx="9144000" cy="6858000"/>
          </a:xfrm>
          <a:prstGeom prst="rect">
            <a:avLst/>
          </a:prstGeom>
          <a:noFill/>
        </p:spPr>
      </p:pic>
      <p:sp>
        <p:nvSpPr>
          <p:cNvPr id="58" name="Frame 57"/>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2004412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5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8"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1B298-E8CA-4FAA-AD9F-34BA945FC2AA}" type="datetimeFigureOut">
              <a:rPr lang="en-US" smtClean="0"/>
              <a:pPr/>
              <a:t>5/5/2011</a:t>
            </a:fld>
            <a:endParaRPr lang="en-US"/>
          </a:p>
        </p:txBody>
      </p:sp>
      <p:sp>
        <p:nvSpPr>
          <p:cNvPr id="6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A0743-60AF-4B70-BE20-082EB17F5013}" type="slidenum">
              <a:rPr lang="en-US" smtClean="0"/>
              <a:pPr/>
              <a:t>‹#›</a:t>
            </a:fld>
            <a:endParaRPr lang="en-US"/>
          </a:p>
        </p:txBody>
      </p:sp>
      <p:sp>
        <p:nvSpPr>
          <p:cNvPr id="62" name="Rectangle 61"/>
          <p:cNvSpPr/>
          <p:nvPr userDrawn="1"/>
        </p:nvSpPr>
        <p:spPr>
          <a:xfrm>
            <a:off x="0" y="0"/>
            <a:ext cx="9144000" cy="685800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9" descr="\\Sea-files\ddbdirect agency\Presentations\MICROSOFT\MST E38364 GFF PPT\GFF Assets\spotlight.png"/>
          <p:cNvPicPr>
            <a:picLocks noChangeAspect="1" noChangeArrowheads="1"/>
          </p:cNvPicPr>
          <p:nvPr userDrawn="1"/>
        </p:nvPicPr>
        <p:blipFill>
          <a:blip r:embed="rId2" cstate="print"/>
          <a:srcRect t="2241" r="15493"/>
          <a:stretch>
            <a:fillRect/>
          </a:stretch>
        </p:blipFill>
        <p:spPr bwMode="auto">
          <a:xfrm rot="10800000">
            <a:off x="0" y="0"/>
            <a:ext cx="9144000" cy="6858000"/>
          </a:xfrm>
          <a:prstGeom prst="rect">
            <a:avLst/>
          </a:prstGeom>
          <a:noFill/>
        </p:spPr>
      </p:pic>
      <p:pic>
        <p:nvPicPr>
          <p:cNvPr id="64" name="Picture 2" descr="C:\Users\Chris\Desktop\CLIENTS\PATHFINDER\PATHFINDER\Image selects\07282010 Pics\Uganda couple_lorez.jpg"/>
          <p:cNvPicPr>
            <a:picLocks noChangeAspect="1" noChangeArrowheads="1"/>
          </p:cNvPicPr>
          <p:nvPr userDrawn="1"/>
        </p:nvPicPr>
        <p:blipFill>
          <a:blip r:embed="rId3" cstate="print"/>
          <a:srcRect l="737" t="12460" r="333" b="5793"/>
          <a:stretch>
            <a:fillRect/>
          </a:stretch>
        </p:blipFill>
        <p:spPr bwMode="auto">
          <a:xfrm>
            <a:off x="256032" y="256032"/>
            <a:ext cx="8621703" cy="4754880"/>
          </a:xfrm>
          <a:prstGeom prst="rect">
            <a:avLst/>
          </a:prstGeom>
          <a:noFill/>
          <a:effectLst>
            <a:outerShdw blurRad="63500" sx="102000" sy="102000" algn="ctr" rotWithShape="0">
              <a:prstClr val="black">
                <a:alpha val="40000"/>
              </a:prstClr>
            </a:outerShdw>
          </a:effectLst>
        </p:spPr>
      </p:pic>
      <p:sp>
        <p:nvSpPr>
          <p:cNvPr id="65" name="Frame 64"/>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ectangle 66"/>
          <p:cNvSpPr/>
          <p:nvPr userDrawn="1"/>
        </p:nvSpPr>
        <p:spPr>
          <a:xfrm>
            <a:off x="254833" y="467175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30"/>
          <p:cNvGrpSpPr/>
          <p:nvPr userDrawn="1"/>
        </p:nvGrpSpPr>
        <p:grpSpPr>
          <a:xfrm>
            <a:off x="6017189" y="4669861"/>
            <a:ext cx="955218" cy="369332"/>
            <a:chOff x="1219200" y="3244334"/>
            <a:chExt cx="955218" cy="369332"/>
          </a:xfrm>
        </p:grpSpPr>
        <p:cxnSp>
          <p:nvCxnSpPr>
            <p:cNvPr id="69" name="Straight Connector 68"/>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grpSp>
        <p:nvGrpSpPr>
          <p:cNvPr id="74" name="Group 136"/>
          <p:cNvGrpSpPr/>
          <p:nvPr userDrawn="1"/>
        </p:nvGrpSpPr>
        <p:grpSpPr>
          <a:xfrm>
            <a:off x="7028997" y="4669861"/>
            <a:ext cx="1634635" cy="369332"/>
            <a:chOff x="1219200" y="3244334"/>
            <a:chExt cx="1634635" cy="369332"/>
          </a:xfrm>
        </p:grpSpPr>
        <p:cxnSp>
          <p:nvCxnSpPr>
            <p:cNvPr id="75" name="Straight Connector 7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80" name="Group 142"/>
          <p:cNvGrpSpPr/>
          <p:nvPr userDrawn="1"/>
        </p:nvGrpSpPr>
        <p:grpSpPr>
          <a:xfrm>
            <a:off x="5005381" y="4669861"/>
            <a:ext cx="955218" cy="369332"/>
            <a:chOff x="1219200" y="3244334"/>
            <a:chExt cx="955218" cy="369332"/>
          </a:xfrm>
        </p:grpSpPr>
        <p:cxnSp>
          <p:nvCxnSpPr>
            <p:cNvPr id="81" name="Straight Connector 80"/>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86" name="TextBox 85"/>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87" name="Group 111"/>
          <p:cNvGrpSpPr/>
          <p:nvPr userDrawn="1"/>
        </p:nvGrpSpPr>
        <p:grpSpPr>
          <a:xfrm>
            <a:off x="1055557" y="4669861"/>
            <a:ext cx="955218" cy="369332"/>
            <a:chOff x="1219200" y="3244334"/>
            <a:chExt cx="955218" cy="369332"/>
          </a:xfrm>
        </p:grpSpPr>
        <p:cxnSp>
          <p:nvCxnSpPr>
            <p:cNvPr id="88"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93" name="Group 112"/>
          <p:cNvGrpSpPr/>
          <p:nvPr userDrawn="1"/>
        </p:nvGrpSpPr>
        <p:grpSpPr>
          <a:xfrm>
            <a:off x="1969957" y="4669861"/>
            <a:ext cx="955218" cy="369332"/>
            <a:chOff x="1219200" y="3244334"/>
            <a:chExt cx="955218" cy="369332"/>
          </a:xfrm>
        </p:grpSpPr>
        <p:cxnSp>
          <p:nvCxnSpPr>
            <p:cNvPr id="94" name="Straight Connector 93"/>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99" name="Group 118"/>
          <p:cNvGrpSpPr/>
          <p:nvPr userDrawn="1"/>
        </p:nvGrpSpPr>
        <p:grpSpPr>
          <a:xfrm>
            <a:off x="2981765" y="4669861"/>
            <a:ext cx="955218" cy="369332"/>
            <a:chOff x="1219200" y="3244334"/>
            <a:chExt cx="955218" cy="369332"/>
          </a:xfrm>
        </p:grpSpPr>
        <p:cxnSp>
          <p:nvCxnSpPr>
            <p:cNvPr id="100" name="Straight Connector 9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105" name="Group 124"/>
          <p:cNvGrpSpPr/>
          <p:nvPr userDrawn="1"/>
        </p:nvGrpSpPr>
        <p:grpSpPr>
          <a:xfrm>
            <a:off x="3993573" y="4669861"/>
            <a:ext cx="955218" cy="369332"/>
            <a:chOff x="1219200" y="3244334"/>
            <a:chExt cx="955218" cy="369332"/>
          </a:xfrm>
        </p:grpSpPr>
        <p:cxnSp>
          <p:nvCxnSpPr>
            <p:cNvPr id="106" name="Straight Connector 105"/>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sp>
        <p:nvSpPr>
          <p:cNvPr id="111"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4131167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FE8FE-C81E-4D5A-B37F-E0246EA95FAF}" type="datetimeFigureOut">
              <a:rPr lang="en-US" smtClean="0"/>
              <a:pPr/>
              <a:t>5/5/2011</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9E9CF-1D65-4920-A7BE-D9CA70D3C927}" type="slidenum">
              <a:rPr lang="en-US" smtClean="0"/>
              <a:pPr/>
              <a:t>‹#›</a:t>
            </a:fld>
            <a:endParaRPr lang="en-US"/>
          </a:p>
        </p:txBody>
      </p:sp>
      <p:sp>
        <p:nvSpPr>
          <p:cNvPr id="8" name="Rectangle 7"/>
          <p:cNvSpPr/>
          <p:nvPr userDrawn="1"/>
        </p:nvSpPr>
        <p:spPr>
          <a:xfrm>
            <a:off x="0" y="0"/>
            <a:ext cx="9144000" cy="685800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Sea-files\ddbdirect agency\Presentations\MICROSOFT\MST E38364 GFF PPT\GFF Assets\spotlight.png"/>
          <p:cNvPicPr>
            <a:picLocks noChangeAspect="1" noChangeArrowheads="1"/>
          </p:cNvPicPr>
          <p:nvPr userDrawn="1"/>
        </p:nvPicPr>
        <p:blipFill>
          <a:blip r:embed="rId2" cstate="print"/>
          <a:srcRect t="2241" r="15493"/>
          <a:stretch>
            <a:fillRect/>
          </a:stretch>
        </p:blipFill>
        <p:spPr bwMode="auto">
          <a:xfrm rot="10800000">
            <a:off x="0" y="0"/>
            <a:ext cx="9144000" cy="6858000"/>
          </a:xfrm>
          <a:prstGeom prst="rect">
            <a:avLst/>
          </a:prstGeom>
          <a:noFill/>
        </p:spPr>
      </p:pic>
      <p:sp>
        <p:nvSpPr>
          <p:cNvPr id="10" name="Frame 9"/>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3" descr="C:\Users\chris.garces\Desktop\imagen\PATHFINDER\Image selects\lorez for PPT\Picture1.jpg"/>
          <p:cNvPicPr>
            <a:picLocks noChangeAspect="1" noChangeArrowheads="1"/>
          </p:cNvPicPr>
          <p:nvPr userDrawn="1"/>
        </p:nvPicPr>
        <p:blipFill>
          <a:blip r:embed="rId3" cstate="print">
            <a:lum bright="-1000" contrast="15000"/>
          </a:blip>
          <a:srcRect l="201" t="301" r="201" b="17661"/>
          <a:stretch>
            <a:fillRect/>
          </a:stretch>
        </p:blipFill>
        <p:spPr bwMode="auto">
          <a:xfrm>
            <a:off x="255967" y="256032"/>
            <a:ext cx="8641080" cy="4751397"/>
          </a:xfrm>
          <a:prstGeom prst="rect">
            <a:avLst/>
          </a:prstGeom>
          <a:noFill/>
          <a:effectLst>
            <a:outerShdw blurRad="63500" sx="102000" sy="102000" algn="ctr" rotWithShape="0">
              <a:prstClr val="black">
                <a:alpha val="40000"/>
              </a:prstClr>
            </a:outerShdw>
          </a:effectLst>
        </p:spPr>
      </p:pic>
      <p:sp>
        <p:nvSpPr>
          <p:cNvPr id="13" name="Rectangle 12"/>
          <p:cNvSpPr/>
          <p:nvPr userDrawn="1"/>
        </p:nvSpPr>
        <p:spPr>
          <a:xfrm>
            <a:off x="254833" y="467175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0"/>
          <p:cNvGrpSpPr/>
          <p:nvPr userDrawn="1"/>
        </p:nvGrpSpPr>
        <p:grpSpPr>
          <a:xfrm>
            <a:off x="6017189" y="4669861"/>
            <a:ext cx="955218" cy="369332"/>
            <a:chOff x="1219200" y="3244334"/>
            <a:chExt cx="955218" cy="369332"/>
          </a:xfrm>
        </p:grpSpPr>
        <p:cxnSp>
          <p:nvCxnSpPr>
            <p:cNvPr id="15" name="Straight Connector 1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grpSp>
        <p:nvGrpSpPr>
          <p:cNvPr id="20" name="Group 136"/>
          <p:cNvGrpSpPr/>
          <p:nvPr userDrawn="1"/>
        </p:nvGrpSpPr>
        <p:grpSpPr>
          <a:xfrm>
            <a:off x="7028997" y="4669861"/>
            <a:ext cx="1634635" cy="369332"/>
            <a:chOff x="1219200" y="3244334"/>
            <a:chExt cx="1634635" cy="369332"/>
          </a:xfrm>
        </p:grpSpPr>
        <p:cxnSp>
          <p:nvCxnSpPr>
            <p:cNvPr id="21" name="Straight Connector 20"/>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26" name="Group 142"/>
          <p:cNvGrpSpPr/>
          <p:nvPr userDrawn="1"/>
        </p:nvGrpSpPr>
        <p:grpSpPr>
          <a:xfrm>
            <a:off x="5005381" y="4669861"/>
            <a:ext cx="955218" cy="369332"/>
            <a:chOff x="1219200" y="3244334"/>
            <a:chExt cx="955218" cy="369332"/>
          </a:xfrm>
        </p:grpSpPr>
        <p:cxnSp>
          <p:nvCxnSpPr>
            <p:cNvPr id="27" name="Straight Connector 26"/>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32" name="TextBox 31"/>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33" name="Group 111"/>
          <p:cNvGrpSpPr/>
          <p:nvPr userDrawn="1"/>
        </p:nvGrpSpPr>
        <p:grpSpPr>
          <a:xfrm>
            <a:off x="1055557" y="4669861"/>
            <a:ext cx="955218" cy="369332"/>
            <a:chOff x="1219200" y="3244334"/>
            <a:chExt cx="955218" cy="369332"/>
          </a:xfrm>
        </p:grpSpPr>
        <p:cxnSp>
          <p:nvCxnSpPr>
            <p:cNvPr id="34"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39" name="Group 112"/>
          <p:cNvGrpSpPr/>
          <p:nvPr userDrawn="1"/>
        </p:nvGrpSpPr>
        <p:grpSpPr>
          <a:xfrm>
            <a:off x="1969957" y="4669861"/>
            <a:ext cx="955218" cy="369332"/>
            <a:chOff x="1219200" y="3244334"/>
            <a:chExt cx="955218" cy="369332"/>
          </a:xfrm>
        </p:grpSpPr>
        <p:cxnSp>
          <p:nvCxnSpPr>
            <p:cNvPr id="40" name="Straight Connector 3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45" name="Group 118"/>
          <p:cNvGrpSpPr/>
          <p:nvPr userDrawn="1"/>
        </p:nvGrpSpPr>
        <p:grpSpPr>
          <a:xfrm>
            <a:off x="2981765" y="4669861"/>
            <a:ext cx="955218" cy="369332"/>
            <a:chOff x="1219200" y="3244334"/>
            <a:chExt cx="955218" cy="369332"/>
          </a:xfrm>
        </p:grpSpPr>
        <p:cxnSp>
          <p:nvCxnSpPr>
            <p:cNvPr id="46" name="Straight Connector 45"/>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51" name="Group 124"/>
          <p:cNvGrpSpPr/>
          <p:nvPr userDrawn="1"/>
        </p:nvGrpSpPr>
        <p:grpSpPr>
          <a:xfrm>
            <a:off x="3993573" y="4669861"/>
            <a:ext cx="955218" cy="369332"/>
            <a:chOff x="1219200" y="3244334"/>
            <a:chExt cx="955218" cy="369332"/>
          </a:xfrm>
        </p:grpSpPr>
        <p:cxnSp>
          <p:nvCxnSpPr>
            <p:cNvPr id="52" name="Straight Connector 5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sp>
        <p:nvSpPr>
          <p:cNvPr id="57"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184764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D1567-9C47-4A12-93B9-B0856E6D5D4F}" type="datetimeFigureOut">
              <a:rPr lang="en-US" smtClean="0"/>
              <a:pPr/>
              <a:t>5/5/2011</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68670-44B6-41BD-BA78-8F7BF05CCEC7}" type="slidenum">
              <a:rPr lang="en-US" smtClean="0"/>
              <a:pPr/>
              <a:t>‹#›</a:t>
            </a:fld>
            <a:endParaRPr lang="en-US"/>
          </a:p>
        </p:txBody>
      </p:sp>
      <p:sp>
        <p:nvSpPr>
          <p:cNvPr id="8" name="Rectangle 7"/>
          <p:cNvSpPr/>
          <p:nvPr userDrawn="1"/>
        </p:nvSpPr>
        <p:spPr>
          <a:xfrm>
            <a:off x="0" y="0"/>
            <a:ext cx="9144000" cy="6858000"/>
          </a:xfrm>
          <a:prstGeom prst="rect">
            <a:avLst/>
          </a:prstGeom>
          <a:solidFill>
            <a:srgbClr val="E9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3" descr="C:\Users\chris.garces\Desktop\imagen\PATHFINDER\Image selects\lorez for PPT\Picture1.jpg"/>
          <p:cNvPicPr>
            <a:picLocks noChangeAspect="1" noChangeArrowheads="1"/>
          </p:cNvPicPr>
          <p:nvPr userDrawn="1"/>
        </p:nvPicPr>
        <p:blipFill>
          <a:blip r:embed="rId2" cstate="print"/>
          <a:srcRect l="111" t="8514" r="111" b="8953"/>
          <a:stretch>
            <a:fillRect/>
          </a:stretch>
        </p:blipFill>
        <p:spPr bwMode="auto">
          <a:xfrm>
            <a:off x="254833" y="254754"/>
            <a:ext cx="8641242" cy="4766951"/>
          </a:xfrm>
          <a:prstGeom prst="rect">
            <a:avLst/>
          </a:prstGeom>
          <a:noFill/>
          <a:effectLst>
            <a:outerShdw blurRad="63500" sx="102000" sy="102000" algn="ctr" rotWithShape="0">
              <a:prstClr val="black">
                <a:alpha val="40000"/>
              </a:prstClr>
            </a:outerShdw>
          </a:effectLst>
        </p:spPr>
      </p:pic>
      <p:sp>
        <p:nvSpPr>
          <p:cNvPr id="12" name="Rectangle 11"/>
          <p:cNvSpPr/>
          <p:nvPr userDrawn="1"/>
        </p:nvSpPr>
        <p:spPr>
          <a:xfrm>
            <a:off x="254833" y="467175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0"/>
          <p:cNvGrpSpPr/>
          <p:nvPr userDrawn="1"/>
        </p:nvGrpSpPr>
        <p:grpSpPr>
          <a:xfrm>
            <a:off x="6017189" y="4669861"/>
            <a:ext cx="955218" cy="369332"/>
            <a:chOff x="1219200" y="3244334"/>
            <a:chExt cx="955218" cy="369332"/>
          </a:xfrm>
        </p:grpSpPr>
        <p:cxnSp>
          <p:nvCxnSpPr>
            <p:cNvPr id="14" name="Straight Connector 13"/>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grpSp>
        <p:nvGrpSpPr>
          <p:cNvPr id="19" name="Group 136"/>
          <p:cNvGrpSpPr/>
          <p:nvPr userDrawn="1"/>
        </p:nvGrpSpPr>
        <p:grpSpPr>
          <a:xfrm>
            <a:off x="7028997" y="4669861"/>
            <a:ext cx="1634635" cy="369332"/>
            <a:chOff x="1219200" y="3244334"/>
            <a:chExt cx="1634635" cy="369332"/>
          </a:xfrm>
        </p:grpSpPr>
        <p:cxnSp>
          <p:nvCxnSpPr>
            <p:cNvPr id="20" name="Straight Connector 1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25" name="Group 142"/>
          <p:cNvGrpSpPr/>
          <p:nvPr userDrawn="1"/>
        </p:nvGrpSpPr>
        <p:grpSpPr>
          <a:xfrm>
            <a:off x="5005381" y="4669861"/>
            <a:ext cx="955218" cy="369332"/>
            <a:chOff x="1219200" y="3244334"/>
            <a:chExt cx="955218" cy="369332"/>
          </a:xfrm>
        </p:grpSpPr>
        <p:cxnSp>
          <p:nvCxnSpPr>
            <p:cNvPr id="26" name="Straight Connector 25"/>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31" name="TextBox 30"/>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32" name="Group 111"/>
          <p:cNvGrpSpPr/>
          <p:nvPr userDrawn="1"/>
        </p:nvGrpSpPr>
        <p:grpSpPr>
          <a:xfrm>
            <a:off x="1055557" y="4669861"/>
            <a:ext cx="955218" cy="369332"/>
            <a:chOff x="1219200" y="3244334"/>
            <a:chExt cx="955218" cy="369332"/>
          </a:xfrm>
        </p:grpSpPr>
        <p:cxnSp>
          <p:nvCxnSpPr>
            <p:cNvPr id="33"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38" name="Group 112"/>
          <p:cNvGrpSpPr/>
          <p:nvPr userDrawn="1"/>
        </p:nvGrpSpPr>
        <p:grpSpPr>
          <a:xfrm>
            <a:off x="1969957" y="4669861"/>
            <a:ext cx="955218" cy="369332"/>
            <a:chOff x="1219200" y="3244334"/>
            <a:chExt cx="955218" cy="369332"/>
          </a:xfrm>
        </p:grpSpPr>
        <p:cxnSp>
          <p:nvCxnSpPr>
            <p:cNvPr id="39" name="Straight Connector 38"/>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44" name="Group 118"/>
          <p:cNvGrpSpPr/>
          <p:nvPr userDrawn="1"/>
        </p:nvGrpSpPr>
        <p:grpSpPr>
          <a:xfrm>
            <a:off x="2981765" y="4669861"/>
            <a:ext cx="955218" cy="369332"/>
            <a:chOff x="1219200" y="3244334"/>
            <a:chExt cx="955218" cy="369332"/>
          </a:xfrm>
        </p:grpSpPr>
        <p:cxnSp>
          <p:nvCxnSpPr>
            <p:cNvPr id="45" name="Straight Connector 4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50" name="Group 124"/>
          <p:cNvGrpSpPr/>
          <p:nvPr userDrawn="1"/>
        </p:nvGrpSpPr>
        <p:grpSpPr>
          <a:xfrm>
            <a:off x="3993573" y="4669861"/>
            <a:ext cx="955218" cy="369332"/>
            <a:chOff x="1219200" y="3244334"/>
            <a:chExt cx="955218" cy="369332"/>
          </a:xfrm>
        </p:grpSpPr>
        <p:cxnSp>
          <p:nvCxnSpPr>
            <p:cNvPr id="51" name="Straight Connector 50"/>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sp>
        <p:nvSpPr>
          <p:cNvPr id="56"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1271793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CA5D5-8954-4250-8189-B012F1DC19CC}" type="datetimeFigureOut">
              <a:rPr lang="en-US" smtClean="0"/>
              <a:pPr/>
              <a:t>5/5/2011</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12E88-0CA3-4DEB-A1EA-852F0FFD6A7B}" type="slidenum">
              <a:rPr lang="en-US" smtClean="0"/>
              <a:pPr/>
              <a:t>‹#›</a:t>
            </a:fld>
            <a:endParaRPr lang="en-US"/>
          </a:p>
        </p:txBody>
      </p:sp>
      <p:sp>
        <p:nvSpPr>
          <p:cNvPr id="8" name="Rectangle 7"/>
          <p:cNvSpPr/>
          <p:nvPr userDrawn="1"/>
        </p:nvSpPr>
        <p:spPr>
          <a:xfrm>
            <a:off x="0" y="0"/>
            <a:ext cx="9144000" cy="6858000"/>
          </a:xfrm>
          <a:prstGeom prst="rect">
            <a:avLst/>
          </a:prstGeom>
          <a:solidFill>
            <a:srgbClr val="55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7215" b="4853"/>
          <a:stretch/>
        </p:blipFill>
        <p:spPr>
          <a:xfrm>
            <a:off x="255967" y="272219"/>
            <a:ext cx="8641080" cy="4749486"/>
          </a:xfrm>
          <a:prstGeom prst="rect">
            <a:avLst/>
          </a:prstGeom>
        </p:spPr>
      </p:pic>
      <p:pic>
        <p:nvPicPr>
          <p:cNvPr id="10" name="Picture 9" descr="\\Sea-files\ddbdirect agency\Presentations\MICROSOFT\MST E38364 GFF PPT\GFF Assets\spotlight.png"/>
          <p:cNvPicPr>
            <a:picLocks noChangeAspect="1" noChangeArrowheads="1"/>
          </p:cNvPicPr>
          <p:nvPr userDrawn="1"/>
        </p:nvPicPr>
        <p:blipFill>
          <a:blip r:embed="rId3" cstate="print"/>
          <a:srcRect t="2241" r="15493"/>
          <a:stretch>
            <a:fillRect/>
          </a:stretch>
        </p:blipFill>
        <p:spPr bwMode="auto">
          <a:xfrm rot="10800000">
            <a:off x="4507" y="1"/>
            <a:ext cx="9144000" cy="6858000"/>
          </a:xfrm>
          <a:prstGeom prst="rect">
            <a:avLst/>
          </a:prstGeom>
          <a:noFill/>
        </p:spPr>
      </p:pic>
      <p:sp>
        <p:nvSpPr>
          <p:cNvPr id="11" name="Frame 10"/>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userDrawn="1"/>
        </p:nvSpPr>
        <p:spPr>
          <a:xfrm>
            <a:off x="254833" y="467175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0"/>
          <p:cNvGrpSpPr/>
          <p:nvPr userDrawn="1"/>
        </p:nvGrpSpPr>
        <p:grpSpPr>
          <a:xfrm>
            <a:off x="6017189" y="4669861"/>
            <a:ext cx="955218" cy="369332"/>
            <a:chOff x="1219200" y="3244334"/>
            <a:chExt cx="955218" cy="369332"/>
          </a:xfrm>
        </p:grpSpPr>
        <p:cxnSp>
          <p:nvCxnSpPr>
            <p:cNvPr id="15" name="Straight Connector 1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grpSp>
        <p:nvGrpSpPr>
          <p:cNvPr id="20" name="Group 136"/>
          <p:cNvGrpSpPr/>
          <p:nvPr userDrawn="1"/>
        </p:nvGrpSpPr>
        <p:grpSpPr>
          <a:xfrm>
            <a:off x="7028997" y="4669861"/>
            <a:ext cx="1634635" cy="369332"/>
            <a:chOff x="1219200" y="3244334"/>
            <a:chExt cx="1634635" cy="369332"/>
          </a:xfrm>
        </p:grpSpPr>
        <p:cxnSp>
          <p:nvCxnSpPr>
            <p:cNvPr id="21" name="Straight Connector 20"/>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26" name="Group 142"/>
          <p:cNvGrpSpPr/>
          <p:nvPr userDrawn="1"/>
        </p:nvGrpSpPr>
        <p:grpSpPr>
          <a:xfrm>
            <a:off x="5005381" y="4669861"/>
            <a:ext cx="955218" cy="369332"/>
            <a:chOff x="1219200" y="3244334"/>
            <a:chExt cx="955218" cy="369332"/>
          </a:xfrm>
        </p:grpSpPr>
        <p:cxnSp>
          <p:nvCxnSpPr>
            <p:cNvPr id="27" name="Straight Connector 26"/>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32" name="TextBox 31"/>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33" name="Group 111"/>
          <p:cNvGrpSpPr/>
          <p:nvPr userDrawn="1"/>
        </p:nvGrpSpPr>
        <p:grpSpPr>
          <a:xfrm>
            <a:off x="1055557" y="4669861"/>
            <a:ext cx="955218" cy="369332"/>
            <a:chOff x="1219200" y="3244334"/>
            <a:chExt cx="955218" cy="369332"/>
          </a:xfrm>
        </p:grpSpPr>
        <p:cxnSp>
          <p:nvCxnSpPr>
            <p:cNvPr id="34"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39" name="Group 112"/>
          <p:cNvGrpSpPr/>
          <p:nvPr userDrawn="1"/>
        </p:nvGrpSpPr>
        <p:grpSpPr>
          <a:xfrm>
            <a:off x="1969957" y="4669861"/>
            <a:ext cx="955218" cy="369332"/>
            <a:chOff x="1219200" y="3244334"/>
            <a:chExt cx="955218" cy="369332"/>
          </a:xfrm>
        </p:grpSpPr>
        <p:cxnSp>
          <p:nvCxnSpPr>
            <p:cNvPr id="40" name="Straight Connector 3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45" name="Group 118"/>
          <p:cNvGrpSpPr/>
          <p:nvPr userDrawn="1"/>
        </p:nvGrpSpPr>
        <p:grpSpPr>
          <a:xfrm>
            <a:off x="2981765" y="4669861"/>
            <a:ext cx="955218" cy="369332"/>
            <a:chOff x="1219200" y="3244334"/>
            <a:chExt cx="955218" cy="369332"/>
          </a:xfrm>
        </p:grpSpPr>
        <p:cxnSp>
          <p:nvCxnSpPr>
            <p:cNvPr id="46" name="Straight Connector 45"/>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51" name="Group 124"/>
          <p:cNvGrpSpPr/>
          <p:nvPr userDrawn="1"/>
        </p:nvGrpSpPr>
        <p:grpSpPr>
          <a:xfrm>
            <a:off x="3993573" y="4669861"/>
            <a:ext cx="955218" cy="369332"/>
            <a:chOff x="1219200" y="3244334"/>
            <a:chExt cx="955218" cy="369332"/>
          </a:xfrm>
        </p:grpSpPr>
        <p:cxnSp>
          <p:nvCxnSpPr>
            <p:cNvPr id="52" name="Straight Connector 5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sp>
        <p:nvSpPr>
          <p:cNvPr id="57"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145638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AC30B-1643-4EAD-9CA1-BEFED523D22A}" type="datetimeFigureOut">
              <a:rPr lang="en-US" smtClean="0"/>
              <a:pPr/>
              <a:t>5/5/2011</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25435-3BC1-46AB-AD4A-5F418DBEC83C}" type="slidenum">
              <a:rPr lang="en-US" smtClean="0"/>
              <a:pPr/>
              <a:t>‹#›</a:t>
            </a:fld>
            <a:endParaRPr lang="en-US"/>
          </a:p>
        </p:txBody>
      </p:sp>
      <p:sp>
        <p:nvSpPr>
          <p:cNvPr id="8" name="Rectangle 7"/>
          <p:cNvSpPr/>
          <p:nvPr userDrawn="1"/>
        </p:nvSpPr>
        <p:spPr>
          <a:xfrm>
            <a:off x="0" y="0"/>
            <a:ext cx="9144000" cy="6858000"/>
          </a:xfrm>
          <a:prstGeom prst="rect">
            <a:avLst/>
          </a:prstGeom>
          <a:solidFill>
            <a:srgbClr val="A3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3061" b="14488"/>
          <a:stretch/>
        </p:blipFill>
        <p:spPr>
          <a:xfrm>
            <a:off x="254833" y="268332"/>
            <a:ext cx="8641080" cy="4770333"/>
          </a:xfrm>
          <a:prstGeom prst="rect">
            <a:avLst/>
          </a:prstGeom>
        </p:spPr>
      </p:pic>
      <p:pic>
        <p:nvPicPr>
          <p:cNvPr id="10" name="Picture 9" descr="\\Sea-files\ddbdirect agency\Presentations\MICROSOFT\MST E38364 GFF PPT\GFF Assets\spotlight.png"/>
          <p:cNvPicPr>
            <a:picLocks noChangeAspect="1" noChangeArrowheads="1"/>
          </p:cNvPicPr>
          <p:nvPr userDrawn="1"/>
        </p:nvPicPr>
        <p:blipFill>
          <a:blip r:embed="rId3" cstate="print"/>
          <a:srcRect t="2241" r="15493"/>
          <a:stretch>
            <a:fillRect/>
          </a:stretch>
        </p:blipFill>
        <p:spPr bwMode="auto">
          <a:xfrm rot="10800000">
            <a:off x="3373" y="0"/>
            <a:ext cx="9144000" cy="6858000"/>
          </a:xfrm>
          <a:prstGeom prst="rect">
            <a:avLst/>
          </a:prstGeom>
          <a:noFill/>
        </p:spPr>
      </p:pic>
      <p:sp>
        <p:nvSpPr>
          <p:cNvPr id="11" name="Frame 10"/>
          <p:cNvSpPr/>
          <p:nvPr userDrawn="1"/>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userDrawn="1"/>
        </p:nvSpPr>
        <p:spPr>
          <a:xfrm>
            <a:off x="254833" y="4688713"/>
            <a:ext cx="8641080" cy="349952"/>
          </a:xfrm>
          <a:prstGeom prst="rect">
            <a:avLst/>
          </a:pr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0"/>
          <p:cNvGrpSpPr/>
          <p:nvPr userDrawn="1"/>
        </p:nvGrpSpPr>
        <p:grpSpPr>
          <a:xfrm>
            <a:off x="6017189" y="4669861"/>
            <a:ext cx="955218" cy="369332"/>
            <a:chOff x="1219200" y="3244334"/>
            <a:chExt cx="955218" cy="369332"/>
          </a:xfrm>
        </p:grpSpPr>
        <p:cxnSp>
          <p:nvCxnSpPr>
            <p:cNvPr id="15" name="Straight Connector 14"/>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60</a:t>
              </a:r>
              <a:endParaRPr lang="en-US" dirty="0">
                <a:solidFill>
                  <a:schemeClr val="bg1"/>
                </a:solidFill>
              </a:endParaRPr>
            </a:p>
          </p:txBody>
        </p:sp>
      </p:grpSp>
      <p:grpSp>
        <p:nvGrpSpPr>
          <p:cNvPr id="20" name="Group 136"/>
          <p:cNvGrpSpPr/>
          <p:nvPr userDrawn="1"/>
        </p:nvGrpSpPr>
        <p:grpSpPr>
          <a:xfrm>
            <a:off x="7028997" y="4669861"/>
            <a:ext cx="1634635" cy="369332"/>
            <a:chOff x="1219200" y="3244334"/>
            <a:chExt cx="1634635" cy="369332"/>
          </a:xfrm>
        </p:grpSpPr>
        <p:cxnSp>
          <p:nvCxnSpPr>
            <p:cNvPr id="21" name="Straight Connector 20"/>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55714" y="3244334"/>
              <a:ext cx="1098121" cy="369332"/>
            </a:xfrm>
            <a:prstGeom prst="rect">
              <a:avLst/>
            </a:prstGeom>
            <a:noFill/>
          </p:spPr>
          <p:txBody>
            <a:bodyPr wrap="none" rtlCol="0">
              <a:spAutoFit/>
            </a:bodyPr>
            <a:lstStyle/>
            <a:p>
              <a:r>
                <a:rPr lang="en-US" dirty="0" smtClean="0">
                  <a:solidFill>
                    <a:schemeClr val="bg1"/>
                  </a:solidFill>
                </a:rPr>
                <a:t>LIFELONG</a:t>
              </a:r>
              <a:endParaRPr lang="en-US" dirty="0">
                <a:solidFill>
                  <a:schemeClr val="bg1"/>
                </a:solidFill>
              </a:endParaRPr>
            </a:p>
          </p:txBody>
        </p:sp>
      </p:grpSp>
      <p:grpSp>
        <p:nvGrpSpPr>
          <p:cNvPr id="26" name="Group 142"/>
          <p:cNvGrpSpPr/>
          <p:nvPr userDrawn="1"/>
        </p:nvGrpSpPr>
        <p:grpSpPr>
          <a:xfrm>
            <a:off x="5005381" y="4669861"/>
            <a:ext cx="955218" cy="369332"/>
            <a:chOff x="1219200" y="3244334"/>
            <a:chExt cx="955218" cy="369332"/>
          </a:xfrm>
        </p:grpSpPr>
        <p:cxnSp>
          <p:nvCxnSpPr>
            <p:cNvPr id="27" name="Straight Connector 26"/>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50</a:t>
              </a:r>
              <a:endParaRPr lang="en-US" dirty="0">
                <a:solidFill>
                  <a:schemeClr val="bg1"/>
                </a:solidFill>
              </a:endParaRPr>
            </a:p>
          </p:txBody>
        </p:sp>
      </p:grpSp>
      <p:sp>
        <p:nvSpPr>
          <p:cNvPr id="32" name="TextBox 31"/>
          <p:cNvSpPr txBox="1"/>
          <p:nvPr userDrawn="1"/>
        </p:nvSpPr>
        <p:spPr>
          <a:xfrm>
            <a:off x="293557" y="4669861"/>
            <a:ext cx="746679" cy="369332"/>
          </a:xfrm>
          <a:prstGeom prst="rect">
            <a:avLst/>
          </a:prstGeom>
          <a:noFill/>
        </p:spPr>
        <p:txBody>
          <a:bodyPr wrap="none" rtlCol="0">
            <a:spAutoFit/>
          </a:bodyPr>
          <a:lstStyle/>
          <a:p>
            <a:r>
              <a:rPr lang="en-US" dirty="0" smtClean="0">
                <a:solidFill>
                  <a:schemeClr val="bg1"/>
                </a:solidFill>
              </a:rPr>
              <a:t>BIRTH</a:t>
            </a:r>
            <a:endParaRPr lang="en-US" dirty="0">
              <a:solidFill>
                <a:schemeClr val="bg1"/>
              </a:solidFill>
            </a:endParaRPr>
          </a:p>
        </p:txBody>
      </p:sp>
      <p:grpSp>
        <p:nvGrpSpPr>
          <p:cNvPr id="33" name="Group 111"/>
          <p:cNvGrpSpPr/>
          <p:nvPr userDrawn="1"/>
        </p:nvGrpSpPr>
        <p:grpSpPr>
          <a:xfrm>
            <a:off x="1055557" y="4669861"/>
            <a:ext cx="955218" cy="369332"/>
            <a:chOff x="1219200" y="3244334"/>
            <a:chExt cx="955218" cy="369332"/>
          </a:xfrm>
        </p:grpSpPr>
        <p:cxnSp>
          <p:nvCxnSpPr>
            <p:cNvPr id="34" name="Straight Connector 1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1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1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1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grpSp>
      <p:grpSp>
        <p:nvGrpSpPr>
          <p:cNvPr id="39" name="Group 112"/>
          <p:cNvGrpSpPr/>
          <p:nvPr userDrawn="1"/>
        </p:nvGrpSpPr>
        <p:grpSpPr>
          <a:xfrm>
            <a:off x="1969957" y="4669861"/>
            <a:ext cx="955218" cy="369332"/>
            <a:chOff x="1219200" y="3244334"/>
            <a:chExt cx="955218" cy="369332"/>
          </a:xfrm>
        </p:grpSpPr>
        <p:cxnSp>
          <p:nvCxnSpPr>
            <p:cNvPr id="40" name="Straight Connector 39"/>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grpSp>
        <p:nvGrpSpPr>
          <p:cNvPr id="45" name="Group 118"/>
          <p:cNvGrpSpPr/>
          <p:nvPr userDrawn="1"/>
        </p:nvGrpSpPr>
        <p:grpSpPr>
          <a:xfrm>
            <a:off x="2981765" y="4669861"/>
            <a:ext cx="955218" cy="369332"/>
            <a:chOff x="1219200" y="3244334"/>
            <a:chExt cx="955218" cy="369332"/>
          </a:xfrm>
        </p:grpSpPr>
        <p:cxnSp>
          <p:nvCxnSpPr>
            <p:cNvPr id="46" name="Straight Connector 45"/>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grpSp>
      <p:grpSp>
        <p:nvGrpSpPr>
          <p:cNvPr id="51" name="Group 124"/>
          <p:cNvGrpSpPr/>
          <p:nvPr userDrawn="1"/>
        </p:nvGrpSpPr>
        <p:grpSpPr>
          <a:xfrm>
            <a:off x="3993573" y="4669861"/>
            <a:ext cx="955218" cy="369332"/>
            <a:chOff x="1219200" y="3244334"/>
            <a:chExt cx="955218" cy="369332"/>
          </a:xfrm>
        </p:grpSpPr>
        <p:cxnSp>
          <p:nvCxnSpPr>
            <p:cNvPr id="52" name="Straight Connector 51"/>
            <p:cNvCxnSpPr/>
            <p:nvPr/>
          </p:nvCxnSpPr>
          <p:spPr>
            <a:xfrm rot="5400000">
              <a:off x="11871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3395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19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644396" y="3429000"/>
              <a:ext cx="64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55714" y="3244334"/>
              <a:ext cx="418704" cy="369332"/>
            </a:xfrm>
            <a:prstGeom prst="rect">
              <a:avLst/>
            </a:prstGeom>
            <a:noFill/>
          </p:spPr>
          <p:txBody>
            <a:bodyPr wrap="none" rtlCol="0">
              <a:spAutoFit/>
            </a:bodyPr>
            <a:lstStyle/>
            <a:p>
              <a:r>
                <a:rPr lang="en-US" dirty="0" smtClean="0">
                  <a:solidFill>
                    <a:schemeClr val="bg1"/>
                  </a:solidFill>
                </a:rPr>
                <a:t>40</a:t>
              </a:r>
              <a:endParaRPr lang="en-US" dirty="0">
                <a:solidFill>
                  <a:schemeClr val="bg1"/>
                </a:solidFill>
              </a:endParaRPr>
            </a:p>
          </p:txBody>
        </p:sp>
      </p:grpSp>
      <p:sp>
        <p:nvSpPr>
          <p:cNvPr id="57" name="Text Placeholder 55"/>
          <p:cNvSpPr>
            <a:spLocks noGrp="1"/>
          </p:cNvSpPr>
          <p:nvPr>
            <p:ph type="body" sz="quarter" idx="10" hasCustomPrompt="1"/>
          </p:nvPr>
        </p:nvSpPr>
        <p:spPr>
          <a:xfrm>
            <a:off x="542925" y="5503863"/>
            <a:ext cx="6134100" cy="715962"/>
          </a:xfrm>
          <a:prstGeom prst="rect">
            <a:avLst/>
          </a:prstGeom>
        </p:spPr>
        <p:txBody>
          <a:bodyPr/>
          <a:lstStyle>
            <a:lvl1pPr marL="0" indent="0">
              <a:buNone/>
              <a:defRPr b="1" baseline="0">
                <a:solidFill>
                  <a:srgbClr val="FFFFFF"/>
                </a:solidFill>
                <a:effectLst>
                  <a:outerShdw blurRad="38100" dist="38100" dir="2700000" algn="tl">
                    <a:srgbClr val="000000">
                      <a:alpha val="43137"/>
                    </a:srgb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Transition slide title</a:t>
            </a:r>
            <a:endParaRPr lang="en-US" dirty="0"/>
          </a:p>
        </p:txBody>
      </p:sp>
    </p:spTree>
    <p:extLst>
      <p:ext uri="{BB962C8B-B14F-4D97-AF65-F5344CB8AC3E}">
        <p14:creationId xmlns="" xmlns:p14="http://schemas.microsoft.com/office/powerpoint/2010/main" val="241252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1310" y="10668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spTree>
    <p:extLst>
      <p:ext uri="{BB962C8B-B14F-4D97-AF65-F5344CB8AC3E}">
        <p14:creationId xmlns="" xmlns:p14="http://schemas.microsoft.com/office/powerpoint/2010/main" val="2762363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fld id="{E7A588A4-B8EA-4266-A045-BD27E7DEC8C3}" type="datetime1">
              <a:rPr lang="en-US"/>
              <a:pPr>
                <a:defRPr/>
              </a:pPr>
              <a:t>5/5/2011</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
        <p:nvSpPr>
          <p:cNvPr id="6" name="Rectangle 17"/>
          <p:cNvSpPr>
            <a:spLocks noGrp="1" noChangeArrowheads="1"/>
          </p:cNvSpPr>
          <p:nvPr>
            <p:ph type="sldNum" sz="quarter" idx="12"/>
          </p:nvPr>
        </p:nvSpPr>
        <p:spPr>
          <a:ln/>
        </p:spPr>
        <p:txBody>
          <a:bodyPr/>
          <a:lstStyle>
            <a:lvl1pPr>
              <a:defRPr/>
            </a:lvl1pPr>
          </a:lstStyle>
          <a:p>
            <a:pPr>
              <a:defRPr/>
            </a:pPr>
            <a:fld id="{249C4C59-A962-4800-A957-599E6287AB1C}" type="slidenum">
              <a:rPr lang="en-US"/>
              <a:pPr>
                <a:defRPr/>
              </a:pPr>
              <a:t>‹#›</a:t>
            </a:fld>
            <a:endParaRPr lang="en-US"/>
          </a:p>
        </p:txBody>
      </p:sp>
    </p:spTree>
    <p:extLst>
      <p:ext uri="{BB962C8B-B14F-4D97-AF65-F5344CB8AC3E}">
        <p14:creationId xmlns="" xmlns:p14="http://schemas.microsoft.com/office/powerpoint/2010/main" val="920960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2D68219-D43F-429C-9EF8-72FCEB8AC1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1311" y="3810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0839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59" name="Group 58"/>
          <p:cNvGrpSpPr/>
          <p:nvPr userDrawn="1"/>
        </p:nvGrpSpPr>
        <p:grpSpPr>
          <a:xfrm>
            <a:off x="2275368" y="1184776"/>
            <a:ext cx="6644718" cy="4846320"/>
            <a:chOff x="2275368" y="1446028"/>
            <a:chExt cx="6644718" cy="4671342"/>
          </a:xfrm>
          <a:effectLst>
            <a:outerShdw blurRad="127000" sx="102000" sy="102000" algn="ctr" rotWithShape="0">
              <a:schemeClr val="tx1">
                <a:lumMod val="75000"/>
                <a:lumOff val="25000"/>
                <a:alpha val="40000"/>
              </a:schemeClr>
            </a:outerShdw>
          </a:effectLst>
        </p:grpSpPr>
        <p:sp>
          <p:nvSpPr>
            <p:cNvPr id="60" name="Rectangle 59"/>
            <p:cNvSpPr/>
            <p:nvPr/>
          </p:nvSpPr>
          <p:spPr>
            <a:xfrm>
              <a:off x="2275369" y="1450942"/>
              <a:ext cx="6644717" cy="4662779"/>
            </a:xfrm>
            <a:prstGeom prst="rect">
              <a:avLst/>
            </a:prstGeom>
            <a:solidFill>
              <a:schemeClr val="bg1"/>
            </a:solidFill>
            <a:ln>
              <a:noFill/>
            </a:ln>
            <a:effectLst>
              <a:outerShdw blurRad="114300" sx="102000" sy="102000" algn="ctr" rotWithShape="0">
                <a:srgbClr val="9B8C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275368" y="1446028"/>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75369" y="6027454"/>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268239" y="1184776"/>
            <a:ext cx="1938934" cy="4846320"/>
            <a:chOff x="268239" y="1446028"/>
            <a:chExt cx="1938934" cy="4671342"/>
          </a:xfrm>
          <a:effectLst>
            <a:outerShdw blurRad="127000" sx="102000" sy="102000" algn="ctr" rotWithShape="0">
              <a:schemeClr val="tx1">
                <a:lumMod val="75000"/>
                <a:lumOff val="25000"/>
                <a:alpha val="40000"/>
              </a:schemeClr>
            </a:outerShdw>
          </a:effectLst>
        </p:grpSpPr>
        <p:sp>
          <p:nvSpPr>
            <p:cNvPr id="64" name="Rectangle 63"/>
            <p:cNvSpPr/>
            <p:nvPr/>
          </p:nvSpPr>
          <p:spPr>
            <a:xfrm>
              <a:off x="268239" y="1467293"/>
              <a:ext cx="1927712" cy="46464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268239" y="1446028"/>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239" y="6025930"/>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123"/>
          <p:cNvSpPr>
            <a:spLocks noGrp="1"/>
          </p:cNvSpPr>
          <p:nvPr>
            <p:ph type="body" sz="quarter" idx="19" hasCustomPrompt="1"/>
          </p:nvPr>
        </p:nvSpPr>
        <p:spPr>
          <a:xfrm>
            <a:off x="2611928" y="1441450"/>
            <a:ext cx="5272087" cy="352425"/>
          </a:xfrm>
        </p:spPr>
        <p:txBody>
          <a:bodyPr>
            <a:noAutofit/>
          </a:bodyPr>
          <a:lstStyle>
            <a:lvl1pPr marL="0" indent="0">
              <a:buNone/>
              <a:defRPr sz="1600"/>
            </a:lvl1pPr>
          </a:lstStyle>
          <a:p>
            <a:pPr>
              <a:lnSpc>
                <a:spcPts val="2300"/>
              </a:lnSpc>
            </a:pPr>
            <a:r>
              <a:rPr lang="en-US" sz="2000" dirty="0" smtClean="0">
                <a:solidFill>
                  <a:schemeClr val="tx1">
                    <a:lumMod val="75000"/>
                    <a:lumOff val="25000"/>
                  </a:schemeClr>
                </a:solidFill>
              </a:rPr>
              <a:t>Picture caption goes here</a:t>
            </a:r>
            <a:endParaRPr lang="en-US" sz="2000" b="1" dirty="0" smtClean="0"/>
          </a:p>
        </p:txBody>
      </p:sp>
      <p:sp>
        <p:nvSpPr>
          <p:cNvPr id="69" name="Text Placeholder 3"/>
          <p:cNvSpPr>
            <a:spLocks noGrp="1"/>
          </p:cNvSpPr>
          <p:nvPr>
            <p:ph type="body" sz="half" idx="2"/>
          </p:nvPr>
        </p:nvSpPr>
        <p:spPr>
          <a:xfrm>
            <a:off x="295473" y="1676400"/>
            <a:ext cx="1838127" cy="4038600"/>
          </a:xfrm>
        </p:spPr>
        <p:txBody>
          <a:bodyPr/>
          <a:lstStyle>
            <a:lvl1pPr marL="285750" indent="-28575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44702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slid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2275368" y="533400"/>
            <a:ext cx="6644718" cy="5497696"/>
            <a:chOff x="2275368" y="1446028"/>
            <a:chExt cx="6644718" cy="4671342"/>
          </a:xfrm>
          <a:effectLst>
            <a:outerShdw blurRad="127000" sx="102000" sy="102000" algn="ctr" rotWithShape="0">
              <a:schemeClr val="tx1">
                <a:lumMod val="75000"/>
                <a:lumOff val="25000"/>
                <a:alpha val="40000"/>
              </a:schemeClr>
            </a:outerShdw>
          </a:effectLst>
        </p:grpSpPr>
        <p:sp>
          <p:nvSpPr>
            <p:cNvPr id="60" name="Rectangle 59"/>
            <p:cNvSpPr/>
            <p:nvPr/>
          </p:nvSpPr>
          <p:spPr>
            <a:xfrm>
              <a:off x="2275369" y="1450942"/>
              <a:ext cx="6644717" cy="4662779"/>
            </a:xfrm>
            <a:prstGeom prst="rect">
              <a:avLst/>
            </a:prstGeom>
            <a:solidFill>
              <a:schemeClr val="bg1"/>
            </a:solidFill>
            <a:ln>
              <a:noFill/>
            </a:ln>
            <a:effectLst>
              <a:outerShdw blurRad="114300" sx="102000" sy="102000" algn="ctr" rotWithShape="0">
                <a:srgbClr val="9B8C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275368" y="1446028"/>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75369" y="6027454"/>
              <a:ext cx="6644717" cy="89916"/>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268239" y="533400"/>
            <a:ext cx="1938934" cy="5497696"/>
            <a:chOff x="268239" y="1446028"/>
            <a:chExt cx="1938934" cy="4671342"/>
          </a:xfrm>
          <a:effectLst>
            <a:outerShdw blurRad="127000" sx="102000" sy="102000" algn="ctr" rotWithShape="0">
              <a:schemeClr val="tx1">
                <a:lumMod val="75000"/>
                <a:lumOff val="25000"/>
                <a:alpha val="40000"/>
              </a:schemeClr>
            </a:outerShdw>
          </a:effectLst>
        </p:grpSpPr>
        <p:sp>
          <p:nvSpPr>
            <p:cNvPr id="64" name="Rectangle 63"/>
            <p:cNvSpPr/>
            <p:nvPr/>
          </p:nvSpPr>
          <p:spPr>
            <a:xfrm>
              <a:off x="268239" y="1467293"/>
              <a:ext cx="1927712" cy="46464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268239" y="1446028"/>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239" y="6025930"/>
              <a:ext cx="1938934" cy="91440"/>
            </a:xfrm>
            <a:prstGeom prst="rect">
              <a:avLst/>
            </a:prstGeom>
            <a:solidFill>
              <a:srgbClr val="007F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123"/>
          <p:cNvSpPr>
            <a:spLocks noGrp="1"/>
          </p:cNvSpPr>
          <p:nvPr>
            <p:ph type="body" sz="quarter" idx="19" hasCustomPrompt="1"/>
          </p:nvPr>
        </p:nvSpPr>
        <p:spPr>
          <a:xfrm>
            <a:off x="2514600" y="914400"/>
            <a:ext cx="5272087" cy="352425"/>
          </a:xfrm>
        </p:spPr>
        <p:txBody>
          <a:bodyPr>
            <a:noAutofit/>
          </a:bodyPr>
          <a:lstStyle>
            <a:lvl1pPr marL="0" indent="0">
              <a:buNone/>
              <a:defRPr sz="1600"/>
            </a:lvl1pPr>
          </a:lstStyle>
          <a:p>
            <a:pPr>
              <a:lnSpc>
                <a:spcPts val="2300"/>
              </a:lnSpc>
            </a:pPr>
            <a:r>
              <a:rPr lang="en-US" sz="2000" dirty="0" smtClean="0">
                <a:solidFill>
                  <a:schemeClr val="tx1">
                    <a:lumMod val="75000"/>
                    <a:lumOff val="25000"/>
                  </a:schemeClr>
                </a:solidFill>
              </a:rPr>
              <a:t>Graph/photo caption goes here</a:t>
            </a:r>
            <a:endParaRPr lang="en-US" sz="2000" b="1" dirty="0" smtClean="0"/>
          </a:p>
        </p:txBody>
      </p:sp>
      <p:sp>
        <p:nvSpPr>
          <p:cNvPr id="69" name="Text Placeholder 3"/>
          <p:cNvSpPr>
            <a:spLocks noGrp="1"/>
          </p:cNvSpPr>
          <p:nvPr>
            <p:ph type="body" sz="half" idx="2"/>
          </p:nvPr>
        </p:nvSpPr>
        <p:spPr>
          <a:xfrm>
            <a:off x="295473" y="914400"/>
            <a:ext cx="1838127" cy="4800600"/>
          </a:xfrm>
        </p:spPr>
        <p:txBody>
          <a:bodyPr/>
          <a:lstStyle>
            <a:lvl1pPr marL="285750" indent="-28575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8882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hoto slid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52" name="Left Bracket 51"/>
          <p:cNvSpPr/>
          <p:nvPr userDrawn="1"/>
        </p:nvSpPr>
        <p:spPr>
          <a:xfrm>
            <a:off x="331197"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p:cNvSpPr/>
          <p:nvPr userDrawn="1"/>
        </p:nvSpPr>
        <p:spPr>
          <a:xfrm flipH="1">
            <a:off x="8629062" y="312422"/>
            <a:ext cx="146304" cy="457200"/>
          </a:xfrm>
          <a:prstGeom prst="leftBracket">
            <a:avLst>
              <a:gd name="adj" fmla="val 0"/>
            </a:avLst>
          </a:prstGeom>
          <a:ln w="19050">
            <a:solidFill>
              <a:srgbClr val="8A7A67"/>
            </a:solidFill>
          </a:ln>
          <a:effectLst>
            <a:outerShdw blurRad="50800" dist="38100" dir="2700000" algn="tl" rotWithShape="0">
              <a:srgbClr val="8A7A67">
                <a:alpha val="4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 Placeholder 2"/>
          <p:cNvSpPr>
            <a:spLocks noGrp="1"/>
          </p:cNvSpPr>
          <p:nvPr>
            <p:ph type="body" sz="quarter" idx="13" hasCustomPrompt="1"/>
          </p:nvPr>
        </p:nvSpPr>
        <p:spPr>
          <a:xfrm>
            <a:off x="629382" y="391932"/>
            <a:ext cx="1246696" cy="307975"/>
          </a:xfrm>
        </p:spPr>
        <p:txBody>
          <a:bodyPr>
            <a:normAutofit/>
          </a:bodyPr>
          <a:lstStyle>
            <a:lvl1pPr marL="0" indent="0" algn="ctr">
              <a:buNone/>
              <a:defRPr sz="1400" b="1" baseline="0">
                <a:solidFill>
                  <a:srgbClr val="615547"/>
                </a:solidFill>
              </a:defRPr>
            </a:lvl1pPr>
          </a:lstStyle>
          <a:p>
            <a:pPr lvl="0"/>
            <a:r>
              <a:rPr lang="en-US" dirty="0" smtClean="0"/>
              <a:t>PART ONE</a:t>
            </a:r>
            <a:endParaRPr lang="en-US" dirty="0"/>
          </a:p>
        </p:txBody>
      </p:sp>
      <p:sp>
        <p:nvSpPr>
          <p:cNvPr id="55" name="Text Placeholder 2"/>
          <p:cNvSpPr>
            <a:spLocks noGrp="1"/>
          </p:cNvSpPr>
          <p:nvPr>
            <p:ph type="body" sz="quarter" idx="14" hasCustomPrompt="1"/>
          </p:nvPr>
        </p:nvSpPr>
        <p:spPr>
          <a:xfrm>
            <a:off x="2338398"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TWO</a:t>
            </a:r>
            <a:endParaRPr lang="en-US" dirty="0"/>
          </a:p>
        </p:txBody>
      </p:sp>
      <p:sp>
        <p:nvSpPr>
          <p:cNvPr id="56" name="Text Placeholder 2"/>
          <p:cNvSpPr>
            <a:spLocks noGrp="1"/>
          </p:cNvSpPr>
          <p:nvPr>
            <p:ph type="body" sz="quarter" idx="15" hasCustomPrompt="1"/>
          </p:nvPr>
        </p:nvSpPr>
        <p:spPr>
          <a:xfrm>
            <a:off x="4092660"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THREE</a:t>
            </a:r>
            <a:endParaRPr lang="en-US" dirty="0"/>
          </a:p>
        </p:txBody>
      </p:sp>
      <p:sp>
        <p:nvSpPr>
          <p:cNvPr id="57" name="Text Placeholder 2"/>
          <p:cNvSpPr>
            <a:spLocks noGrp="1"/>
          </p:cNvSpPr>
          <p:nvPr>
            <p:ph type="body" sz="quarter" idx="16" hasCustomPrompt="1"/>
          </p:nvPr>
        </p:nvSpPr>
        <p:spPr>
          <a:xfrm>
            <a:off x="5749779" y="387134"/>
            <a:ext cx="1246696" cy="307975"/>
          </a:xfrm>
        </p:spPr>
        <p:txBody>
          <a:bodyPr>
            <a:normAutofit/>
          </a:bodyPr>
          <a:lstStyle>
            <a:lvl1pPr marL="0" indent="0" algn="ctr">
              <a:buNone/>
              <a:defRPr sz="1400" b="1" baseline="0">
                <a:solidFill>
                  <a:srgbClr val="C5AC19"/>
                </a:solidFill>
              </a:defRPr>
            </a:lvl1pPr>
          </a:lstStyle>
          <a:p>
            <a:pPr lvl="0"/>
            <a:r>
              <a:rPr lang="en-US" dirty="0" smtClean="0"/>
              <a:t>PART FOUR</a:t>
            </a:r>
            <a:endParaRPr lang="en-US" dirty="0"/>
          </a:p>
        </p:txBody>
      </p:sp>
      <p:sp>
        <p:nvSpPr>
          <p:cNvPr id="58" name="Text Placeholder 2"/>
          <p:cNvSpPr>
            <a:spLocks noGrp="1"/>
          </p:cNvSpPr>
          <p:nvPr>
            <p:ph type="body" sz="quarter" idx="17" hasCustomPrompt="1"/>
          </p:nvPr>
        </p:nvSpPr>
        <p:spPr>
          <a:xfrm>
            <a:off x="7273779" y="387034"/>
            <a:ext cx="1246696" cy="307975"/>
          </a:xfrm>
        </p:spPr>
        <p:txBody>
          <a:bodyPr>
            <a:normAutofit/>
          </a:bodyPr>
          <a:lstStyle>
            <a:lvl1pPr marL="0" indent="0" algn="ctr">
              <a:buNone/>
              <a:defRPr sz="1400" b="1" baseline="0">
                <a:solidFill>
                  <a:srgbClr val="C5AC19"/>
                </a:solidFill>
              </a:defRPr>
            </a:lvl1pPr>
          </a:lstStyle>
          <a:p>
            <a:pPr lvl="0"/>
            <a:r>
              <a:rPr lang="en-US" dirty="0" smtClean="0"/>
              <a:t>PART FIVE</a:t>
            </a:r>
            <a:endParaRPr lang="en-US" dirty="0"/>
          </a:p>
        </p:txBody>
      </p:sp>
      <p:grpSp>
        <p:nvGrpSpPr>
          <p:cNvPr id="70" name="Group 46"/>
          <p:cNvGrpSpPr/>
          <p:nvPr userDrawn="1"/>
        </p:nvGrpSpPr>
        <p:grpSpPr>
          <a:xfrm>
            <a:off x="467832" y="946298"/>
            <a:ext cx="8228973" cy="5086011"/>
            <a:chOff x="409574" y="1188718"/>
            <a:chExt cx="8297864" cy="4750527"/>
          </a:xfrm>
        </p:grpSpPr>
        <p:sp>
          <p:nvSpPr>
            <p:cNvPr id="71" name="Rectangle 70"/>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Subtitle 2"/>
          <p:cNvSpPr>
            <a:spLocks noGrp="1"/>
          </p:cNvSpPr>
          <p:nvPr>
            <p:ph type="subTitle" idx="1" hasCustomPrompt="1"/>
          </p:nvPr>
        </p:nvSpPr>
        <p:spPr>
          <a:xfrm>
            <a:off x="607147" y="1219200"/>
            <a:ext cx="7162800" cy="381000"/>
          </a:xfrm>
        </p:spPr>
        <p:txBody>
          <a:bodyPr>
            <a:normAutofit/>
          </a:bodyPr>
          <a:lstStyle>
            <a:lvl1pPr marL="0" indent="0" algn="l">
              <a:buNone/>
              <a:defRPr sz="20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Graph/Photo title goes here</a:t>
            </a:r>
            <a:endParaRPr lang="en-US" dirty="0"/>
          </a:p>
        </p:txBody>
      </p:sp>
    </p:spTree>
    <p:extLst>
      <p:ext uri="{BB962C8B-B14F-4D97-AF65-F5344CB8AC3E}">
        <p14:creationId xmlns="" xmlns:p14="http://schemas.microsoft.com/office/powerpoint/2010/main" val="338948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hoto slid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grpSp>
        <p:nvGrpSpPr>
          <p:cNvPr id="70" name="Group 46"/>
          <p:cNvGrpSpPr/>
          <p:nvPr userDrawn="1"/>
        </p:nvGrpSpPr>
        <p:grpSpPr>
          <a:xfrm>
            <a:off x="467832" y="381000"/>
            <a:ext cx="8228973" cy="5651309"/>
            <a:chOff x="409574" y="1188718"/>
            <a:chExt cx="8297864" cy="4750527"/>
          </a:xfrm>
        </p:grpSpPr>
        <p:sp>
          <p:nvSpPr>
            <p:cNvPr id="71" name="Rectangle 70"/>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Subtitle 2"/>
          <p:cNvSpPr>
            <a:spLocks noGrp="1"/>
          </p:cNvSpPr>
          <p:nvPr>
            <p:ph type="subTitle" idx="1" hasCustomPrompt="1"/>
          </p:nvPr>
        </p:nvSpPr>
        <p:spPr>
          <a:xfrm>
            <a:off x="607147" y="609600"/>
            <a:ext cx="7162800" cy="381000"/>
          </a:xfrm>
        </p:spPr>
        <p:txBody>
          <a:bodyPr>
            <a:normAutofit/>
          </a:bodyPr>
          <a:lstStyle>
            <a:lvl1pPr marL="0" indent="0" algn="l">
              <a:buNone/>
              <a:defRPr sz="20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Graph/Photo title goes here</a:t>
            </a:r>
            <a:endParaRPr lang="en-US" dirty="0"/>
          </a:p>
        </p:txBody>
      </p:sp>
    </p:spTree>
    <p:extLst>
      <p:ext uri="{BB962C8B-B14F-4D97-AF65-F5344CB8AC3E}">
        <p14:creationId xmlns="" xmlns:p14="http://schemas.microsoft.com/office/powerpoint/2010/main" val="168979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hoto slide with bullets">
    <p:spTree>
      <p:nvGrpSpPr>
        <p:cNvPr id="1" name=""/>
        <p:cNvGrpSpPr/>
        <p:nvPr/>
      </p:nvGrpSpPr>
      <p:grpSpPr>
        <a:xfrm>
          <a:off x="0" y="0"/>
          <a:ext cx="0" cy="0"/>
          <a:chOff x="0" y="0"/>
          <a:chExt cx="0" cy="0"/>
        </a:xfrm>
      </p:grpSpPr>
      <p:pic>
        <p:nvPicPr>
          <p:cNvPr id="7" name="Picture 6" descr="Pathfinder_Logo_Black.png"/>
          <p:cNvPicPr>
            <a:picLocks noChangeAspect="1"/>
          </p:cNvPicPr>
          <p:nvPr userDrawn="1"/>
        </p:nvPicPr>
        <p:blipFill>
          <a:blip r:embed="rId2" cstate="print"/>
          <a:stretch>
            <a:fillRect/>
          </a:stretch>
        </p:blipFill>
        <p:spPr>
          <a:xfrm>
            <a:off x="7334250" y="6137565"/>
            <a:ext cx="1490472" cy="414961"/>
          </a:xfrm>
          <a:prstGeom prst="rect">
            <a:avLst/>
          </a:prstGeom>
        </p:spPr>
      </p:pic>
      <p:grpSp>
        <p:nvGrpSpPr>
          <p:cNvPr id="8" name="Group 7"/>
          <p:cNvGrpSpPr/>
          <p:nvPr userDrawn="1"/>
        </p:nvGrpSpPr>
        <p:grpSpPr>
          <a:xfrm>
            <a:off x="451310" y="6313041"/>
            <a:ext cx="6545165" cy="64008"/>
            <a:chOff x="451310" y="6289687"/>
            <a:chExt cx="6545165" cy="64008"/>
          </a:xfrm>
        </p:grpSpPr>
        <p:cxnSp>
          <p:nvCxnSpPr>
            <p:cNvPr id="9" name="Straight Connector 8"/>
            <p:cNvCxnSpPr/>
            <p:nvPr/>
          </p:nvCxnSpPr>
          <p:spPr>
            <a:xfrm rot="5400000">
              <a:off x="104265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9849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5432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10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14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09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681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93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4518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01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5686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6660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2183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7767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3351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53604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9188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8477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035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126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6853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2437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8020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827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385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09441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2502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15939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1523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7106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62690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02943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1852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34111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9694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0609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619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1776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7360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5278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80862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grpSp>
        <p:nvGrpSpPr>
          <p:cNvPr id="70" name="Group 46"/>
          <p:cNvGrpSpPr/>
          <p:nvPr userDrawn="1"/>
        </p:nvGrpSpPr>
        <p:grpSpPr>
          <a:xfrm>
            <a:off x="467832" y="381000"/>
            <a:ext cx="8228973" cy="5651309"/>
            <a:chOff x="409574" y="1188718"/>
            <a:chExt cx="8297864" cy="4750527"/>
          </a:xfrm>
        </p:grpSpPr>
        <p:sp>
          <p:nvSpPr>
            <p:cNvPr id="71" name="Rectangle 70"/>
            <p:cNvSpPr/>
            <p:nvPr/>
          </p:nvSpPr>
          <p:spPr>
            <a:xfrm>
              <a:off x="409575" y="1188718"/>
              <a:ext cx="8297863" cy="4741818"/>
            </a:xfrm>
            <a:prstGeom prst="rect">
              <a:avLst/>
            </a:prstGeom>
            <a:solidFill>
              <a:schemeClr val="bg1"/>
            </a:solidFill>
            <a:ln>
              <a:noFill/>
            </a:ln>
            <a:effectLst>
              <a:outerShdw blurRad="1143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09574" y="1188719"/>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9575" y="5847805"/>
              <a:ext cx="8297863" cy="91440"/>
            </a:xfrm>
            <a:prstGeom prst="rect">
              <a:avLst/>
            </a:prstGeom>
            <a:solidFill>
              <a:srgbClr val="007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Subtitle 2"/>
          <p:cNvSpPr>
            <a:spLocks noGrp="1"/>
          </p:cNvSpPr>
          <p:nvPr>
            <p:ph type="subTitle" idx="1" hasCustomPrompt="1"/>
          </p:nvPr>
        </p:nvSpPr>
        <p:spPr>
          <a:xfrm>
            <a:off x="607147" y="762000"/>
            <a:ext cx="7162800" cy="381000"/>
          </a:xfrm>
        </p:spPr>
        <p:txBody>
          <a:bodyPr>
            <a:normAutofit/>
          </a:bodyPr>
          <a:lstStyle>
            <a:lvl1pPr marL="0" indent="0" algn="l">
              <a:buNone/>
              <a:defRPr sz="2000" baseline="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 goes here</a:t>
            </a:r>
            <a:endParaRPr lang="en-US" dirty="0"/>
          </a:p>
        </p:txBody>
      </p:sp>
      <p:cxnSp>
        <p:nvCxnSpPr>
          <p:cNvPr id="53" name="Straight Connector 52"/>
          <p:cNvCxnSpPr/>
          <p:nvPr userDrawn="1"/>
        </p:nvCxnSpPr>
        <p:spPr>
          <a:xfrm>
            <a:off x="3039101" y="1143000"/>
            <a:ext cx="0" cy="4604660"/>
          </a:xfrm>
          <a:prstGeom prst="line">
            <a:avLst/>
          </a:prstGeom>
          <a:ln w="19050">
            <a:solidFill>
              <a:srgbClr val="E99619"/>
            </a:solidFill>
          </a:ln>
        </p:spPr>
        <p:style>
          <a:lnRef idx="1">
            <a:schemeClr val="accent1"/>
          </a:lnRef>
          <a:fillRef idx="0">
            <a:schemeClr val="accent1"/>
          </a:fillRef>
          <a:effectRef idx="0">
            <a:schemeClr val="accent1"/>
          </a:effectRef>
          <a:fontRef idx="minor">
            <a:schemeClr val="tx1"/>
          </a:fontRef>
        </p:style>
      </p:cxnSp>
      <p:sp>
        <p:nvSpPr>
          <p:cNvPr id="54" name="Picture Placeholder 68"/>
          <p:cNvSpPr>
            <a:spLocks noGrp="1"/>
          </p:cNvSpPr>
          <p:nvPr>
            <p:ph type="pic" sz="quarter" idx="18"/>
          </p:nvPr>
        </p:nvSpPr>
        <p:spPr>
          <a:xfrm>
            <a:off x="3100388" y="1368346"/>
            <a:ext cx="5434012" cy="4379992"/>
          </a:xfrm>
        </p:spPr>
        <p:txBody>
          <a:bodyPr/>
          <a:lstStyle/>
          <a:p>
            <a:r>
              <a:rPr lang="en-US" smtClean="0"/>
              <a:t>Click icon to add picture</a:t>
            </a:r>
            <a:endParaRPr lang="en-US"/>
          </a:p>
        </p:txBody>
      </p:sp>
      <p:sp>
        <p:nvSpPr>
          <p:cNvPr id="55" name="Text Placeholder 3"/>
          <p:cNvSpPr>
            <a:spLocks noGrp="1"/>
          </p:cNvSpPr>
          <p:nvPr>
            <p:ph type="body" sz="quarter" idx="19" hasCustomPrompt="1"/>
          </p:nvPr>
        </p:nvSpPr>
        <p:spPr>
          <a:xfrm>
            <a:off x="619632" y="1371600"/>
            <a:ext cx="2275967" cy="4376060"/>
          </a:xfrm>
        </p:spPr>
        <p:txBody>
          <a:bodyPr>
            <a:normAutofit/>
          </a:bodyPr>
          <a:lstStyle>
            <a:lvl1pPr>
              <a:buClrTx/>
              <a:defRPr sz="1800"/>
            </a:lvl1pPr>
          </a:lstStyle>
          <a:p>
            <a:pPr lvl="0"/>
            <a:r>
              <a:rPr lang="en-US" dirty="0" smtClean="0"/>
              <a:t>Enter text here</a:t>
            </a:r>
          </a:p>
          <a:p>
            <a:pPr lvl="0"/>
            <a:r>
              <a:rPr lang="en-US" dirty="0" smtClean="0"/>
              <a:t>Text</a:t>
            </a:r>
          </a:p>
          <a:p>
            <a:pPr lvl="0"/>
            <a:r>
              <a:rPr lang="en-US" dirty="0" smtClean="0"/>
              <a:t>Text</a:t>
            </a:r>
          </a:p>
          <a:p>
            <a:pPr lvl="0"/>
            <a:endParaRPr lang="en-US" dirty="0" smtClean="0"/>
          </a:p>
        </p:txBody>
      </p:sp>
    </p:spTree>
    <p:extLst>
      <p:ext uri="{BB962C8B-B14F-4D97-AF65-F5344CB8AC3E}">
        <p14:creationId xmlns="" xmlns:p14="http://schemas.microsoft.com/office/powerpoint/2010/main" val="228805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1E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Sea-files\ddbdirect agency\Presentations\MICROSOFT\MST E38364 GFF PPT\GFF Assets\spotlight.png"/>
          <p:cNvPicPr>
            <a:picLocks noChangeAspect="1" noChangeArrowheads="1"/>
          </p:cNvPicPr>
          <p:nvPr/>
        </p:nvPicPr>
        <p:blipFill>
          <a:blip r:embed="rId33" cstate="print"/>
          <a:srcRect l="11232" t="13949" r="24733" b="9875"/>
          <a:stretch>
            <a:fillRect/>
          </a:stretch>
        </p:blipFill>
        <p:spPr bwMode="auto">
          <a:xfrm rot="10800000">
            <a:off x="0" y="0"/>
            <a:ext cx="9144000" cy="6858000"/>
          </a:xfrm>
          <a:prstGeom prst="rect">
            <a:avLst/>
          </a:prstGeom>
          <a:noFill/>
        </p:spPr>
      </p:pic>
      <p:sp>
        <p:nvSpPr>
          <p:cNvPr id="9" name="Frame 8"/>
          <p:cNvSpPr/>
          <p:nvPr/>
        </p:nvSpPr>
        <p:spPr>
          <a:xfrm>
            <a:off x="0" y="0"/>
            <a:ext cx="9144000" cy="6858000"/>
          </a:xfrm>
          <a:prstGeom prst="frame">
            <a:avLst>
              <a:gd name="adj1" fmla="val 2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2191E-A7D9-4D63-8EA8-DA10140141E9}" type="datetimeFigureOut">
              <a:rPr lang="en-US" smtClean="0"/>
              <a:pPr/>
              <a:t>5/5/2011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2866E-30E6-4616-886C-9AFC56440B49}" type="slidenum">
              <a:rPr lang="en-US" smtClean="0"/>
              <a:pPr/>
              <a:t>‹#›</a:t>
            </a:fld>
            <a:endParaRPr lang="en-US"/>
          </a:p>
        </p:txBody>
      </p:sp>
    </p:spTree>
    <p:extLst>
      <p:ext uri="{BB962C8B-B14F-4D97-AF65-F5344CB8AC3E}">
        <p14:creationId xmlns="" xmlns:p14="http://schemas.microsoft.com/office/powerpoint/2010/main" val="392314579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0" r:id="rId3"/>
    <p:sldLayoutId id="2147483682" r:id="rId4"/>
    <p:sldLayoutId id="2147483660" r:id="rId5"/>
    <p:sldLayoutId id="2147483681" r:id="rId6"/>
    <p:sldLayoutId id="2147483683" r:id="rId7"/>
    <p:sldLayoutId id="2147483684" r:id="rId8"/>
    <p:sldLayoutId id="2147483685" r:id="rId9"/>
    <p:sldLayoutId id="2147483686"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7" r:id="rId30"/>
    <p:sldLayoutId id="2147483688" r:id="rId31"/>
  </p:sldLayoutIdLst>
  <p:txStyles>
    <p:titleStyle>
      <a:lvl1pPr algn="l" defTabSz="914400" rtl="0" eaLnBrk="1" latinLnBrk="0" hangingPunct="1">
        <a:spcBef>
          <a:spcPct val="0"/>
        </a:spcBef>
        <a:buNone/>
        <a:defRPr sz="3600" b="1" kern="1200">
          <a:solidFill>
            <a:srgbClr val="615547"/>
          </a:solidFill>
          <a:effectLst>
            <a:outerShdw blurRad="38100" dist="38100" dir="2700000" algn="tl">
              <a:schemeClr val="bg1">
                <a:alpha val="43000"/>
              </a:schemeClr>
            </a:outerShdw>
          </a:effectLst>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2200" b="0" kern="1200">
          <a:solidFill>
            <a:srgbClr val="615547"/>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61554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615547"/>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1554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1554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619221"/>
          </a:xfrm>
        </p:spPr>
        <p:txBody>
          <a:bodyPr>
            <a:noAutofit/>
          </a:bodyPr>
          <a:lstStyle/>
          <a:p>
            <a:pPr algn="ctr"/>
            <a:r>
              <a:rPr lang="en-US" sz="3200" dirty="0" smtClean="0">
                <a:solidFill>
                  <a:schemeClr val="tx1"/>
                </a:solidFill>
                <a:cs typeface="Arial" pitchFamily="34" charset="0"/>
              </a:rPr>
              <a:t>“Identification of Pregnancy </a:t>
            </a:r>
            <a:r>
              <a:rPr lang="en-US" sz="3200" dirty="0" err="1" smtClean="0">
                <a:solidFill>
                  <a:schemeClr val="tx1"/>
                </a:solidFill>
                <a:cs typeface="Arial" pitchFamily="34" charset="0"/>
              </a:rPr>
              <a:t>relarted</a:t>
            </a:r>
            <a:r>
              <a:rPr lang="en-US" sz="3200" dirty="0" smtClean="0">
                <a:solidFill>
                  <a:schemeClr val="tx1"/>
                </a:solidFill>
                <a:cs typeface="Arial" pitchFamily="34" charset="0"/>
              </a:rPr>
              <a:t> Morbidity and Mortality among Young Women in Rajasthan”</a:t>
            </a:r>
            <a:endParaRPr lang="en-US" sz="3200" dirty="0">
              <a:solidFill>
                <a:schemeClr val="tx1"/>
              </a:solidFill>
              <a:cs typeface="Arial" pitchFamily="34" charset="0"/>
            </a:endParaRPr>
          </a:p>
        </p:txBody>
      </p:sp>
      <p:sp>
        <p:nvSpPr>
          <p:cNvPr id="3" name="Subtitle 2"/>
          <p:cNvSpPr>
            <a:spLocks noGrp="1"/>
          </p:cNvSpPr>
          <p:nvPr>
            <p:ph type="subTitle" idx="1"/>
          </p:nvPr>
        </p:nvSpPr>
        <p:spPr>
          <a:xfrm>
            <a:off x="1447800" y="4343400"/>
            <a:ext cx="7315200" cy="541248"/>
          </a:xfrm>
        </p:spPr>
        <p:txBody>
          <a:bodyPr>
            <a:noAutofit/>
          </a:bodyPr>
          <a:lstStyle/>
          <a:p>
            <a:pPr algn="ctr"/>
            <a:r>
              <a:rPr lang="en-US" sz="3000" b="1" dirty="0" smtClean="0">
                <a:latin typeface="+mj-lt"/>
              </a:rPr>
              <a:t>Presented By</a:t>
            </a:r>
          </a:p>
          <a:p>
            <a:pPr algn="ctr"/>
            <a:r>
              <a:rPr lang="en-US" sz="3000" b="1" dirty="0" smtClean="0">
                <a:latin typeface="+mj-lt"/>
              </a:rPr>
              <a:t>AJAY PATLE</a:t>
            </a:r>
          </a:p>
        </p:txBody>
      </p:sp>
    </p:spTree>
    <p:extLst>
      <p:ext uri="{BB962C8B-B14F-4D97-AF65-F5344CB8AC3E}">
        <p14:creationId xmlns="" xmlns:p14="http://schemas.microsoft.com/office/powerpoint/2010/main" val="2243876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ular Callout 18"/>
          <p:cNvSpPr/>
          <p:nvPr/>
        </p:nvSpPr>
        <p:spPr>
          <a:xfrm rot="10800000">
            <a:off x="3505200" y="3429000"/>
            <a:ext cx="2514600" cy="1219200"/>
          </a:xfrm>
          <a:prstGeom prst="wedgeRoundRectCallout">
            <a:avLst>
              <a:gd name="adj1" fmla="val -20833"/>
              <a:gd name="adj2" fmla="val 71731"/>
              <a:gd name="adj3" fmla="val 16667"/>
            </a:avLst>
          </a:prstGeom>
          <a:solidFill>
            <a:srgbClr val="D7AD83"/>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8" name="Rounded Rectangular Callout 17"/>
          <p:cNvSpPr/>
          <p:nvPr/>
        </p:nvSpPr>
        <p:spPr>
          <a:xfrm>
            <a:off x="6629400" y="2971800"/>
            <a:ext cx="2514600" cy="1295400"/>
          </a:xfrm>
          <a:prstGeom prst="wedgeRoundRectCallout">
            <a:avLst>
              <a:gd name="adj1" fmla="val -21360"/>
              <a:gd name="adj2" fmla="val 71115"/>
              <a:gd name="adj3" fmla="val 16667"/>
            </a:avLst>
          </a:prstGeom>
          <a:solidFill>
            <a:srgbClr val="D7AD83"/>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 name="Rounded Rectangular Callout 15"/>
          <p:cNvSpPr/>
          <p:nvPr/>
        </p:nvSpPr>
        <p:spPr>
          <a:xfrm rot="10800000">
            <a:off x="228600" y="5486400"/>
            <a:ext cx="2667000" cy="1066800"/>
          </a:xfrm>
          <a:prstGeom prst="wedgeRoundRectCallout">
            <a:avLst>
              <a:gd name="adj1" fmla="val -20833"/>
              <a:gd name="adj2" fmla="val 70412"/>
              <a:gd name="adj3" fmla="val 16667"/>
            </a:avLst>
          </a:prstGeom>
          <a:solidFill>
            <a:srgbClr val="D7AD83"/>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5" name="Rounded Rectangular Callout 14"/>
          <p:cNvSpPr/>
          <p:nvPr/>
        </p:nvSpPr>
        <p:spPr>
          <a:xfrm>
            <a:off x="228600" y="1600200"/>
            <a:ext cx="2743200" cy="1066800"/>
          </a:xfrm>
          <a:prstGeom prst="wedgeRoundRectCallout">
            <a:avLst>
              <a:gd name="adj1" fmla="val -20833"/>
              <a:gd name="adj2" fmla="val 71731"/>
              <a:gd name="adj3" fmla="val 16667"/>
            </a:avLst>
          </a:prstGeom>
          <a:solidFill>
            <a:srgbClr val="D7AD83"/>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342" name="Title 1"/>
          <p:cNvSpPr>
            <a:spLocks noGrp="1"/>
          </p:cNvSpPr>
          <p:nvPr>
            <p:ph type="title"/>
          </p:nvPr>
        </p:nvSpPr>
        <p:spPr>
          <a:xfrm>
            <a:off x="0" y="0"/>
            <a:ext cx="9144000" cy="1417638"/>
          </a:xfrm>
        </p:spPr>
        <p:txBody>
          <a:bodyPr/>
          <a:lstStyle/>
          <a:p>
            <a:r>
              <a:rPr lang="en-US" sz="3200" b="1" smtClean="0"/>
              <a:t>4 Delays</a:t>
            </a:r>
            <a:br>
              <a:rPr lang="en-US" sz="3200" b="1" smtClean="0"/>
            </a:br>
            <a:r>
              <a:rPr lang="en-US" sz="2400" b="1" i="1" smtClean="0"/>
              <a:t>There is no time to lose…. </a:t>
            </a:r>
            <a:br>
              <a:rPr lang="en-US" sz="2400" b="1" i="1" smtClean="0"/>
            </a:br>
            <a:r>
              <a:rPr lang="en-US" sz="2400" b="1" i="1" smtClean="0"/>
              <a:t>Every minute is critical in the fight to save women’s lives</a:t>
            </a:r>
            <a:endParaRPr lang="en-US" sz="2400" i="1" smtClean="0"/>
          </a:p>
        </p:txBody>
      </p:sp>
      <p:sp>
        <p:nvSpPr>
          <p:cNvPr id="9219" name="Rectangle 2"/>
          <p:cNvSpPr>
            <a:spLocks noChangeArrowheads="1"/>
          </p:cNvSpPr>
          <p:nvPr/>
        </p:nvSpPr>
        <p:spPr bwMode="auto">
          <a:xfrm>
            <a:off x="0" y="1676400"/>
            <a:ext cx="3124200" cy="830263"/>
          </a:xfrm>
          <a:prstGeom prst="rect">
            <a:avLst/>
          </a:prstGeom>
          <a:noFill/>
          <a:ln w="9525">
            <a:noFill/>
            <a:miter lim="800000"/>
            <a:headEnd/>
            <a:tailEnd/>
          </a:ln>
        </p:spPr>
        <p:txBody>
          <a:bodyPr>
            <a:spAutoFit/>
          </a:bodyPr>
          <a:lstStyle/>
          <a:p>
            <a:pPr algn="ctr">
              <a:defRPr/>
            </a:pPr>
            <a:r>
              <a:rPr lang="en-US" sz="2400" b="1" i="1" dirty="0">
                <a:solidFill>
                  <a:srgbClr val="FF0000"/>
                </a:solidFill>
                <a:latin typeface="+mn-lt"/>
                <a:cs typeface="Arial" charset="0"/>
              </a:rPr>
              <a:t>1</a:t>
            </a:r>
            <a:r>
              <a:rPr lang="en-US" sz="2400" b="1" i="1" baseline="30000" dirty="0">
                <a:solidFill>
                  <a:srgbClr val="FF0000"/>
                </a:solidFill>
                <a:latin typeface="+mn-lt"/>
                <a:cs typeface="Arial" charset="0"/>
              </a:rPr>
              <a:t>st</a:t>
            </a:r>
            <a:r>
              <a:rPr lang="en-US" sz="2400" b="1" i="1" dirty="0">
                <a:solidFill>
                  <a:srgbClr val="FF0000"/>
                </a:solidFill>
                <a:latin typeface="+mn-lt"/>
                <a:cs typeface="Arial" charset="0"/>
              </a:rPr>
              <a:t>-Delay  </a:t>
            </a:r>
            <a:r>
              <a:rPr lang="en-US" sz="2400" b="1" dirty="0">
                <a:latin typeface="+mn-lt"/>
                <a:cs typeface="Arial" charset="0"/>
              </a:rPr>
              <a:t>in early  recognition at Home</a:t>
            </a:r>
            <a:endParaRPr lang="en-US" sz="2400" dirty="0">
              <a:latin typeface="+mn-lt"/>
              <a:cs typeface="Arial" charset="0"/>
            </a:endParaRPr>
          </a:p>
        </p:txBody>
      </p:sp>
      <p:sp>
        <p:nvSpPr>
          <p:cNvPr id="9220" name="Rectangle 4"/>
          <p:cNvSpPr>
            <a:spLocks noChangeArrowheads="1"/>
          </p:cNvSpPr>
          <p:nvPr/>
        </p:nvSpPr>
        <p:spPr bwMode="auto">
          <a:xfrm>
            <a:off x="3429000" y="3352800"/>
            <a:ext cx="2590800" cy="1200150"/>
          </a:xfrm>
          <a:prstGeom prst="rect">
            <a:avLst/>
          </a:prstGeom>
          <a:noFill/>
          <a:ln w="9525">
            <a:noFill/>
            <a:miter lim="800000"/>
            <a:headEnd/>
            <a:tailEnd/>
          </a:ln>
        </p:spPr>
        <p:txBody>
          <a:bodyPr>
            <a:spAutoFit/>
          </a:bodyPr>
          <a:lstStyle/>
          <a:p>
            <a:pPr algn="ctr">
              <a:defRPr/>
            </a:pPr>
            <a:r>
              <a:rPr lang="en-US" sz="2400" b="1" i="1" dirty="0">
                <a:solidFill>
                  <a:srgbClr val="FF0000"/>
                </a:solidFill>
                <a:latin typeface="+mn-lt"/>
                <a:cs typeface="Arial" charset="0"/>
              </a:rPr>
              <a:t>3</a:t>
            </a:r>
            <a:r>
              <a:rPr lang="en-US" sz="2400" b="1" i="1" baseline="30000" dirty="0">
                <a:solidFill>
                  <a:srgbClr val="FF0000"/>
                </a:solidFill>
                <a:latin typeface="+mn-lt"/>
                <a:cs typeface="Arial" charset="0"/>
              </a:rPr>
              <a:t>rd</a:t>
            </a:r>
            <a:r>
              <a:rPr lang="en-US" sz="2400" b="1" i="1" dirty="0">
                <a:solidFill>
                  <a:srgbClr val="FF0000"/>
                </a:solidFill>
                <a:latin typeface="+mn-lt"/>
                <a:cs typeface="Arial" charset="0"/>
              </a:rPr>
              <a:t>-</a:t>
            </a:r>
            <a:r>
              <a:rPr lang="en-US" sz="2400" b="1" dirty="0">
                <a:solidFill>
                  <a:srgbClr val="FF0000"/>
                </a:solidFill>
                <a:latin typeface="+mn-lt"/>
                <a:cs typeface="Arial" charset="0"/>
              </a:rPr>
              <a:t>Delay </a:t>
            </a:r>
            <a:r>
              <a:rPr lang="en-US" sz="2400" b="1" dirty="0">
                <a:latin typeface="+mn-lt"/>
                <a:cs typeface="Arial" charset="0"/>
              </a:rPr>
              <a:t>in Accessing the Health Facility </a:t>
            </a:r>
            <a:endParaRPr lang="en-US" sz="2400" dirty="0">
              <a:latin typeface="+mn-lt"/>
              <a:cs typeface="Arial" charset="0"/>
            </a:endParaRPr>
          </a:p>
        </p:txBody>
      </p:sp>
      <p:sp>
        <p:nvSpPr>
          <p:cNvPr id="9221" name="Rectangle 5"/>
          <p:cNvSpPr>
            <a:spLocks noChangeArrowheads="1"/>
          </p:cNvSpPr>
          <p:nvPr/>
        </p:nvSpPr>
        <p:spPr bwMode="auto">
          <a:xfrm>
            <a:off x="6629400" y="3048000"/>
            <a:ext cx="2514600" cy="1219200"/>
          </a:xfrm>
          <a:prstGeom prst="rect">
            <a:avLst/>
          </a:prstGeom>
          <a:noFill/>
          <a:ln w="9525">
            <a:noFill/>
            <a:miter lim="800000"/>
            <a:headEnd/>
            <a:tailEnd/>
          </a:ln>
        </p:spPr>
        <p:txBody>
          <a:bodyPr>
            <a:spAutoFit/>
          </a:bodyPr>
          <a:lstStyle/>
          <a:p>
            <a:pPr algn="ctr">
              <a:defRPr/>
            </a:pPr>
            <a:r>
              <a:rPr lang="en-US" sz="2400" b="1" i="1" dirty="0">
                <a:solidFill>
                  <a:srgbClr val="FF0000"/>
                </a:solidFill>
                <a:latin typeface="+mn-lt"/>
                <a:cs typeface="Arial" charset="0"/>
              </a:rPr>
              <a:t>4</a:t>
            </a:r>
            <a:r>
              <a:rPr lang="en-US" sz="2400" b="1" i="1" baseline="30000" dirty="0">
                <a:solidFill>
                  <a:srgbClr val="FF0000"/>
                </a:solidFill>
                <a:latin typeface="+mn-lt"/>
                <a:cs typeface="Arial" charset="0"/>
              </a:rPr>
              <a:t>th</a:t>
            </a:r>
            <a:r>
              <a:rPr lang="en-US" sz="2400" b="1" i="1" dirty="0">
                <a:solidFill>
                  <a:srgbClr val="FF0000"/>
                </a:solidFill>
                <a:latin typeface="+mn-lt"/>
                <a:cs typeface="Arial" charset="0"/>
              </a:rPr>
              <a:t>-Delay</a:t>
            </a:r>
            <a:r>
              <a:rPr lang="en-US" sz="2400" b="1" dirty="0">
                <a:solidFill>
                  <a:srgbClr val="FF0000"/>
                </a:solidFill>
                <a:latin typeface="+mn-lt"/>
                <a:cs typeface="Arial" charset="0"/>
              </a:rPr>
              <a:t> </a:t>
            </a:r>
            <a:r>
              <a:rPr lang="en-US" sz="2400" b="1" dirty="0">
                <a:latin typeface="+mn-lt"/>
                <a:cs typeface="Arial" charset="0"/>
              </a:rPr>
              <a:t>in receiving care at the health facility</a:t>
            </a:r>
            <a:endParaRPr lang="en-US" sz="2400" dirty="0">
              <a:latin typeface="+mn-lt"/>
              <a:cs typeface="Arial" charset="0"/>
            </a:endParaRPr>
          </a:p>
        </p:txBody>
      </p:sp>
      <p:sp>
        <p:nvSpPr>
          <p:cNvPr id="9223" name="Rectangle 9"/>
          <p:cNvSpPr>
            <a:spLocks noChangeArrowheads="1"/>
          </p:cNvSpPr>
          <p:nvPr/>
        </p:nvSpPr>
        <p:spPr bwMode="auto">
          <a:xfrm>
            <a:off x="381000" y="5410200"/>
            <a:ext cx="2438400" cy="1200150"/>
          </a:xfrm>
          <a:prstGeom prst="rect">
            <a:avLst/>
          </a:prstGeom>
          <a:noFill/>
          <a:ln w="9525">
            <a:noFill/>
            <a:miter lim="800000"/>
            <a:headEnd/>
            <a:tailEnd/>
          </a:ln>
        </p:spPr>
        <p:txBody>
          <a:bodyPr>
            <a:spAutoFit/>
          </a:bodyPr>
          <a:lstStyle/>
          <a:p>
            <a:pPr algn="ctr">
              <a:defRPr/>
            </a:pPr>
            <a:r>
              <a:rPr lang="en-US" sz="2400" b="1" i="1" dirty="0">
                <a:solidFill>
                  <a:srgbClr val="FF0000"/>
                </a:solidFill>
                <a:latin typeface="+mn-lt"/>
                <a:cs typeface="Arial" charset="0"/>
              </a:rPr>
              <a:t>2</a:t>
            </a:r>
            <a:r>
              <a:rPr lang="en-US" sz="2400" b="1" i="1" baseline="30000" dirty="0">
                <a:solidFill>
                  <a:srgbClr val="FF0000"/>
                </a:solidFill>
                <a:latin typeface="+mn-lt"/>
                <a:cs typeface="Arial" charset="0"/>
              </a:rPr>
              <a:t>nd</a:t>
            </a:r>
            <a:r>
              <a:rPr lang="en-US" sz="2400" b="1" i="1" dirty="0">
                <a:solidFill>
                  <a:srgbClr val="FF0000"/>
                </a:solidFill>
                <a:latin typeface="+mn-lt"/>
                <a:cs typeface="Arial" charset="0"/>
              </a:rPr>
              <a:t> -Delay </a:t>
            </a:r>
            <a:r>
              <a:rPr lang="en-US" sz="2400" b="1" dirty="0">
                <a:latin typeface="+mn-lt"/>
                <a:cs typeface="Arial" charset="0"/>
              </a:rPr>
              <a:t>in taking decision &amp; action</a:t>
            </a:r>
            <a:endParaRPr lang="en-US" sz="2400" dirty="0">
              <a:latin typeface="+mn-lt"/>
              <a:cs typeface="Arial" charset="0"/>
            </a:endParaRPr>
          </a:p>
        </p:txBody>
      </p:sp>
      <p:pic>
        <p:nvPicPr>
          <p:cNvPr id="14347" name="Picture 3" descr="K:\Nisha\Maharashtra Photo\Bihar\DSCF3822.JPG"/>
          <p:cNvPicPr>
            <a:picLocks noChangeAspect="1" noChangeArrowheads="1"/>
          </p:cNvPicPr>
          <p:nvPr/>
        </p:nvPicPr>
        <p:blipFill>
          <a:blip r:embed="rId3" cstate="print"/>
          <a:srcRect/>
          <a:stretch>
            <a:fillRect/>
          </a:stretch>
        </p:blipFill>
        <p:spPr bwMode="auto">
          <a:xfrm>
            <a:off x="6096000" y="4495800"/>
            <a:ext cx="2667000" cy="1676400"/>
          </a:xfrm>
          <a:prstGeom prst="rect">
            <a:avLst/>
          </a:prstGeom>
          <a:noFill/>
          <a:ln w="9525">
            <a:noFill/>
            <a:miter lim="800000"/>
            <a:headEnd/>
            <a:tailEnd/>
          </a:ln>
        </p:spPr>
      </p:pic>
      <p:pic>
        <p:nvPicPr>
          <p:cNvPr id="14348" name="Picture 4" descr="K:\Nisha\Maharashtra Photo\Bihar\100_1956.JPG"/>
          <p:cNvPicPr>
            <a:picLocks noChangeAspect="1" noChangeArrowheads="1"/>
          </p:cNvPicPr>
          <p:nvPr/>
        </p:nvPicPr>
        <p:blipFill>
          <a:blip r:embed="rId4" cstate="print"/>
          <a:srcRect/>
          <a:stretch>
            <a:fillRect/>
          </a:stretch>
        </p:blipFill>
        <p:spPr bwMode="auto">
          <a:xfrm>
            <a:off x="304800" y="3048000"/>
            <a:ext cx="2667000" cy="2133600"/>
          </a:xfrm>
          <a:prstGeom prst="rect">
            <a:avLst/>
          </a:prstGeom>
          <a:noFill/>
          <a:ln w="9525">
            <a:noFill/>
            <a:miter lim="800000"/>
            <a:headEnd/>
            <a:tailEnd/>
          </a:ln>
        </p:spPr>
      </p:pic>
      <p:pic>
        <p:nvPicPr>
          <p:cNvPr id="14349" name="Picture 8" descr="India pregnant woman on cart Rajni Patni"/>
          <p:cNvPicPr>
            <a:picLocks noChangeAspect="1" noChangeArrowheads="1"/>
          </p:cNvPicPr>
          <p:nvPr/>
        </p:nvPicPr>
        <p:blipFill>
          <a:blip r:embed="rId5" cstate="print"/>
          <a:srcRect/>
          <a:stretch>
            <a:fillRect/>
          </a:stretch>
        </p:blipFill>
        <p:spPr bwMode="auto">
          <a:xfrm>
            <a:off x="3505200" y="1524000"/>
            <a:ext cx="2438400" cy="1600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Findings</a:t>
            </a:r>
            <a:endParaRPr lang="en-US" dirty="0"/>
          </a:p>
        </p:txBody>
      </p:sp>
      <p:graphicFrame>
        <p:nvGraphicFramePr>
          <p:cNvPr id="4" name="Content Placeholder 3"/>
          <p:cNvGraphicFramePr>
            <a:graphicFrameLocks noGrp="1"/>
          </p:cNvGraphicFramePr>
          <p:nvPr>
            <p:ph idx="1"/>
          </p:nvPr>
        </p:nvGraphicFramePr>
        <p:xfrm>
          <a:off x="304800" y="1295400"/>
          <a:ext cx="4038600" cy="304800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76800" y="1143000"/>
            <a:ext cx="3657600" cy="2971800"/>
          </a:xfrm>
          <a:prstGeom prst="rect">
            <a:avLst/>
          </a:prstGeom>
          <a:noFill/>
        </p:spPr>
      </p:pic>
      <p:sp>
        <p:nvSpPr>
          <p:cNvPr id="6" name="Rectangle 5"/>
          <p:cNvSpPr/>
          <p:nvPr/>
        </p:nvSpPr>
        <p:spPr>
          <a:xfrm>
            <a:off x="4419600" y="4114800"/>
            <a:ext cx="4572000" cy="646331"/>
          </a:xfrm>
          <a:prstGeom prst="rect">
            <a:avLst/>
          </a:prstGeom>
        </p:spPr>
        <p:txBody>
          <a:bodyPr>
            <a:spAutoFit/>
          </a:bodyPr>
          <a:lstStyle/>
          <a:p>
            <a:r>
              <a:rPr lang="en-US" b="1" dirty="0" smtClean="0"/>
              <a:t>Reasons why women did not seek postpartum care </a:t>
            </a:r>
            <a:endParaRPr lang="en-US" dirty="0"/>
          </a:p>
        </p:txBody>
      </p:sp>
      <p:sp>
        <p:nvSpPr>
          <p:cNvPr id="7" name="Rectangle 6"/>
          <p:cNvSpPr/>
          <p:nvPr/>
        </p:nvSpPr>
        <p:spPr>
          <a:xfrm>
            <a:off x="228600" y="4191001"/>
            <a:ext cx="4038600" cy="646331"/>
          </a:xfrm>
          <a:prstGeom prst="rect">
            <a:avLst/>
          </a:prstGeom>
        </p:spPr>
        <p:txBody>
          <a:bodyPr wrap="square">
            <a:spAutoFit/>
          </a:bodyPr>
          <a:lstStyle/>
          <a:p>
            <a:r>
              <a:rPr lang="en-US" b="1" dirty="0" smtClean="0"/>
              <a:t> Extent of antenatal care seeking among all women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a:t>
            </a:r>
            <a:endParaRPr lang="en-US" dirty="0"/>
          </a:p>
        </p:txBody>
      </p:sp>
      <p:graphicFrame>
        <p:nvGraphicFramePr>
          <p:cNvPr id="4" name="Content Placeholder 3"/>
          <p:cNvGraphicFramePr>
            <a:graphicFrameLocks noGrp="1"/>
          </p:cNvGraphicFramePr>
          <p:nvPr>
            <p:ph idx="1"/>
          </p:nvPr>
        </p:nvGraphicFramePr>
        <p:xfrm>
          <a:off x="381000" y="1066800"/>
          <a:ext cx="3581400" cy="4343400"/>
        </p:xfrm>
        <a:graphic>
          <a:graphicData uri="http://schemas.openxmlformats.org/drawingml/2006/table">
            <a:tbl>
              <a:tblPr firstRow="1" bandRow="1">
                <a:tableStyleId>{21E4AEA4-8DFA-4A89-87EB-49C32662AFE0}</a:tableStyleId>
              </a:tblPr>
              <a:tblGrid>
                <a:gridCol w="2735792"/>
                <a:gridCol w="845608"/>
              </a:tblGrid>
              <a:tr h="1159842">
                <a:tc>
                  <a:txBody>
                    <a:bodyPr/>
                    <a:lstStyle/>
                    <a:p>
                      <a:pPr marL="0" marR="0" algn="just">
                        <a:lnSpc>
                          <a:spcPct val="115000"/>
                        </a:lnSpc>
                        <a:spcBef>
                          <a:spcPts val="0"/>
                        </a:spcBef>
                        <a:spcAft>
                          <a:spcPts val="0"/>
                        </a:spcAft>
                      </a:pPr>
                      <a:r>
                        <a:rPr lang="en-US" sz="1400" b="1" dirty="0"/>
                        <a:t>Awareness of complications during Pregnancy</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dirty="0">
                          <a:solidFill>
                            <a:srgbClr val="000000"/>
                          </a:solidFill>
                          <a:latin typeface="Times New Roman"/>
                          <a:ea typeface="Times New Roman"/>
                          <a:cs typeface="Times New Roman"/>
                        </a:rPr>
                        <a:t>Adolescent           Women (%)</a:t>
                      </a:r>
                      <a:endParaRPr lang="en-US" sz="1200" b="1" dirty="0">
                        <a:latin typeface="Calibri"/>
                        <a:ea typeface="Times New Roman"/>
                        <a:cs typeface="Times New Roman"/>
                      </a:endParaRPr>
                    </a:p>
                  </a:txBody>
                  <a:tcPr marL="68580" marR="68580" marT="0" marB="0" anchor="b"/>
                </a:tc>
              </a:tr>
              <a:tr h="579921">
                <a:tc>
                  <a:txBody>
                    <a:bodyPr/>
                    <a:lstStyle/>
                    <a:p>
                      <a:pPr marL="0" marR="0" algn="just">
                        <a:lnSpc>
                          <a:spcPct val="115000"/>
                        </a:lnSpc>
                        <a:spcBef>
                          <a:spcPts val="0"/>
                        </a:spcBef>
                        <a:spcAft>
                          <a:spcPts val="0"/>
                        </a:spcAft>
                      </a:pPr>
                      <a:r>
                        <a:rPr lang="en-US" sz="1400" b="1" dirty="0"/>
                        <a:t>Severe headache, blurred vision or high blood pressure</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Times New Roman"/>
                          <a:ea typeface="Times New Roman"/>
                          <a:cs typeface="Times New Roman"/>
                        </a:rPr>
                        <a:t>5.6</a:t>
                      </a:r>
                      <a:endParaRPr lang="en-US" sz="1200" b="1">
                        <a:latin typeface="Calibri"/>
                        <a:ea typeface="Times New Roman"/>
                        <a:cs typeface="Times New Roman"/>
                      </a:endParaRPr>
                    </a:p>
                  </a:txBody>
                  <a:tcPr marL="68580" marR="68580" marT="0" marB="0" anchor="ctr"/>
                </a:tc>
              </a:tr>
              <a:tr h="579921">
                <a:tc>
                  <a:txBody>
                    <a:bodyPr/>
                    <a:lstStyle/>
                    <a:p>
                      <a:pPr marL="0" marR="0" algn="just">
                        <a:lnSpc>
                          <a:spcPct val="115000"/>
                        </a:lnSpc>
                        <a:spcBef>
                          <a:spcPts val="0"/>
                        </a:spcBef>
                        <a:spcAft>
                          <a:spcPts val="0"/>
                        </a:spcAft>
                      </a:pPr>
                      <a:r>
                        <a:rPr lang="en-US" sz="1400" b="1" dirty="0"/>
                        <a:t>Swelling around ankles or puffiness of face</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Times New Roman"/>
                          <a:ea typeface="Times New Roman"/>
                          <a:cs typeface="Times New Roman"/>
                        </a:rPr>
                        <a:t>3.6</a:t>
                      </a:r>
                      <a:endParaRPr lang="en-US" sz="1200" b="1">
                        <a:latin typeface="Calibri"/>
                        <a:ea typeface="Times New Roman"/>
                        <a:cs typeface="Times New Roman"/>
                      </a:endParaRPr>
                    </a:p>
                  </a:txBody>
                  <a:tcPr marL="68580" marR="68580" marT="0" marB="0" anchor="ctr"/>
                </a:tc>
              </a:tr>
              <a:tr h="337286">
                <a:tc>
                  <a:txBody>
                    <a:bodyPr/>
                    <a:lstStyle/>
                    <a:p>
                      <a:pPr marL="0" marR="0" algn="just">
                        <a:lnSpc>
                          <a:spcPct val="115000"/>
                        </a:lnSpc>
                        <a:spcBef>
                          <a:spcPts val="0"/>
                        </a:spcBef>
                        <a:spcAft>
                          <a:spcPts val="0"/>
                        </a:spcAft>
                      </a:pPr>
                      <a:r>
                        <a:rPr lang="en-US" sz="1400" b="1" dirty="0"/>
                        <a:t>Fits </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Times New Roman"/>
                          <a:ea typeface="Times New Roman"/>
                          <a:cs typeface="Times New Roman"/>
                        </a:rPr>
                        <a:t>1.5</a:t>
                      </a:r>
                      <a:endParaRPr lang="en-US" sz="1200" b="1">
                        <a:latin typeface="Calibri"/>
                        <a:ea typeface="Times New Roman"/>
                        <a:cs typeface="Times New Roman"/>
                      </a:endParaRPr>
                    </a:p>
                  </a:txBody>
                  <a:tcPr marL="68580" marR="68580" marT="0" marB="0" anchor="b"/>
                </a:tc>
              </a:tr>
              <a:tr h="337286">
                <a:tc>
                  <a:txBody>
                    <a:bodyPr/>
                    <a:lstStyle/>
                    <a:p>
                      <a:pPr marL="0" marR="0" algn="just">
                        <a:lnSpc>
                          <a:spcPct val="115000"/>
                        </a:lnSpc>
                        <a:spcBef>
                          <a:spcPts val="0"/>
                        </a:spcBef>
                        <a:spcAft>
                          <a:spcPts val="0"/>
                        </a:spcAft>
                      </a:pPr>
                      <a:r>
                        <a:rPr lang="en-US" sz="1400" b="1" dirty="0"/>
                        <a:t>Vaginal bleeding</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dirty="0">
                          <a:solidFill>
                            <a:srgbClr val="000000"/>
                          </a:solidFill>
                          <a:latin typeface="Times New Roman"/>
                          <a:ea typeface="Times New Roman"/>
                          <a:cs typeface="Times New Roman"/>
                        </a:rPr>
                        <a:t>6.1</a:t>
                      </a:r>
                      <a:endParaRPr lang="en-US" sz="1200" b="1" dirty="0">
                        <a:latin typeface="Calibri"/>
                        <a:ea typeface="Times New Roman"/>
                        <a:cs typeface="Times New Roman"/>
                      </a:endParaRPr>
                    </a:p>
                  </a:txBody>
                  <a:tcPr marL="68580" marR="68580" marT="0" marB="0" anchor="b"/>
                </a:tc>
              </a:tr>
              <a:tr h="337286">
                <a:tc>
                  <a:txBody>
                    <a:bodyPr/>
                    <a:lstStyle/>
                    <a:p>
                      <a:pPr marL="0" marR="0" algn="just">
                        <a:lnSpc>
                          <a:spcPct val="115000"/>
                        </a:lnSpc>
                        <a:spcBef>
                          <a:spcPts val="0"/>
                        </a:spcBef>
                        <a:spcAft>
                          <a:spcPts val="0"/>
                        </a:spcAft>
                      </a:pPr>
                      <a:r>
                        <a:rPr lang="en-US" sz="1400" b="1" dirty="0"/>
                        <a:t>High fever </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Times New Roman"/>
                          <a:ea typeface="Times New Roman"/>
                          <a:cs typeface="Times New Roman"/>
                        </a:rPr>
                        <a:t>6.6</a:t>
                      </a:r>
                      <a:endParaRPr lang="en-US" sz="1200" b="1">
                        <a:latin typeface="Calibri"/>
                        <a:ea typeface="Times New Roman"/>
                        <a:cs typeface="Times New Roman"/>
                      </a:endParaRPr>
                    </a:p>
                  </a:txBody>
                  <a:tcPr marL="68580" marR="68580" marT="0" marB="0" anchor="b"/>
                </a:tc>
              </a:tr>
              <a:tr h="337286">
                <a:tc>
                  <a:txBody>
                    <a:bodyPr/>
                    <a:lstStyle/>
                    <a:p>
                      <a:pPr marL="0" marR="0" algn="just">
                        <a:lnSpc>
                          <a:spcPct val="115000"/>
                        </a:lnSpc>
                        <a:spcBef>
                          <a:spcPts val="0"/>
                        </a:spcBef>
                        <a:spcAft>
                          <a:spcPts val="0"/>
                        </a:spcAft>
                      </a:pPr>
                      <a:r>
                        <a:rPr lang="en-US" sz="1400" b="1" dirty="0"/>
                        <a:t>Foul-smelling vaginal discharge</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Times New Roman"/>
                          <a:ea typeface="Times New Roman"/>
                          <a:cs typeface="Times New Roman"/>
                        </a:rPr>
                        <a:t>3.1</a:t>
                      </a:r>
                      <a:endParaRPr lang="en-US" sz="1200" b="1">
                        <a:latin typeface="Calibri"/>
                        <a:ea typeface="Times New Roman"/>
                        <a:cs typeface="Times New Roman"/>
                      </a:endParaRPr>
                    </a:p>
                  </a:txBody>
                  <a:tcPr marL="68580" marR="68580" marT="0" marB="0" anchor="b"/>
                </a:tc>
              </a:tr>
              <a:tr h="337286">
                <a:tc>
                  <a:txBody>
                    <a:bodyPr/>
                    <a:lstStyle/>
                    <a:p>
                      <a:pPr marL="0" marR="0" algn="just">
                        <a:lnSpc>
                          <a:spcPct val="115000"/>
                        </a:lnSpc>
                        <a:spcBef>
                          <a:spcPts val="0"/>
                        </a:spcBef>
                        <a:spcAft>
                          <a:spcPts val="0"/>
                        </a:spcAft>
                      </a:pPr>
                      <a:r>
                        <a:rPr lang="en-US" sz="1400" b="1" dirty="0"/>
                        <a:t>Jaundice</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Times New Roman"/>
                          <a:ea typeface="Times New Roman"/>
                          <a:cs typeface="Times New Roman"/>
                        </a:rPr>
                        <a:t>4.1</a:t>
                      </a:r>
                      <a:endParaRPr lang="en-US" sz="1200" b="1">
                        <a:latin typeface="Calibri"/>
                        <a:ea typeface="Times New Roman"/>
                        <a:cs typeface="Times New Roman"/>
                      </a:endParaRPr>
                    </a:p>
                  </a:txBody>
                  <a:tcPr marL="68580" marR="68580" marT="0" marB="0" anchor="b"/>
                </a:tc>
              </a:tr>
              <a:tr h="337286">
                <a:tc>
                  <a:txBody>
                    <a:bodyPr/>
                    <a:lstStyle/>
                    <a:p>
                      <a:pPr marL="0" marR="0" algn="just">
                        <a:lnSpc>
                          <a:spcPct val="115000"/>
                        </a:lnSpc>
                        <a:spcBef>
                          <a:spcPts val="0"/>
                        </a:spcBef>
                        <a:spcAft>
                          <a:spcPts val="0"/>
                        </a:spcAft>
                      </a:pPr>
                      <a:r>
                        <a:rPr lang="en-US" sz="1400" b="1" dirty="0"/>
                        <a:t>Anaemia</a:t>
                      </a:r>
                      <a:endParaRPr lang="en-US" sz="12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dirty="0">
                          <a:solidFill>
                            <a:srgbClr val="000000"/>
                          </a:solidFill>
                          <a:latin typeface="Times New Roman"/>
                          <a:ea typeface="Times New Roman"/>
                          <a:cs typeface="Times New Roman"/>
                        </a:rPr>
                        <a:t>6.1</a:t>
                      </a:r>
                      <a:endParaRPr lang="en-US" sz="1200" b="1" dirty="0">
                        <a:latin typeface="Calibri"/>
                        <a:ea typeface="Times New Roman"/>
                        <a:cs typeface="Times New Roman"/>
                      </a:endParaRPr>
                    </a:p>
                  </a:txBody>
                  <a:tcPr marL="68580" marR="68580" marT="0" marB="0" anchor="b"/>
                </a:tc>
              </a:tr>
            </a:tbl>
          </a:graphicData>
        </a:graphic>
      </p:graphicFrame>
      <p:pic>
        <p:nvPicPr>
          <p:cNvPr id="5" name="Picture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133899" y="1143000"/>
            <a:ext cx="5010101" cy="3810000"/>
          </a:xfrm>
          <a:prstGeom prst="rect">
            <a:avLst/>
          </a:prstGeom>
          <a:noFill/>
        </p:spPr>
      </p:pic>
      <p:sp>
        <p:nvSpPr>
          <p:cNvPr id="6" name="Rectangle 5"/>
          <p:cNvSpPr/>
          <p:nvPr/>
        </p:nvSpPr>
        <p:spPr>
          <a:xfrm>
            <a:off x="4191000" y="5029200"/>
            <a:ext cx="4221284" cy="369332"/>
          </a:xfrm>
          <a:prstGeom prst="rect">
            <a:avLst/>
          </a:prstGeom>
        </p:spPr>
        <p:txBody>
          <a:bodyPr wrap="none">
            <a:spAutoFit/>
          </a:bodyPr>
          <a:lstStyle/>
          <a:p>
            <a:r>
              <a:rPr lang="en-US" b="1" dirty="0" smtClean="0"/>
              <a:t>Complications  reported during pregnancy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a:t>
            </a:r>
            <a:endParaRPr lang="en-US" dirty="0"/>
          </a:p>
        </p:txBody>
      </p:sp>
      <p:graphicFrame>
        <p:nvGraphicFramePr>
          <p:cNvPr id="4" name="Content Placeholder 3"/>
          <p:cNvGraphicFramePr>
            <a:graphicFrameLocks noGrp="1"/>
          </p:cNvGraphicFramePr>
          <p:nvPr>
            <p:ph idx="1"/>
          </p:nvPr>
        </p:nvGraphicFramePr>
        <p:xfrm>
          <a:off x="228600" y="1066800"/>
          <a:ext cx="6172200" cy="2443480"/>
        </p:xfrm>
        <a:graphic>
          <a:graphicData uri="http://schemas.openxmlformats.org/drawingml/2006/table">
            <a:tbl>
              <a:tblPr firstRow="1" bandRow="1">
                <a:tableStyleId>{5C22544A-7EE6-4342-B048-85BDC9FD1C3A}</a:tableStyleId>
              </a:tblPr>
              <a:tblGrid>
                <a:gridCol w="5173756"/>
                <a:gridCol w="998444"/>
              </a:tblGrid>
              <a:tr h="609600">
                <a:tc>
                  <a:txBody>
                    <a:bodyPr/>
                    <a:lstStyle/>
                    <a:p>
                      <a:pPr marL="0" marR="0" algn="l">
                        <a:lnSpc>
                          <a:spcPct val="150000"/>
                        </a:lnSpc>
                        <a:spcBef>
                          <a:spcPts val="0"/>
                        </a:spcBef>
                        <a:spcAft>
                          <a:spcPts val="0"/>
                        </a:spcAft>
                      </a:pPr>
                      <a:r>
                        <a:rPr lang="en-US" sz="1800" b="1" dirty="0">
                          <a:solidFill>
                            <a:schemeClr val="bg1"/>
                          </a:solidFill>
                          <a:latin typeface="Times New Roman"/>
                          <a:ea typeface="Times New Roman"/>
                          <a:cs typeface="Times New Roman"/>
                        </a:rPr>
                        <a:t>Complications </a:t>
                      </a:r>
                      <a:r>
                        <a:rPr lang="en-US" sz="1800" b="1" dirty="0" smtClean="0">
                          <a:solidFill>
                            <a:schemeClr val="bg1"/>
                          </a:solidFill>
                          <a:latin typeface="Times New Roman"/>
                          <a:ea typeface="Times New Roman"/>
                          <a:cs typeface="Times New Roman"/>
                        </a:rPr>
                        <a:t>experienced during labour and</a:t>
                      </a:r>
                      <a:r>
                        <a:rPr lang="en-US" sz="1800" b="1" baseline="0" dirty="0" smtClean="0">
                          <a:solidFill>
                            <a:schemeClr val="bg1"/>
                          </a:solidFill>
                          <a:latin typeface="Times New Roman"/>
                          <a:ea typeface="Times New Roman"/>
                          <a:cs typeface="Times New Roman"/>
                        </a:rPr>
                        <a:t> delivery</a:t>
                      </a:r>
                      <a:endParaRPr lang="en-US" sz="1600" b="1" dirty="0">
                        <a:solidFill>
                          <a:schemeClr val="bg1"/>
                        </a:solidFill>
                        <a:latin typeface="Calibri"/>
                        <a:ea typeface="Times New Roman"/>
                        <a:cs typeface="Times New Roman"/>
                      </a:endParaRPr>
                    </a:p>
                  </a:txBody>
                  <a:tcPr marL="68580" marR="68580" marT="0" marB="0" anchor="b"/>
                </a:tc>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Adolescent </a:t>
                      </a:r>
                      <a:r>
                        <a:rPr lang="en-US" sz="1400" b="1" dirty="0" smtClean="0">
                          <a:solidFill>
                            <a:srgbClr val="000000"/>
                          </a:solidFill>
                          <a:latin typeface="Times New Roman"/>
                          <a:ea typeface="Times New Roman"/>
                          <a:cs typeface="Times New Roman"/>
                        </a:rPr>
                        <a:t>women (%)</a:t>
                      </a:r>
                      <a:endParaRPr lang="en-US" sz="1200" b="1" dirty="0">
                        <a:latin typeface="Calibri"/>
                        <a:ea typeface="Times New Roman"/>
                        <a:cs typeface="Times New Roman"/>
                      </a:endParaRPr>
                    </a:p>
                  </a:txBody>
                  <a:tcPr marL="68580" marR="68580" marT="0" marB="0" anchor="b"/>
                </a:tc>
              </a:tr>
              <a:tr h="370840">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Prolonged labour (&gt;12 hours)  </a:t>
                      </a:r>
                      <a:endParaRPr lang="en-US" sz="1200" b="1" dirty="0">
                        <a:latin typeface="Calibri"/>
                        <a:ea typeface="Times New Roman"/>
                        <a:cs typeface="Times New Roman"/>
                      </a:endParaRPr>
                    </a:p>
                  </a:txBody>
                  <a:tcPr marL="68580" marR="68580" marT="0" marB="0" anchor="b"/>
                </a:tc>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7.7</a:t>
                      </a:r>
                      <a:endParaRPr lang="en-US" sz="1200" b="1" dirty="0">
                        <a:latin typeface="Calibri"/>
                        <a:ea typeface="Times New Roman"/>
                        <a:cs typeface="Times New Roman"/>
                      </a:endParaRPr>
                    </a:p>
                  </a:txBody>
                  <a:tcPr marL="68580" marR="68580" marT="0" marB="0" anchor="b"/>
                </a:tc>
              </a:tr>
              <a:tr h="370840">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Fits during labour </a:t>
                      </a:r>
                      <a:endParaRPr lang="en-US" sz="1200" b="1" dirty="0">
                        <a:latin typeface="Calibri"/>
                        <a:ea typeface="Times New Roman"/>
                        <a:cs typeface="Times New Roman"/>
                      </a:endParaRPr>
                    </a:p>
                  </a:txBody>
                  <a:tcPr marL="68580" marR="68580" marT="0" marB="0" anchor="b"/>
                </a:tc>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0.1</a:t>
                      </a:r>
                      <a:endParaRPr lang="en-US" sz="1200" b="1" dirty="0">
                        <a:latin typeface="Calibri"/>
                        <a:ea typeface="Times New Roman"/>
                        <a:cs typeface="Times New Roman"/>
                      </a:endParaRPr>
                    </a:p>
                  </a:txBody>
                  <a:tcPr marL="68580" marR="68580" marT="0" marB="0" anchor="b"/>
                </a:tc>
              </a:tr>
              <a:tr h="370840">
                <a:tc>
                  <a:txBody>
                    <a:bodyPr/>
                    <a:lstStyle/>
                    <a:p>
                      <a:pPr marL="0" marR="0" algn="just">
                        <a:lnSpc>
                          <a:spcPct val="150000"/>
                        </a:lnSpc>
                        <a:spcBef>
                          <a:spcPts val="0"/>
                        </a:spcBef>
                        <a:spcAft>
                          <a:spcPts val="0"/>
                        </a:spcAft>
                      </a:pPr>
                      <a:r>
                        <a:rPr lang="en-US" sz="1400" b="1">
                          <a:solidFill>
                            <a:srgbClr val="000000"/>
                          </a:solidFill>
                          <a:latin typeface="Times New Roman"/>
                          <a:ea typeface="Times New Roman"/>
                          <a:cs typeface="Times New Roman"/>
                        </a:rPr>
                        <a:t>Abnormal presentation of the foetus  </a:t>
                      </a:r>
                      <a:endParaRPr lang="en-US" sz="1200" b="1">
                        <a:latin typeface="Calibri"/>
                        <a:ea typeface="Times New Roman"/>
                        <a:cs typeface="Times New Roman"/>
                      </a:endParaRPr>
                    </a:p>
                  </a:txBody>
                  <a:tcPr marL="68580" marR="68580" marT="0" marB="0" anchor="b"/>
                </a:tc>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4.1</a:t>
                      </a:r>
                      <a:endParaRPr lang="en-US" sz="1200" b="1" dirty="0">
                        <a:latin typeface="Calibri"/>
                        <a:ea typeface="Times New Roman"/>
                        <a:cs typeface="Times New Roman"/>
                      </a:endParaRPr>
                    </a:p>
                  </a:txBody>
                  <a:tcPr marL="68580" marR="68580" marT="0" marB="0" anchor="b"/>
                </a:tc>
              </a:tr>
              <a:tr h="370840">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Experienced one or more severe complications</a:t>
                      </a:r>
                      <a:endParaRPr lang="en-US" sz="1200" b="1" dirty="0">
                        <a:latin typeface="Calibri"/>
                        <a:ea typeface="Times New Roman"/>
                        <a:cs typeface="Times New Roman"/>
                      </a:endParaRPr>
                    </a:p>
                  </a:txBody>
                  <a:tcPr marL="68580" marR="68580" marT="0" marB="0" anchor="b"/>
                </a:tc>
                <a:tc>
                  <a:txBody>
                    <a:bodyPr/>
                    <a:lstStyle/>
                    <a:p>
                      <a:pPr marL="0" marR="0" algn="just">
                        <a:lnSpc>
                          <a:spcPct val="150000"/>
                        </a:lnSpc>
                        <a:spcBef>
                          <a:spcPts val="0"/>
                        </a:spcBef>
                        <a:spcAft>
                          <a:spcPts val="0"/>
                        </a:spcAft>
                      </a:pPr>
                      <a:r>
                        <a:rPr lang="en-US" sz="1400" b="1" dirty="0">
                          <a:solidFill>
                            <a:srgbClr val="000000"/>
                          </a:solidFill>
                          <a:latin typeface="Times New Roman"/>
                          <a:ea typeface="Times New Roman"/>
                          <a:cs typeface="Times New Roman"/>
                        </a:rPr>
                        <a:t>11.2</a:t>
                      </a:r>
                      <a:endParaRPr lang="en-US" sz="1200" b="1" dirty="0">
                        <a:latin typeface="Calibri"/>
                        <a:ea typeface="Times New Roman"/>
                        <a:cs typeface="Times New Roman"/>
                      </a:endParaRPr>
                    </a:p>
                  </a:txBody>
                  <a:tcPr marL="68580" marR="68580" marT="0" marB="0" anchor="b"/>
                </a:tc>
              </a:tr>
            </a:tbl>
          </a:graphicData>
        </a:graphic>
      </p:graphicFrame>
      <p:graphicFrame>
        <p:nvGraphicFramePr>
          <p:cNvPr id="5" name="Table 4"/>
          <p:cNvGraphicFramePr>
            <a:graphicFrameLocks noGrp="1"/>
          </p:cNvGraphicFramePr>
          <p:nvPr/>
        </p:nvGraphicFramePr>
        <p:xfrm>
          <a:off x="304800" y="3733800"/>
          <a:ext cx="6096000" cy="2926080"/>
        </p:xfrm>
        <a:graphic>
          <a:graphicData uri="http://schemas.openxmlformats.org/drawingml/2006/table">
            <a:tbl>
              <a:tblPr firstRow="1" bandRow="1">
                <a:tableStyleId>{21E4AEA4-8DFA-4A89-87EB-49C32662AFE0}</a:tableStyleId>
              </a:tblPr>
              <a:tblGrid>
                <a:gridCol w="4673600"/>
                <a:gridCol w="1422400"/>
              </a:tblGrid>
              <a:tr h="370840">
                <a:tc>
                  <a:txBody>
                    <a:bodyPr/>
                    <a:lstStyle/>
                    <a:p>
                      <a:r>
                        <a:rPr lang="en-US" sz="2000" b="1" kern="1200" dirty="0" smtClean="0">
                          <a:solidFill>
                            <a:schemeClr val="lt1"/>
                          </a:solidFill>
                          <a:latin typeface="+mj-lt"/>
                          <a:ea typeface="+mn-ea"/>
                          <a:cs typeface="+mn-cs"/>
                        </a:rPr>
                        <a:t>Complications experienced during post-partum</a:t>
                      </a:r>
                      <a:r>
                        <a:rPr lang="en-US" sz="2000" b="1" kern="1200" baseline="0" dirty="0" smtClean="0">
                          <a:solidFill>
                            <a:schemeClr val="lt1"/>
                          </a:solidFill>
                          <a:latin typeface="+mj-lt"/>
                          <a:ea typeface="+mn-ea"/>
                          <a:cs typeface="+mn-cs"/>
                        </a:rPr>
                        <a:t> period</a:t>
                      </a:r>
                      <a:endParaRPr lang="en-US" sz="2000" b="1" dirty="0">
                        <a:latin typeface="+mj-lt"/>
                      </a:endParaRPr>
                    </a:p>
                  </a:txBody>
                  <a:tcPr/>
                </a:tc>
                <a:tc>
                  <a:txBody>
                    <a:bodyPr/>
                    <a:lstStyle/>
                    <a:p>
                      <a:r>
                        <a:rPr lang="en-US" sz="2000" b="1" dirty="0" smtClean="0">
                          <a:latin typeface="+mj-lt"/>
                        </a:rPr>
                        <a:t>(%)</a:t>
                      </a:r>
                      <a:endParaRPr lang="en-US" sz="2000" b="1" dirty="0">
                        <a:latin typeface="+mj-lt"/>
                      </a:endParaRPr>
                    </a:p>
                  </a:txBody>
                  <a:tcPr/>
                </a:tc>
              </a:tr>
              <a:tr h="370840">
                <a:tc>
                  <a:txBody>
                    <a:bodyPr/>
                    <a:lstStyle/>
                    <a:p>
                      <a:pPr marL="0" marR="0" algn="just">
                        <a:lnSpc>
                          <a:spcPct val="115000"/>
                        </a:lnSpc>
                        <a:spcBef>
                          <a:spcPts val="0"/>
                        </a:spcBef>
                        <a:spcAft>
                          <a:spcPts val="0"/>
                        </a:spcAft>
                      </a:pPr>
                      <a:r>
                        <a:rPr lang="en-US" sz="1400" b="1" dirty="0">
                          <a:solidFill>
                            <a:srgbClr val="000000"/>
                          </a:solidFill>
                          <a:latin typeface="+mj-lt"/>
                          <a:ea typeface="Times New Roman"/>
                          <a:cs typeface="Times New Roman"/>
                        </a:rPr>
                        <a:t>Heavy bleeding </a:t>
                      </a:r>
                      <a:endParaRPr lang="en-US" sz="1200" b="1" dirty="0">
                        <a:latin typeface="+mj-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dirty="0">
                          <a:solidFill>
                            <a:srgbClr val="000000"/>
                          </a:solidFill>
                          <a:latin typeface="+mj-lt"/>
                          <a:ea typeface="Times New Roman"/>
                          <a:cs typeface="Times New Roman"/>
                        </a:rPr>
                        <a:t>14.8</a:t>
                      </a:r>
                      <a:endParaRPr lang="en-US" sz="1200" b="1" dirty="0">
                        <a:latin typeface="+mj-lt"/>
                        <a:ea typeface="Times New Roman"/>
                        <a:cs typeface="Times New Roman"/>
                      </a:endParaRPr>
                    </a:p>
                  </a:txBody>
                  <a:tcPr marL="68580" marR="68580" marT="0" marB="0" anchor="b"/>
                </a:tc>
              </a:tr>
              <a:tr h="370840">
                <a:tc>
                  <a:txBody>
                    <a:bodyPr/>
                    <a:lstStyle/>
                    <a:p>
                      <a:pPr marL="0" marR="0" algn="just">
                        <a:lnSpc>
                          <a:spcPct val="115000"/>
                        </a:lnSpc>
                        <a:spcBef>
                          <a:spcPts val="0"/>
                        </a:spcBef>
                        <a:spcAft>
                          <a:spcPts val="0"/>
                        </a:spcAft>
                      </a:pPr>
                      <a:r>
                        <a:rPr lang="en-US" sz="1400" b="1" dirty="0">
                          <a:solidFill>
                            <a:srgbClr val="000000"/>
                          </a:solidFill>
                          <a:latin typeface="+mj-lt"/>
                          <a:ea typeface="Times New Roman"/>
                          <a:cs typeface="Times New Roman"/>
                        </a:rPr>
                        <a:t>Symptoms of sepsis </a:t>
                      </a:r>
                      <a:endParaRPr lang="en-US" sz="1200" b="1" dirty="0">
                        <a:latin typeface="+mj-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a:solidFill>
                            <a:srgbClr val="000000"/>
                          </a:solidFill>
                          <a:latin typeface="+mj-lt"/>
                          <a:ea typeface="Times New Roman"/>
                          <a:cs typeface="Times New Roman"/>
                        </a:rPr>
                        <a:t>6.1</a:t>
                      </a:r>
                      <a:endParaRPr lang="en-US" sz="1200" b="1">
                        <a:latin typeface="+mj-lt"/>
                        <a:ea typeface="Times New Roman"/>
                        <a:cs typeface="Times New Roman"/>
                      </a:endParaRPr>
                    </a:p>
                  </a:txBody>
                  <a:tcPr marL="68580" marR="68580" marT="0" marB="0" anchor="b"/>
                </a:tc>
              </a:tr>
              <a:tr h="370840">
                <a:tc>
                  <a:txBody>
                    <a:bodyPr/>
                    <a:lstStyle/>
                    <a:p>
                      <a:pPr marL="0" marR="0" algn="just">
                        <a:lnSpc>
                          <a:spcPct val="115000"/>
                        </a:lnSpc>
                        <a:spcBef>
                          <a:spcPts val="0"/>
                        </a:spcBef>
                        <a:spcAft>
                          <a:spcPts val="0"/>
                        </a:spcAft>
                      </a:pPr>
                      <a:r>
                        <a:rPr lang="en-US" sz="1400" b="1" dirty="0">
                          <a:solidFill>
                            <a:srgbClr val="000000"/>
                          </a:solidFill>
                          <a:latin typeface="+mj-lt"/>
                          <a:ea typeface="Times New Roman"/>
                          <a:cs typeface="Times New Roman"/>
                        </a:rPr>
                        <a:t>Fits </a:t>
                      </a:r>
                      <a:endParaRPr lang="en-US" sz="1200" b="1" dirty="0">
                        <a:latin typeface="+mj-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400" b="1" dirty="0">
                          <a:solidFill>
                            <a:srgbClr val="000000"/>
                          </a:solidFill>
                          <a:latin typeface="+mj-lt"/>
                          <a:ea typeface="Times New Roman"/>
                          <a:cs typeface="Times New Roman"/>
                        </a:rPr>
                        <a:t>1.5</a:t>
                      </a:r>
                      <a:endParaRPr lang="en-US" sz="1200" b="1" dirty="0">
                        <a:latin typeface="+mj-lt"/>
                        <a:ea typeface="Times New Roman"/>
                        <a:cs typeface="Times New Roman"/>
                      </a:endParaRPr>
                    </a:p>
                  </a:txBody>
                  <a:tcPr marL="68580" marR="68580" marT="0" marB="0" anchor="b"/>
                </a:tc>
              </a:tr>
              <a:tr h="370840">
                <a:tc>
                  <a:txBody>
                    <a:bodyPr/>
                    <a:lstStyle/>
                    <a:p>
                      <a:r>
                        <a:rPr lang="en-US" sz="1600" b="1" kern="1200" dirty="0" smtClean="0">
                          <a:solidFill>
                            <a:schemeClr val="dk1"/>
                          </a:solidFill>
                          <a:latin typeface="+mj-lt"/>
                          <a:ea typeface="+mn-ea"/>
                          <a:cs typeface="+mn-cs"/>
                        </a:rPr>
                        <a:t>Swelling in the breast </a:t>
                      </a:r>
                      <a:endParaRPr lang="en-US" sz="1600" b="1" dirty="0">
                        <a:latin typeface="+mj-lt"/>
                      </a:endParaRPr>
                    </a:p>
                  </a:txBody>
                  <a:tcPr/>
                </a:tc>
                <a:tc>
                  <a:txBody>
                    <a:bodyPr/>
                    <a:lstStyle/>
                    <a:p>
                      <a:r>
                        <a:rPr lang="en-US" sz="1600" b="1" dirty="0" smtClean="0">
                          <a:latin typeface="+mj-lt"/>
                        </a:rPr>
                        <a:t>5.6</a:t>
                      </a:r>
                      <a:endParaRPr lang="en-US" sz="1600" b="1" dirty="0">
                        <a:latin typeface="+mj-lt"/>
                      </a:endParaRPr>
                    </a:p>
                  </a:txBody>
                  <a:tcPr/>
                </a:tc>
              </a:tr>
              <a:tr h="370840">
                <a:tc>
                  <a:txBody>
                    <a:bodyPr/>
                    <a:lstStyle/>
                    <a:p>
                      <a:r>
                        <a:rPr lang="en-US" sz="1600" b="1" kern="1200" dirty="0" smtClean="0">
                          <a:solidFill>
                            <a:schemeClr val="dk1"/>
                          </a:solidFill>
                          <a:latin typeface="+mj-lt"/>
                          <a:ea typeface="+mn-ea"/>
                          <a:cs typeface="+mn-cs"/>
                        </a:rPr>
                        <a:t>Irritability</a:t>
                      </a:r>
                      <a:endParaRPr lang="en-US" sz="1600" b="1" dirty="0">
                        <a:latin typeface="+mj-lt"/>
                      </a:endParaRPr>
                    </a:p>
                  </a:txBody>
                  <a:tcPr/>
                </a:tc>
                <a:tc>
                  <a:txBody>
                    <a:bodyPr/>
                    <a:lstStyle/>
                    <a:p>
                      <a:r>
                        <a:rPr lang="en-US" sz="1600" b="1" dirty="0" smtClean="0">
                          <a:latin typeface="+mj-lt"/>
                        </a:rPr>
                        <a:t>30.1</a:t>
                      </a:r>
                      <a:endParaRPr lang="en-US" sz="1600" b="1" dirty="0">
                        <a:latin typeface="+mj-lt"/>
                      </a:endParaRPr>
                    </a:p>
                  </a:txBody>
                  <a:tcPr/>
                </a:tc>
              </a:tr>
              <a:tr h="370840">
                <a:tc>
                  <a:txBody>
                    <a:bodyPr/>
                    <a:lstStyle/>
                    <a:p>
                      <a:r>
                        <a:rPr lang="en-US" sz="1600" b="1" kern="1200" dirty="0" smtClean="0">
                          <a:solidFill>
                            <a:schemeClr val="dk1"/>
                          </a:solidFill>
                          <a:latin typeface="+mj-lt"/>
                          <a:ea typeface="+mn-ea"/>
                          <a:cs typeface="+mn-cs"/>
                        </a:rPr>
                        <a:t>Depression</a:t>
                      </a:r>
                      <a:endParaRPr lang="en-US" sz="1600" b="1" dirty="0">
                        <a:latin typeface="+mj-lt"/>
                      </a:endParaRPr>
                    </a:p>
                  </a:txBody>
                  <a:tcPr/>
                </a:tc>
                <a:tc>
                  <a:txBody>
                    <a:bodyPr/>
                    <a:lstStyle/>
                    <a:p>
                      <a:r>
                        <a:rPr lang="en-US" sz="1600" b="1" dirty="0" smtClean="0">
                          <a:latin typeface="+mj-lt"/>
                        </a:rPr>
                        <a:t>21.4</a:t>
                      </a:r>
                      <a:endParaRPr lang="en-US" sz="1600" b="1" dirty="0">
                        <a:latin typeface="+mj-lt"/>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graphicFrame>
        <p:nvGraphicFramePr>
          <p:cNvPr id="4" name="Content Placeholder 3"/>
          <p:cNvGraphicFramePr>
            <a:graphicFrameLocks noGrp="1"/>
          </p:cNvGraphicFramePr>
          <p:nvPr>
            <p:ph idx="1"/>
          </p:nvPr>
        </p:nvGraphicFramePr>
        <p:xfrm>
          <a:off x="304800" y="2362200"/>
          <a:ext cx="8229600" cy="2743200"/>
        </p:xfrm>
        <a:graphic>
          <a:graphicData uri="http://schemas.openxmlformats.org/drawingml/2006/table">
            <a:tbl>
              <a:tblPr firstRow="1" bandRow="1">
                <a:tableStyleId>{5C22544A-7EE6-4342-B048-85BDC9FD1C3A}</a:tableStyleId>
              </a:tblPr>
              <a:tblGrid>
                <a:gridCol w="6781800"/>
                <a:gridCol w="1447800"/>
              </a:tblGrid>
              <a:tr h="457200">
                <a:tc>
                  <a:txBody>
                    <a:bodyPr/>
                    <a:lstStyle/>
                    <a:p>
                      <a:r>
                        <a:rPr lang="en-US" dirty="0" smtClean="0"/>
                        <a:t>Type of Provider</a:t>
                      </a:r>
                      <a:endParaRPr lang="en-US" dirty="0"/>
                    </a:p>
                  </a:txBody>
                  <a:tcPr/>
                </a:tc>
                <a:tc>
                  <a:txBody>
                    <a:bodyPr/>
                    <a:lstStyle/>
                    <a:p>
                      <a:r>
                        <a:rPr lang="en-US" dirty="0" smtClean="0"/>
                        <a:t>(%)</a:t>
                      </a:r>
                      <a:endParaRPr lang="en-US" dirty="0"/>
                    </a:p>
                  </a:txBody>
                  <a:tcPr/>
                </a:tc>
              </a:tr>
              <a:tr h="457200">
                <a:tc>
                  <a:txBody>
                    <a:bodyPr/>
                    <a:lstStyle/>
                    <a:p>
                      <a:pPr marL="0" marR="0" algn="just">
                        <a:lnSpc>
                          <a:spcPct val="115000"/>
                        </a:lnSpc>
                        <a:spcBef>
                          <a:spcPts val="0"/>
                        </a:spcBef>
                        <a:spcAft>
                          <a:spcPts val="0"/>
                        </a:spcAft>
                      </a:pPr>
                      <a:r>
                        <a:rPr lang="en-US" sz="1600" b="1" dirty="0">
                          <a:solidFill>
                            <a:srgbClr val="000000"/>
                          </a:solidFill>
                          <a:latin typeface="Times New Roman"/>
                          <a:ea typeface="Times New Roman"/>
                          <a:cs typeface="Times New Roman"/>
                        </a:rPr>
                        <a:t>Doctor in a public sector facility </a:t>
                      </a:r>
                      <a:endParaRPr lang="en-US" sz="14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600" b="1">
                          <a:solidFill>
                            <a:srgbClr val="000000"/>
                          </a:solidFill>
                          <a:latin typeface="Times New Roman"/>
                          <a:ea typeface="Times New Roman"/>
                          <a:cs typeface="Times New Roman"/>
                        </a:rPr>
                        <a:t>31.8</a:t>
                      </a:r>
                      <a:endParaRPr lang="en-US" sz="1400" b="1">
                        <a:latin typeface="Calibri"/>
                        <a:ea typeface="Times New Roman"/>
                        <a:cs typeface="Times New Roman"/>
                      </a:endParaRPr>
                    </a:p>
                  </a:txBody>
                  <a:tcPr marL="68580" marR="68580" marT="0" marB="0" anchor="b"/>
                </a:tc>
              </a:tr>
              <a:tr h="457200">
                <a:tc>
                  <a:txBody>
                    <a:bodyPr/>
                    <a:lstStyle/>
                    <a:p>
                      <a:pPr marL="0" marR="0" algn="just">
                        <a:lnSpc>
                          <a:spcPct val="115000"/>
                        </a:lnSpc>
                        <a:spcBef>
                          <a:spcPts val="0"/>
                        </a:spcBef>
                        <a:spcAft>
                          <a:spcPts val="0"/>
                        </a:spcAft>
                      </a:pPr>
                      <a:r>
                        <a:rPr lang="en-US" sz="1600" b="1" dirty="0">
                          <a:solidFill>
                            <a:srgbClr val="000000"/>
                          </a:solidFill>
                          <a:latin typeface="Times New Roman"/>
                          <a:ea typeface="Times New Roman"/>
                          <a:cs typeface="Times New Roman"/>
                        </a:rPr>
                        <a:t>Doctor in a private sector facility </a:t>
                      </a:r>
                      <a:endParaRPr lang="en-US" sz="14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600" b="1" dirty="0">
                          <a:solidFill>
                            <a:srgbClr val="000000"/>
                          </a:solidFill>
                          <a:latin typeface="Times New Roman"/>
                          <a:ea typeface="Times New Roman"/>
                          <a:cs typeface="Times New Roman"/>
                        </a:rPr>
                        <a:t>44.5</a:t>
                      </a:r>
                      <a:endParaRPr lang="en-US" sz="1400" b="1" dirty="0">
                        <a:latin typeface="Calibri"/>
                        <a:ea typeface="Times New Roman"/>
                        <a:cs typeface="Times New Roman"/>
                      </a:endParaRPr>
                    </a:p>
                  </a:txBody>
                  <a:tcPr marL="68580" marR="68580" marT="0" marB="0" anchor="b"/>
                </a:tc>
              </a:tr>
              <a:tr h="457200">
                <a:tc>
                  <a:txBody>
                    <a:bodyPr/>
                    <a:lstStyle/>
                    <a:p>
                      <a:pPr marL="0" marR="0" algn="just">
                        <a:lnSpc>
                          <a:spcPct val="115000"/>
                        </a:lnSpc>
                        <a:spcBef>
                          <a:spcPts val="0"/>
                        </a:spcBef>
                        <a:spcAft>
                          <a:spcPts val="0"/>
                        </a:spcAft>
                      </a:pPr>
                      <a:r>
                        <a:rPr lang="en-US" sz="1600" b="1" dirty="0">
                          <a:solidFill>
                            <a:srgbClr val="000000"/>
                          </a:solidFill>
                          <a:latin typeface="Times New Roman"/>
                          <a:ea typeface="Times New Roman"/>
                          <a:cs typeface="Times New Roman"/>
                        </a:rPr>
                        <a:t>Nurse/auxiliary nurse-midwife </a:t>
                      </a:r>
                      <a:endParaRPr lang="en-US" sz="1400" b="1" dirty="0">
                        <a:latin typeface="Calibri"/>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600" b="1" dirty="0">
                          <a:solidFill>
                            <a:srgbClr val="000000"/>
                          </a:solidFill>
                          <a:latin typeface="Times New Roman"/>
                          <a:ea typeface="Times New Roman"/>
                          <a:cs typeface="Times New Roman"/>
                        </a:rPr>
                        <a:t>30</a:t>
                      </a:r>
                      <a:endParaRPr lang="en-US" sz="1400" b="1" dirty="0">
                        <a:latin typeface="Calibri"/>
                        <a:ea typeface="Times New Roman"/>
                        <a:cs typeface="Times New Roman"/>
                      </a:endParaRPr>
                    </a:p>
                  </a:txBody>
                  <a:tcPr marL="68580" marR="68580" marT="0" marB="0" anchor="b"/>
                </a:tc>
              </a:tr>
              <a:tr h="457200">
                <a:tc>
                  <a:txBody>
                    <a:bodyPr/>
                    <a:lstStyle/>
                    <a:p>
                      <a:r>
                        <a:rPr lang="en-US" sz="1600" b="1" kern="1200" dirty="0" smtClean="0">
                          <a:solidFill>
                            <a:schemeClr val="dk1"/>
                          </a:solidFill>
                          <a:latin typeface="Times New Roman" pitchFamily="18" charset="0"/>
                          <a:ea typeface="+mn-ea"/>
                          <a:cs typeface="Times New Roman" pitchFamily="18" charset="0"/>
                        </a:rPr>
                        <a:t>Other trained health provider</a:t>
                      </a:r>
                      <a:endParaRPr lang="en-US" sz="1600" b="1" dirty="0">
                        <a:latin typeface="Times New Roman" pitchFamily="18" charset="0"/>
                        <a:cs typeface="Times New Roman" pitchFamily="18" charset="0"/>
                      </a:endParaRPr>
                    </a:p>
                  </a:txBody>
                  <a:tcPr/>
                </a:tc>
                <a:tc>
                  <a:txBody>
                    <a:bodyPr/>
                    <a:lstStyle/>
                    <a:p>
                      <a:r>
                        <a:rPr lang="en-US" sz="1600" b="1" dirty="0" smtClean="0">
                          <a:latin typeface="Times New Roman" pitchFamily="18" charset="0"/>
                          <a:cs typeface="Times New Roman" pitchFamily="18" charset="0"/>
                        </a:rPr>
                        <a:t>0.5</a:t>
                      </a:r>
                      <a:endParaRPr lang="en-US" sz="1600" b="1" dirty="0">
                        <a:latin typeface="Times New Roman" pitchFamily="18" charset="0"/>
                        <a:cs typeface="Times New Roman" pitchFamily="18" charset="0"/>
                      </a:endParaRPr>
                    </a:p>
                  </a:txBody>
                  <a:tcPr/>
                </a:tc>
              </a:tr>
              <a:tr h="457200">
                <a:tc>
                  <a:txBody>
                    <a:bodyPr/>
                    <a:lstStyle/>
                    <a:p>
                      <a:r>
                        <a:rPr lang="en-US" sz="1600" b="1" kern="1200" dirty="0" smtClean="0">
                          <a:solidFill>
                            <a:schemeClr val="dk1"/>
                          </a:solidFill>
                          <a:latin typeface="Times New Roman" pitchFamily="18" charset="0"/>
                          <a:ea typeface="+mn-ea"/>
                          <a:cs typeface="Times New Roman" pitchFamily="18" charset="0"/>
                        </a:rPr>
                        <a:t>Unqualified provider/pharmacist/home remedies</a:t>
                      </a:r>
                      <a:endParaRPr lang="en-US" sz="1600" b="1" dirty="0">
                        <a:latin typeface="Times New Roman" pitchFamily="18" charset="0"/>
                        <a:cs typeface="Times New Roman" pitchFamily="18" charset="0"/>
                      </a:endParaRPr>
                    </a:p>
                  </a:txBody>
                  <a:tcPr/>
                </a:tc>
                <a:tc>
                  <a:txBody>
                    <a:bodyPr/>
                    <a:lstStyle/>
                    <a:p>
                      <a:r>
                        <a:rPr lang="en-US" sz="1600" b="1" dirty="0" smtClean="0">
                          <a:latin typeface="Times New Roman" pitchFamily="18" charset="0"/>
                          <a:cs typeface="Times New Roman" pitchFamily="18" charset="0"/>
                        </a:rPr>
                        <a:t>18.2</a:t>
                      </a:r>
                      <a:endParaRPr lang="en-US" sz="1600" b="1" dirty="0">
                        <a:latin typeface="Times New Roman" pitchFamily="18" charset="0"/>
                        <a:cs typeface="Times New Roman" pitchFamily="18" charset="0"/>
                      </a:endParaRPr>
                    </a:p>
                  </a:txBody>
                  <a:tcPr/>
                </a:tc>
              </a:tr>
            </a:tbl>
          </a:graphicData>
        </a:graphic>
      </p:graphicFrame>
      <p:sp>
        <p:nvSpPr>
          <p:cNvPr id="5" name="Rectangle 4"/>
          <p:cNvSpPr/>
          <p:nvPr/>
        </p:nvSpPr>
        <p:spPr>
          <a:xfrm>
            <a:off x="457200" y="1752600"/>
            <a:ext cx="8001000" cy="400110"/>
          </a:xfrm>
          <a:prstGeom prst="rect">
            <a:avLst/>
          </a:prstGeom>
        </p:spPr>
        <p:txBody>
          <a:bodyPr wrap="square">
            <a:spAutoFit/>
          </a:bodyPr>
          <a:lstStyle/>
          <a:p>
            <a:r>
              <a:rPr lang="en-US" sz="2000" b="1" dirty="0" smtClean="0"/>
              <a:t>Type of provider from whom treatment was sought by adolescent women</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b="1" dirty="0" smtClean="0"/>
              <a:t>Maternal health care seeking was limited among all women, particularly young adolescent mothers</a:t>
            </a:r>
            <a:endParaRPr lang="en-US" dirty="0" smtClean="0"/>
          </a:p>
          <a:p>
            <a:pPr>
              <a:lnSpc>
                <a:spcPct val="150000"/>
              </a:lnSpc>
            </a:pPr>
            <a:r>
              <a:rPr lang="en-US" b="1" i="1" dirty="0" smtClean="0"/>
              <a:t>Most women sought care for pregnancy-related complications experienced; however, adolescent mothers were more likely than others to have sought care from unqualified providers</a:t>
            </a:r>
            <a:endParaRPr lang="en-US" dirty="0" smtClean="0"/>
          </a:p>
          <a:p>
            <a:pPr>
              <a:lnSpc>
                <a:spcPct val="150000"/>
              </a:lnSpc>
            </a:pPr>
            <a:r>
              <a:rPr lang="en-US" b="1" dirty="0" smtClean="0"/>
              <a:t>All women experienced delays in recognizing the complication experienced, deciding to seek treatment from an appropriate health facility, reaching the facility and obtaining care at the facility; adolescents were somewhat more likely than others to face delays in deciding to seek treatment and reaching the facility</a:t>
            </a:r>
            <a:endParaRPr lang="en-US" dirty="0" smtClean="0"/>
          </a:p>
          <a:p>
            <a:pPr>
              <a:lnSpc>
                <a:spcPct val="150000"/>
              </a:lnSpc>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a:t>
            </a:r>
            <a:endParaRPr lang="en-US" dirty="0"/>
          </a:p>
        </p:txBody>
      </p:sp>
      <p:sp>
        <p:nvSpPr>
          <p:cNvPr id="3" name="Content Placeholder 2"/>
          <p:cNvSpPr>
            <a:spLocks noGrp="1"/>
          </p:cNvSpPr>
          <p:nvPr>
            <p:ph idx="1"/>
          </p:nvPr>
        </p:nvSpPr>
        <p:spPr/>
        <p:txBody>
          <a:bodyPr/>
          <a:lstStyle/>
          <a:p>
            <a:pPr>
              <a:lnSpc>
                <a:spcPct val="150000"/>
              </a:lnSpc>
            </a:pPr>
            <a:r>
              <a:rPr lang="en-US" b="1" dirty="0" smtClean="0"/>
              <a:t>Promote care during pregnancy, delivery and the postpartum period, particularly among adolescent mothers</a:t>
            </a:r>
            <a:endParaRPr lang="en-US" dirty="0" smtClean="0"/>
          </a:p>
          <a:p>
            <a:pPr>
              <a:lnSpc>
                <a:spcPct val="150000"/>
              </a:lnSpc>
            </a:pPr>
            <a:r>
              <a:rPr lang="en-US" b="1" dirty="0" smtClean="0"/>
              <a:t>Build in-depth awareness of pregnancy-related complications</a:t>
            </a:r>
            <a:endParaRPr lang="en-US" dirty="0" smtClean="0"/>
          </a:p>
          <a:p>
            <a:pPr>
              <a:lnSpc>
                <a:spcPct val="150000"/>
              </a:lnSpc>
            </a:pPr>
            <a:r>
              <a:rPr lang="en-US" b="1" dirty="0" smtClean="0"/>
              <a:t>Empower adolescent and young mothers to make informed decisions related to pregnancy care, and involve influential adults in ensuring pregnancy is safe for young women</a:t>
            </a:r>
            <a:endParaRPr lang="en-US" dirty="0" smtClean="0"/>
          </a:p>
          <a:p>
            <a:pPr>
              <a:lnSpc>
                <a:spcPct val="150000"/>
              </a:lnSpc>
            </a:pPr>
            <a:r>
              <a:rPr lang="en-US" b="1" dirty="0" smtClean="0"/>
              <a:t>Mobilize communities and young women to address delays in reaching health facilities</a:t>
            </a:r>
            <a:endParaRPr lang="en-US" dirty="0" smtClean="0"/>
          </a:p>
          <a:p>
            <a:pPr>
              <a:lnSpc>
                <a:spcPct val="150000"/>
              </a:lnSpc>
            </a:pPr>
            <a:r>
              <a:rPr lang="en-US" b="1" dirty="0" smtClean="0"/>
              <a:t>Improve the quality of maternal health care services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pPr algn="ctr">
              <a:buNone/>
            </a:pPr>
            <a:endParaRPr lang="en-US" sz="11500" b="1" dirty="0" smtClean="0"/>
          </a:p>
          <a:p>
            <a:pPr algn="ctr">
              <a:buNone/>
            </a:pPr>
            <a:r>
              <a:rPr lang="en-US" sz="11500" b="1" dirty="0" smtClean="0">
                <a:solidFill>
                  <a:srgbClr val="FF0000"/>
                </a:solidFill>
              </a:rPr>
              <a:t>THANK YOU</a:t>
            </a:r>
            <a:endParaRPr lang="en-US" sz="115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Reflective Learning</a:t>
            </a:r>
            <a:endParaRPr lang="en-US" dirty="0"/>
          </a:p>
        </p:txBody>
      </p:sp>
      <p:sp>
        <p:nvSpPr>
          <p:cNvPr id="3" name="Content Placeholder 2"/>
          <p:cNvSpPr>
            <a:spLocks noGrp="1"/>
          </p:cNvSpPr>
          <p:nvPr>
            <p:ph idx="1"/>
          </p:nvPr>
        </p:nvSpPr>
        <p:spPr/>
        <p:txBody>
          <a:bodyPr/>
          <a:lstStyle/>
          <a:p>
            <a:pPr lvl="0">
              <a:lnSpc>
                <a:spcPct val="200000"/>
              </a:lnSpc>
            </a:pPr>
            <a:r>
              <a:rPr lang="en-US" sz="2400" dirty="0" smtClean="0">
                <a:solidFill>
                  <a:schemeClr val="tx1"/>
                </a:solidFill>
              </a:rPr>
              <a:t>Monitoring and Evaluation Process </a:t>
            </a:r>
          </a:p>
          <a:p>
            <a:pPr lvl="0">
              <a:lnSpc>
                <a:spcPct val="200000"/>
              </a:lnSpc>
            </a:pPr>
            <a:r>
              <a:rPr lang="en-US" sz="2400" dirty="0" smtClean="0">
                <a:solidFill>
                  <a:schemeClr val="tx1"/>
                </a:solidFill>
              </a:rPr>
              <a:t>Planning process </a:t>
            </a:r>
          </a:p>
          <a:p>
            <a:pPr lvl="0">
              <a:lnSpc>
                <a:spcPct val="200000"/>
              </a:lnSpc>
            </a:pPr>
            <a:r>
              <a:rPr lang="en-US" sz="2400" dirty="0" smtClean="0">
                <a:solidFill>
                  <a:schemeClr val="tx1"/>
                </a:solidFill>
              </a:rPr>
              <a:t>Budgeting process </a:t>
            </a:r>
          </a:p>
          <a:p>
            <a:pPr lvl="0">
              <a:lnSpc>
                <a:spcPct val="200000"/>
              </a:lnSpc>
            </a:pPr>
            <a:r>
              <a:rPr lang="en-US" sz="2400" dirty="0" smtClean="0">
                <a:solidFill>
                  <a:schemeClr val="tx1"/>
                </a:solidFill>
              </a:rPr>
              <a:t>Improvement in  problem solving ability.</a:t>
            </a:r>
          </a:p>
          <a:p>
            <a:pPr lvl="0">
              <a:lnSpc>
                <a:spcPct val="200000"/>
              </a:lnSpc>
            </a:pPr>
            <a:r>
              <a:rPr lang="en-US" sz="2400" dirty="0" smtClean="0">
                <a:solidFill>
                  <a:schemeClr val="tx1"/>
                </a:solidFill>
              </a:rPr>
              <a:t> Development of IEC material</a:t>
            </a:r>
          </a:p>
          <a:p>
            <a:pPr lvl="0">
              <a:lnSpc>
                <a:spcPct val="200000"/>
              </a:lnSpc>
            </a:pPr>
            <a:r>
              <a:rPr lang="en-US" sz="2400" dirty="0" smtClean="0">
                <a:solidFill>
                  <a:schemeClr val="tx1"/>
                </a:solidFill>
              </a:rPr>
              <a:t> Training process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Introduction</a:t>
            </a:r>
            <a:endParaRPr lang="en-US" dirty="0"/>
          </a:p>
        </p:txBody>
      </p:sp>
      <p:sp>
        <p:nvSpPr>
          <p:cNvPr id="3" name="Content Placeholder 2"/>
          <p:cNvSpPr>
            <a:spLocks noGrp="1"/>
          </p:cNvSpPr>
          <p:nvPr>
            <p:ph idx="1"/>
          </p:nvPr>
        </p:nvSpPr>
        <p:spPr>
          <a:xfrm>
            <a:off x="457200" y="1143000"/>
            <a:ext cx="8382000" cy="4983163"/>
          </a:xfrm>
        </p:spPr>
        <p:txBody>
          <a:bodyPr>
            <a:normAutofit/>
          </a:bodyPr>
          <a:lstStyle/>
          <a:p>
            <a:r>
              <a:rPr lang="en-US" dirty="0" smtClean="0"/>
              <a:t>1,500 </a:t>
            </a:r>
            <a:r>
              <a:rPr lang="en-US" dirty="0"/>
              <a:t>women die </a:t>
            </a:r>
            <a:r>
              <a:rPr lang="en-US" dirty="0" smtClean="0"/>
              <a:t>worldwide each </a:t>
            </a:r>
            <a:r>
              <a:rPr lang="en-US" dirty="0"/>
              <a:t>day in pregnancy and during </a:t>
            </a:r>
            <a:r>
              <a:rPr lang="en-US" dirty="0" smtClean="0"/>
              <a:t>childbirth (WHO).</a:t>
            </a:r>
          </a:p>
          <a:p>
            <a:r>
              <a:rPr lang="en-US" dirty="0"/>
              <a:t>In India, </a:t>
            </a:r>
            <a:r>
              <a:rPr lang="en-US" dirty="0" smtClean="0"/>
              <a:t>MMR </a:t>
            </a:r>
            <a:r>
              <a:rPr lang="en-US" dirty="0"/>
              <a:t>is 254 per 1, 00,000 live </a:t>
            </a:r>
            <a:r>
              <a:rPr lang="en-US" dirty="0" smtClean="0"/>
              <a:t>births</a:t>
            </a:r>
            <a:r>
              <a:rPr lang="en-US" dirty="0"/>
              <a:t> </a:t>
            </a:r>
            <a:r>
              <a:rPr lang="en-US" dirty="0" smtClean="0"/>
              <a:t>(SRS)</a:t>
            </a:r>
          </a:p>
          <a:p>
            <a:r>
              <a:rPr lang="en-US" dirty="0"/>
              <a:t>Early marriage continues to characterize the lives of many women in </a:t>
            </a:r>
            <a:r>
              <a:rPr lang="en-US" dirty="0" smtClean="0"/>
              <a:t>India.(In Rajasthan mean age at marriage for girls is 17.7.( DLHS-3)</a:t>
            </a:r>
          </a:p>
          <a:p>
            <a:r>
              <a:rPr lang="en-US" dirty="0" smtClean="0"/>
              <a:t>Nationally</a:t>
            </a:r>
            <a:r>
              <a:rPr lang="en-US" dirty="0"/>
              <a:t>, </a:t>
            </a:r>
            <a:r>
              <a:rPr lang="en-US" dirty="0" smtClean="0"/>
              <a:t>one </a:t>
            </a:r>
            <a:r>
              <a:rPr lang="en-US" dirty="0"/>
              <a:t>in six girls aged 15–19 have begun childbearing. This proportion is as high as one in five, or even one in four, in a number of </a:t>
            </a:r>
            <a:r>
              <a:rPr lang="en-US" dirty="0" smtClean="0"/>
              <a:t>states (NFHS-3)</a:t>
            </a:r>
          </a:p>
          <a:p>
            <a:r>
              <a:rPr lang="en-US" dirty="0"/>
              <a:t>The dangers of childbearing for adolescent girls, whose bodies have not physically matured, are widely acknowledged</a:t>
            </a:r>
          </a:p>
          <a:p>
            <a:endParaRPr lang="en-US" dirty="0"/>
          </a:p>
        </p:txBody>
      </p:sp>
    </p:spTree>
    <p:extLst>
      <p:ext uri="{BB962C8B-B14F-4D97-AF65-F5344CB8AC3E}">
        <p14:creationId xmlns="" xmlns:p14="http://schemas.microsoft.com/office/powerpoint/2010/main" val="335712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Mortality</a:t>
            </a:r>
            <a:endParaRPr lang="en-US" dirty="0"/>
          </a:p>
        </p:txBody>
      </p:sp>
      <p:pic>
        <p:nvPicPr>
          <p:cNvPr id="4" name="Chart 1"/>
          <p:cNvPicPr>
            <a:picLocks noGrp="1" noChangeArrowheads="1"/>
          </p:cNvPicPr>
          <p:nvPr>
            <p:ph idx="1"/>
          </p:nvPr>
        </p:nvPicPr>
        <p:blipFill>
          <a:blip r:embed="rId2" cstate="print"/>
          <a:srcRect/>
          <a:stretch>
            <a:fillRect/>
          </a:stretch>
        </p:blipFill>
        <p:spPr bwMode="auto">
          <a:xfrm>
            <a:off x="1590797" y="1570906"/>
            <a:ext cx="5962405" cy="4127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Rationale </a:t>
            </a:r>
            <a:endParaRPr lang="en-US" dirty="0"/>
          </a:p>
        </p:txBody>
      </p:sp>
      <p:sp>
        <p:nvSpPr>
          <p:cNvPr id="3" name="Content Placeholder 2"/>
          <p:cNvSpPr>
            <a:spLocks noGrp="1"/>
          </p:cNvSpPr>
          <p:nvPr>
            <p:ph idx="1"/>
          </p:nvPr>
        </p:nvSpPr>
        <p:spPr/>
        <p:txBody>
          <a:bodyPr>
            <a:normAutofit/>
          </a:bodyPr>
          <a:lstStyle/>
          <a:p>
            <a:r>
              <a:rPr lang="en-US" dirty="0" smtClean="0"/>
              <a:t>The dangers of childbearing for adolescent girls, whose bodies have not physically matured, are widely acknowledged. </a:t>
            </a:r>
          </a:p>
          <a:p>
            <a:r>
              <a:rPr lang="en-US" dirty="0" smtClean="0"/>
              <a:t>Yet, little is known about whether morbidity and mortality experiences vary within the subgroup of adolescent girls, whether such experiences differ between adolescent and adult women, and whether treatment seeking behaviors and the delays experienced in seeking treatment differ between adolescent and adult mothers.</a:t>
            </a:r>
          </a:p>
          <a:p>
            <a:r>
              <a:rPr lang="en-US" dirty="0" smtClean="0"/>
              <a:t> To begin to fill this gap, an exploratory study of the pregnancy-related morbidity and mortality experiences of  Young women who delivered in early adolescence (below 17), late adolescence (17–19 years) have been</a:t>
            </a:r>
          </a:p>
          <a:p>
            <a:endParaRPr lang="en-US" dirty="0"/>
          </a:p>
        </p:txBody>
      </p:sp>
    </p:spTree>
    <p:extLst>
      <p:ext uri="{BB962C8B-B14F-4D97-AF65-F5344CB8AC3E}">
        <p14:creationId xmlns="" xmlns:p14="http://schemas.microsoft.com/office/powerpoint/2010/main" val="42968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sz="2400" dirty="0" smtClean="0"/>
              <a:t>“to explore the pregnancy-related morbidity and mortality experiences of young women who delivered in adolescence “</a:t>
            </a:r>
          </a:p>
          <a:p>
            <a:pPr>
              <a:lnSpc>
                <a:spcPct val="150000"/>
              </a:lnSpc>
            </a:pPr>
            <a:endParaRPr lang="en-US" sz="2400" dirty="0" smtClean="0"/>
          </a:p>
          <a:p>
            <a:pPr>
              <a:lnSpc>
                <a:spcPct val="150000"/>
              </a:lnSpc>
            </a:pPr>
            <a:r>
              <a:rPr lang="en-US" sz="2400" b="1" u="sng" dirty="0" smtClean="0"/>
              <a:t>Specific Objective</a:t>
            </a:r>
          </a:p>
          <a:p>
            <a:pPr>
              <a:lnSpc>
                <a:spcPct val="150000"/>
              </a:lnSpc>
            </a:pPr>
            <a:r>
              <a:rPr lang="en-US" sz="2400" dirty="0" smtClean="0"/>
              <a:t>To assess the socio-demographic status, maternal health care practices among adolescent women.</a:t>
            </a:r>
          </a:p>
          <a:p>
            <a:pPr>
              <a:lnSpc>
                <a:spcPct val="150000"/>
              </a:lnSpc>
            </a:pPr>
            <a:r>
              <a:rPr lang="en-US" sz="2400" dirty="0" smtClean="0"/>
              <a:t>To assess the awareness and experiences of pregnancy-related complications and treatment seeking for pregnancy-related complications among adolescent women.</a:t>
            </a:r>
            <a:endParaRPr lang="en-US"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r>
              <a:rPr lang="en-US" dirty="0" smtClean="0"/>
              <a:t>A cross-sectional study was conducted in  40 villages randomly selected  from Udaipur district in the state of Rajasthan.</a:t>
            </a:r>
          </a:p>
          <a:p>
            <a:r>
              <a:rPr lang="en-US" b="1" dirty="0" smtClean="0"/>
              <a:t>Respondents for the survey included</a:t>
            </a:r>
            <a:r>
              <a:rPr lang="en-US" dirty="0" smtClean="0"/>
              <a:t> </a:t>
            </a:r>
          </a:p>
          <a:p>
            <a:r>
              <a:rPr lang="en-US" dirty="0" smtClean="0"/>
              <a:t>young women who had experienced a recent delivery, that is, during the one year preceding the survey</a:t>
            </a:r>
          </a:p>
          <a:p>
            <a:r>
              <a:rPr lang="en-US" dirty="0" smtClean="0"/>
              <a:t>Family members of young women who had died during delivery.</a:t>
            </a:r>
          </a:p>
          <a:p>
            <a:r>
              <a:rPr lang="en-US" b="1" dirty="0" smtClean="0"/>
              <a:t>Sample Size</a:t>
            </a:r>
          </a:p>
          <a:p>
            <a:r>
              <a:rPr lang="en-US" dirty="0" smtClean="0"/>
              <a:t>Taking into account the percentage of adolescent mothers (5 % in Rajasthan ,DLHS-3), it was calculated that roughly 153 women would have experienced a delivery during the one year preceding the survey at ages below 19.</a:t>
            </a:r>
          </a:p>
          <a:p>
            <a:r>
              <a:rPr lang="en-US" dirty="0" smtClean="0"/>
              <a:t>Eligible respondents were identified from eligible couple registers maintained by ANM and registers maintained by </a:t>
            </a:r>
            <a:r>
              <a:rPr lang="en-US" i="1" dirty="0" smtClean="0"/>
              <a:t>anganwadi </a:t>
            </a:r>
            <a:r>
              <a:rPr lang="en-US" dirty="0" smtClean="0"/>
              <a:t>workers.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lnSpcReduction="10000"/>
          </a:bodyPr>
          <a:lstStyle/>
          <a:p>
            <a:r>
              <a:rPr lang="en-US" sz="2400" b="1" dirty="0" smtClean="0"/>
              <a:t>Steps for selecting women from rural areas</a:t>
            </a:r>
            <a:endParaRPr lang="en-US" sz="2400"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r>
              <a:rPr lang="en-US" sz="2400" b="1" dirty="0" smtClean="0"/>
              <a:t>Data Collection &amp; Study tool</a:t>
            </a:r>
          </a:p>
          <a:p>
            <a:pPr lvl="0"/>
            <a:r>
              <a:rPr lang="en-US" sz="2400" b="1" dirty="0" smtClean="0"/>
              <a:t>Qualitative</a:t>
            </a:r>
            <a:r>
              <a:rPr lang="en-US" sz="2400" dirty="0" smtClean="0"/>
              <a:t> - In-depth interviews </a:t>
            </a:r>
          </a:p>
          <a:p>
            <a:pPr lvl="0"/>
            <a:r>
              <a:rPr lang="en-US" sz="2400" b="1" dirty="0" smtClean="0"/>
              <a:t>Quantitative</a:t>
            </a:r>
            <a:r>
              <a:rPr lang="en-US" sz="2400" dirty="0" smtClean="0"/>
              <a:t> -Questionnaire based    interview</a:t>
            </a:r>
          </a:p>
          <a:p>
            <a:r>
              <a:rPr lang="en-US" sz="2400" dirty="0" smtClean="0"/>
              <a:t>Data was compiled, checked for consistency and verified for correctness. It was analyzed using the SPSS version 16 software. </a:t>
            </a:r>
          </a:p>
          <a:p>
            <a:pPr lvl="0"/>
            <a:endParaRPr lang="en-US" sz="2400" dirty="0" smtClean="0"/>
          </a:p>
          <a:p>
            <a:endParaRPr lang="en-US" sz="2400" b="1" dirty="0"/>
          </a:p>
        </p:txBody>
      </p:sp>
      <p:graphicFrame>
        <p:nvGraphicFramePr>
          <p:cNvPr id="5" name="Diagram 4"/>
          <p:cNvGraphicFramePr/>
          <p:nvPr/>
        </p:nvGraphicFramePr>
        <p:xfrm>
          <a:off x="990600" y="1600200"/>
          <a:ext cx="56388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Findings</a:t>
            </a:r>
            <a:endParaRPr lang="en-US" dirty="0"/>
          </a:p>
        </p:txBody>
      </p:sp>
      <p:graphicFrame>
        <p:nvGraphicFramePr>
          <p:cNvPr id="4" name="Content Placeholder 3"/>
          <p:cNvGraphicFramePr>
            <a:graphicFrameLocks noGrp="1"/>
          </p:cNvGraphicFramePr>
          <p:nvPr>
            <p:ph idx="1"/>
          </p:nvPr>
        </p:nvGraphicFramePr>
        <p:xfrm>
          <a:off x="381000" y="2057400"/>
          <a:ext cx="8229600" cy="3733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000" b="1" kern="1200" dirty="0" smtClean="0">
                          <a:solidFill>
                            <a:schemeClr val="lt1"/>
                          </a:solidFill>
                          <a:latin typeface="+mn-lt"/>
                          <a:ea typeface="+mn-ea"/>
                          <a:cs typeface="+mn-cs"/>
                        </a:rPr>
                        <a:t>Characteristic</a:t>
                      </a:r>
                      <a:endParaRPr lang="en-US" sz="2000" dirty="0"/>
                    </a:p>
                  </a:txBody>
                  <a:tcPr/>
                </a:tc>
                <a:tc>
                  <a:txBody>
                    <a:bodyPr/>
                    <a:lstStyle/>
                    <a:p>
                      <a:r>
                        <a:rPr lang="en-US" sz="2000" dirty="0" smtClean="0"/>
                        <a:t>Respondents</a:t>
                      </a:r>
                      <a:endParaRPr lang="en-US" sz="2000" dirty="0"/>
                    </a:p>
                  </a:txBody>
                  <a:tcPr/>
                </a:tc>
              </a:tr>
              <a:tr h="370840">
                <a:tc>
                  <a:txBody>
                    <a:bodyPr/>
                    <a:lstStyle/>
                    <a:p>
                      <a:r>
                        <a:rPr lang="en-US" sz="1800" b="1" dirty="0" smtClean="0">
                          <a:latin typeface="+mn-lt"/>
                        </a:rPr>
                        <a:t>Mean Age</a:t>
                      </a:r>
                      <a:endParaRPr lang="en-US" sz="1800" b="1" dirty="0">
                        <a:latin typeface="+mn-lt"/>
                      </a:endParaRPr>
                    </a:p>
                  </a:txBody>
                  <a:tcPr/>
                </a:tc>
                <a:tc>
                  <a:txBody>
                    <a:bodyPr/>
                    <a:lstStyle/>
                    <a:p>
                      <a:r>
                        <a:rPr lang="en-US" sz="1800" b="1" dirty="0" smtClean="0">
                          <a:latin typeface="+mn-lt"/>
                        </a:rPr>
                        <a:t>16.7</a:t>
                      </a:r>
                      <a:endParaRPr lang="en-US" sz="1800" b="1" dirty="0">
                        <a:latin typeface="+mn-lt"/>
                      </a:endParaRPr>
                    </a:p>
                  </a:txBody>
                  <a:tcPr/>
                </a:tc>
              </a:tr>
              <a:tr h="370840">
                <a:tc>
                  <a:txBody>
                    <a:bodyPr/>
                    <a:lstStyle/>
                    <a:p>
                      <a:r>
                        <a:rPr lang="en-US" sz="1800" b="1" dirty="0" smtClean="0">
                          <a:latin typeface="+mn-lt"/>
                        </a:rPr>
                        <a:t>Mean Age at</a:t>
                      </a:r>
                      <a:r>
                        <a:rPr lang="en-US" sz="1800" b="1" baseline="0" dirty="0" smtClean="0">
                          <a:latin typeface="+mn-lt"/>
                        </a:rPr>
                        <a:t> Marriage</a:t>
                      </a:r>
                      <a:endParaRPr lang="en-US" sz="1800" b="1" dirty="0">
                        <a:latin typeface="+mn-lt"/>
                      </a:endParaRPr>
                    </a:p>
                  </a:txBody>
                  <a:tcPr/>
                </a:tc>
                <a:tc>
                  <a:txBody>
                    <a:bodyPr/>
                    <a:lstStyle/>
                    <a:p>
                      <a:r>
                        <a:rPr lang="en-US" sz="1800" b="1" dirty="0" smtClean="0">
                          <a:latin typeface="+mn-lt"/>
                        </a:rPr>
                        <a:t>12.6</a:t>
                      </a:r>
                      <a:endParaRPr lang="en-US" sz="1800" b="1" dirty="0">
                        <a:latin typeface="+mn-lt"/>
                      </a:endParaRPr>
                    </a:p>
                  </a:txBody>
                  <a:tcPr/>
                </a:tc>
              </a:tr>
              <a:tr h="370840">
                <a:tc>
                  <a:txBody>
                    <a:bodyPr/>
                    <a:lstStyle/>
                    <a:p>
                      <a:r>
                        <a:rPr lang="en-US" sz="1800" b="1" dirty="0" smtClean="0">
                          <a:latin typeface="+mn-lt"/>
                        </a:rPr>
                        <a:t>Ever Enrolled in school (%)</a:t>
                      </a:r>
                      <a:endParaRPr lang="en-US" sz="1800" b="1" dirty="0">
                        <a:latin typeface="+mn-lt"/>
                      </a:endParaRPr>
                    </a:p>
                  </a:txBody>
                  <a:tcPr/>
                </a:tc>
                <a:tc>
                  <a:txBody>
                    <a:bodyPr/>
                    <a:lstStyle/>
                    <a:p>
                      <a:r>
                        <a:rPr lang="en-US" sz="1800" b="1" dirty="0" smtClean="0">
                          <a:latin typeface="+mn-lt"/>
                        </a:rPr>
                        <a:t>31.6</a:t>
                      </a:r>
                      <a:endParaRPr lang="en-US" sz="1800" b="1" dirty="0">
                        <a:latin typeface="+mn-lt"/>
                      </a:endParaRPr>
                    </a:p>
                  </a:txBody>
                  <a:tcPr/>
                </a:tc>
              </a:tr>
              <a:tr h="370840">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Mean number of pregnancies</a:t>
                      </a:r>
                      <a:endParaRPr lang="en-US" sz="1600" b="1" dirty="0">
                        <a:latin typeface="+mn-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1.8</a:t>
                      </a:r>
                      <a:endParaRPr lang="en-US" sz="1600" b="1" dirty="0">
                        <a:latin typeface="+mn-lt"/>
                        <a:ea typeface="Times New Roman"/>
                        <a:cs typeface="Times New Roman"/>
                      </a:endParaRPr>
                    </a:p>
                  </a:txBody>
                  <a:tcPr marL="68580" marR="68580" marT="0" marB="0" anchor="ctr"/>
                </a:tc>
              </a:tr>
              <a:tr h="370840">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Mean number of children ever born</a:t>
                      </a:r>
                      <a:endParaRPr lang="en-US" sz="1600" b="1" dirty="0">
                        <a:latin typeface="+mn-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1.2</a:t>
                      </a:r>
                      <a:endParaRPr lang="en-US" sz="1600" b="1" dirty="0">
                        <a:latin typeface="+mn-lt"/>
                        <a:ea typeface="Times New Roman"/>
                        <a:cs typeface="Times New Roman"/>
                      </a:endParaRPr>
                    </a:p>
                  </a:txBody>
                  <a:tcPr marL="68580" marR="68580" marT="0" marB="0" anchor="ctr"/>
                </a:tc>
              </a:tr>
              <a:tr h="370840">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Ever experienced pregnancy loss (%)</a:t>
                      </a:r>
                      <a:endParaRPr lang="en-US" sz="1600" b="1" dirty="0">
                        <a:latin typeface="+mn-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19.4</a:t>
                      </a:r>
                      <a:endParaRPr lang="en-US" sz="1600" b="1" dirty="0">
                        <a:latin typeface="+mn-lt"/>
                        <a:ea typeface="Times New Roman"/>
                        <a:cs typeface="Times New Roman"/>
                      </a:endParaRPr>
                    </a:p>
                  </a:txBody>
                  <a:tcPr marL="68580" marR="68580" marT="0" marB="0" anchor="ctr"/>
                </a:tc>
              </a:tr>
              <a:tr h="370840">
                <a:tc>
                  <a:txBody>
                    <a:bodyPr/>
                    <a:lstStyle/>
                    <a:p>
                      <a:pPr marL="0" marR="0" algn="just">
                        <a:lnSpc>
                          <a:spcPct val="115000"/>
                        </a:lnSpc>
                        <a:spcBef>
                          <a:spcPts val="0"/>
                        </a:spcBef>
                        <a:spcAft>
                          <a:spcPts val="0"/>
                        </a:spcAft>
                      </a:pPr>
                      <a:r>
                        <a:rPr lang="en-US" sz="1800" b="1">
                          <a:solidFill>
                            <a:srgbClr val="000000"/>
                          </a:solidFill>
                          <a:latin typeface="+mn-lt"/>
                          <a:ea typeface="Times New Roman"/>
                          <a:cs typeface="Calibri"/>
                        </a:rPr>
                        <a:t>Ever experienced a miscarriage (%)</a:t>
                      </a:r>
                      <a:endParaRPr lang="en-US" sz="1600" b="1">
                        <a:latin typeface="+mn-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14.8</a:t>
                      </a:r>
                      <a:endParaRPr lang="en-US" sz="1600" b="1" dirty="0">
                        <a:latin typeface="+mn-lt"/>
                        <a:ea typeface="Times New Roman"/>
                        <a:cs typeface="Times New Roman"/>
                      </a:endParaRPr>
                    </a:p>
                  </a:txBody>
                  <a:tcPr marL="68580" marR="68580" marT="0" marB="0" anchor="ctr"/>
                </a:tc>
              </a:tr>
              <a:tr h="370840">
                <a:tc>
                  <a:txBody>
                    <a:bodyPr/>
                    <a:lstStyle/>
                    <a:p>
                      <a:pPr marL="0" marR="0" algn="just">
                        <a:lnSpc>
                          <a:spcPct val="115000"/>
                        </a:lnSpc>
                        <a:spcBef>
                          <a:spcPts val="0"/>
                        </a:spcBef>
                        <a:spcAft>
                          <a:spcPts val="0"/>
                        </a:spcAft>
                      </a:pPr>
                      <a:r>
                        <a:rPr lang="en-US" sz="1800" b="1">
                          <a:solidFill>
                            <a:srgbClr val="000000"/>
                          </a:solidFill>
                          <a:latin typeface="+mn-lt"/>
                          <a:ea typeface="Times New Roman"/>
                          <a:cs typeface="Calibri"/>
                        </a:rPr>
                        <a:t>Ever experienced an induced abortion (%) </a:t>
                      </a:r>
                      <a:endParaRPr lang="en-US" sz="1600" b="1">
                        <a:latin typeface="+mn-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0.5</a:t>
                      </a:r>
                      <a:endParaRPr lang="en-US" sz="1600" b="1" dirty="0">
                        <a:latin typeface="+mn-lt"/>
                        <a:ea typeface="Times New Roman"/>
                        <a:cs typeface="Times New Roman"/>
                      </a:endParaRPr>
                    </a:p>
                  </a:txBody>
                  <a:tcPr marL="68580" marR="68580" marT="0" marB="0" anchor="ctr"/>
                </a:tc>
              </a:tr>
              <a:tr h="370840">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Ever experienced a stillbirth</a:t>
                      </a:r>
                      <a:endParaRPr lang="en-US" sz="1600" b="1" dirty="0">
                        <a:latin typeface="+mn-lt"/>
                        <a:ea typeface="Times New Roman"/>
                        <a:cs typeface="Times New Roman"/>
                      </a:endParaRPr>
                    </a:p>
                  </a:txBody>
                  <a:tcPr marL="68580" marR="68580" marT="0" marB="0" anchor="b"/>
                </a:tc>
                <a:tc>
                  <a:txBody>
                    <a:bodyPr/>
                    <a:lstStyle/>
                    <a:p>
                      <a:pPr marL="0" marR="0" algn="just">
                        <a:lnSpc>
                          <a:spcPct val="115000"/>
                        </a:lnSpc>
                        <a:spcBef>
                          <a:spcPts val="0"/>
                        </a:spcBef>
                        <a:spcAft>
                          <a:spcPts val="0"/>
                        </a:spcAft>
                      </a:pPr>
                      <a:r>
                        <a:rPr lang="en-US" sz="1800" b="1" dirty="0">
                          <a:solidFill>
                            <a:srgbClr val="000000"/>
                          </a:solidFill>
                          <a:latin typeface="+mn-lt"/>
                          <a:ea typeface="Times New Roman"/>
                          <a:cs typeface="Calibri"/>
                        </a:rPr>
                        <a:t>5.6</a:t>
                      </a:r>
                      <a:endParaRPr lang="en-US" sz="1600" b="1" dirty="0">
                        <a:latin typeface="+mn-lt"/>
                        <a:ea typeface="Times New Roman"/>
                        <a:cs typeface="Times New Roman"/>
                      </a:endParaRPr>
                    </a:p>
                  </a:txBody>
                  <a:tcPr marL="68580" marR="68580" marT="0" marB="0" anchor="ctr"/>
                </a:tc>
              </a:tr>
            </a:tbl>
          </a:graphicData>
        </a:graphic>
      </p:graphicFrame>
      <p:sp>
        <p:nvSpPr>
          <p:cNvPr id="1026" name="Rectangle 2"/>
          <p:cNvSpPr>
            <a:spLocks noChangeArrowheads="1"/>
          </p:cNvSpPr>
          <p:nvPr/>
        </p:nvSpPr>
        <p:spPr bwMode="auto">
          <a:xfrm>
            <a:off x="228600" y="1415534"/>
            <a:ext cx="802046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Socio-demographic characteristics and reproductive experiences of respondents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State Community Pla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State Community Plans</Template>
  <TotalTime>1980</TotalTime>
  <Words>1071</Words>
  <Application>Microsoft Office PowerPoint</Application>
  <PresentationFormat>On-screen Show (4:3)</PresentationFormat>
  <Paragraphs>155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State Community Plans</vt:lpstr>
      <vt:lpstr>“Identification of Pregnancy relarted Morbidity and Mortality among Young Women in Rajasthan”</vt:lpstr>
      <vt:lpstr>Reflective Learning</vt:lpstr>
      <vt:lpstr>Introduction</vt:lpstr>
      <vt:lpstr>Maternal Mortality</vt:lpstr>
      <vt:lpstr>Rationale </vt:lpstr>
      <vt:lpstr>Objective </vt:lpstr>
      <vt:lpstr>Methodology</vt:lpstr>
      <vt:lpstr>Slide 8</vt:lpstr>
      <vt:lpstr>Findings</vt:lpstr>
      <vt:lpstr>4 Delays There is no time to lose….  Every minute is critical in the fight to save women’s lives</vt:lpstr>
      <vt:lpstr>Findings</vt:lpstr>
      <vt:lpstr>Conti….</vt:lpstr>
      <vt:lpstr>Conti……..</vt:lpstr>
      <vt:lpstr>Slide 14</vt:lpstr>
      <vt:lpstr>Conclusion</vt:lpstr>
      <vt:lpstr>Recommendation</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Community Activities</dc:title>
  <dc:creator>ShiviR</dc:creator>
  <cp:lastModifiedBy>IIHMR</cp:lastModifiedBy>
  <cp:revision>243</cp:revision>
  <cp:lastPrinted>2011-02-15T09:20:46Z</cp:lastPrinted>
  <dcterms:created xsi:type="dcterms:W3CDTF">2011-01-06T06:46:23Z</dcterms:created>
  <dcterms:modified xsi:type="dcterms:W3CDTF">2011-05-05T05:11:41Z</dcterms:modified>
</cp:coreProperties>
</file>