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309" r:id="rId15"/>
    <p:sldId id="29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88" d="100"/>
          <a:sy n="88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Average CAUTI Rate / month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Sheet1!$F$37</c:f>
              <c:strCache>
                <c:ptCount val="1"/>
                <c:pt idx="0">
                  <c:v>Avg CAUTI rate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Sheet1!$G$36:$I$36</c:f>
              <c:strCache>
                <c:ptCount val="3"/>
                <c:pt idx="0">
                  <c:v>Year 2009</c:v>
                </c:pt>
                <c:pt idx="1">
                  <c:v>Year 2010</c:v>
                </c:pt>
                <c:pt idx="2">
                  <c:v>Year 2011</c:v>
                </c:pt>
              </c:strCache>
            </c:strRef>
          </c:cat>
          <c:val>
            <c:numRef>
              <c:f>Sheet1!$G$37:$I$37</c:f>
              <c:numCache>
                <c:formatCode>General</c:formatCode>
                <c:ptCount val="3"/>
                <c:pt idx="0">
                  <c:v>2.5</c:v>
                </c:pt>
                <c:pt idx="1">
                  <c:v>19.32</c:v>
                </c:pt>
                <c:pt idx="2">
                  <c:v>0</c:v>
                </c:pt>
              </c:numCache>
            </c:numRef>
          </c:val>
        </c:ser>
        <c:shape val="box"/>
        <c:axId val="76620544"/>
        <c:axId val="76622080"/>
        <c:axId val="0"/>
      </c:bar3DChart>
      <c:catAx>
        <c:axId val="76620544"/>
        <c:scaling>
          <c:orientation val="minMax"/>
        </c:scaling>
        <c:axPos val="b"/>
        <c:tickLblPos val="nextTo"/>
        <c:crossAx val="76622080"/>
        <c:crosses val="autoZero"/>
        <c:auto val="1"/>
        <c:lblAlgn val="ctr"/>
        <c:lblOffset val="100"/>
      </c:catAx>
      <c:valAx>
        <c:axId val="76622080"/>
        <c:scaling>
          <c:orientation val="minMax"/>
          <c:max val="2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/>
        </c:title>
        <c:numFmt formatCode="General" sourceLinked="1"/>
        <c:tickLblPos val="nextTo"/>
        <c:crossAx val="7662054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title>
      <c:tx>
        <c:rich>
          <a:bodyPr/>
          <a:lstStyle/>
          <a:p>
            <a:pPr>
              <a:defRPr/>
            </a:pPr>
            <a:r>
              <a:rPr lang="en-US" dirty="0"/>
              <a:t>Hand  Hygiene Compliance / month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Sheet1!$F$20</c:f>
              <c:strCache>
                <c:ptCount val="1"/>
                <c:pt idx="0">
                  <c:v>H H C / month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Sheet1!$G$19:$I$19</c:f>
              <c:strCache>
                <c:ptCount val="3"/>
                <c:pt idx="0">
                  <c:v>Year 2009</c:v>
                </c:pt>
                <c:pt idx="1">
                  <c:v>Year 2010</c:v>
                </c:pt>
                <c:pt idx="2">
                  <c:v>Year 2011</c:v>
                </c:pt>
              </c:strCache>
            </c:strRef>
          </c:cat>
          <c:val>
            <c:numRef>
              <c:f>Sheet1!$G$20:$I$20</c:f>
              <c:numCache>
                <c:formatCode>General</c:formatCode>
                <c:ptCount val="3"/>
                <c:pt idx="0">
                  <c:v>41.83</c:v>
                </c:pt>
                <c:pt idx="1">
                  <c:v>65.790000000000006</c:v>
                </c:pt>
                <c:pt idx="2">
                  <c:v>79.540000000000006</c:v>
                </c:pt>
              </c:numCache>
            </c:numRef>
          </c:val>
        </c:ser>
        <c:shape val="box"/>
        <c:axId val="76676480"/>
        <c:axId val="76416128"/>
        <c:axId val="0"/>
      </c:bar3DChart>
      <c:catAx>
        <c:axId val="76676480"/>
        <c:scaling>
          <c:orientation val="minMax"/>
        </c:scaling>
        <c:axPos val="b"/>
        <c:tickLblPos val="nextTo"/>
        <c:crossAx val="76416128"/>
        <c:crosses val="autoZero"/>
        <c:auto val="1"/>
        <c:lblAlgn val="ctr"/>
        <c:lblOffset val="100"/>
      </c:catAx>
      <c:valAx>
        <c:axId val="76416128"/>
        <c:scaling>
          <c:orientation val="minMax"/>
          <c:max val="10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Percentage</a:t>
                </a:r>
              </a:p>
            </c:rich>
          </c:tx>
          <c:layout/>
        </c:title>
        <c:numFmt formatCode="General" sourceLinked="1"/>
        <c:tickLblPos val="nextTo"/>
        <c:crossAx val="7667648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Hand</a:t>
            </a:r>
            <a:r>
              <a:rPr lang="en-US" baseline="0" dirty="0"/>
              <a:t> Hygiene Compliance </a:t>
            </a:r>
            <a:r>
              <a:rPr lang="en-US" dirty="0"/>
              <a:t>Year 2011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Sheet1!$F$50</c:f>
              <c:strCache>
                <c:ptCount val="1"/>
                <c:pt idx="0">
                  <c:v>Year 2011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Sheet1!$G$49:$I$49</c:f>
              <c:strCache>
                <c:ptCount val="3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</c:strCache>
            </c:strRef>
          </c:cat>
          <c:val>
            <c:numRef>
              <c:f>Sheet1!$G$50:$I$50</c:f>
              <c:numCache>
                <c:formatCode>General</c:formatCode>
                <c:ptCount val="3"/>
                <c:pt idx="0">
                  <c:v>72.11</c:v>
                </c:pt>
                <c:pt idx="1">
                  <c:v>81.48</c:v>
                </c:pt>
                <c:pt idx="2">
                  <c:v>85.03</c:v>
                </c:pt>
              </c:numCache>
            </c:numRef>
          </c:val>
        </c:ser>
        <c:shape val="box"/>
        <c:axId val="76453760"/>
        <c:axId val="76455296"/>
        <c:axId val="0"/>
      </c:bar3DChart>
      <c:catAx>
        <c:axId val="76453760"/>
        <c:scaling>
          <c:orientation val="minMax"/>
        </c:scaling>
        <c:axPos val="b"/>
        <c:majorTickMark val="none"/>
        <c:tickLblPos val="nextTo"/>
        <c:crossAx val="76455296"/>
        <c:crosses val="autoZero"/>
        <c:auto val="1"/>
        <c:lblAlgn val="ctr"/>
        <c:lblOffset val="100"/>
      </c:catAx>
      <c:valAx>
        <c:axId val="76455296"/>
        <c:scaling>
          <c:orientation val="minMax"/>
          <c:max val="100"/>
          <c:min val="5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6453760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E0A748E-0865-4309-8EF8-781720DB0B2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48F2E-01C5-4AD0-B33B-B0E9510650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F82FE-05B5-4120-B1FF-162D127CE6E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AF99F-78C0-4CF4-ADA7-4946EC487CD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BB5EE-EC80-45CC-BB62-F4755E1F0F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23D72-2B1D-4FB4-9CBF-3327F3E98FE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ECD8F-4739-44B2-8CE8-8716EB853A5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97B4-4466-418E-9FA0-9128555EC9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9C84C-7A40-4FF8-9325-1F58DDBCF2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71088-C663-4EE7-8933-84806196C01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51BE4-0432-40F2-8AC7-BA85E3F7CA4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2A624-83FE-44E8-982D-EF68F4E84A2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DF68682-FD63-46CF-8C2F-D2F3FB49F57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7162800" cy="3733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Study </a:t>
            </a:r>
            <a:r>
              <a:rPr lang="en-US" sz="4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the Incidence of CAUTI and Efficacy of Hand Hygiene Practices to reduce Catheter Associated Urinary Tract Infection at Fortis Escorts </a:t>
            </a: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Hospital, Jaipur</a:t>
            </a:r>
            <a:r>
              <a:rPr lang="en-US" sz="4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257800"/>
            <a:ext cx="3733800" cy="1219200"/>
          </a:xfrm>
        </p:spPr>
        <p:txBody>
          <a:bodyPr/>
          <a:lstStyle/>
          <a:p>
            <a:r>
              <a:rPr lang="en-US" dirty="0" smtClean="0"/>
              <a:t>Dr. Rachna  Nama</a:t>
            </a:r>
          </a:p>
          <a:p>
            <a:r>
              <a:rPr lang="en-US" dirty="0" smtClean="0"/>
              <a:t>PG/ 09/035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6019800" cy="79216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Hand Hygiene Compliance</a:t>
            </a:r>
            <a:endParaRPr lang="en-US" sz="36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1"/>
          </p:nvPr>
        </p:nvGraphicFramePr>
        <p:xfrm>
          <a:off x="990600" y="2057400"/>
          <a:ext cx="7239000" cy="3191264"/>
        </p:xfrm>
        <a:graphic>
          <a:graphicData uri="http://schemas.openxmlformats.org/presentationml/2006/ole">
            <p:oleObj spid="_x0000_s82946" name="Chart" r:id="rId3" imgW="4667138" imgH="2304963" progId="Excel.Sheet.8">
              <p:embed/>
            </p:oleObj>
          </a:graphicData>
        </a:graphic>
      </p:graphicFrame>
      <p:graphicFrame>
        <p:nvGraphicFramePr>
          <p:cNvPr id="5" name="Group 64"/>
          <p:cNvGraphicFramePr>
            <a:graphicFrameLocks noGrp="1"/>
          </p:cNvGraphicFramePr>
          <p:nvPr/>
        </p:nvGraphicFramePr>
        <p:xfrm>
          <a:off x="228600" y="5410200"/>
          <a:ext cx="8610599" cy="1051034"/>
        </p:xfrm>
        <a:graphic>
          <a:graphicData uri="http://schemas.openxmlformats.org/drawingml/2006/table">
            <a:tbl>
              <a:tblPr/>
              <a:tblGrid>
                <a:gridCol w="775643"/>
                <a:gridCol w="648015"/>
                <a:gridCol w="669956"/>
                <a:gridCol w="669956"/>
                <a:gridCol w="669956"/>
                <a:gridCol w="669956"/>
                <a:gridCol w="669956"/>
                <a:gridCol w="712961"/>
                <a:gridCol w="685800"/>
                <a:gridCol w="609600"/>
                <a:gridCol w="609600"/>
                <a:gridCol w="609600"/>
                <a:gridCol w="609600"/>
              </a:tblGrid>
              <a:tr h="370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1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Yr-10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69.7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85.5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60.95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60.48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64.15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71.42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61.81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58.82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63.91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65.82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0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Yr-09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69.31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58.52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58.52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51.26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52.49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50.29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48.1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53.17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60.32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685800"/>
          </a:xfrm>
        </p:spPr>
        <p:txBody>
          <a:bodyPr/>
          <a:lstStyle/>
          <a:p>
            <a:r>
              <a:rPr lang="en-US" sz="3600" b="1" dirty="0" smtClean="0"/>
              <a:t>Results 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0"/>
          <a:ext cx="82296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Avg Hand Hygiene Compliance / month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41.83%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65.79%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79.54%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057400" y="1905000"/>
          <a:ext cx="4876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7848600" cy="685800"/>
          </a:xfrm>
        </p:spPr>
        <p:txBody>
          <a:bodyPr/>
          <a:lstStyle/>
          <a:p>
            <a:r>
              <a:rPr lang="en-US" sz="3600" b="1" dirty="0" smtClean="0"/>
              <a:t>Results</a:t>
            </a:r>
            <a:endParaRPr lang="en-US" sz="36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609600" y="4953000"/>
          <a:ext cx="8229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Period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</a:t>
                      </a:r>
                    </a:p>
                  </a:txBody>
                  <a:tcPr marL="0" marR="0" marT="0" marB="0" anchor="b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 2011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72.11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81.48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85.03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8001000" cy="533400"/>
          </a:xfrm>
        </p:spPr>
        <p:txBody>
          <a:bodyPr/>
          <a:lstStyle/>
          <a:p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Recommendations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Catheter Insertion Bundle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/>
              <a:t>    (in the form of checklist)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Catheter Maintenance bundle (Daily Reminder Checklist)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Reinforcement on Hand Hygiene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Continuous on the floor training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66800"/>
            <a:ext cx="6248400" cy="533400"/>
          </a:xfrm>
        </p:spPr>
        <p:txBody>
          <a:bodyPr/>
          <a:lstStyle/>
          <a:p>
            <a:r>
              <a:rPr lang="en-US" sz="3600" b="1" dirty="0" smtClean="0"/>
              <a:t>CONCLUSION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dirty="0" smtClean="0">
                <a:latin typeface="Arial Narrow" pitchFamily="34" charset="0"/>
              </a:rPr>
              <a:t>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Strict implementation of care bundles,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Regular monitoring  &amp; feedback.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Committed efforts of nursing staff of SICU-2 and Neuro general ward brought about a remarkable reduction in the incidence of CAUTI.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Arial Narrow" pitchFamily="34" charset="0"/>
              </a:rPr>
              <a:t>    </a:t>
            </a:r>
            <a:r>
              <a:rPr lang="en-US" b="1" dirty="0" smtClean="0">
                <a:latin typeface="Arial Narrow" pitchFamily="34" charset="0"/>
              </a:rPr>
              <a:t>No incidence of CAUTI  in last 3 months</a:t>
            </a:r>
            <a:r>
              <a:rPr lang="en-US" sz="4400" b="1" dirty="0" smtClean="0">
                <a:latin typeface="Arial Narrow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51038"/>
            <a:ext cx="8229600" cy="4525962"/>
          </a:xfrm>
        </p:spPr>
        <p:txBody>
          <a:bodyPr/>
          <a:lstStyle/>
          <a:p>
            <a:pPr algn="ctr">
              <a:buFontTx/>
              <a:buNone/>
            </a:pPr>
            <a:endParaRPr lang="en-US" sz="5400" b="1" dirty="0"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lang="en-US" sz="5400" b="1" dirty="0">
                <a:latin typeface="Garamond" pitchFamily="18" charset="0"/>
              </a:rPr>
              <a:t>THANK YOU…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79438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REFLECTION FROM DISSERTATION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IN" dirty="0" smtClean="0"/>
          </a:p>
          <a:p>
            <a:r>
              <a:rPr lang="en-IN" sz="4100" dirty="0" smtClean="0"/>
              <a:t>The </a:t>
            </a:r>
            <a:r>
              <a:rPr lang="en-IN" sz="4100" dirty="0"/>
              <a:t>Medical Services Department </a:t>
            </a:r>
            <a:r>
              <a:rPr lang="en-IN" sz="4100" dirty="0" smtClean="0"/>
              <a:t>- Insight departments &amp; operations</a:t>
            </a:r>
            <a:r>
              <a:rPr lang="en-IN" sz="4100" dirty="0"/>
              <a:t> </a:t>
            </a:r>
            <a:r>
              <a:rPr lang="en-IN" sz="4100" dirty="0" smtClean="0"/>
              <a:t>of hospital.</a:t>
            </a:r>
            <a:endParaRPr lang="en-US" sz="4100" dirty="0"/>
          </a:p>
          <a:p>
            <a:r>
              <a:rPr lang="en-IN" sz="4100" dirty="0"/>
              <a:t>The NABH </a:t>
            </a:r>
            <a:r>
              <a:rPr lang="en-IN" sz="4100" dirty="0" smtClean="0"/>
              <a:t>Inspection was an </a:t>
            </a:r>
            <a:r>
              <a:rPr lang="en-IN" sz="4100" dirty="0"/>
              <a:t>added </a:t>
            </a:r>
            <a:r>
              <a:rPr lang="en-IN" sz="4100" dirty="0" smtClean="0"/>
              <a:t>advantage</a:t>
            </a:r>
          </a:p>
          <a:p>
            <a:pPr>
              <a:buFont typeface="Wingdings" pitchFamily="2" charset="2"/>
              <a:buChar char="Ø"/>
            </a:pPr>
            <a:r>
              <a:rPr lang="en-IN" sz="4100" dirty="0" smtClean="0"/>
              <a:t>Clinical Audits</a:t>
            </a:r>
          </a:p>
          <a:p>
            <a:pPr>
              <a:buFont typeface="Wingdings" pitchFamily="2" charset="2"/>
              <a:buChar char="Ø"/>
            </a:pPr>
            <a:r>
              <a:rPr lang="en-IN" sz="4100" dirty="0" smtClean="0"/>
              <a:t>Continuous Quality Improvement</a:t>
            </a:r>
          </a:p>
          <a:p>
            <a:pPr>
              <a:buFont typeface="Wingdings" pitchFamily="2" charset="2"/>
              <a:buChar char="Ø"/>
            </a:pPr>
            <a:r>
              <a:rPr lang="en-IN" sz="4100" dirty="0" smtClean="0"/>
              <a:t>Clinical Guidelines</a:t>
            </a:r>
          </a:p>
          <a:p>
            <a:pPr>
              <a:buFont typeface="Wingdings" pitchFamily="2" charset="2"/>
              <a:buChar char="Ø"/>
            </a:pPr>
            <a:r>
              <a:rPr lang="en-IN" sz="4100" dirty="0" smtClean="0"/>
              <a:t>Training the staff of different departments.</a:t>
            </a:r>
          </a:p>
          <a:p>
            <a:pPr>
              <a:buFont typeface="Wingdings" pitchFamily="2" charset="2"/>
              <a:buChar char="Ø"/>
            </a:pPr>
            <a:r>
              <a:rPr lang="en-IN" sz="4100" dirty="0" smtClean="0"/>
              <a:t>Identification of gaps and implementing interventions.</a:t>
            </a:r>
          </a:p>
          <a:p>
            <a:pPr>
              <a:buNone/>
            </a:pPr>
            <a:r>
              <a:rPr lang="en-IN" sz="4100" dirty="0" smtClean="0"/>
              <a:t> </a:t>
            </a:r>
            <a:endParaRPr lang="en-US" sz="4100" dirty="0"/>
          </a:p>
          <a:p>
            <a:pPr>
              <a:buNone/>
            </a:pPr>
            <a:r>
              <a:rPr lang="en-IN" sz="4100" dirty="0" smtClean="0"/>
              <a:t>    A hands on experience.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772400" cy="685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INTRODUCTION &amp; RATIONALE 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14799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urinary tract is the most common site of </a:t>
            </a:r>
            <a:r>
              <a:rPr lang="en-US" sz="3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Hospital Acquired </a:t>
            </a:r>
            <a:r>
              <a:rPr lang="en-US" sz="35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infection.</a:t>
            </a:r>
          </a:p>
          <a:p>
            <a:endParaRPr lang="en-US" sz="3500" dirty="0" smtClean="0"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3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UTI’s    ~  &gt;30 % of HAI’s</a:t>
            </a:r>
          </a:p>
          <a:p>
            <a:pPr>
              <a:buNone/>
            </a:pPr>
            <a:endParaRPr lang="en-US" sz="3500" dirty="0" smtClean="0"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3600" dirty="0" smtClean="0"/>
              <a:t>In intensive care, HAI affects about 30% of patients and the attributable mortality may reach 44%.</a:t>
            </a:r>
          </a:p>
          <a:p>
            <a:pPr>
              <a:buNone/>
            </a:pPr>
            <a:endParaRPr lang="en-US" sz="3500" dirty="0" smtClean="0"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 smtClean="0"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WHO Global Patient Safety Challenge, 2005</a:t>
            </a:r>
            <a:endParaRPr lang="en-IN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924800" cy="609600"/>
          </a:xfrm>
        </p:spPr>
        <p:txBody>
          <a:bodyPr/>
          <a:lstStyle/>
          <a:p>
            <a:r>
              <a:rPr lang="en-US" sz="3600" b="1" dirty="0" smtClean="0"/>
              <a:t>OBJECTIVE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924800" cy="43735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dirty="0" smtClean="0"/>
              <a:t>To </a:t>
            </a:r>
            <a:r>
              <a:rPr lang="en-IN" dirty="0"/>
              <a:t>reduce the incidence of CAUTI in patients admitted under Neuro </a:t>
            </a:r>
            <a:r>
              <a:rPr lang="en-IN" dirty="0" smtClean="0"/>
              <a:t>General Ward and Surgical Intensive Care Unit 2 at FEHJ.</a:t>
            </a:r>
          </a:p>
          <a:p>
            <a:pPr marL="514350" indent="-514350">
              <a:buNone/>
            </a:pP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2. To </a:t>
            </a:r>
            <a:r>
              <a:rPr lang="en-IN" dirty="0"/>
              <a:t>implement </a:t>
            </a:r>
            <a:r>
              <a:rPr lang="en-IN" dirty="0" smtClean="0"/>
              <a:t>Hand Hygiene Practices, </a:t>
            </a:r>
            <a:r>
              <a:rPr lang="en-IN" dirty="0"/>
              <a:t>and evaluate the impact of </a:t>
            </a:r>
            <a:r>
              <a:rPr lang="en-IN" dirty="0" smtClean="0"/>
              <a:t>the same to reduce incidences of CAUTI.</a:t>
            </a:r>
            <a:endParaRPr lang="en-US" dirty="0"/>
          </a:p>
          <a:p>
            <a:endParaRPr lang="en-IN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762000"/>
          </a:xfrm>
        </p:spPr>
        <p:txBody>
          <a:bodyPr/>
          <a:lstStyle/>
          <a:p>
            <a:r>
              <a:rPr lang="en-US" sz="3600" b="1" dirty="0" smtClean="0"/>
              <a:t>METHODOLOGY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sz="3500" b="1" dirty="0" smtClean="0"/>
              <a:t>Study Design : </a:t>
            </a:r>
          </a:p>
          <a:p>
            <a:pPr>
              <a:buNone/>
            </a:pPr>
            <a:r>
              <a:rPr lang="en-US" sz="3500" dirty="0" smtClean="0"/>
              <a:t>    Phase I , Phase II, Phase III, Phase IV.</a:t>
            </a:r>
          </a:p>
          <a:p>
            <a:r>
              <a:rPr lang="en-US" sz="3500" b="1" dirty="0" smtClean="0"/>
              <a:t>Sample :</a:t>
            </a:r>
            <a:endParaRPr lang="en-US" sz="3500" dirty="0" smtClean="0"/>
          </a:p>
          <a:p>
            <a:pPr>
              <a:buNone/>
            </a:pPr>
            <a:r>
              <a:rPr lang="en-US" sz="3500" b="1" dirty="0" smtClean="0"/>
              <a:t>   </a:t>
            </a:r>
            <a:r>
              <a:rPr lang="en-US" sz="3500" dirty="0" smtClean="0"/>
              <a:t>Secondary Data - All inpatients of </a:t>
            </a:r>
            <a:r>
              <a:rPr lang="en-IN" sz="3500" dirty="0" smtClean="0"/>
              <a:t>Neuro General Ward and Surgical Intensive Care Unit 2 at FEHJ.</a:t>
            </a:r>
          </a:p>
          <a:p>
            <a:pPr>
              <a:buNone/>
            </a:pPr>
            <a:r>
              <a:rPr lang="en-IN" sz="3500" dirty="0" smtClean="0"/>
              <a:t>   Primary Data – 10% of staff (54 Doctors, 108 Nurses 54 GDA’s / three months )</a:t>
            </a:r>
            <a:endParaRPr lang="en-US" sz="3500" dirty="0" smtClean="0"/>
          </a:p>
          <a:p>
            <a:r>
              <a:rPr lang="en-US" sz="3500" b="1" dirty="0" smtClean="0"/>
              <a:t>Data Source :</a:t>
            </a:r>
          </a:p>
          <a:p>
            <a:pPr>
              <a:buNone/>
            </a:pPr>
            <a:r>
              <a:rPr lang="en-IN" sz="3500" dirty="0" smtClean="0"/>
              <a:t>    Secondary Data from the case files. </a:t>
            </a:r>
            <a:endParaRPr lang="en-US" sz="3500" dirty="0" smtClean="0"/>
          </a:p>
          <a:p>
            <a:pPr>
              <a:buNone/>
            </a:pPr>
            <a:r>
              <a:rPr lang="en-IN" sz="3500" b="1" dirty="0" smtClean="0"/>
              <a:t>    </a:t>
            </a:r>
            <a:r>
              <a:rPr lang="en-IN" sz="3500" dirty="0" smtClean="0"/>
              <a:t>Primary Data from the checklists (Catheter insertion &amp; daily reminder).</a:t>
            </a:r>
            <a:endParaRPr lang="en-US" sz="3500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427038"/>
          </a:xfrm>
        </p:spPr>
        <p:txBody>
          <a:bodyPr/>
          <a:lstStyle/>
          <a:p>
            <a:r>
              <a:rPr lang="en-US" sz="3600" b="1" dirty="0" smtClean="0"/>
              <a:t>METHODOLOGY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29736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 </a:t>
            </a:r>
            <a:r>
              <a:rPr lang="en-US" sz="3500" b="1" dirty="0" smtClean="0"/>
              <a:t>Criteria of Data collection : </a:t>
            </a:r>
          </a:p>
          <a:p>
            <a:pPr>
              <a:buFont typeface="Wingdings" pitchFamily="2" charset="2"/>
              <a:buChar char="Ø"/>
            </a:pPr>
            <a:r>
              <a:rPr lang="en-IN" sz="3500" dirty="0" smtClean="0"/>
              <a:t>Patient had an indwelling urinary catheter within 7 days before the culture.</a:t>
            </a:r>
            <a:endParaRPr lang="en-US" sz="3500" dirty="0" smtClean="0"/>
          </a:p>
          <a:p>
            <a:pPr>
              <a:buFont typeface="Wingdings" pitchFamily="2" charset="2"/>
              <a:buChar char="Ø"/>
            </a:pPr>
            <a:r>
              <a:rPr lang="en-IN" sz="3500" dirty="0" smtClean="0"/>
              <a:t>Patient has a positive urine culture, that is, ≥105 microorganisms/ml of urine with no more than two species of microorganisms.</a:t>
            </a:r>
            <a:endParaRPr lang="en-US" sz="3500" dirty="0" smtClean="0"/>
          </a:p>
          <a:p>
            <a:pPr>
              <a:buFont typeface="Wingdings" pitchFamily="2" charset="2"/>
              <a:buChar char="Ø"/>
            </a:pPr>
            <a:r>
              <a:rPr lang="en-IN" sz="3500" dirty="0" smtClean="0"/>
              <a:t>Patient has Symptoms:  fever(&gt;38°C), urgency, frequency, dysuria, or suprapubic tenderness</a:t>
            </a:r>
            <a:endParaRPr lang="en-US" sz="3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077200" cy="609600"/>
          </a:xfrm>
        </p:spPr>
        <p:txBody>
          <a:bodyPr/>
          <a:lstStyle/>
          <a:p>
            <a:r>
              <a:rPr lang="en-US" sz="3600" b="1" dirty="0" smtClean="0"/>
              <a:t>METHODOLOGY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Formula used : </a:t>
            </a:r>
          </a:p>
          <a:p>
            <a:pPr lvl="0">
              <a:buFont typeface="Wingdings" pitchFamily="2" charset="2"/>
              <a:buChar char="Ø"/>
            </a:pPr>
            <a:r>
              <a:rPr lang="en-IN" b="1" dirty="0" smtClean="0"/>
              <a:t>CAUTI Rate = </a:t>
            </a:r>
            <a:r>
              <a:rPr lang="en-IN" dirty="0" smtClean="0"/>
              <a:t>Number of Incidences / Total number of Patient days * 1000</a:t>
            </a:r>
          </a:p>
          <a:p>
            <a:pPr lvl="0">
              <a:buNone/>
            </a:pP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IN" b="1" dirty="0" smtClean="0"/>
              <a:t>Compliance of Hand Hygiene =  </a:t>
            </a:r>
            <a:r>
              <a:rPr lang="en-IN" dirty="0" smtClean="0"/>
              <a:t>Total no. of acts of Hand Hygiene when the opportunity existed / Total no. of Hand Hygiene opportunities  * 100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CAUTI Rate (Year 2009 &amp; 2010) </a:t>
            </a:r>
            <a:endParaRPr lang="en-US" sz="36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228600" y="1600200"/>
          <a:ext cx="8686800" cy="2895600"/>
        </p:xfrm>
        <a:graphic>
          <a:graphicData uri="http://schemas.openxmlformats.org/presentationml/2006/ole">
            <p:oleObj spid="_x0000_s81922" name="Chart" r:id="rId3" imgW="4667138" imgH="2304963" progId="Excel.Sheet.8">
              <p:embed/>
            </p:oleObj>
          </a:graphicData>
        </a:graphic>
      </p:graphicFrame>
      <p:graphicFrame>
        <p:nvGraphicFramePr>
          <p:cNvPr id="5" name="Group 4"/>
          <p:cNvGraphicFramePr>
            <a:graphicFrameLocks noGrp="1"/>
          </p:cNvGraphicFramePr>
          <p:nvPr/>
        </p:nvGraphicFramePr>
        <p:xfrm>
          <a:off x="457196" y="4648201"/>
          <a:ext cx="8534404" cy="1180011"/>
        </p:xfrm>
        <a:graphic>
          <a:graphicData uri="http://schemas.openxmlformats.org/drawingml/2006/table">
            <a:tbl>
              <a:tblPr/>
              <a:tblGrid>
                <a:gridCol w="1103586"/>
                <a:gridCol w="588580"/>
                <a:gridCol w="662152"/>
                <a:gridCol w="735724"/>
                <a:gridCol w="588580"/>
                <a:gridCol w="588580"/>
                <a:gridCol w="588580"/>
                <a:gridCol w="515006"/>
                <a:gridCol w="735724"/>
                <a:gridCol w="588580"/>
                <a:gridCol w="588580"/>
                <a:gridCol w="662152"/>
                <a:gridCol w="588580"/>
              </a:tblGrid>
              <a:tr h="3265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March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August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Incidence(10)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Rate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3.91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3.69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1.81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1.50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Incidence(09)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Yr-09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3.03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2.32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5.43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9.4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3.49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077200" cy="533400"/>
          </a:xfrm>
        </p:spPr>
        <p:txBody>
          <a:bodyPr/>
          <a:lstStyle/>
          <a:p>
            <a:r>
              <a:rPr lang="en-US" sz="3600" b="1" dirty="0" smtClean="0"/>
              <a:t> OBSERVATIONS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1600" b="1" dirty="0" smtClean="0"/>
          </a:p>
          <a:p>
            <a:pPr>
              <a:buFont typeface="Wingdings" pitchFamily="2" charset="2"/>
              <a:buChar char="§"/>
            </a:pPr>
            <a:endParaRPr lang="en-US" sz="1600" b="1" dirty="0" smtClean="0"/>
          </a:p>
          <a:p>
            <a:pPr>
              <a:buFont typeface="Wingdings" pitchFamily="2" charset="2"/>
              <a:buChar char="§"/>
            </a:pPr>
            <a:endParaRPr lang="en-US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953000"/>
          <a:ext cx="6096000" cy="108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4572000"/>
              </a:tblGrid>
              <a:tr h="361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Year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Average 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CAUTI  Rate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 month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2.5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19.32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286000" y="1600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594</Words>
  <Application>Microsoft Office PowerPoint</Application>
  <PresentationFormat>On-screen Show (4:3)</PresentationFormat>
  <Paragraphs>200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Chart</vt:lpstr>
      <vt:lpstr> Study on the Incidence of CAUTI and Efficacy of Hand Hygiene Practices to reduce Catheter Associated Urinary Tract Infection at Fortis Escorts Hospital, Jaipur. </vt:lpstr>
      <vt:lpstr>REFLECTION FROM DISSERTATION </vt:lpstr>
      <vt:lpstr>INTRODUCTION &amp; RATIONALE  </vt:lpstr>
      <vt:lpstr>OBJECTIVE </vt:lpstr>
      <vt:lpstr>METHODOLOGY</vt:lpstr>
      <vt:lpstr>METHODOLOGY</vt:lpstr>
      <vt:lpstr>METHODOLOGY</vt:lpstr>
      <vt:lpstr>CAUTI Rate (Year 2009 &amp; 2010) </vt:lpstr>
      <vt:lpstr> OBSERVATIONS</vt:lpstr>
      <vt:lpstr>Hand Hygiene Compliance</vt:lpstr>
      <vt:lpstr>Results </vt:lpstr>
      <vt:lpstr>Results</vt:lpstr>
      <vt:lpstr>Recommendations</vt:lpstr>
      <vt:lpstr>CONCLUSION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iihmr</cp:lastModifiedBy>
  <cp:revision>44</cp:revision>
  <cp:lastPrinted>1601-01-01T00:00:00Z</cp:lastPrinted>
  <dcterms:created xsi:type="dcterms:W3CDTF">1601-01-01T00:00:00Z</dcterms:created>
  <dcterms:modified xsi:type="dcterms:W3CDTF">2011-04-30T11:15:55Z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