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8" r:id="rId11"/>
    <p:sldId id="267" r:id="rId12"/>
    <p:sldId id="270" r:id="rId13"/>
    <p:sldId id="263" r:id="rId14"/>
    <p:sldId id="264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08AC7C-2C3A-4981-B493-D90299DE7E42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88E208-21F4-49E0-A14F-F4228BA75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828800"/>
            <a:ext cx="6629400" cy="1828800"/>
          </a:xfrm>
        </p:spPr>
        <p:txBody>
          <a:bodyPr>
            <a:normAutofit/>
          </a:bodyPr>
          <a:lstStyle/>
          <a:p>
            <a:r>
              <a:rPr lang="la-Latn" sz="2000" dirty="0" smtClean="0">
                <a:latin typeface="+mn-lt"/>
                <a:cs typeface="Arial" pitchFamily="34" charset="0"/>
              </a:rPr>
              <a:t>Assessment of </a:t>
            </a:r>
            <a:r>
              <a:rPr lang="en-US" sz="2000" dirty="0" smtClean="0">
                <a:latin typeface="+mn-lt"/>
                <a:cs typeface="Arial" pitchFamily="34" charset="0"/>
              </a:rPr>
              <a:t>k</a:t>
            </a:r>
            <a:r>
              <a:rPr lang="la-Latn" sz="2000" dirty="0" smtClean="0">
                <a:latin typeface="+mn-lt"/>
                <a:cs typeface="Arial" pitchFamily="34" charset="0"/>
              </a:rPr>
              <a:t>nowledge, </a:t>
            </a:r>
            <a:r>
              <a:rPr lang="en-US" sz="2000" dirty="0" smtClean="0">
                <a:latin typeface="+mn-lt"/>
                <a:cs typeface="Arial" pitchFamily="34" charset="0"/>
              </a:rPr>
              <a:t>a</a:t>
            </a:r>
            <a:r>
              <a:rPr lang="la-Latn" sz="2000" dirty="0" smtClean="0">
                <a:latin typeface="+mn-lt"/>
                <a:cs typeface="Arial" pitchFamily="34" charset="0"/>
              </a:rPr>
              <a:t>ttitude, </a:t>
            </a:r>
            <a:r>
              <a:rPr lang="en-US" sz="2000" dirty="0" smtClean="0">
                <a:latin typeface="+mn-lt"/>
                <a:cs typeface="Arial" pitchFamily="34" charset="0"/>
              </a:rPr>
              <a:t>b</a:t>
            </a:r>
            <a:r>
              <a:rPr lang="la-Latn" sz="2000" dirty="0" smtClean="0">
                <a:latin typeface="+mn-lt"/>
                <a:cs typeface="Arial" pitchFamily="34" charset="0"/>
              </a:rPr>
              <a:t>ehaviour and </a:t>
            </a:r>
            <a:r>
              <a:rPr lang="en-US" sz="2000" dirty="0" smtClean="0">
                <a:latin typeface="+mn-lt"/>
                <a:cs typeface="Arial" pitchFamily="34" charset="0"/>
              </a:rPr>
              <a:t>p</a:t>
            </a:r>
            <a:r>
              <a:rPr lang="la-Latn" sz="2000" dirty="0" smtClean="0">
                <a:latin typeface="+mn-lt"/>
                <a:cs typeface="Arial" pitchFamily="34" charset="0"/>
              </a:rPr>
              <a:t>ractices in </a:t>
            </a:r>
            <a:r>
              <a:rPr lang="en-US" sz="2000" dirty="0" smtClean="0">
                <a:latin typeface="+mn-lt"/>
                <a:cs typeface="Arial" pitchFamily="34" charset="0"/>
              </a:rPr>
              <a:t>r</a:t>
            </a:r>
            <a:r>
              <a:rPr lang="la-Latn" sz="2000" dirty="0" smtClean="0">
                <a:latin typeface="+mn-lt"/>
                <a:cs typeface="Arial" pitchFamily="34" charset="0"/>
              </a:rPr>
              <a:t>elation to </a:t>
            </a:r>
            <a:r>
              <a:rPr lang="en-US" sz="2000" dirty="0" smtClean="0">
                <a:latin typeface="+mn-lt"/>
                <a:cs typeface="Arial" pitchFamily="34" charset="0"/>
              </a:rPr>
              <a:t>maternal health among women in rural areas </a:t>
            </a:r>
            <a:r>
              <a:rPr lang="la-Latn" sz="2000" dirty="0" smtClean="0">
                <a:latin typeface="+mn-lt"/>
                <a:cs typeface="Arial" pitchFamily="34" charset="0"/>
              </a:rPr>
              <a:t>of </a:t>
            </a:r>
            <a:r>
              <a:rPr lang="en-US" sz="2000" dirty="0" smtClean="0">
                <a:latin typeface="+mn-lt"/>
                <a:cs typeface="Arial" pitchFamily="34" charset="0"/>
              </a:rPr>
              <a:t>Anand district, gujarat</a:t>
            </a:r>
            <a:br>
              <a:rPr lang="en-US" sz="2000" dirty="0" smtClean="0">
                <a:latin typeface="+mn-lt"/>
                <a:cs typeface="Arial" pitchFamily="34" charset="0"/>
              </a:rPr>
            </a:br>
            <a:endParaRPr lang="en-US" sz="2000" dirty="0">
              <a:latin typeface="+mn-lt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419600"/>
            <a:ext cx="6172200" cy="1371600"/>
          </a:xfrm>
        </p:spPr>
        <p:txBody>
          <a:bodyPr/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Shilki Soni</a:t>
            </a:r>
          </a:p>
          <a:p>
            <a:r>
              <a:rPr lang="en-US" dirty="0" smtClean="0"/>
              <a:t>Roll No.43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Women did not have knowledge about the maternal services and entitlements under the public health  system.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Preference for TBA’s  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Delay during delivery in making decision at the household level, delay in reaching the hospital and delay in treatment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7543800" cy="50292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Barriers In Reducing Maternal Mortality in Rural Areas</a:t>
            </a:r>
          </a:p>
          <a:p>
            <a:pPr marL="342900" indent="-342900">
              <a:buAutoNum type="arabicPeriod"/>
            </a:pPr>
            <a:endParaRPr lang="en-US" sz="6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Service Related: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Lack of transport Facilities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Lack of accountability in Health staff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Lack of Motivation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Problems related to affordability for informal payments.</a:t>
            </a:r>
          </a:p>
          <a:p>
            <a:pPr marL="342900" indent="-342900">
              <a:buAutoNum type="arabicPlain" startAt="2"/>
            </a:pPr>
            <a:endParaRPr lang="en-US" sz="6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None/>
            </a:pPr>
            <a:endParaRPr lang="en-US" sz="6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lain" startAt="2"/>
            </a:pP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Poor health Seeking Behavior</a:t>
            </a:r>
          </a:p>
          <a:p>
            <a:pPr lvl="0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Inadequate information on safe motherhood</a:t>
            </a:r>
          </a:p>
          <a:p>
            <a:pPr lvl="0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Low education level of women</a:t>
            </a:r>
          </a:p>
          <a:p>
            <a:pPr lvl="0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Lack of autonomy among women to take decisions.</a:t>
            </a:r>
          </a:p>
          <a:p>
            <a:pPr lvl="0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Community preference for TBA’s</a:t>
            </a:r>
          </a:p>
          <a:p>
            <a:pPr lvl="0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Delays in taking decisions.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6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b="1" dirty="0" smtClean="0"/>
              <a:t>Cultural Barriers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Restrictions on Eating “Ghee” or drinking milk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Preference for the boy child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Muslim community Religious restrictions for using family planning methods.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Early  Marriage and Early Age of Child Bearing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Education is main key to improve the status of health indicators more activities should be done to increase the awareness/ knowledge level of the women in rural areas. “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Bhavai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” shows can be organized in villages to educate women on maternal health.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Birth planning and complications readiness should be focused to avoid delays at the time of delivery by motivating women for planning for birth in advance. Women can be given a calendar for Birth Planning. </a:t>
            </a:r>
          </a:p>
          <a:p>
            <a:pPr lvl="0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Sarpanch of the Village panchayats  should  include the name of the daughter-in-laws in the BPL cards so that widows  can avail the benefits of the BPL card.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Special camp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 of gynaecologist for women of reproductive age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should be organized to ensure complete ANC and PNC care of Pregnant and lactating women.</a:t>
            </a: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Weekly a vehicle can be arranged by the FNGOs to take all the pregnant women from remote areas to the hospital/health facility for vaccination and other checkups to address the transportation issue.</a:t>
            </a: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Refresher trainings can be organized for the health staff for motivating them and monthly review can be done for maternal health services.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Organization &amp; Reflective Learning’s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7818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Centre for Health Education, Training and Nutrition Awareness (CHETNA)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Its a non-government support organization based in Ahmedabad, Gujarat.  Beginning its activities in 1980,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CHETNA addresses issues of women’s health and development in different stages of her life from a “Rights” perspective. </a:t>
            </a: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LEARNINGS’s</a:t>
            </a:r>
          </a:p>
          <a:p>
            <a:r>
              <a:rPr lang="en-IN" sz="1600" dirty="0" smtClean="0"/>
              <a:t>The technical aspects of Maternal and Child Health like the Complications during Pregnancy.</a:t>
            </a:r>
          </a:p>
          <a:p>
            <a:r>
              <a:rPr lang="en-IN" sz="1600" dirty="0" smtClean="0"/>
              <a:t>Organizing and giving Trainings on Maternal Health</a:t>
            </a:r>
            <a:endParaRPr lang="en-US" sz="1600" dirty="0" smtClean="0"/>
          </a:p>
          <a:p>
            <a:r>
              <a:rPr lang="en-IN" sz="1600" dirty="0" smtClean="0"/>
              <a:t>Documentation including Report writing, Writing Formal e-mails and letters</a:t>
            </a:r>
          </a:p>
          <a:p>
            <a:r>
              <a:rPr lang="en-IN" sz="1600" dirty="0" smtClean="0"/>
              <a:t>Organizing and Managing meetings and field visits. </a:t>
            </a:r>
          </a:p>
          <a:p>
            <a:r>
              <a:rPr lang="en-IN" sz="1600" dirty="0" smtClean="0"/>
              <a:t>Coordinate with other partner organizations</a:t>
            </a:r>
          </a:p>
          <a:p>
            <a:r>
              <a:rPr lang="en-IN" sz="1600" dirty="0" smtClean="0"/>
              <a:t>Analysis of state data.</a:t>
            </a:r>
            <a:endParaRPr lang="en-US" sz="1600" dirty="0" smtClean="0"/>
          </a:p>
          <a:p>
            <a:endParaRPr lang="en-IN" sz="1600" dirty="0" smtClean="0"/>
          </a:p>
          <a:p>
            <a:endParaRPr lang="en-US" sz="1600" dirty="0" smtClean="0"/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524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  <a:cs typeface="Arial" pitchFamily="34" charset="0"/>
              </a:rPr>
              <a:t>Background and Rationale of the Study</a:t>
            </a:r>
            <a:endParaRPr lang="en-US" sz="3200" dirty="0">
              <a:latin typeface="+mn-lt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Despite the</a:t>
            </a:r>
            <a:r>
              <a:rPr lang="la-Latn" sz="2000" dirty="0" smtClean="0"/>
              <a:t> multiple efforts of the Indian Government </a:t>
            </a:r>
            <a:r>
              <a:rPr lang="en-US" sz="2000" dirty="0" smtClean="0"/>
              <a:t>and State Governments </a:t>
            </a:r>
            <a:r>
              <a:rPr lang="la-Latn" sz="2000" dirty="0" smtClean="0"/>
              <a:t>to improve maternal health still the maternal health indicators not improved significantly</a:t>
            </a:r>
            <a:r>
              <a:rPr lang="en-US" sz="2000" dirty="0" smtClean="0"/>
              <a:t>, specially in rural </a:t>
            </a:r>
            <a:r>
              <a:rPr lang="en-US" sz="2000" dirty="0" err="1" smtClean="0"/>
              <a:t>areas.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main role assigned to women is that of a child bearer.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MDG5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To Reduce by three quarters the maternal mortality ratio between 1990 to  2015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Current  Status of India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MMR reduced to 254 (NFHS-III) from 424 per 100,000 live (NHFS1992-1993)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Rationale of the Study: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Identification of barriers in reduction of maternal mortality in rural areas.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la-Latn" sz="1800" b="1" dirty="0" smtClean="0"/>
              <a:t>Objective</a:t>
            </a:r>
            <a:r>
              <a:rPr lang="en-US" sz="1800" b="1" dirty="0" smtClean="0"/>
              <a:t> of the Study</a:t>
            </a:r>
            <a:endParaRPr lang="en-US" sz="1800" dirty="0" smtClean="0"/>
          </a:p>
          <a:p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Assessment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nowledge,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ttitude,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ehaviour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ractices in relation to Maternal Health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among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 Rural Women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a-Latn" sz="2000" b="1" dirty="0" smtClean="0">
                <a:latin typeface="Times New Roman" pitchFamily="18" charset="0"/>
                <a:cs typeface="Times New Roman" pitchFamily="18" charset="0"/>
              </a:rPr>
              <a:t>Specific objectives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of the Study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Assess the knowledge of maternal health services and entitlements in women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Identify the cultural barriers for women in availing maternal health services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Assess the birth preparedness and complication readiness among women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Identify the Health seeking behavior of women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ampling Strategy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villages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 selected randomly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on the basis of accessibility</a:t>
            </a:r>
            <a:r>
              <a:rPr lang="la-Latn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each village all pregnant women and recently delivered women in the village were surveyed.</a:t>
            </a:r>
          </a:p>
          <a:p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a-Latn" sz="1800" b="1" dirty="0" smtClean="0">
                <a:latin typeface="Times New Roman" pitchFamily="18" charset="0"/>
                <a:cs typeface="Times New Roman" pitchFamily="18" charset="0"/>
              </a:rPr>
              <a:t>Study Area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villages of  Anand District, Gujarat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Tarakpur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Fathepura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Khanpur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Deivil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Indranaj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a-Latn" sz="2000" b="1" dirty="0" smtClean="0">
                <a:latin typeface="Times New Roman" pitchFamily="18" charset="0"/>
                <a:cs typeface="Times New Roman" pitchFamily="18" charset="0"/>
              </a:rPr>
              <a:t>Study Methods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Both Quantitative and Qualitative 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la-Latn" sz="2000" b="1" dirty="0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Pregnant Women and recently Delivered Women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a-Latn" sz="2000" b="1" dirty="0" smtClean="0">
                <a:latin typeface="Times New Roman" pitchFamily="18" charset="0"/>
                <a:cs typeface="Times New Roman" pitchFamily="18" charset="0"/>
              </a:rPr>
              <a:t>Study Tools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Questionnaire and  Group Discussions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Data was analyzed using Excel and SPSS software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547962"/>
          <a:ext cx="7924800" cy="6081434"/>
        </p:xfrm>
        <a:graphic>
          <a:graphicData uri="http://schemas.openxmlformats.org/drawingml/2006/table">
            <a:tbl>
              <a:tblPr/>
              <a:tblGrid>
                <a:gridCol w="3012050"/>
                <a:gridCol w="2059464"/>
                <a:gridCol w="2853286"/>
              </a:tblGrid>
              <a:tr h="52735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ahoma"/>
                          <a:ea typeface="Calibri"/>
                          <a:cs typeface="Times New Roman"/>
                        </a:rPr>
                        <a:t>Quantitative Survey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0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Name of Village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No. of pregnant Women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No. of recently delivered women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00">
                <a:tc>
                  <a:txBody>
                    <a:bodyPr/>
                    <a:lstStyle/>
                    <a:p>
                      <a:pPr marL="2286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Fathepura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00">
                <a:tc>
                  <a:txBody>
                    <a:bodyPr/>
                    <a:lstStyle/>
                    <a:p>
                      <a:pPr marL="2286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Tarapur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Deivil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  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Tarakpur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Khanpur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00">
                <a:tc>
                  <a:txBody>
                    <a:bodyPr/>
                    <a:lstStyle/>
                    <a:p>
                      <a:pPr marL="2286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a-Latn" sz="1800" b="1" dirty="0">
                          <a:latin typeface="Times New Roman"/>
                          <a:ea typeface="Calibri"/>
                          <a:cs typeface="Times New Roman"/>
                        </a:rPr>
                        <a:t>Total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 (68+66= 134)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0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Figure 2.2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20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la-Latn" sz="1800" b="1" dirty="0">
                          <a:latin typeface="Times New Roman"/>
                          <a:ea typeface="Calibri"/>
                          <a:cs typeface="Times New Roman"/>
                        </a:rPr>
                        <a:t>Qualitative Survey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4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Number of women in each Focused group discussions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Total number of women=10*5=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6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Total number of FGD’s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467600" cy="1143000"/>
          </a:xfrm>
        </p:spPr>
        <p:txBody>
          <a:bodyPr/>
          <a:lstStyle/>
          <a:p>
            <a:r>
              <a:rPr lang="en-US" dirty="0" smtClean="0"/>
              <a:t>Study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Quantitative Findings: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55% were below 22 years of age and 38.06% already had three children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75.4% were illiterate and  64.3% were engaged into farms/cultivation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45.52% were married between the age of 18-20 years and 72.4% had never used any kind of contraceptives.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73.8%  belonged to BPL families.</a:t>
            </a:r>
          </a:p>
          <a:p>
            <a:pPr>
              <a:buFont typeface="Wingdings" pitchFamily="2" charset="2"/>
              <a:buChar char="Ø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5638800" y="990600"/>
            <a:ext cx="2438400" cy="1371600"/>
          </a:xfrm>
          <a:prstGeom prst="cloudCallout">
            <a:avLst>
              <a:gd name="adj1" fmla="val -20031"/>
              <a:gd name="adj2" fmla="val 809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About the participants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contd….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Only 42.5% take supplementary nutrition from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Anganwadi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Centre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36.6%  took  Fe and folic acid tablets and 53% took vaccination.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Only 39.6% got registered early i.e. within the first trimester out of which only  26.9%  got complete  three Anti Natal Checkups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60% of deliveries were home deliveries conducted by TBA’s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Only 39% women had knowledge of all the maternal health entitlements.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% of women  having knowledge of complications during pregnancy and delivery were very low and  birth preparedness was negligible.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5791200" y="457200"/>
            <a:ext cx="2362200" cy="1905000"/>
          </a:xfrm>
          <a:prstGeom prst="cloudCallout">
            <a:avLst>
              <a:gd name="adj1" fmla="val -82173"/>
              <a:gd name="adj2" fmla="val 305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About Birth Preparedness and complication readiness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Qualitative Findings: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Early marriages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Lack of transport facilities to health facilities.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Informal payments by doctors and nurses.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Name of daughter in laws not mentioned in BPL cards so the widows cannot use BPL card.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Myth that women should not eat milk and ghee during pregnancy.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Most of the women had to work on field as well as do the household work.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349</TotalTime>
  <Words>1033</Words>
  <Application>Microsoft Office PowerPoint</Application>
  <PresentationFormat>On-screen Show (4:3)</PresentationFormat>
  <Paragraphs>178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Assessment of knowledge, attitude, behaviour and practices in relation to maternal health among women in rural areas of Anand district, gujarat </vt:lpstr>
      <vt:lpstr>Organization &amp; Reflective Learning’s</vt:lpstr>
      <vt:lpstr>Background and Rationale of the Study</vt:lpstr>
      <vt:lpstr>Objectives of The study</vt:lpstr>
      <vt:lpstr>Methodology</vt:lpstr>
      <vt:lpstr>Slide 6</vt:lpstr>
      <vt:lpstr>Study findings</vt:lpstr>
      <vt:lpstr>Findings contd….</vt:lpstr>
      <vt:lpstr>Findings Contd..</vt:lpstr>
      <vt:lpstr>Contd…</vt:lpstr>
      <vt:lpstr>Conclusion</vt:lpstr>
      <vt:lpstr>Contd..</vt:lpstr>
      <vt:lpstr>Recommendations</vt:lpstr>
      <vt:lpstr>Contd..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knowledge, attitude, behaviour and practices in relation to maternal health among women in rural areas of anand district, gujarat </dc:title>
  <dc:creator>user</dc:creator>
  <cp:lastModifiedBy>user</cp:lastModifiedBy>
  <cp:revision>71</cp:revision>
  <dcterms:created xsi:type="dcterms:W3CDTF">2011-04-28T09:11:22Z</dcterms:created>
  <dcterms:modified xsi:type="dcterms:W3CDTF">2011-04-29T05:41:50Z</dcterms:modified>
</cp:coreProperties>
</file>