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3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CE52-EB3B-4573-A19B-3AC2F3B270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CD9D0-ACEB-4E83-88A9-C11AC0EB9C86}">
      <dgm:prSet phldrT="[Text]"/>
      <dgm:spPr/>
      <dgm:t>
        <a:bodyPr/>
        <a:lstStyle/>
        <a:p>
          <a:r>
            <a:rPr lang="en-US" dirty="0" smtClean="0"/>
            <a:t>Initial Response. Notification &amp; Alarm (Code Orange)</a:t>
          </a:r>
          <a:endParaRPr lang="en-US" dirty="0"/>
        </a:p>
      </dgm:t>
    </dgm:pt>
    <dgm:pt modelId="{B632F9EF-42FE-4517-9300-B1D61D813A61}" type="parTrans" cxnId="{968C4B06-6019-4DA3-82B0-74B3FE6E05E0}">
      <dgm:prSet/>
      <dgm:spPr/>
      <dgm:t>
        <a:bodyPr/>
        <a:lstStyle/>
        <a:p>
          <a:endParaRPr lang="en-US"/>
        </a:p>
      </dgm:t>
    </dgm:pt>
    <dgm:pt modelId="{6AC91715-95CB-45A9-987F-EF13D901ABB0}" type="sibTrans" cxnId="{968C4B06-6019-4DA3-82B0-74B3FE6E05E0}">
      <dgm:prSet/>
      <dgm:spPr/>
      <dgm:t>
        <a:bodyPr/>
        <a:lstStyle/>
        <a:p>
          <a:endParaRPr lang="en-US"/>
        </a:p>
      </dgm:t>
    </dgm:pt>
    <dgm:pt modelId="{1D86F223-7156-4FE6-A4AF-7E96C3AF8858}">
      <dgm:prSet phldrT="[Text]"/>
      <dgm:spPr/>
      <dgm:t>
        <a:bodyPr/>
        <a:lstStyle/>
        <a:p>
          <a:r>
            <a:rPr lang="en-US" dirty="0" smtClean="0"/>
            <a:t>Disaster Team Arrival in their respective designated area</a:t>
          </a:r>
          <a:endParaRPr lang="en-US" dirty="0"/>
        </a:p>
      </dgm:t>
    </dgm:pt>
    <dgm:pt modelId="{B265B664-195A-42BA-81C0-DF0F40FC9FF1}" type="parTrans" cxnId="{E3435C90-3163-416C-AA52-7491A90B04F1}">
      <dgm:prSet/>
      <dgm:spPr/>
      <dgm:t>
        <a:bodyPr/>
        <a:lstStyle/>
        <a:p>
          <a:endParaRPr lang="en-US"/>
        </a:p>
      </dgm:t>
    </dgm:pt>
    <dgm:pt modelId="{E05B20A5-09A2-4FEC-B683-26999D23624C}" type="sibTrans" cxnId="{E3435C90-3163-416C-AA52-7491A90B04F1}">
      <dgm:prSet/>
      <dgm:spPr/>
      <dgm:t>
        <a:bodyPr/>
        <a:lstStyle/>
        <a:p>
          <a:endParaRPr lang="en-US"/>
        </a:p>
      </dgm:t>
    </dgm:pt>
    <dgm:pt modelId="{831E61DB-4978-4DEF-B16D-2C4514412C85}">
      <dgm:prSet phldrT="[Text]"/>
      <dgm:spPr/>
      <dgm:t>
        <a:bodyPr/>
        <a:lstStyle/>
        <a:p>
          <a:r>
            <a:rPr lang="en-US" dirty="0" smtClean="0"/>
            <a:t>Triaging and treatment starts</a:t>
          </a:r>
          <a:endParaRPr lang="en-US" dirty="0"/>
        </a:p>
      </dgm:t>
    </dgm:pt>
    <dgm:pt modelId="{D06480B3-CF2C-4FCD-9BBB-81D84D681C72}" type="parTrans" cxnId="{D95CF5AF-21B8-4519-BB8A-68789B030C6D}">
      <dgm:prSet/>
      <dgm:spPr/>
      <dgm:t>
        <a:bodyPr/>
        <a:lstStyle/>
        <a:p>
          <a:endParaRPr lang="en-US"/>
        </a:p>
      </dgm:t>
    </dgm:pt>
    <dgm:pt modelId="{7DEA04B7-F21E-49C1-B986-A4A970F1F6F3}" type="sibTrans" cxnId="{D95CF5AF-21B8-4519-BB8A-68789B030C6D}">
      <dgm:prSet/>
      <dgm:spPr/>
      <dgm:t>
        <a:bodyPr/>
        <a:lstStyle/>
        <a:p>
          <a:endParaRPr lang="en-US"/>
        </a:p>
      </dgm:t>
    </dgm:pt>
    <dgm:pt modelId="{6038A86B-734A-43C7-BF7F-BF4C69F2D8B1}">
      <dgm:prSet phldrT="[Text]"/>
      <dgm:spPr/>
      <dgm:t>
        <a:bodyPr/>
        <a:lstStyle/>
        <a:p>
          <a:r>
            <a:rPr lang="en-US" dirty="0" smtClean="0"/>
            <a:t>Termination of code orange</a:t>
          </a:r>
          <a:endParaRPr lang="en-US" dirty="0"/>
        </a:p>
      </dgm:t>
    </dgm:pt>
    <dgm:pt modelId="{442F2D27-AC9B-4030-9726-BC7674718806}" type="parTrans" cxnId="{03BF764C-216C-4C2E-B191-D5B6554F4918}">
      <dgm:prSet/>
      <dgm:spPr/>
    </dgm:pt>
    <dgm:pt modelId="{FBC23A78-3D35-461A-A329-E7C139DEF367}" type="sibTrans" cxnId="{03BF764C-216C-4C2E-B191-D5B6554F4918}">
      <dgm:prSet/>
      <dgm:spPr/>
    </dgm:pt>
    <dgm:pt modelId="{B12FF8CF-C987-4A3D-9B8F-5487746D63E0}" type="pres">
      <dgm:prSet presAssocID="{3DF9CE52-EB3B-4573-A19B-3AC2F3B270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AFDD0-8838-4EDD-BE87-CBF750EF8BB2}" type="pres">
      <dgm:prSet presAssocID="{3DF9CE52-EB3B-4573-A19B-3AC2F3B270D2}" presName="dummyMaxCanvas" presStyleCnt="0">
        <dgm:presLayoutVars/>
      </dgm:prSet>
      <dgm:spPr/>
    </dgm:pt>
    <dgm:pt modelId="{F39B7AA6-B12B-4A61-BBB0-C9C06D936C5B}" type="pres">
      <dgm:prSet presAssocID="{3DF9CE52-EB3B-4573-A19B-3AC2F3B270D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6B4E1-263E-400A-B53F-3DB9F3E1C9DE}" type="pres">
      <dgm:prSet presAssocID="{3DF9CE52-EB3B-4573-A19B-3AC2F3B270D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2060A-2B3E-49DA-8EF8-5EEC4781FC08}" type="pres">
      <dgm:prSet presAssocID="{3DF9CE52-EB3B-4573-A19B-3AC2F3B270D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FCFCA-5DCF-45D1-8851-D2149F077E25}" type="pres">
      <dgm:prSet presAssocID="{3DF9CE52-EB3B-4573-A19B-3AC2F3B270D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440B9-1AA6-46DF-9449-9F2CB30BA1E4}" type="pres">
      <dgm:prSet presAssocID="{3DF9CE52-EB3B-4573-A19B-3AC2F3B270D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54E7B-2644-427A-8AE4-155193148335}" type="pres">
      <dgm:prSet presAssocID="{3DF9CE52-EB3B-4573-A19B-3AC2F3B270D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106C2-602C-4312-AFFD-25CE85209050}" type="pres">
      <dgm:prSet presAssocID="{3DF9CE52-EB3B-4573-A19B-3AC2F3B270D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75A2E-87F5-47CC-BACE-8419AFD61C66}" type="pres">
      <dgm:prSet presAssocID="{3DF9CE52-EB3B-4573-A19B-3AC2F3B270D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80D4E-62C1-4C63-B61E-052B328976F9}" type="pres">
      <dgm:prSet presAssocID="{3DF9CE52-EB3B-4573-A19B-3AC2F3B270D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B597A-1F55-49C8-850C-A2ACE9F351BF}" type="pres">
      <dgm:prSet presAssocID="{3DF9CE52-EB3B-4573-A19B-3AC2F3B270D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074A-E8A4-40E9-9AA2-7DD061C14401}" type="pres">
      <dgm:prSet presAssocID="{3DF9CE52-EB3B-4573-A19B-3AC2F3B270D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548D4-6472-4E1C-935F-4A0BCBE2C777}" type="presOf" srcId="{277CD9D0-ACEB-4E83-88A9-C11AC0EB9C86}" destId="{F39B7AA6-B12B-4A61-BBB0-C9C06D936C5B}" srcOrd="0" destOrd="0" presId="urn:microsoft.com/office/officeart/2005/8/layout/vProcess5"/>
    <dgm:cxn modelId="{78C2F0E2-34EB-4CE7-BB90-2CAD9C8EA012}" type="presOf" srcId="{6038A86B-734A-43C7-BF7F-BF4C69F2D8B1}" destId="{9E93074A-E8A4-40E9-9AA2-7DD061C14401}" srcOrd="1" destOrd="0" presId="urn:microsoft.com/office/officeart/2005/8/layout/vProcess5"/>
    <dgm:cxn modelId="{D95CF5AF-21B8-4519-BB8A-68789B030C6D}" srcId="{3DF9CE52-EB3B-4573-A19B-3AC2F3B270D2}" destId="{831E61DB-4978-4DEF-B16D-2C4514412C85}" srcOrd="2" destOrd="0" parTransId="{D06480B3-CF2C-4FCD-9BBB-81D84D681C72}" sibTransId="{7DEA04B7-F21E-49C1-B986-A4A970F1F6F3}"/>
    <dgm:cxn modelId="{8AFB495E-0C59-411F-A52B-4904CC31552F}" type="presOf" srcId="{1D86F223-7156-4FE6-A4AF-7E96C3AF8858}" destId="{55580D4E-62C1-4C63-B61E-052B328976F9}" srcOrd="1" destOrd="0" presId="urn:microsoft.com/office/officeart/2005/8/layout/vProcess5"/>
    <dgm:cxn modelId="{A49DC136-3FA7-4D7E-B178-4110BFBF2593}" type="presOf" srcId="{831E61DB-4978-4DEF-B16D-2C4514412C85}" destId="{2192060A-2B3E-49DA-8EF8-5EEC4781FC08}" srcOrd="0" destOrd="0" presId="urn:microsoft.com/office/officeart/2005/8/layout/vProcess5"/>
    <dgm:cxn modelId="{D288F3B7-62AE-42D9-B6E4-B43665560D90}" type="presOf" srcId="{3DF9CE52-EB3B-4573-A19B-3AC2F3B270D2}" destId="{B12FF8CF-C987-4A3D-9B8F-5487746D63E0}" srcOrd="0" destOrd="0" presId="urn:microsoft.com/office/officeart/2005/8/layout/vProcess5"/>
    <dgm:cxn modelId="{968C4B06-6019-4DA3-82B0-74B3FE6E05E0}" srcId="{3DF9CE52-EB3B-4573-A19B-3AC2F3B270D2}" destId="{277CD9D0-ACEB-4E83-88A9-C11AC0EB9C86}" srcOrd="0" destOrd="0" parTransId="{B632F9EF-42FE-4517-9300-B1D61D813A61}" sibTransId="{6AC91715-95CB-45A9-987F-EF13D901ABB0}"/>
    <dgm:cxn modelId="{709E8D82-3CA9-42ED-92C6-98C6806F9B81}" type="presOf" srcId="{277CD9D0-ACEB-4E83-88A9-C11AC0EB9C86}" destId="{71475A2E-87F5-47CC-BACE-8419AFD61C66}" srcOrd="1" destOrd="0" presId="urn:microsoft.com/office/officeart/2005/8/layout/vProcess5"/>
    <dgm:cxn modelId="{03BF764C-216C-4C2E-B191-D5B6554F4918}" srcId="{3DF9CE52-EB3B-4573-A19B-3AC2F3B270D2}" destId="{6038A86B-734A-43C7-BF7F-BF4C69F2D8B1}" srcOrd="3" destOrd="0" parTransId="{442F2D27-AC9B-4030-9726-BC7674718806}" sibTransId="{FBC23A78-3D35-461A-A329-E7C139DEF367}"/>
    <dgm:cxn modelId="{9B8E28D2-278C-4AD4-8176-9388DF835A48}" type="presOf" srcId="{7DEA04B7-F21E-49C1-B986-A4A970F1F6F3}" destId="{DFF106C2-602C-4312-AFFD-25CE85209050}" srcOrd="0" destOrd="0" presId="urn:microsoft.com/office/officeart/2005/8/layout/vProcess5"/>
    <dgm:cxn modelId="{9D0D8253-E6BE-4414-88D0-5CDECFE64A28}" type="presOf" srcId="{6AC91715-95CB-45A9-987F-EF13D901ABB0}" destId="{DDB440B9-1AA6-46DF-9449-9F2CB30BA1E4}" srcOrd="0" destOrd="0" presId="urn:microsoft.com/office/officeart/2005/8/layout/vProcess5"/>
    <dgm:cxn modelId="{F4188F57-5752-4B68-B61D-E49F0150DCC5}" type="presOf" srcId="{E05B20A5-09A2-4FEC-B683-26999D23624C}" destId="{02D54E7B-2644-427A-8AE4-155193148335}" srcOrd="0" destOrd="0" presId="urn:microsoft.com/office/officeart/2005/8/layout/vProcess5"/>
    <dgm:cxn modelId="{B31C6DF8-3258-4B16-A2B1-4D93A8544559}" type="presOf" srcId="{1D86F223-7156-4FE6-A4AF-7E96C3AF8858}" destId="{50B6B4E1-263E-400A-B53F-3DB9F3E1C9DE}" srcOrd="0" destOrd="0" presId="urn:microsoft.com/office/officeart/2005/8/layout/vProcess5"/>
    <dgm:cxn modelId="{22CC80C3-2B7B-4F27-AB43-02A452A1BA66}" type="presOf" srcId="{6038A86B-734A-43C7-BF7F-BF4C69F2D8B1}" destId="{82FFCFCA-5DCF-45D1-8851-D2149F077E25}" srcOrd="0" destOrd="0" presId="urn:microsoft.com/office/officeart/2005/8/layout/vProcess5"/>
    <dgm:cxn modelId="{E3435C90-3163-416C-AA52-7491A90B04F1}" srcId="{3DF9CE52-EB3B-4573-A19B-3AC2F3B270D2}" destId="{1D86F223-7156-4FE6-A4AF-7E96C3AF8858}" srcOrd="1" destOrd="0" parTransId="{B265B664-195A-42BA-81C0-DF0F40FC9FF1}" sibTransId="{E05B20A5-09A2-4FEC-B683-26999D23624C}"/>
    <dgm:cxn modelId="{A505FA63-4A99-4FE9-9E14-A3284E615C4D}" type="presOf" srcId="{831E61DB-4978-4DEF-B16D-2C4514412C85}" destId="{D71B597A-1F55-49C8-850C-A2ACE9F351BF}" srcOrd="1" destOrd="0" presId="urn:microsoft.com/office/officeart/2005/8/layout/vProcess5"/>
    <dgm:cxn modelId="{B6BD43A5-708D-45AE-BBFE-3C5A39E3283A}" type="presParOf" srcId="{B12FF8CF-C987-4A3D-9B8F-5487746D63E0}" destId="{771AFDD0-8838-4EDD-BE87-CBF750EF8BB2}" srcOrd="0" destOrd="0" presId="urn:microsoft.com/office/officeart/2005/8/layout/vProcess5"/>
    <dgm:cxn modelId="{8EDCB930-7764-47CF-BBF6-43D45C3A2C6D}" type="presParOf" srcId="{B12FF8CF-C987-4A3D-9B8F-5487746D63E0}" destId="{F39B7AA6-B12B-4A61-BBB0-C9C06D936C5B}" srcOrd="1" destOrd="0" presId="urn:microsoft.com/office/officeart/2005/8/layout/vProcess5"/>
    <dgm:cxn modelId="{69C42619-BF32-4E73-9CD2-2247B6D7DBFA}" type="presParOf" srcId="{B12FF8CF-C987-4A3D-9B8F-5487746D63E0}" destId="{50B6B4E1-263E-400A-B53F-3DB9F3E1C9DE}" srcOrd="2" destOrd="0" presId="urn:microsoft.com/office/officeart/2005/8/layout/vProcess5"/>
    <dgm:cxn modelId="{5AB62A72-3F20-4E5A-A0F6-5926DF2F9BA1}" type="presParOf" srcId="{B12FF8CF-C987-4A3D-9B8F-5487746D63E0}" destId="{2192060A-2B3E-49DA-8EF8-5EEC4781FC08}" srcOrd="3" destOrd="0" presId="urn:microsoft.com/office/officeart/2005/8/layout/vProcess5"/>
    <dgm:cxn modelId="{B541FAD1-6EA2-48CD-9604-9EAA46A8CCD4}" type="presParOf" srcId="{B12FF8CF-C987-4A3D-9B8F-5487746D63E0}" destId="{82FFCFCA-5DCF-45D1-8851-D2149F077E25}" srcOrd="4" destOrd="0" presId="urn:microsoft.com/office/officeart/2005/8/layout/vProcess5"/>
    <dgm:cxn modelId="{ABB4A55C-A5CC-4F2C-A816-2E980AFAACB3}" type="presParOf" srcId="{B12FF8CF-C987-4A3D-9B8F-5487746D63E0}" destId="{DDB440B9-1AA6-46DF-9449-9F2CB30BA1E4}" srcOrd="5" destOrd="0" presId="urn:microsoft.com/office/officeart/2005/8/layout/vProcess5"/>
    <dgm:cxn modelId="{99D65383-DB18-405C-AC78-B914254FCD0A}" type="presParOf" srcId="{B12FF8CF-C987-4A3D-9B8F-5487746D63E0}" destId="{02D54E7B-2644-427A-8AE4-155193148335}" srcOrd="6" destOrd="0" presId="urn:microsoft.com/office/officeart/2005/8/layout/vProcess5"/>
    <dgm:cxn modelId="{DCD47B55-4ADB-4DD0-A6A3-B0D37DEC9574}" type="presParOf" srcId="{B12FF8CF-C987-4A3D-9B8F-5487746D63E0}" destId="{DFF106C2-602C-4312-AFFD-25CE85209050}" srcOrd="7" destOrd="0" presId="urn:microsoft.com/office/officeart/2005/8/layout/vProcess5"/>
    <dgm:cxn modelId="{677FA0B8-0669-4CCD-A0D3-2FE3C5E41EF4}" type="presParOf" srcId="{B12FF8CF-C987-4A3D-9B8F-5487746D63E0}" destId="{71475A2E-87F5-47CC-BACE-8419AFD61C66}" srcOrd="8" destOrd="0" presId="urn:microsoft.com/office/officeart/2005/8/layout/vProcess5"/>
    <dgm:cxn modelId="{29225186-1962-4547-8BC8-0FDCFDB8FDFD}" type="presParOf" srcId="{B12FF8CF-C987-4A3D-9B8F-5487746D63E0}" destId="{55580D4E-62C1-4C63-B61E-052B328976F9}" srcOrd="9" destOrd="0" presId="urn:microsoft.com/office/officeart/2005/8/layout/vProcess5"/>
    <dgm:cxn modelId="{2C791A69-5070-4F55-B4B8-A671A7FC3BDB}" type="presParOf" srcId="{B12FF8CF-C987-4A3D-9B8F-5487746D63E0}" destId="{D71B597A-1F55-49C8-850C-A2ACE9F351BF}" srcOrd="10" destOrd="0" presId="urn:microsoft.com/office/officeart/2005/8/layout/vProcess5"/>
    <dgm:cxn modelId="{8AD47555-1A09-44E0-8F11-E2EBF095D4F8}" type="presParOf" srcId="{B12FF8CF-C987-4A3D-9B8F-5487746D63E0}" destId="{9E93074A-E8A4-40E9-9AA2-7DD061C14401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imsindia.co.in/images/ASIAN-big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“To formulate a disaster management plan for 350 bedded hospital”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By: </a:t>
            </a:r>
            <a:r>
              <a:rPr lang="en-US" dirty="0" err="1" smtClean="0"/>
              <a:t>Merily</a:t>
            </a:r>
            <a:r>
              <a:rPr lang="en-US" dirty="0" smtClean="0"/>
              <a:t> Abraham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AIMS, Faridabad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Receiving area - Emergency Ward  </a:t>
            </a:r>
          </a:p>
          <a:p>
            <a:pPr lvl="0"/>
            <a:r>
              <a:rPr lang="en-US" dirty="0" smtClean="0"/>
              <a:t>Additional treatment area - Isolation Ward / Doctor’s Lounge</a:t>
            </a:r>
          </a:p>
          <a:p>
            <a:pPr lvl="0"/>
            <a:r>
              <a:rPr lang="en-US" dirty="0" smtClean="0"/>
              <a:t>Command centre</a:t>
            </a:r>
          </a:p>
          <a:p>
            <a:pPr lvl="0"/>
            <a:r>
              <a:rPr lang="en-US" dirty="0" smtClean="0"/>
              <a:t>Information centre </a:t>
            </a:r>
          </a:p>
          <a:p>
            <a:pPr lvl="0"/>
            <a:r>
              <a:rPr lang="en-US" dirty="0" smtClean="0"/>
              <a:t>Discharge area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15132" y="2"/>
          <a:ext cx="8447867" cy="6857998"/>
        </p:xfrm>
        <a:graphic>
          <a:graphicData uri="http://schemas.openxmlformats.org/presentationml/2006/ole">
            <p:oleObj spid="_x0000_s1025" name="Acrobat Document" r:id="rId3" imgW="8020050" imgH="5667375" progId="AcroExch.Document.7">
              <p:embed/>
            </p:oleObj>
          </a:graphicData>
        </a:graphic>
      </p:graphicFrame>
      <p:sp>
        <p:nvSpPr>
          <p:cNvPr id="5" name="Donut 4"/>
          <p:cNvSpPr/>
          <p:nvPr/>
        </p:nvSpPr>
        <p:spPr>
          <a:xfrm>
            <a:off x="1295400" y="1828800"/>
            <a:ext cx="1447800" cy="1219200"/>
          </a:xfrm>
          <a:prstGeom prst="donut">
            <a:avLst>
              <a:gd name="adj" fmla="val 40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667000" y="1600200"/>
            <a:ext cx="1219200" cy="1905000"/>
          </a:xfrm>
          <a:prstGeom prst="donut">
            <a:avLst>
              <a:gd name="adj" fmla="val 35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800600" y="2057400"/>
            <a:ext cx="2209800" cy="2057400"/>
          </a:xfrm>
          <a:prstGeom prst="donut">
            <a:avLst>
              <a:gd name="adj" fmla="val 31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577" name="Group 1"/>
          <p:cNvGrpSpPr>
            <a:grpSpLocks noChangeAspect="1"/>
          </p:cNvGrpSpPr>
          <p:nvPr/>
        </p:nvGrpSpPr>
        <p:grpSpPr bwMode="auto">
          <a:xfrm>
            <a:off x="1524000" y="0"/>
            <a:ext cx="6996718" cy="6681216"/>
            <a:chOff x="1987" y="2989"/>
            <a:chExt cx="7540" cy="7406"/>
          </a:xfrm>
        </p:grpSpPr>
        <p:sp>
          <p:nvSpPr>
            <p:cNvPr id="24624" name="AutoShape 48"/>
            <p:cNvSpPr>
              <a:spLocks noChangeAspect="1" noChangeArrowheads="1" noTextEdit="1"/>
            </p:cNvSpPr>
            <p:nvPr/>
          </p:nvSpPr>
          <p:spPr bwMode="auto">
            <a:xfrm>
              <a:off x="1987" y="2989"/>
              <a:ext cx="7500" cy="740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4623" name="Text Box 47"/>
            <p:cNvSpPr txBox="1">
              <a:spLocks noChangeArrowheads="1"/>
            </p:cNvSpPr>
            <p:nvPr/>
          </p:nvSpPr>
          <p:spPr bwMode="auto">
            <a:xfrm>
              <a:off x="6127" y="2989"/>
              <a:ext cx="12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VICTIMS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6727" y="3298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45"/>
            <p:cNvSpPr txBox="1">
              <a:spLocks noChangeArrowheads="1"/>
            </p:cNvSpPr>
            <p:nvPr/>
          </p:nvSpPr>
          <p:spPr bwMode="auto">
            <a:xfrm>
              <a:off x="5527" y="3606"/>
              <a:ext cx="255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Initial Assessment and Tagging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20" name="Text Box 44"/>
            <p:cNvSpPr txBox="1">
              <a:spLocks noChangeArrowheads="1"/>
            </p:cNvSpPr>
            <p:nvPr/>
          </p:nvSpPr>
          <p:spPr bwMode="auto">
            <a:xfrm>
              <a:off x="2315" y="3496"/>
              <a:ext cx="2012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ER Staff, Doctors on call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327" y="3761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6727" y="3915"/>
              <a:ext cx="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V="1">
              <a:off x="5527" y="4224"/>
              <a:ext cx="30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5527" y="4224"/>
              <a:ext cx="1" cy="1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Text Box 39"/>
            <p:cNvSpPr txBox="1">
              <a:spLocks noChangeArrowheads="1"/>
            </p:cNvSpPr>
            <p:nvPr/>
          </p:nvSpPr>
          <p:spPr bwMode="auto">
            <a:xfrm>
              <a:off x="4777" y="5766"/>
              <a:ext cx="1500" cy="30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Immediate Care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6427" y="4224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>
              <a:off x="5887" y="5304"/>
              <a:ext cx="1290" cy="3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Delayed Care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7477" y="4224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7177" y="4841"/>
              <a:ext cx="1050" cy="30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Minor Care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8527" y="4224"/>
              <a:ext cx="1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8077" y="4378"/>
              <a:ext cx="1050" cy="30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Dead</a:t>
              </a:r>
              <a:endParaRPr kumimoji="0" lang="en-US" sz="11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5527" y="6075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5527" y="6538"/>
              <a:ext cx="19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6427" y="5612"/>
              <a:ext cx="0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7477" y="5149"/>
              <a:ext cx="0" cy="13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6427" y="6538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5527" y="7001"/>
              <a:ext cx="1950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Treatment and Stabilization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6427" y="7309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5518" y="7804"/>
              <a:ext cx="195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Registered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6427" y="8081"/>
              <a:ext cx="0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5527" y="8543"/>
              <a:ext cx="195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Admission if required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6427" y="8852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5527" y="9315"/>
              <a:ext cx="195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Victims Family Notified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6427" y="9623"/>
              <a:ext cx="0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6127" y="10086"/>
              <a:ext cx="6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END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8527" y="4686"/>
              <a:ext cx="0" cy="1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7817" y="6537"/>
              <a:ext cx="1710" cy="52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Identified and body shifted to Mortuary</a:t>
              </a:r>
              <a:endParaRPr kumimoji="0" lang="en-US" sz="18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2677" y="7001"/>
              <a:ext cx="21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ER Staff, Doctors on call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677" y="7772"/>
              <a:ext cx="21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Customer Care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677" y="8543"/>
              <a:ext cx="21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Nursing Staff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677" y="9315"/>
              <a:ext cx="21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Customer Care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777" y="7155"/>
              <a:ext cx="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4777" y="7926"/>
              <a:ext cx="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4777" y="8698"/>
              <a:ext cx="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4777" y="9469"/>
              <a:ext cx="7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587" y="5303"/>
              <a:ext cx="1650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Urgent X-Rays, CT-Scans, MRIs &amp; USGs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237" y="6075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2587" y="6075"/>
              <a:ext cx="1650" cy="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Requisition Blood for Transfusion Urgently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H="1">
              <a:off x="4237" y="5766"/>
              <a:ext cx="60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987" y="4069"/>
              <a:ext cx="2202" cy="10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Local Army units to have a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MoU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that in case of Disaster situation, their men can be requisitioned for urgent Blood Donation/ Replacement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579" name="Line 3"/>
            <p:cNvSpPr>
              <a:spLocks noChangeShapeType="1"/>
            </p:cNvSpPr>
            <p:nvPr/>
          </p:nvSpPr>
          <p:spPr bwMode="auto">
            <a:xfrm flipV="1">
              <a:off x="2137" y="4995"/>
              <a:ext cx="1" cy="1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2137" y="6383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Stock of emergency Materials </a:t>
            </a:r>
          </a:p>
          <a:p>
            <a:r>
              <a:rPr lang="en-US" dirty="0" smtClean="0"/>
              <a:t>Job responsibility</a:t>
            </a:r>
          </a:p>
          <a:p>
            <a:pPr lvl="1"/>
            <a:r>
              <a:rPr lang="en-US" dirty="0" smtClean="0"/>
              <a:t>Dir. Admin &amp; Purchase / Administrator / DGM – Operations &amp; Quality – anyone can be Command Center Director.</a:t>
            </a:r>
          </a:p>
          <a:p>
            <a:pPr lvl="1"/>
            <a:r>
              <a:rPr lang="en-US" dirty="0" smtClean="0"/>
              <a:t>Chief Nursing Officer (CNO)</a:t>
            </a:r>
          </a:p>
          <a:p>
            <a:pPr lvl="1"/>
            <a:r>
              <a:rPr lang="en-US" dirty="0" err="1" smtClean="0"/>
              <a:t>Anaesthetist</a:t>
            </a:r>
            <a:r>
              <a:rPr lang="en-US" dirty="0" smtClean="0"/>
              <a:t> / O.T. Technician</a:t>
            </a:r>
          </a:p>
          <a:p>
            <a:pPr lvl="1"/>
            <a:r>
              <a:rPr lang="en-US" dirty="0" smtClean="0"/>
              <a:t>Staff Nurses</a:t>
            </a:r>
          </a:p>
          <a:p>
            <a:pPr lvl="1"/>
            <a:r>
              <a:rPr lang="en-US" dirty="0" smtClean="0"/>
              <a:t>Customer Care</a:t>
            </a:r>
          </a:p>
          <a:p>
            <a:pPr lvl="1"/>
            <a:r>
              <a:rPr lang="en-US" dirty="0" smtClean="0"/>
              <a:t>6  Facilities Management &amp; Security Team (</a:t>
            </a:r>
            <a:r>
              <a:rPr lang="en-US" dirty="0" err="1" smtClean="0"/>
              <a:t>Engg</a:t>
            </a:r>
            <a:r>
              <a:rPr lang="en-US" dirty="0" smtClean="0"/>
              <a:t> services + Maintenance team + Security)</a:t>
            </a:r>
          </a:p>
          <a:p>
            <a:pPr lvl="1"/>
            <a:r>
              <a:rPr lang="en-US" dirty="0" smtClean="0"/>
              <a:t>Materials Management – Stores </a:t>
            </a:r>
          </a:p>
          <a:p>
            <a:pPr lvl="1"/>
            <a:r>
              <a:rPr lang="en-US" dirty="0" smtClean="0"/>
              <a:t>Pharmacy</a:t>
            </a:r>
          </a:p>
          <a:p>
            <a:pPr lvl="1"/>
            <a:r>
              <a:rPr lang="en-US" dirty="0" smtClean="0"/>
              <a:t>Laboratory</a:t>
            </a:r>
          </a:p>
          <a:p>
            <a:pPr lvl="1"/>
            <a:r>
              <a:rPr lang="en-US" dirty="0" smtClean="0"/>
              <a:t>Housekeeping</a:t>
            </a:r>
            <a:endParaRPr lang="en-US" cap="all" dirty="0" smtClean="0"/>
          </a:p>
          <a:p>
            <a:pPr lvl="1"/>
            <a:r>
              <a:rPr lang="en-US" dirty="0" smtClean="0"/>
              <a:t>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Disaster is “</a:t>
            </a:r>
            <a:r>
              <a:rPr lang="en-US" b="1" dirty="0" smtClean="0"/>
              <a:t>UNPREDICTABLE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This can only be controlled by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400" b="1" dirty="0" smtClean="0"/>
              <a:t>            “INTELLIGENT           </a:t>
            </a:r>
          </a:p>
          <a:p>
            <a:pPr>
              <a:buNone/>
            </a:pPr>
            <a:r>
              <a:rPr lang="en-US" sz="4400" b="1" dirty="0" smtClean="0"/>
              <a:t>              PLANNING”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</a:t>
            </a:r>
          </a:p>
          <a:p>
            <a:pPr lvl="1"/>
            <a:r>
              <a:rPr lang="en-US" dirty="0" smtClean="0"/>
              <a:t>Organizational Profile</a:t>
            </a:r>
          </a:p>
          <a:p>
            <a:pPr lvl="1"/>
            <a:r>
              <a:rPr lang="en-US" dirty="0" smtClean="0"/>
              <a:t>Location &amp; Specialties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Internship Report</a:t>
            </a:r>
          </a:p>
          <a:p>
            <a:r>
              <a:rPr lang="en-US" dirty="0" smtClean="0"/>
              <a:t>Dissertation Report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Data collection &amp; Methodology</a:t>
            </a:r>
          </a:p>
          <a:p>
            <a:pPr lvl="1"/>
            <a:r>
              <a:rPr lang="en-US" dirty="0" smtClean="0"/>
              <a:t>External disaster plan</a:t>
            </a:r>
          </a:p>
          <a:p>
            <a:pPr lvl="1"/>
            <a:r>
              <a:rPr lang="en-US" dirty="0" smtClean="0"/>
              <a:t>Conclusion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 descr="http://www.aimsindia.co.in/images/ASIAN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04800" y="16002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Asian Institute of Medical Sciences, Faridabad</a:t>
            </a:r>
          </a:p>
          <a:p>
            <a:pPr lvl="1"/>
            <a:r>
              <a:rPr lang="en-US" dirty="0" smtClean="0"/>
              <a:t>350 bedded tertiary care hospital</a:t>
            </a:r>
          </a:p>
          <a:p>
            <a:r>
              <a:rPr lang="en-US" b="1" dirty="0" smtClean="0"/>
              <a:t>SPECIALTIES</a:t>
            </a:r>
          </a:p>
          <a:p>
            <a:pPr lvl="1"/>
            <a:r>
              <a:rPr lang="en-US" dirty="0" smtClean="0"/>
              <a:t>Cardiac diseases</a:t>
            </a:r>
            <a:endParaRPr lang="en-US" sz="2500" dirty="0" smtClean="0"/>
          </a:p>
          <a:p>
            <a:pPr lvl="1"/>
            <a:r>
              <a:rPr lang="en-US" dirty="0" smtClean="0"/>
              <a:t>Renal diseases</a:t>
            </a:r>
            <a:endParaRPr lang="en-US" sz="2500" dirty="0" smtClean="0"/>
          </a:p>
          <a:p>
            <a:pPr lvl="1"/>
            <a:r>
              <a:rPr lang="en-US" dirty="0" smtClean="0"/>
              <a:t>Neonatal, Pediatrics /Medical &amp; Cardiac Intensive care units</a:t>
            </a:r>
            <a:endParaRPr lang="en-US" sz="2500" dirty="0" smtClean="0"/>
          </a:p>
          <a:p>
            <a:pPr lvl="1"/>
            <a:r>
              <a:rPr lang="en-US" b="1" dirty="0" smtClean="0"/>
              <a:t>Oncology</a:t>
            </a:r>
            <a:endParaRPr lang="en-US" sz="25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Summary of Job</a:t>
            </a:r>
          </a:p>
          <a:p>
            <a:pPr lvl="1"/>
            <a:r>
              <a:rPr lang="en-US" dirty="0" smtClean="0"/>
              <a:t>Worked in </a:t>
            </a:r>
            <a:r>
              <a:rPr lang="en-US" b="1" dirty="0" smtClean="0"/>
              <a:t>quality team </a:t>
            </a:r>
            <a:r>
              <a:rPr lang="en-US" dirty="0" smtClean="0"/>
              <a:t>during the </a:t>
            </a:r>
            <a:r>
              <a:rPr lang="en-US" b="1" dirty="0" smtClean="0"/>
              <a:t>pre-assessment of NABH at AIMS, </a:t>
            </a:r>
            <a:r>
              <a:rPr lang="en-US" dirty="0" smtClean="0"/>
              <a:t>FARIDABAD</a:t>
            </a:r>
            <a:endParaRPr lang="en-US" b="1" dirty="0" smtClean="0"/>
          </a:p>
          <a:p>
            <a:pPr lvl="1"/>
            <a:r>
              <a:rPr lang="en-US" dirty="0" smtClean="0"/>
              <a:t>To administer the hospital in coordination with Medical Administrator and DGM- Quality &amp; Operations to improve various departments of the hospital according to the requirement of NABH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Job Responsibilities</a:t>
            </a:r>
          </a:p>
          <a:p>
            <a:pPr lvl="1"/>
            <a:r>
              <a:rPr lang="en-US" b="1" dirty="0" smtClean="0"/>
              <a:t>Assisted the assessor </a:t>
            </a:r>
            <a:r>
              <a:rPr lang="en-US" dirty="0" smtClean="0"/>
              <a:t>in pre – assessment of Asian Institute of Medical Sciences for NABH</a:t>
            </a:r>
            <a:endParaRPr lang="en-US" sz="2500" dirty="0" smtClean="0"/>
          </a:p>
          <a:p>
            <a:pPr lvl="1"/>
            <a:r>
              <a:rPr lang="en-US" dirty="0" smtClean="0"/>
              <a:t>Worked in quality team for the closure of the Non – compliance identified during Pre – assessment</a:t>
            </a:r>
            <a:endParaRPr lang="en-US" sz="2500" dirty="0" smtClean="0"/>
          </a:p>
          <a:p>
            <a:pPr lvl="1"/>
            <a:r>
              <a:rPr lang="en-US" dirty="0" smtClean="0"/>
              <a:t>To gather (quality indicator) data from various department and monitor the same monthly</a:t>
            </a:r>
            <a:endParaRPr lang="en-US" sz="2500" dirty="0" smtClean="0"/>
          </a:p>
          <a:p>
            <a:pPr lvl="1"/>
            <a:r>
              <a:rPr lang="en-US" dirty="0" smtClean="0"/>
              <a:t>To prepare various policies and procedures as per the requirement of NABH in coordination with Medical Administrator &amp; doctors</a:t>
            </a:r>
            <a:endParaRPr lang="en-US" sz="2500" dirty="0" smtClean="0"/>
          </a:p>
          <a:p>
            <a:pPr lvl="1"/>
            <a:r>
              <a:rPr lang="en-US" dirty="0" smtClean="0"/>
              <a:t>To ensure proper patient care by  smooth functioning of Front Office department and to prepare Standard Operating procedure for the same</a:t>
            </a:r>
            <a:endParaRPr lang="en-US" sz="2500" dirty="0" smtClean="0"/>
          </a:p>
          <a:p>
            <a:pPr lvl="1"/>
            <a:r>
              <a:rPr lang="en-US" dirty="0" smtClean="0"/>
              <a:t>To ensure proper training and document completion of various non – clinical departments with respect to NABH requirement.</a:t>
            </a:r>
            <a:endParaRPr lang="en-US" sz="2500" dirty="0" smtClean="0"/>
          </a:p>
          <a:p>
            <a:pPr lvl="1"/>
            <a:r>
              <a:rPr lang="en-US" dirty="0" smtClean="0"/>
              <a:t>To conduct daily rounds to various departments and floors of the hospital to ensure compliance to various standards of NABH</a:t>
            </a:r>
            <a:endParaRPr lang="en-US" sz="2500" dirty="0" smtClean="0"/>
          </a:p>
          <a:p>
            <a:pPr lvl="1"/>
            <a:r>
              <a:rPr lang="en-US" dirty="0" smtClean="0"/>
              <a:t>To conduct internal audit for various department as per the requirement of the NABH</a:t>
            </a:r>
            <a:endParaRPr lang="en-US" sz="2500" dirty="0" smtClean="0"/>
          </a:p>
          <a:p>
            <a:pPr lvl="1"/>
            <a:r>
              <a:rPr lang="en-US" dirty="0" smtClean="0"/>
              <a:t>To analyze patient feedback and give valuable suggestions for improving the patient care facilities in the hospital</a:t>
            </a:r>
            <a:endParaRPr lang="en-US" sz="25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Key Learning points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Process for NABH Accreditation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Implementation of NABH standard at AIMS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Internal Audit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TOPIC 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To formulate the Disaster Management </a:t>
            </a:r>
            <a:r>
              <a:rPr lang="en-US" b="1" dirty="0" smtClean="0"/>
              <a:t>Plan </a:t>
            </a:r>
            <a:r>
              <a:rPr lang="en-US" b="1" dirty="0" smtClean="0"/>
              <a:t>of a 350 bedded Super Specialty Hospital”</a:t>
            </a:r>
          </a:p>
          <a:p>
            <a:pPr lvl="2"/>
            <a:r>
              <a:rPr lang="en-US" dirty="0" smtClean="0"/>
              <a:t>Preparedness (365 x 24 x 7)  to manage a Disaster </a:t>
            </a:r>
          </a:p>
          <a:p>
            <a:pPr lvl="2"/>
            <a:r>
              <a:rPr lang="en-US" dirty="0" smtClean="0"/>
              <a:t>Identify responsibilities of individuals and departments</a:t>
            </a:r>
          </a:p>
          <a:p>
            <a:pPr lvl="2">
              <a:buNone/>
            </a:pPr>
            <a:endParaRPr lang="en-US" b="1" dirty="0" smtClean="0"/>
          </a:p>
          <a:p>
            <a:r>
              <a:rPr lang="en-US" b="1" dirty="0" smtClean="0"/>
              <a:t>DATA COLLECTION &amp; METHODOLOGY</a:t>
            </a:r>
          </a:p>
          <a:p>
            <a:pPr lvl="1"/>
            <a:r>
              <a:rPr lang="en-US" b="1" dirty="0" smtClean="0"/>
              <a:t>Study Design: </a:t>
            </a:r>
            <a:r>
              <a:rPr lang="en-US" dirty="0" smtClean="0"/>
              <a:t>Qualitative approach</a:t>
            </a:r>
          </a:p>
          <a:p>
            <a:pPr lvl="1"/>
            <a:r>
              <a:rPr lang="en-US" dirty="0" smtClean="0"/>
              <a:t>Methodology: Focused Group Discussion &amp; Interview’s </a:t>
            </a:r>
          </a:p>
          <a:p>
            <a:pPr lvl="1"/>
            <a:r>
              <a:rPr lang="en-US" dirty="0" smtClean="0"/>
              <a:t>Type of Data</a:t>
            </a:r>
          </a:p>
          <a:p>
            <a:pPr lvl="2"/>
            <a:r>
              <a:rPr lang="en-US" dirty="0" smtClean="0"/>
              <a:t>Primary Data: Focused group discussion( Emergency Preparedness Committee meetings), Facility Management Rounds</a:t>
            </a:r>
            <a:endParaRPr lang="en-US" sz="2200" dirty="0" smtClean="0"/>
          </a:p>
          <a:p>
            <a:pPr lvl="2"/>
            <a:r>
              <a:rPr lang="en-US" sz="2400" dirty="0" smtClean="0"/>
              <a:t> Secondary Data – Hospital records (Hospital Master plan, Manpower status, and Equipment &amp; Inventory status)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Probable Scenarios</a:t>
            </a:r>
          </a:p>
          <a:p>
            <a:pPr lvl="1"/>
            <a:r>
              <a:rPr lang="en-US" dirty="0" smtClean="0"/>
              <a:t>Vehicular Accident (multiple trauma cases approx 30-50)</a:t>
            </a:r>
          </a:p>
          <a:p>
            <a:pPr lvl="1"/>
            <a:r>
              <a:rPr lang="en-US" dirty="0" smtClean="0"/>
              <a:t>Fire Accident in large building  (30 – 50)</a:t>
            </a:r>
          </a:p>
          <a:p>
            <a:pPr lvl="1"/>
            <a:r>
              <a:rPr lang="en-US" dirty="0" smtClean="0"/>
              <a:t>Epidemics of Food-Poisoning and / or Gastro-Enteritis (&gt;30)</a:t>
            </a:r>
          </a:p>
          <a:p>
            <a:pPr lvl="1"/>
            <a:r>
              <a:rPr lang="en-US" dirty="0" smtClean="0"/>
              <a:t>Explosions</a:t>
            </a:r>
          </a:p>
          <a:p>
            <a:pPr lvl="1"/>
            <a:r>
              <a:rPr lang="en-US" dirty="0" smtClean="0"/>
              <a:t>Plane Crash</a:t>
            </a:r>
          </a:p>
          <a:p>
            <a:pPr lvl="1"/>
            <a:r>
              <a:rPr lang="en-US" dirty="0" smtClean="0"/>
              <a:t>Riots</a:t>
            </a:r>
          </a:p>
          <a:p>
            <a:pPr lvl="1"/>
            <a:r>
              <a:rPr lang="en-US" dirty="0" smtClean="0"/>
              <a:t>Collapse of Building</a:t>
            </a:r>
          </a:p>
          <a:p>
            <a:pPr lvl="1">
              <a:buNone/>
            </a:pPr>
            <a:r>
              <a:rPr lang="en-US" sz="3000" b="1" dirty="0" smtClean="0"/>
              <a:t>MAXIMUM CAPACITY AT AIMS IS 5O CASUALTIES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</TotalTime>
  <Words>619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Median</vt:lpstr>
      <vt:lpstr>Acrobat Document</vt:lpstr>
      <vt:lpstr>“To formulate a disaster management plan for 350 bedded hospital”    By: Merily Abraham       AIMS, Faridabad</vt:lpstr>
      <vt:lpstr>CONTENT</vt:lpstr>
      <vt:lpstr>INTRODUCTION</vt:lpstr>
      <vt:lpstr>INTERNSHIP</vt:lpstr>
      <vt:lpstr>INTERNSHIP</vt:lpstr>
      <vt:lpstr>INTERNSHIP</vt:lpstr>
      <vt:lpstr>DISSERTATION</vt:lpstr>
      <vt:lpstr>DISASTER MANAGEMENT PLAN</vt:lpstr>
      <vt:lpstr>Process</vt:lpstr>
      <vt:lpstr>Functional Areas</vt:lpstr>
      <vt:lpstr>Slide 11</vt:lpstr>
      <vt:lpstr>Slide 12</vt:lpstr>
      <vt:lpstr>Support facility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IIHMR</cp:lastModifiedBy>
  <cp:revision>12</cp:revision>
  <dcterms:created xsi:type="dcterms:W3CDTF">2006-08-16T00:00:00Z</dcterms:created>
  <dcterms:modified xsi:type="dcterms:W3CDTF">2011-04-26T02:09:35Z</dcterms:modified>
</cp:coreProperties>
</file>