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1" r:id="rId8"/>
    <p:sldId id="264" r:id="rId9"/>
    <p:sldId id="266" r:id="rId10"/>
    <p:sldId id="267" r:id="rId11"/>
    <p:sldId id="269" r:id="rId12"/>
    <p:sldId id="270" r:id="rId13"/>
    <p:sldId id="262"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4660"/>
  </p:normalViewPr>
  <p:slideViewPr>
    <p:cSldViewPr>
      <p:cViewPr varScale="1">
        <p:scale>
          <a:sx n="72" d="100"/>
          <a:sy n="72" d="100"/>
        </p:scale>
        <p:origin x="-11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B861D-A173-43A8-B6D5-08D1CD372C20}" type="datetimeFigureOut">
              <a:rPr lang="en-IN" smtClean="0"/>
              <a:pPr/>
              <a:t>29-04-2011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4EF58DF-E2E6-4035-AF09-79EFCDEA376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B861D-A173-43A8-B6D5-08D1CD372C20}" type="datetimeFigureOut">
              <a:rPr lang="en-IN" smtClean="0"/>
              <a:pPr/>
              <a:t>29-04-2011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F58DF-E2E6-4035-AF09-79EFCDEA376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100" dirty="0"/>
              <a:t>Assessment of Development of Family Planning Services in 6 Empowered Action Group states over the Period Of 2008-09 to 2010-11 of National Rural Health Mission</a:t>
            </a:r>
            <a:r>
              <a:rPr lang="en-US" dirty="0"/>
              <a:t>.</a:t>
            </a:r>
            <a:r>
              <a:rPr lang="en-IN" dirty="0"/>
              <a:t/>
            </a:r>
            <a:br>
              <a:rPr lang="en-IN" dirty="0"/>
            </a:br>
            <a:endParaRPr lang="en-IN" dirty="0"/>
          </a:p>
        </p:txBody>
      </p:sp>
      <p:sp>
        <p:nvSpPr>
          <p:cNvPr id="3" name="Subtitle 2"/>
          <p:cNvSpPr>
            <a:spLocks noGrp="1"/>
          </p:cNvSpPr>
          <p:nvPr>
            <p:ph type="subTitle" idx="1"/>
          </p:nvPr>
        </p:nvSpPr>
        <p:spPr/>
        <p:txBody>
          <a:bodyPr/>
          <a:lstStyle/>
          <a:p>
            <a:pPr algn="r"/>
            <a:endParaRPr lang="en-US" dirty="0" smtClean="0"/>
          </a:p>
          <a:p>
            <a:pPr algn="r"/>
            <a:r>
              <a:rPr lang="en-US" dirty="0" smtClean="0"/>
              <a:t>Presented By:</a:t>
            </a:r>
          </a:p>
          <a:p>
            <a:pPr algn="r"/>
            <a:r>
              <a:rPr lang="en-US" dirty="0" smtClean="0"/>
              <a:t>Dr. </a:t>
            </a:r>
            <a:r>
              <a:rPr lang="en-US" dirty="0" err="1" smtClean="0"/>
              <a:t>Nitasha</a:t>
            </a:r>
            <a:r>
              <a:rPr lang="en-US" dirty="0" smtClean="0"/>
              <a:t> M. </a:t>
            </a:r>
            <a:r>
              <a:rPr lang="en-US" dirty="0" err="1" smtClean="0"/>
              <a:t>Kaur</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PPS &amp; 4. HRD</a:t>
            </a:r>
            <a:endParaRPr lang="en-IN" dirty="0"/>
          </a:p>
        </p:txBody>
      </p:sp>
      <p:graphicFrame>
        <p:nvGraphicFramePr>
          <p:cNvPr id="5" name="Content Placeholder 4"/>
          <p:cNvGraphicFramePr>
            <a:graphicFrameLocks noGrp="1"/>
          </p:cNvGraphicFramePr>
          <p:nvPr>
            <p:ph idx="1"/>
          </p:nvPr>
        </p:nvGraphicFramePr>
        <p:xfrm>
          <a:off x="827584" y="1628803"/>
          <a:ext cx="7704856" cy="3177517"/>
        </p:xfrm>
        <a:graphic>
          <a:graphicData uri="http://schemas.openxmlformats.org/drawingml/2006/table">
            <a:tbl>
              <a:tblPr firstRow="1" bandRow="1">
                <a:tableStyleId>{5C22544A-7EE6-4342-B048-85BDC9FD1C3A}</a:tableStyleId>
              </a:tblPr>
              <a:tblGrid>
                <a:gridCol w="1656184"/>
                <a:gridCol w="2952328"/>
                <a:gridCol w="3096344"/>
              </a:tblGrid>
              <a:tr h="615153">
                <a:tc>
                  <a:txBody>
                    <a:bodyPr/>
                    <a:lstStyle/>
                    <a:p>
                      <a:endParaRPr lang="en-IN" dirty="0"/>
                    </a:p>
                  </a:txBody>
                  <a:tcPr/>
                </a:tc>
                <a:tc>
                  <a:txBody>
                    <a:bodyPr/>
                    <a:lstStyle/>
                    <a:p>
                      <a:r>
                        <a:rPr lang="en-US" dirty="0" smtClean="0"/>
                        <a:t>Status from 2008-09 to </a:t>
                      </a:r>
                      <a:r>
                        <a:rPr lang="en-US" dirty="0" smtClean="0"/>
                        <a:t>2009-10 (NSV)</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Status from 2008-09 to </a:t>
                      </a:r>
                      <a:r>
                        <a:rPr lang="en-US" dirty="0" smtClean="0"/>
                        <a:t>2009-10 (HRD)</a:t>
                      </a:r>
                      <a:endParaRPr lang="en-IN" dirty="0" smtClean="0"/>
                    </a:p>
                    <a:p>
                      <a:endParaRPr lang="en-IN" dirty="0"/>
                    </a:p>
                  </a:txBody>
                  <a:tcPr/>
                </a:tc>
              </a:tr>
              <a:tr h="355926">
                <a:tc>
                  <a:txBody>
                    <a:bodyPr/>
                    <a:lstStyle/>
                    <a:p>
                      <a:r>
                        <a:rPr lang="en-US" dirty="0" smtClean="0"/>
                        <a:t>Bihar</a:t>
                      </a:r>
                      <a:endParaRPr lang="en-IN" dirty="0"/>
                    </a:p>
                  </a:txBody>
                  <a:tcPr/>
                </a:tc>
                <a:tc>
                  <a:txBody>
                    <a:bodyPr/>
                    <a:lstStyle/>
                    <a:p>
                      <a:r>
                        <a:rPr lang="en-US" dirty="0" smtClean="0"/>
                        <a:t>Increase</a:t>
                      </a:r>
                      <a:endParaRPr lang="en-IN" dirty="0"/>
                    </a:p>
                  </a:txBody>
                  <a:tcPr/>
                </a:tc>
                <a:tc>
                  <a:txBody>
                    <a:bodyPr/>
                    <a:lstStyle/>
                    <a:p>
                      <a:r>
                        <a:rPr lang="en-US" dirty="0" smtClean="0"/>
                        <a:t>Increase</a:t>
                      </a:r>
                      <a:endParaRPr lang="en-IN" dirty="0"/>
                    </a:p>
                  </a:txBody>
                  <a:tcPr/>
                </a:tc>
              </a:tr>
              <a:tr h="434317">
                <a:tc>
                  <a:txBody>
                    <a:bodyPr/>
                    <a:lstStyle/>
                    <a:p>
                      <a:r>
                        <a:rPr lang="en-US" dirty="0" smtClean="0"/>
                        <a:t>Chhattisgarh</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a:t>
                      </a:r>
                      <a:endParaRPr lang="en-IN" dirty="0" smtClean="0"/>
                    </a:p>
                  </a:txBody>
                  <a:tcPr/>
                </a:tc>
              </a:tr>
              <a:tr h="360040">
                <a:tc>
                  <a:txBody>
                    <a:bodyPr/>
                    <a:lstStyle/>
                    <a:p>
                      <a:r>
                        <a:rPr lang="en-US" dirty="0" smtClean="0"/>
                        <a:t>Jharkhand</a:t>
                      </a:r>
                      <a:endParaRPr lang="en-IN" dirty="0"/>
                    </a:p>
                  </a:txBody>
                  <a:tcPr/>
                </a:tc>
                <a:tc>
                  <a:txBody>
                    <a:bodyPr/>
                    <a:lstStyle/>
                    <a:p>
                      <a:r>
                        <a:rPr lang="en-US" dirty="0" smtClean="0"/>
                        <a:t>Decrease (marked)</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a:t>
                      </a:r>
                      <a:endParaRPr lang="en-IN" dirty="0" smtClean="0"/>
                    </a:p>
                  </a:txBody>
                  <a:tcPr/>
                </a:tc>
              </a:tr>
              <a:tr h="355926">
                <a:tc>
                  <a:txBody>
                    <a:bodyPr/>
                    <a:lstStyle/>
                    <a:p>
                      <a:r>
                        <a:rPr lang="en-US" dirty="0" smtClean="0"/>
                        <a:t>MP</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a:t>
                      </a:r>
                      <a:endParaRPr lang="en-IN" dirty="0" smtClean="0"/>
                    </a:p>
                  </a:txBody>
                  <a:tcPr/>
                </a:tc>
              </a:tr>
              <a:tr h="348600">
                <a:tc>
                  <a:txBody>
                    <a:bodyPr/>
                    <a:lstStyle/>
                    <a:p>
                      <a:r>
                        <a:rPr lang="en-US" dirty="0" smtClean="0"/>
                        <a:t>Rajasthan</a:t>
                      </a:r>
                      <a:endParaRPr lang="en-IN" dirty="0"/>
                    </a:p>
                  </a:txBody>
                  <a:tcPr/>
                </a:tc>
                <a:tc>
                  <a:txBody>
                    <a:bodyPr/>
                    <a:lstStyle/>
                    <a:p>
                      <a:r>
                        <a:rPr lang="en-US" dirty="0" smtClean="0"/>
                        <a:t>Decrease</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a:t>
                      </a:r>
                      <a:endParaRPr lang="en-IN" dirty="0" smtClean="0"/>
                    </a:p>
                  </a:txBody>
                  <a:tcPr/>
                </a:tc>
              </a:tr>
              <a:tr h="355926">
                <a:tc>
                  <a:txBody>
                    <a:bodyPr/>
                    <a:lstStyle/>
                    <a:p>
                      <a:r>
                        <a:rPr lang="en-US" dirty="0" smtClean="0"/>
                        <a:t>UP</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a:t>
                      </a:r>
                      <a:endParaRPr lang="en-IN" dirty="0" smtClean="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PPS </a:t>
            </a:r>
            <a:endParaRPr lang="en-IN"/>
          </a:p>
        </p:txBody>
      </p:sp>
      <p:sp>
        <p:nvSpPr>
          <p:cNvPr id="3" name="Content Placeholder 2"/>
          <p:cNvSpPr>
            <a:spLocks noGrp="1"/>
          </p:cNvSpPr>
          <p:nvPr>
            <p:ph idx="1"/>
          </p:nvPr>
        </p:nvSpPr>
        <p:spPr/>
        <p:txBody>
          <a:bodyPr>
            <a:normAutofit fontScale="92500"/>
          </a:bodyPr>
          <a:lstStyle/>
          <a:p>
            <a:r>
              <a:rPr lang="en-US" dirty="0" smtClean="0"/>
              <a:t>The states have started focusing on the PPS.</a:t>
            </a:r>
          </a:p>
          <a:p>
            <a:r>
              <a:rPr lang="en-US" dirty="0" smtClean="0"/>
              <a:t>Jharkhand shows a marked decrease in the PPS from 2008-09 to 2009-10.</a:t>
            </a:r>
          </a:p>
          <a:p>
            <a:r>
              <a:rPr lang="en-US" dirty="0" smtClean="0"/>
              <a:t>The reason as discussed with the stakeholders </a:t>
            </a:r>
            <a:r>
              <a:rPr lang="en-IN" dirty="0" smtClean="0"/>
              <a:t>was lack of understanding of definition earlier. They have been taking tubectomies as PPS so far.</a:t>
            </a:r>
          </a:p>
          <a:p>
            <a:r>
              <a:rPr lang="en-US" dirty="0" smtClean="0"/>
              <a:t>Whereas HRD, though trends are positive but still the providers/ district is very few or </a:t>
            </a:r>
            <a:r>
              <a:rPr lang="en-US" dirty="0" smtClean="0"/>
              <a:t>negligible.</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IN" dirty="0"/>
          </a:p>
        </p:txBody>
      </p:sp>
      <p:sp>
        <p:nvSpPr>
          <p:cNvPr id="3" name="Content Placeholder 2"/>
          <p:cNvSpPr>
            <a:spLocks noGrp="1"/>
          </p:cNvSpPr>
          <p:nvPr>
            <p:ph idx="1"/>
          </p:nvPr>
        </p:nvSpPr>
        <p:spPr/>
        <p:txBody>
          <a:bodyPr/>
          <a:lstStyle/>
          <a:p>
            <a:r>
              <a:rPr lang="en-US" dirty="0" smtClean="0"/>
              <a:t>Though there  are state specific issues</a:t>
            </a:r>
          </a:p>
          <a:p>
            <a:r>
              <a:rPr lang="en-US" dirty="0" smtClean="0"/>
              <a:t>But more or less, these states have similar issues, which came out during discussion with various stakeholders e.g. </a:t>
            </a:r>
          </a:p>
          <a:p>
            <a:pPr lvl="0"/>
            <a:r>
              <a:rPr lang="en-US" dirty="0" smtClean="0"/>
              <a:t>In spite FDS is a focus, the camp approach is still there which is reflected in state PIPs as well.</a:t>
            </a:r>
            <a:endParaRPr lang="en-IN" dirty="0" smtClean="0"/>
          </a:p>
          <a:p>
            <a:endParaRPr lang="en-US" dirty="0" smtClean="0"/>
          </a:p>
          <a:p>
            <a:endParaRPr lang="en-US"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Recommendations.</a:t>
            </a:r>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US" sz="2400" dirty="0" smtClean="0"/>
              <a:t>Forming a National Advocacy group for promotion of family Planning</a:t>
            </a:r>
            <a:endParaRPr lang="en-IN" sz="2400" dirty="0" smtClean="0"/>
          </a:p>
          <a:p>
            <a:r>
              <a:rPr lang="en-US" sz="2400" dirty="0" smtClean="0"/>
              <a:t>Lead a  campaign for family Planning</a:t>
            </a:r>
          </a:p>
          <a:p>
            <a:pPr marL="342900" lvl="1" indent="-342900">
              <a:buFont typeface="Arial" pitchFamily="34" charset="0"/>
              <a:buChar char="•"/>
            </a:pPr>
            <a:r>
              <a:rPr lang="en-US" sz="2400" dirty="0" smtClean="0"/>
              <a:t>Assist states in FP implementation</a:t>
            </a:r>
            <a:endParaRPr lang="en-IN" sz="2400" dirty="0" smtClean="0"/>
          </a:p>
          <a:p>
            <a:pPr marL="342900" lvl="1" indent="-342900">
              <a:buFont typeface="Arial" pitchFamily="34" charset="0"/>
              <a:buChar char="•"/>
            </a:pPr>
            <a:r>
              <a:rPr lang="en-US" sz="2400" dirty="0" smtClean="0"/>
              <a:t>Influencing the planning process during state PIP preparation</a:t>
            </a:r>
            <a:endParaRPr lang="en-IN" sz="2400" dirty="0" smtClean="0"/>
          </a:p>
          <a:p>
            <a:pPr marL="342900" lvl="1" indent="-342900">
              <a:buFont typeface="Arial" pitchFamily="34" charset="0"/>
              <a:buChar char="•"/>
            </a:pPr>
            <a:r>
              <a:rPr lang="en-US" sz="2400" dirty="0" smtClean="0"/>
              <a:t>Communication with proper IEC strategy should be incorporated, esp. to promote NSV</a:t>
            </a:r>
          </a:p>
          <a:p>
            <a:pPr marL="342900" lvl="1" indent="-342900">
              <a:buFont typeface="Arial" pitchFamily="34" charset="0"/>
              <a:buChar char="•"/>
            </a:pPr>
            <a:r>
              <a:rPr lang="en-US" sz="2400" dirty="0" smtClean="0"/>
              <a:t>HMIS data quality should be enhanced and proper reporting should be done</a:t>
            </a:r>
            <a:endParaRPr lang="en-IN" sz="2400" dirty="0" smtClean="0"/>
          </a:p>
          <a:p>
            <a:pPr marL="342900" lvl="1" indent="-342900">
              <a:buFont typeface="Arial" pitchFamily="34" charset="0"/>
              <a:buChar char="•"/>
            </a:pPr>
            <a:endParaRPr lang="en-IN" sz="2400" dirty="0" smtClean="0"/>
          </a:p>
          <a:p>
            <a:endParaRPr lang="en-US"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The DPMs should be trained for district PIP and reviewing of ongoing program.</a:t>
            </a:r>
          </a:p>
          <a:p>
            <a:r>
              <a:rPr lang="en-US" dirty="0" smtClean="0"/>
              <a:t> Implementation of the mechanism of regular monitoring of </a:t>
            </a:r>
            <a:r>
              <a:rPr lang="en-US" dirty="0" err="1" smtClean="0"/>
              <a:t>programme</a:t>
            </a:r>
            <a:r>
              <a:rPr lang="en-US" dirty="0" smtClean="0"/>
              <a:t> activities and supervision by District CMOs.</a:t>
            </a:r>
            <a:endParaRPr lang="en-IN" dirty="0" smtClean="0"/>
          </a:p>
          <a:p>
            <a:r>
              <a:rPr lang="en-US" dirty="0" smtClean="0"/>
              <a:t>A dedicated effort is needed from the district program management level to regularly supervise the functioning of the facilities, the quality aspects in clinical care, proper utilization of the available resources including drugs, equipments, </a:t>
            </a:r>
            <a:endParaRPr lang="en-IN"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US" sz="9600" dirty="0" smtClean="0"/>
          </a:p>
          <a:p>
            <a:pPr algn="ctr">
              <a:buNone/>
            </a:pPr>
            <a:r>
              <a:rPr lang="en-US" sz="9600" dirty="0" smtClean="0"/>
              <a:t>Thank you </a:t>
            </a:r>
            <a:endParaRPr lang="en-IN"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Reflection from Internship</a:t>
            </a:r>
          </a:p>
        </p:txBody>
      </p:sp>
      <p:sp>
        <p:nvSpPr>
          <p:cNvPr id="3" name="Content Placeholder 2"/>
          <p:cNvSpPr>
            <a:spLocks noGrp="1"/>
          </p:cNvSpPr>
          <p:nvPr>
            <p:ph idx="1"/>
          </p:nvPr>
        </p:nvSpPr>
        <p:spPr/>
        <p:txBody>
          <a:bodyPr/>
          <a:lstStyle/>
          <a:p>
            <a:r>
              <a:rPr lang="en-US" dirty="0" smtClean="0"/>
              <a:t>Internship from Ministry of Health and Family Welfare</a:t>
            </a:r>
          </a:p>
          <a:p>
            <a:r>
              <a:rPr lang="en-US" dirty="0" smtClean="0"/>
              <a:t>Is working on the state annual plans for 5 different states</a:t>
            </a:r>
          </a:p>
          <a:p>
            <a:r>
              <a:rPr lang="en-US" dirty="0" smtClean="0"/>
              <a:t>So, the discussions with state officials gave me the overview of Family Planning services being handled at national and state level.</a:t>
            </a:r>
          </a:p>
          <a:p>
            <a:endParaRPr lang="en-US"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Introduction &amp; Rationale of Study.</a:t>
            </a:r>
          </a:p>
        </p:txBody>
      </p:sp>
      <p:sp>
        <p:nvSpPr>
          <p:cNvPr id="3" name="Content Placeholder 2"/>
          <p:cNvSpPr>
            <a:spLocks noGrp="1"/>
          </p:cNvSpPr>
          <p:nvPr>
            <p:ph idx="1"/>
          </p:nvPr>
        </p:nvSpPr>
        <p:spPr/>
        <p:txBody>
          <a:bodyPr>
            <a:normAutofit fontScale="92500" lnSpcReduction="10000"/>
          </a:bodyPr>
          <a:lstStyle/>
          <a:p>
            <a:r>
              <a:rPr lang="en-US" sz="2800" dirty="0"/>
              <a:t>In 1952, India launched the world’s first national </a:t>
            </a:r>
            <a:r>
              <a:rPr lang="en-US" sz="2800" dirty="0" smtClean="0"/>
              <a:t>program </a:t>
            </a:r>
            <a:r>
              <a:rPr lang="en-US" sz="2800" dirty="0"/>
              <a:t>emphasizing family </a:t>
            </a:r>
            <a:r>
              <a:rPr lang="en-US" sz="2800" dirty="0" smtClean="0"/>
              <a:t>planning</a:t>
            </a:r>
            <a:endParaRPr lang="en-IN" sz="2800" dirty="0"/>
          </a:p>
          <a:p>
            <a:pPr lvl="0"/>
            <a:r>
              <a:rPr lang="en-US" sz="2800" dirty="0"/>
              <a:t>Family Planning Services in Public Health </a:t>
            </a:r>
            <a:r>
              <a:rPr lang="en-US" sz="2800" dirty="0" smtClean="0"/>
              <a:t>Sector:</a:t>
            </a:r>
          </a:p>
          <a:p>
            <a:pPr marL="514350" indent="-514350">
              <a:buFont typeface="+mj-lt"/>
              <a:buAutoNum type="alphaLcParenR"/>
            </a:pPr>
            <a:r>
              <a:rPr lang="en-US" sz="2800" dirty="0"/>
              <a:t>Limiting Methods :</a:t>
            </a:r>
            <a:endParaRPr lang="en-IN" sz="2800" dirty="0"/>
          </a:p>
          <a:p>
            <a:pPr marL="514350" indent="-514350">
              <a:buFont typeface="+mj-lt"/>
              <a:buAutoNum type="alphaLcParenR"/>
            </a:pPr>
            <a:r>
              <a:rPr lang="en-US" sz="2800" dirty="0" smtClean="0"/>
              <a:t>Spacing </a:t>
            </a:r>
            <a:r>
              <a:rPr lang="en-US" sz="2800" dirty="0"/>
              <a:t>Methods</a:t>
            </a:r>
            <a:endParaRPr lang="en-IN" sz="2800" dirty="0"/>
          </a:p>
          <a:p>
            <a:pPr marL="514350" indent="-514350">
              <a:buFont typeface="+mj-lt"/>
              <a:buAutoNum type="alphaLcParenR"/>
            </a:pPr>
            <a:r>
              <a:rPr lang="en-US" sz="2800" dirty="0" smtClean="0"/>
              <a:t>Emergency</a:t>
            </a:r>
            <a:r>
              <a:rPr lang="en-IN" sz="2800" dirty="0" smtClean="0"/>
              <a:t> </a:t>
            </a:r>
            <a:r>
              <a:rPr lang="en-US" sz="2800" dirty="0" smtClean="0"/>
              <a:t>Contraception</a:t>
            </a:r>
          </a:p>
          <a:p>
            <a:pPr marL="514350" indent="-514350"/>
            <a:r>
              <a:rPr lang="en-US" sz="2800" dirty="0"/>
              <a:t>India which accounts for 2.4% of the land area is already supporting around 17% of the world </a:t>
            </a:r>
            <a:r>
              <a:rPr lang="en-US" sz="2800" dirty="0" smtClean="0"/>
              <a:t>population. </a:t>
            </a:r>
          </a:p>
          <a:p>
            <a:pPr marL="514350" indent="-514350"/>
            <a:r>
              <a:rPr lang="en-US" sz="2800" dirty="0" smtClean="0"/>
              <a:t>EAG </a:t>
            </a:r>
            <a:r>
              <a:rPr lang="en-US" sz="2800" dirty="0"/>
              <a:t>states, than they contribute maximum (almost 45%) percentage of the total population of the country</a:t>
            </a:r>
            <a:endParaRPr lang="en-IN"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Objectives of the Study</a:t>
            </a:r>
          </a:p>
        </p:txBody>
      </p:sp>
      <p:sp>
        <p:nvSpPr>
          <p:cNvPr id="3" name="Content Placeholder 2"/>
          <p:cNvSpPr>
            <a:spLocks noGrp="1"/>
          </p:cNvSpPr>
          <p:nvPr>
            <p:ph idx="1"/>
          </p:nvPr>
        </p:nvSpPr>
        <p:spPr/>
        <p:txBody>
          <a:bodyPr>
            <a:normAutofit fontScale="70000" lnSpcReduction="20000"/>
          </a:bodyPr>
          <a:lstStyle/>
          <a:p>
            <a:pPr>
              <a:buNone/>
            </a:pPr>
            <a:r>
              <a:rPr lang="en-US" b="1" dirty="0" smtClean="0"/>
              <a:t>  General </a:t>
            </a:r>
            <a:r>
              <a:rPr lang="en-US" b="1" dirty="0"/>
              <a:t>objectives:</a:t>
            </a:r>
            <a:endParaRPr lang="en-IN" dirty="0"/>
          </a:p>
          <a:p>
            <a:pPr lvl="0"/>
            <a:r>
              <a:rPr lang="en-US" dirty="0"/>
              <a:t>To study the role of Government of India (under NRHM) strategies in improving the Family Planning </a:t>
            </a:r>
            <a:r>
              <a:rPr lang="en-US" dirty="0" smtClean="0"/>
              <a:t>services</a:t>
            </a:r>
            <a:endParaRPr lang="en-IN" dirty="0"/>
          </a:p>
          <a:p>
            <a:pPr>
              <a:buNone/>
            </a:pPr>
            <a:r>
              <a:rPr lang="en-US" b="1" dirty="0" smtClean="0"/>
              <a:t>  Specific objectives:</a:t>
            </a:r>
            <a:endParaRPr lang="en-IN" dirty="0" smtClean="0"/>
          </a:p>
          <a:p>
            <a:pPr marL="514350" lvl="0" indent="-514350">
              <a:buFont typeface="+mj-lt"/>
              <a:buAutoNum type="arabicPeriod"/>
            </a:pPr>
            <a:r>
              <a:rPr lang="en-US" dirty="0" smtClean="0"/>
              <a:t>To assess the </a:t>
            </a:r>
            <a:r>
              <a:rPr lang="en-US" dirty="0" err="1" smtClean="0"/>
              <a:t>operationalization</a:t>
            </a:r>
            <a:r>
              <a:rPr lang="en-US" dirty="0" smtClean="0"/>
              <a:t> of </a:t>
            </a:r>
            <a:r>
              <a:rPr lang="en-US" b="1" dirty="0" smtClean="0"/>
              <a:t>  ‘</a:t>
            </a:r>
            <a:r>
              <a:rPr lang="en-US" dirty="0" smtClean="0"/>
              <a:t>fixed day static’ in these 6 EAG states.</a:t>
            </a:r>
            <a:endParaRPr lang="en-IN" dirty="0" smtClean="0"/>
          </a:p>
          <a:p>
            <a:pPr marL="514350" lvl="0" indent="-514350">
              <a:buFont typeface="+mj-lt"/>
              <a:buAutoNum type="arabicPeriod"/>
            </a:pPr>
            <a:r>
              <a:rPr lang="en-US" dirty="0" smtClean="0"/>
              <a:t>To review the efforts to promote spacing methods i.e.  (IUD insertion)</a:t>
            </a:r>
            <a:endParaRPr lang="en-IN" dirty="0" smtClean="0"/>
          </a:p>
          <a:p>
            <a:pPr marL="514350" lvl="0" indent="-514350">
              <a:buFont typeface="+mj-lt"/>
              <a:buAutoNum type="arabicPeriod"/>
            </a:pPr>
            <a:r>
              <a:rPr lang="en-US" dirty="0" smtClean="0"/>
              <a:t>To study the proliferation of Post Partum Sterilization</a:t>
            </a:r>
            <a:endParaRPr lang="en-IN" dirty="0" smtClean="0"/>
          </a:p>
          <a:p>
            <a:pPr marL="514350" lvl="0" indent="-514350">
              <a:buFont typeface="+mj-lt"/>
              <a:buAutoNum type="arabicPeriod"/>
            </a:pPr>
            <a:r>
              <a:rPr lang="en-US" dirty="0" smtClean="0"/>
              <a:t>To assess the activities in these 6 EAG states for promotion of the male participation(NSV) in Family Planning</a:t>
            </a:r>
            <a:endParaRPr lang="en-IN" dirty="0" smtClean="0"/>
          </a:p>
          <a:p>
            <a:pPr marL="514350" lvl="0" indent="-514350">
              <a:buFont typeface="+mj-lt"/>
              <a:buAutoNum type="arabicPeriod"/>
            </a:pPr>
            <a:r>
              <a:rPr lang="en-US" dirty="0" smtClean="0"/>
              <a:t>To assess the initiative of states in promoting HRD (Human Resource Development) for family Planning</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Methodology of the Study</a:t>
            </a:r>
          </a:p>
        </p:txBody>
      </p:sp>
      <p:sp>
        <p:nvSpPr>
          <p:cNvPr id="3" name="Content Placeholder 2"/>
          <p:cNvSpPr>
            <a:spLocks noGrp="1"/>
          </p:cNvSpPr>
          <p:nvPr>
            <p:ph idx="1"/>
          </p:nvPr>
        </p:nvSpPr>
        <p:spPr/>
        <p:txBody>
          <a:bodyPr>
            <a:normAutofit fontScale="70000" lnSpcReduction="20000"/>
          </a:bodyPr>
          <a:lstStyle/>
          <a:p>
            <a:r>
              <a:rPr lang="en-US" dirty="0" smtClean="0"/>
              <a:t>Secondary </a:t>
            </a:r>
            <a:r>
              <a:rPr lang="en-US" dirty="0"/>
              <a:t>review and analysis of </a:t>
            </a:r>
            <a:r>
              <a:rPr lang="en-US" dirty="0" smtClean="0"/>
              <a:t>data</a:t>
            </a:r>
          </a:p>
          <a:p>
            <a:pPr>
              <a:buNone/>
            </a:pPr>
            <a:r>
              <a:rPr lang="en-US" b="1" dirty="0" smtClean="0"/>
              <a:t>   Tools</a:t>
            </a:r>
            <a:r>
              <a:rPr lang="en-US" b="1" dirty="0"/>
              <a:t>:</a:t>
            </a:r>
            <a:endParaRPr lang="en-IN" dirty="0"/>
          </a:p>
          <a:p>
            <a:pPr lvl="0"/>
            <a:r>
              <a:rPr lang="en-US" dirty="0"/>
              <a:t>Secondary data collection includes:  </a:t>
            </a:r>
            <a:endParaRPr lang="en-IN" dirty="0"/>
          </a:p>
          <a:p>
            <a:pPr lvl="0"/>
            <a:r>
              <a:rPr lang="en-US" dirty="0"/>
              <a:t>State </a:t>
            </a:r>
            <a:r>
              <a:rPr lang="en-US" dirty="0" err="1"/>
              <a:t>Programme</a:t>
            </a:r>
            <a:r>
              <a:rPr lang="en-US" dirty="0"/>
              <a:t> Implementation plans for 2008-09 to 2011-12</a:t>
            </a:r>
            <a:endParaRPr lang="en-IN" dirty="0"/>
          </a:p>
          <a:p>
            <a:pPr lvl="0"/>
            <a:r>
              <a:rPr lang="en-US" dirty="0"/>
              <a:t>Publications, publicity material, guidebooks in use and websites</a:t>
            </a:r>
            <a:endParaRPr lang="en-IN" dirty="0"/>
          </a:p>
          <a:p>
            <a:pPr lvl="0"/>
            <a:r>
              <a:rPr lang="en-US" dirty="0"/>
              <a:t>DLHS and NFHS data</a:t>
            </a:r>
            <a:endParaRPr lang="en-IN" dirty="0"/>
          </a:p>
          <a:p>
            <a:pPr lvl="0"/>
            <a:r>
              <a:rPr lang="en-US" dirty="0"/>
              <a:t>Review of annual reports</a:t>
            </a:r>
            <a:endParaRPr lang="en-IN" dirty="0"/>
          </a:p>
          <a:p>
            <a:pPr lvl="0"/>
            <a:r>
              <a:rPr lang="en-US" dirty="0"/>
              <a:t>Review of literature</a:t>
            </a:r>
            <a:endParaRPr lang="en-IN" dirty="0"/>
          </a:p>
          <a:p>
            <a:r>
              <a:rPr lang="en-US" dirty="0"/>
              <a:t>Informal In-depth interviews or discussions with various stakeholders at different levels of the study</a:t>
            </a:r>
            <a:r>
              <a:rPr lang="en-US" dirty="0" smtClean="0"/>
              <a:t> </a:t>
            </a:r>
          </a:p>
          <a:p>
            <a:pPr>
              <a:buNone/>
            </a:pPr>
            <a:r>
              <a:rPr lang="en-US" dirty="0" smtClean="0"/>
              <a:t>   </a:t>
            </a:r>
            <a:r>
              <a:rPr lang="en-US" b="1" dirty="0" smtClean="0"/>
              <a:t>Limitations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Study findings</a:t>
            </a:r>
            <a:endParaRPr lang="en-IN" dirty="0"/>
          </a:p>
        </p:txBody>
      </p:sp>
      <p:sp>
        <p:nvSpPr>
          <p:cNvPr id="3" name="Content Placeholder 2"/>
          <p:cNvSpPr>
            <a:spLocks noGrp="1"/>
          </p:cNvSpPr>
          <p:nvPr>
            <p:ph idx="1"/>
          </p:nvPr>
        </p:nvSpPr>
        <p:spPr>
          <a:xfrm>
            <a:off x="467544" y="1484784"/>
            <a:ext cx="8229600" cy="4464496"/>
          </a:xfrm>
        </p:spPr>
        <p:txBody>
          <a:bodyPr/>
          <a:lstStyle/>
          <a:p>
            <a:r>
              <a:rPr lang="en-US" dirty="0" smtClean="0"/>
              <a:t>FDS(Fixed day static)</a:t>
            </a:r>
          </a:p>
          <a:p>
            <a:r>
              <a:rPr lang="en-US" dirty="0" smtClean="0"/>
              <a:t>Range of services</a:t>
            </a:r>
          </a:p>
          <a:p>
            <a:endParaRPr lang="en-IN" dirty="0"/>
          </a:p>
        </p:txBody>
      </p:sp>
      <p:graphicFrame>
        <p:nvGraphicFramePr>
          <p:cNvPr id="4" name="Table 3"/>
          <p:cNvGraphicFramePr>
            <a:graphicFrameLocks noGrp="1"/>
          </p:cNvGraphicFramePr>
          <p:nvPr/>
        </p:nvGraphicFramePr>
        <p:xfrm>
          <a:off x="1115616" y="2708920"/>
          <a:ext cx="6096000" cy="2595880"/>
        </p:xfrm>
        <a:graphic>
          <a:graphicData uri="http://schemas.openxmlformats.org/drawingml/2006/table">
            <a:tbl>
              <a:tblPr firstRow="1" bandRow="1">
                <a:tableStyleId>{5C22544A-7EE6-4342-B048-85BDC9FD1C3A}</a:tableStyleId>
              </a:tblPr>
              <a:tblGrid>
                <a:gridCol w="1524000"/>
                <a:gridCol w="1284312"/>
                <a:gridCol w="1763688"/>
                <a:gridCol w="1524000"/>
              </a:tblGrid>
              <a:tr h="370840">
                <a:tc>
                  <a:txBody>
                    <a:bodyPr/>
                    <a:lstStyle/>
                    <a:p>
                      <a:endParaRPr lang="en-IN" dirty="0"/>
                    </a:p>
                  </a:txBody>
                  <a:tcPr/>
                </a:tc>
                <a:tc>
                  <a:txBody>
                    <a:bodyPr/>
                    <a:lstStyle/>
                    <a:p>
                      <a:r>
                        <a:rPr lang="en-US" dirty="0" smtClean="0"/>
                        <a:t>NSV</a:t>
                      </a:r>
                      <a:endParaRPr lang="en-IN" dirty="0"/>
                    </a:p>
                  </a:txBody>
                  <a:tcPr/>
                </a:tc>
                <a:tc>
                  <a:txBody>
                    <a:bodyPr/>
                    <a:lstStyle/>
                    <a:p>
                      <a:r>
                        <a:rPr lang="en-US" dirty="0" smtClean="0"/>
                        <a:t>LAPAROSCOPIC</a:t>
                      </a:r>
                      <a:endParaRPr lang="en-IN" dirty="0"/>
                    </a:p>
                  </a:txBody>
                  <a:tcPr/>
                </a:tc>
                <a:tc>
                  <a:txBody>
                    <a:bodyPr/>
                    <a:lstStyle/>
                    <a:p>
                      <a:r>
                        <a:rPr lang="en-US" dirty="0" smtClean="0"/>
                        <a:t>MINI lap</a:t>
                      </a:r>
                      <a:endParaRPr lang="en-IN" dirty="0"/>
                    </a:p>
                  </a:txBody>
                  <a:tcPr/>
                </a:tc>
              </a:tr>
              <a:tr h="370840">
                <a:tc>
                  <a:txBody>
                    <a:bodyPr/>
                    <a:lstStyle/>
                    <a:p>
                      <a:r>
                        <a:rPr lang="en-US" dirty="0" smtClean="0"/>
                        <a:t>Bihar</a:t>
                      </a:r>
                      <a:endParaRPr lang="en-IN" dirty="0"/>
                    </a:p>
                  </a:txBody>
                  <a:tcPr/>
                </a:tc>
                <a:tc>
                  <a:txBody>
                    <a:bodyPr/>
                    <a:lstStyle/>
                    <a:p>
                      <a:r>
                        <a:rPr lang="en-US" dirty="0" smtClean="0"/>
                        <a:t>Decrease </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solidFill>
                            <a:srgbClr val="FF0000"/>
                          </a:solidFill>
                        </a:rPr>
                        <a:t>Increase</a:t>
                      </a:r>
                      <a:r>
                        <a:rPr lang="en-US" i="0" baseline="0" dirty="0" smtClean="0">
                          <a:solidFill>
                            <a:srgbClr val="FF0000"/>
                          </a:solidFill>
                        </a:rPr>
                        <a:t> </a:t>
                      </a:r>
                      <a:endParaRPr lang="en-IN" i="0"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solidFill>
                            <a:srgbClr val="FF0000"/>
                          </a:solidFill>
                        </a:rPr>
                        <a:t>Increase</a:t>
                      </a:r>
                      <a:r>
                        <a:rPr lang="en-US" i="0" baseline="0" dirty="0" smtClean="0">
                          <a:solidFill>
                            <a:srgbClr val="FF0000"/>
                          </a:solidFill>
                        </a:rPr>
                        <a:t> </a:t>
                      </a:r>
                      <a:endParaRPr lang="en-IN" i="0" dirty="0" smtClean="0">
                        <a:solidFill>
                          <a:srgbClr val="FF0000"/>
                        </a:solidFill>
                      </a:endParaRPr>
                    </a:p>
                  </a:txBody>
                  <a:tcPr/>
                </a:tc>
              </a:tr>
              <a:tr h="370840">
                <a:tc>
                  <a:txBody>
                    <a:bodyPr/>
                    <a:lstStyle/>
                    <a:p>
                      <a:r>
                        <a:rPr lang="en-US" dirty="0" smtClean="0"/>
                        <a:t>Chhattisgarh</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solidFill>
                            <a:srgbClr val="FF0000"/>
                          </a:solidFill>
                        </a:rPr>
                        <a:t>Increase</a:t>
                      </a:r>
                      <a:r>
                        <a:rPr lang="en-US" i="0" baseline="0" dirty="0" smtClean="0">
                          <a:solidFill>
                            <a:srgbClr val="FF0000"/>
                          </a:solidFill>
                        </a:rPr>
                        <a:t> </a:t>
                      </a:r>
                      <a:endParaRPr lang="en-IN" i="0" dirty="0" smtClean="0">
                        <a:solidFill>
                          <a:srgbClr val="FF0000"/>
                        </a:solidFill>
                      </a:endParaRPr>
                    </a:p>
                  </a:txBody>
                  <a:tcPr/>
                </a:tc>
              </a:tr>
              <a:tr h="370840">
                <a:tc>
                  <a:txBody>
                    <a:bodyPr/>
                    <a:lstStyle/>
                    <a:p>
                      <a:r>
                        <a:rPr lang="en-US" dirty="0" smtClean="0"/>
                        <a:t>Jharkhand</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solidFill>
                            <a:srgbClr val="FF0000"/>
                          </a:solidFill>
                        </a:rPr>
                        <a:t>Increase</a:t>
                      </a:r>
                      <a:r>
                        <a:rPr lang="en-US" i="0" baseline="0" dirty="0" smtClean="0">
                          <a:solidFill>
                            <a:srgbClr val="FF0000"/>
                          </a:solidFill>
                        </a:rPr>
                        <a:t> </a:t>
                      </a:r>
                      <a:endParaRPr lang="en-IN" i="0" baseline="0" dirty="0" smtClean="0">
                        <a:solidFill>
                          <a:schemeClr val="dk1"/>
                        </a:solidFill>
                      </a:endParaRPr>
                    </a:p>
                  </a:txBody>
                  <a:tcPr/>
                </a:tc>
              </a:tr>
              <a:tr h="370840">
                <a:tc>
                  <a:txBody>
                    <a:bodyPr/>
                    <a:lstStyle/>
                    <a:p>
                      <a:r>
                        <a:rPr lang="en-US" dirty="0" smtClean="0"/>
                        <a:t>MP</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solidFill>
                            <a:srgbClr val="FF0000"/>
                          </a:solidFill>
                        </a:rPr>
                        <a:t>Increase</a:t>
                      </a:r>
                      <a:r>
                        <a:rPr lang="en-US" i="0" baseline="0" dirty="0" smtClean="0">
                          <a:solidFill>
                            <a:srgbClr val="FF0000"/>
                          </a:solidFill>
                        </a:rPr>
                        <a:t> </a:t>
                      </a:r>
                      <a:endParaRPr lang="en-IN" i="0" dirty="0" smtClean="0">
                        <a:solidFill>
                          <a:srgbClr val="FF0000"/>
                        </a:solidFill>
                      </a:endParaRPr>
                    </a:p>
                  </a:txBody>
                  <a:tcPr/>
                </a:tc>
              </a:tr>
              <a:tr h="370840">
                <a:tc>
                  <a:txBody>
                    <a:bodyPr/>
                    <a:lstStyle/>
                    <a:p>
                      <a:r>
                        <a:rPr lang="en-US" dirty="0" smtClean="0"/>
                        <a:t>Rajasthan</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solidFill>
                            <a:srgbClr val="FF0000"/>
                          </a:solidFill>
                        </a:rPr>
                        <a:t>Increase</a:t>
                      </a:r>
                      <a:r>
                        <a:rPr lang="en-US" i="0" baseline="0" dirty="0" smtClean="0">
                          <a:solidFill>
                            <a:srgbClr val="FF0000"/>
                          </a:solidFill>
                        </a:rPr>
                        <a:t> </a:t>
                      </a:r>
                      <a:endParaRPr lang="en-IN" i="0" dirty="0" smtClean="0">
                        <a:solidFill>
                          <a:srgbClr val="FF0000"/>
                        </a:solidFill>
                      </a:endParaRPr>
                    </a:p>
                  </a:txBody>
                  <a:tcPr/>
                </a:tc>
              </a:tr>
              <a:tr h="370840">
                <a:tc>
                  <a:txBody>
                    <a:bodyPr/>
                    <a:lstStyle/>
                    <a:p>
                      <a:r>
                        <a:rPr lang="en-US" dirty="0" smtClean="0"/>
                        <a:t>UP</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Decrease </a:t>
                      </a: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solidFill>
                            <a:srgbClr val="FF0000"/>
                          </a:solidFill>
                        </a:rPr>
                        <a:t>Increase</a:t>
                      </a:r>
                      <a:r>
                        <a:rPr lang="en-US" i="0" baseline="0" dirty="0" smtClean="0">
                          <a:solidFill>
                            <a:srgbClr val="FF0000"/>
                          </a:solidFill>
                        </a:rPr>
                        <a:t> </a:t>
                      </a:r>
                      <a:endParaRPr lang="en-IN" i="0" dirty="0" smtClean="0">
                        <a:solidFill>
                          <a:srgbClr val="FF0000"/>
                        </a:solidFill>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%age of vasectomy of total sterilizations</a:t>
            </a:r>
            <a:endParaRPr lang="en-IN" dirty="0"/>
          </a:p>
        </p:txBody>
      </p:sp>
      <p:sp>
        <p:nvSpPr>
          <p:cNvPr id="3" name="Content Placeholder 2"/>
          <p:cNvSpPr>
            <a:spLocks noGrp="1"/>
          </p:cNvSpPr>
          <p:nvPr>
            <p:ph idx="1"/>
          </p:nvPr>
        </p:nvSpPr>
        <p:spPr/>
        <p:txBody>
          <a:bodyPr>
            <a:normAutofit/>
          </a:bodyPr>
          <a:lstStyle/>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pPr>
              <a:buNone/>
            </a:pPr>
            <a:endParaRPr lang="en-US" sz="900" dirty="0" smtClean="0"/>
          </a:p>
          <a:p>
            <a:pPr>
              <a:buNone/>
            </a:pPr>
            <a:r>
              <a:rPr lang="en-US" sz="900" dirty="0" smtClean="0"/>
              <a:t>Source MIS data </a:t>
            </a:r>
            <a:endParaRPr lang="en-IN" sz="900" dirty="0"/>
          </a:p>
          <a:p>
            <a:endParaRPr lang="en-IN" dirty="0"/>
          </a:p>
        </p:txBody>
      </p:sp>
      <p:graphicFrame>
        <p:nvGraphicFramePr>
          <p:cNvPr id="4" name="Table 3"/>
          <p:cNvGraphicFramePr>
            <a:graphicFrameLocks noGrp="1"/>
          </p:cNvGraphicFramePr>
          <p:nvPr/>
        </p:nvGraphicFramePr>
        <p:xfrm>
          <a:off x="1115617" y="2348879"/>
          <a:ext cx="6552728" cy="2880325"/>
        </p:xfrm>
        <a:graphic>
          <a:graphicData uri="http://schemas.openxmlformats.org/drawingml/2006/table">
            <a:tbl>
              <a:tblPr firstRow="1" bandRow="1">
                <a:tableStyleId>{5C22544A-7EE6-4342-B048-85BDC9FD1C3A}</a:tableStyleId>
              </a:tblPr>
              <a:tblGrid>
                <a:gridCol w="2231726"/>
                <a:gridCol w="2160501"/>
                <a:gridCol w="2160501"/>
              </a:tblGrid>
              <a:tr h="411475">
                <a:tc>
                  <a:txBody>
                    <a:bodyPr/>
                    <a:lstStyle/>
                    <a:p>
                      <a:endParaRPr lang="en-IN" dirty="0"/>
                    </a:p>
                  </a:txBody>
                  <a:tcPr/>
                </a:tc>
                <a:tc>
                  <a:txBody>
                    <a:bodyPr/>
                    <a:lstStyle/>
                    <a:p>
                      <a:r>
                        <a:rPr lang="en-US" dirty="0" smtClean="0"/>
                        <a:t>2008-09</a:t>
                      </a:r>
                      <a:endParaRPr lang="en-IN" dirty="0"/>
                    </a:p>
                  </a:txBody>
                  <a:tcPr/>
                </a:tc>
                <a:tc>
                  <a:txBody>
                    <a:bodyPr/>
                    <a:lstStyle/>
                    <a:p>
                      <a:r>
                        <a:rPr lang="en-US" dirty="0" smtClean="0"/>
                        <a:t>2009-10</a:t>
                      </a:r>
                      <a:endParaRPr lang="en-IN" dirty="0"/>
                    </a:p>
                  </a:txBody>
                  <a:tcPr/>
                </a:tc>
              </a:tr>
              <a:tr h="411475">
                <a:tc>
                  <a:txBody>
                    <a:bodyPr/>
                    <a:lstStyle/>
                    <a:p>
                      <a:r>
                        <a:rPr lang="en-US" dirty="0" smtClean="0"/>
                        <a:t>Bihar</a:t>
                      </a:r>
                      <a:endParaRPr lang="en-IN" dirty="0"/>
                    </a:p>
                  </a:txBody>
                  <a:tcPr/>
                </a:tc>
                <a:tc>
                  <a:txBody>
                    <a:bodyPr/>
                    <a:lstStyle/>
                    <a:p>
                      <a:r>
                        <a:rPr lang="en-US" dirty="0" smtClean="0"/>
                        <a:t>11.8</a:t>
                      </a:r>
                      <a:endParaRPr lang="en-IN" dirty="0"/>
                    </a:p>
                  </a:txBody>
                  <a:tcPr/>
                </a:tc>
                <a:tc>
                  <a:txBody>
                    <a:bodyPr/>
                    <a:lstStyle/>
                    <a:p>
                      <a:r>
                        <a:rPr lang="en-US" dirty="0" smtClean="0"/>
                        <a:t>9.3</a:t>
                      </a:r>
                      <a:endParaRPr lang="en-IN" dirty="0"/>
                    </a:p>
                  </a:txBody>
                  <a:tcPr/>
                </a:tc>
              </a:tr>
              <a:tr h="411475">
                <a:tc>
                  <a:txBody>
                    <a:bodyPr/>
                    <a:lstStyle/>
                    <a:p>
                      <a:r>
                        <a:rPr lang="en-US" dirty="0" smtClean="0"/>
                        <a:t>Chhattisgarh</a:t>
                      </a:r>
                      <a:endParaRPr lang="en-IN" dirty="0"/>
                    </a:p>
                  </a:txBody>
                  <a:tcPr/>
                </a:tc>
                <a:tc>
                  <a:txBody>
                    <a:bodyPr/>
                    <a:lstStyle/>
                    <a:p>
                      <a:r>
                        <a:rPr lang="en-US" dirty="0" smtClean="0"/>
                        <a:t>6.1</a:t>
                      </a:r>
                      <a:endParaRPr lang="en-IN" dirty="0"/>
                    </a:p>
                  </a:txBody>
                  <a:tcPr/>
                </a:tc>
                <a:tc>
                  <a:txBody>
                    <a:bodyPr/>
                    <a:lstStyle/>
                    <a:p>
                      <a:r>
                        <a:rPr lang="en-US" dirty="0" smtClean="0"/>
                        <a:t>-</a:t>
                      </a:r>
                      <a:endParaRPr lang="en-IN" dirty="0"/>
                    </a:p>
                  </a:txBody>
                  <a:tcPr/>
                </a:tc>
              </a:tr>
              <a:tr h="411475">
                <a:tc>
                  <a:txBody>
                    <a:bodyPr/>
                    <a:lstStyle/>
                    <a:p>
                      <a:r>
                        <a:rPr lang="en-US" dirty="0" smtClean="0"/>
                        <a:t>Jharkhand</a:t>
                      </a:r>
                      <a:endParaRPr lang="en-IN" dirty="0"/>
                    </a:p>
                  </a:txBody>
                  <a:tcPr/>
                </a:tc>
                <a:tc>
                  <a:txBody>
                    <a:bodyPr/>
                    <a:lstStyle/>
                    <a:p>
                      <a:r>
                        <a:rPr lang="en-US" dirty="0" smtClean="0"/>
                        <a:t>10.5</a:t>
                      </a:r>
                      <a:endParaRPr lang="en-IN" dirty="0"/>
                    </a:p>
                  </a:txBody>
                  <a:tcPr/>
                </a:tc>
                <a:tc>
                  <a:txBody>
                    <a:bodyPr/>
                    <a:lstStyle/>
                    <a:p>
                      <a:r>
                        <a:rPr lang="en-US" dirty="0" smtClean="0"/>
                        <a:t>6.3</a:t>
                      </a:r>
                      <a:endParaRPr lang="en-IN" dirty="0"/>
                    </a:p>
                  </a:txBody>
                  <a:tcPr/>
                </a:tc>
              </a:tr>
              <a:tr h="411475">
                <a:tc>
                  <a:txBody>
                    <a:bodyPr/>
                    <a:lstStyle/>
                    <a:p>
                      <a:r>
                        <a:rPr lang="en-US" dirty="0" smtClean="0"/>
                        <a:t>MP</a:t>
                      </a:r>
                      <a:endParaRPr lang="en-IN" dirty="0"/>
                    </a:p>
                  </a:txBody>
                  <a:tcPr/>
                </a:tc>
                <a:tc>
                  <a:txBody>
                    <a:bodyPr/>
                    <a:lstStyle/>
                    <a:p>
                      <a:r>
                        <a:rPr lang="en-US" dirty="0" smtClean="0"/>
                        <a:t>9.4</a:t>
                      </a:r>
                      <a:endParaRPr lang="en-IN" dirty="0"/>
                    </a:p>
                  </a:txBody>
                  <a:tcPr/>
                </a:tc>
                <a:tc>
                  <a:txBody>
                    <a:bodyPr/>
                    <a:lstStyle/>
                    <a:p>
                      <a:r>
                        <a:rPr lang="en-US" dirty="0" smtClean="0"/>
                        <a:t>4.3</a:t>
                      </a:r>
                      <a:endParaRPr lang="en-IN" dirty="0"/>
                    </a:p>
                  </a:txBody>
                  <a:tcPr/>
                </a:tc>
              </a:tr>
              <a:tr h="411475">
                <a:tc>
                  <a:txBody>
                    <a:bodyPr/>
                    <a:lstStyle/>
                    <a:p>
                      <a:r>
                        <a:rPr lang="en-US" dirty="0" smtClean="0"/>
                        <a:t>Rajasthan</a:t>
                      </a:r>
                      <a:endParaRPr lang="en-IN" dirty="0"/>
                    </a:p>
                  </a:txBody>
                  <a:tcPr/>
                </a:tc>
                <a:tc>
                  <a:txBody>
                    <a:bodyPr/>
                    <a:lstStyle/>
                    <a:p>
                      <a:r>
                        <a:rPr lang="en-US" dirty="0" smtClean="0"/>
                        <a:t>3.4</a:t>
                      </a:r>
                      <a:endParaRPr lang="en-IN" dirty="0"/>
                    </a:p>
                  </a:txBody>
                  <a:tcPr/>
                </a:tc>
                <a:tc>
                  <a:txBody>
                    <a:bodyPr/>
                    <a:lstStyle/>
                    <a:p>
                      <a:r>
                        <a:rPr lang="en-US" dirty="0" smtClean="0"/>
                        <a:t>2.7</a:t>
                      </a:r>
                      <a:endParaRPr lang="en-IN" dirty="0"/>
                    </a:p>
                  </a:txBody>
                  <a:tcPr/>
                </a:tc>
              </a:tr>
              <a:tr h="411475">
                <a:tc>
                  <a:txBody>
                    <a:bodyPr/>
                    <a:lstStyle/>
                    <a:p>
                      <a:r>
                        <a:rPr lang="en-US" dirty="0" smtClean="0"/>
                        <a:t>UP</a:t>
                      </a:r>
                      <a:endParaRPr lang="en-IN" dirty="0"/>
                    </a:p>
                  </a:txBody>
                  <a:tcPr/>
                </a:tc>
                <a:tc>
                  <a:txBody>
                    <a:bodyPr/>
                    <a:lstStyle/>
                    <a:p>
                      <a:r>
                        <a:rPr lang="en-US" dirty="0" smtClean="0"/>
                        <a:t>3.5</a:t>
                      </a:r>
                      <a:endParaRPr lang="en-IN" dirty="0"/>
                    </a:p>
                  </a:txBody>
                  <a:tcPr/>
                </a:tc>
                <a:tc>
                  <a:txBody>
                    <a:bodyPr/>
                    <a:lstStyle/>
                    <a:p>
                      <a:r>
                        <a:rPr lang="en-US" dirty="0" smtClean="0"/>
                        <a:t>-</a:t>
                      </a:r>
                      <a:endParaRPr lang="en-IN"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%age of Tubectomy of total sterilizations</a:t>
            </a:r>
            <a:endParaRPr lang="en-IN" dirty="0"/>
          </a:p>
        </p:txBody>
      </p:sp>
      <p:sp>
        <p:nvSpPr>
          <p:cNvPr id="3" name="Content Placeholder 2"/>
          <p:cNvSpPr>
            <a:spLocks noGrp="1"/>
          </p:cNvSpPr>
          <p:nvPr>
            <p:ph idx="1"/>
          </p:nvPr>
        </p:nvSpPr>
        <p:spPr/>
        <p:txBody>
          <a:bodyPr>
            <a:normAutofit/>
          </a:bodyPr>
          <a:lstStyle/>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pPr>
              <a:buNone/>
            </a:pPr>
            <a:r>
              <a:rPr lang="en-US" sz="900" dirty="0" smtClean="0"/>
              <a:t>Source MIS data </a:t>
            </a:r>
            <a:endParaRPr lang="en-IN" sz="900" dirty="0"/>
          </a:p>
          <a:p>
            <a:endParaRPr lang="en-IN" dirty="0"/>
          </a:p>
        </p:txBody>
      </p:sp>
      <p:graphicFrame>
        <p:nvGraphicFramePr>
          <p:cNvPr id="4" name="Table 3"/>
          <p:cNvGraphicFramePr>
            <a:graphicFrameLocks noGrp="1"/>
          </p:cNvGraphicFramePr>
          <p:nvPr/>
        </p:nvGraphicFramePr>
        <p:xfrm>
          <a:off x="1115617" y="2348879"/>
          <a:ext cx="6552728" cy="2880325"/>
        </p:xfrm>
        <a:graphic>
          <a:graphicData uri="http://schemas.openxmlformats.org/drawingml/2006/table">
            <a:tbl>
              <a:tblPr firstRow="1" bandRow="1">
                <a:tableStyleId>{5C22544A-7EE6-4342-B048-85BDC9FD1C3A}</a:tableStyleId>
              </a:tblPr>
              <a:tblGrid>
                <a:gridCol w="2231726"/>
                <a:gridCol w="2160501"/>
                <a:gridCol w="2160501"/>
              </a:tblGrid>
              <a:tr h="411475">
                <a:tc>
                  <a:txBody>
                    <a:bodyPr/>
                    <a:lstStyle/>
                    <a:p>
                      <a:endParaRPr lang="en-IN" dirty="0"/>
                    </a:p>
                  </a:txBody>
                  <a:tcPr/>
                </a:tc>
                <a:tc>
                  <a:txBody>
                    <a:bodyPr/>
                    <a:lstStyle/>
                    <a:p>
                      <a:r>
                        <a:rPr lang="en-US" dirty="0" smtClean="0"/>
                        <a:t>2008-09</a:t>
                      </a:r>
                      <a:endParaRPr lang="en-IN" dirty="0"/>
                    </a:p>
                  </a:txBody>
                  <a:tcPr/>
                </a:tc>
                <a:tc>
                  <a:txBody>
                    <a:bodyPr/>
                    <a:lstStyle/>
                    <a:p>
                      <a:r>
                        <a:rPr lang="en-US" dirty="0" smtClean="0"/>
                        <a:t>2009-10</a:t>
                      </a:r>
                      <a:endParaRPr lang="en-IN" dirty="0"/>
                    </a:p>
                  </a:txBody>
                  <a:tcPr/>
                </a:tc>
              </a:tr>
              <a:tr h="411475">
                <a:tc>
                  <a:txBody>
                    <a:bodyPr/>
                    <a:lstStyle/>
                    <a:p>
                      <a:r>
                        <a:rPr lang="en-US" dirty="0" smtClean="0"/>
                        <a:t>Bihar</a:t>
                      </a:r>
                      <a:endParaRPr lang="en-IN" dirty="0"/>
                    </a:p>
                  </a:txBody>
                  <a:tcPr/>
                </a:tc>
                <a:tc>
                  <a:txBody>
                    <a:bodyPr/>
                    <a:lstStyle/>
                    <a:p>
                      <a:endParaRPr lang="en-IN" dirty="0"/>
                    </a:p>
                  </a:txBody>
                  <a:tcPr/>
                </a:tc>
                <a:tc>
                  <a:txBody>
                    <a:bodyPr/>
                    <a:lstStyle/>
                    <a:p>
                      <a:r>
                        <a:rPr lang="en-US" dirty="0" smtClean="0"/>
                        <a:t>91</a:t>
                      </a:r>
                      <a:endParaRPr lang="en-IN" dirty="0"/>
                    </a:p>
                  </a:txBody>
                  <a:tcPr/>
                </a:tc>
              </a:tr>
              <a:tr h="411475">
                <a:tc>
                  <a:txBody>
                    <a:bodyPr/>
                    <a:lstStyle/>
                    <a:p>
                      <a:r>
                        <a:rPr lang="en-US" dirty="0" smtClean="0"/>
                        <a:t>Chhattisgarh</a:t>
                      </a:r>
                      <a:endParaRPr lang="en-IN" dirty="0"/>
                    </a:p>
                  </a:txBody>
                  <a:tcPr/>
                </a:tc>
                <a:tc>
                  <a:txBody>
                    <a:bodyPr/>
                    <a:lstStyle/>
                    <a:p>
                      <a:r>
                        <a:rPr lang="en-US" dirty="0" smtClean="0"/>
                        <a:t>91.8</a:t>
                      </a:r>
                      <a:endParaRPr lang="en-IN" dirty="0"/>
                    </a:p>
                  </a:txBody>
                  <a:tcPr/>
                </a:tc>
                <a:tc>
                  <a:txBody>
                    <a:bodyPr/>
                    <a:lstStyle/>
                    <a:p>
                      <a:r>
                        <a:rPr lang="en-US" dirty="0" smtClean="0"/>
                        <a:t>-</a:t>
                      </a:r>
                      <a:endParaRPr lang="en-IN" dirty="0"/>
                    </a:p>
                  </a:txBody>
                  <a:tcPr/>
                </a:tc>
              </a:tr>
              <a:tr h="411475">
                <a:tc>
                  <a:txBody>
                    <a:bodyPr/>
                    <a:lstStyle/>
                    <a:p>
                      <a:r>
                        <a:rPr lang="en-US" dirty="0" smtClean="0"/>
                        <a:t>Jharkhand</a:t>
                      </a:r>
                      <a:endParaRPr lang="en-IN" dirty="0"/>
                    </a:p>
                  </a:txBody>
                  <a:tcPr/>
                </a:tc>
                <a:tc>
                  <a:txBody>
                    <a:bodyPr/>
                    <a:lstStyle/>
                    <a:p>
                      <a:r>
                        <a:rPr lang="en-US" dirty="0" smtClean="0"/>
                        <a:t>74</a:t>
                      </a:r>
                      <a:endParaRPr lang="en-IN" dirty="0"/>
                    </a:p>
                  </a:txBody>
                  <a:tcPr/>
                </a:tc>
                <a:tc>
                  <a:txBody>
                    <a:bodyPr/>
                    <a:lstStyle/>
                    <a:p>
                      <a:r>
                        <a:rPr lang="en-US" dirty="0" smtClean="0"/>
                        <a:t>93</a:t>
                      </a:r>
                      <a:endParaRPr lang="en-IN" dirty="0"/>
                    </a:p>
                  </a:txBody>
                  <a:tcPr/>
                </a:tc>
              </a:tr>
              <a:tr h="411475">
                <a:tc>
                  <a:txBody>
                    <a:bodyPr/>
                    <a:lstStyle/>
                    <a:p>
                      <a:r>
                        <a:rPr lang="en-US" dirty="0" smtClean="0"/>
                        <a:t>MP</a:t>
                      </a:r>
                      <a:endParaRPr lang="en-IN" dirty="0"/>
                    </a:p>
                  </a:txBody>
                  <a:tcPr/>
                </a:tc>
                <a:tc>
                  <a:txBody>
                    <a:bodyPr/>
                    <a:lstStyle/>
                    <a:p>
                      <a:endParaRPr lang="en-IN" dirty="0"/>
                    </a:p>
                  </a:txBody>
                  <a:tcPr/>
                </a:tc>
                <a:tc>
                  <a:txBody>
                    <a:bodyPr/>
                    <a:lstStyle/>
                    <a:p>
                      <a:r>
                        <a:rPr lang="en-US" dirty="0" smtClean="0"/>
                        <a:t>95</a:t>
                      </a:r>
                      <a:endParaRPr lang="en-IN" dirty="0"/>
                    </a:p>
                  </a:txBody>
                  <a:tcPr/>
                </a:tc>
              </a:tr>
              <a:tr h="411475">
                <a:tc>
                  <a:txBody>
                    <a:bodyPr/>
                    <a:lstStyle/>
                    <a:p>
                      <a:r>
                        <a:rPr lang="en-US" dirty="0" smtClean="0"/>
                        <a:t>Rajasthan</a:t>
                      </a:r>
                      <a:endParaRPr lang="en-IN" dirty="0"/>
                    </a:p>
                  </a:txBody>
                  <a:tcPr/>
                </a:tc>
                <a:tc>
                  <a:txBody>
                    <a:bodyPr/>
                    <a:lstStyle/>
                    <a:p>
                      <a:endParaRPr lang="en-IN" dirty="0"/>
                    </a:p>
                  </a:txBody>
                  <a:tcPr/>
                </a:tc>
                <a:tc>
                  <a:txBody>
                    <a:bodyPr/>
                    <a:lstStyle/>
                    <a:p>
                      <a:r>
                        <a:rPr lang="en-US" dirty="0" smtClean="0"/>
                        <a:t>97.3 </a:t>
                      </a:r>
                      <a:endParaRPr lang="en-IN" dirty="0"/>
                    </a:p>
                  </a:txBody>
                  <a:tcPr/>
                </a:tc>
              </a:tr>
              <a:tr h="411475">
                <a:tc>
                  <a:txBody>
                    <a:bodyPr/>
                    <a:lstStyle/>
                    <a:p>
                      <a:r>
                        <a:rPr lang="en-US" dirty="0" smtClean="0"/>
                        <a:t>UP</a:t>
                      </a:r>
                      <a:endParaRPr lang="en-IN" dirty="0"/>
                    </a:p>
                  </a:txBody>
                  <a:tcPr/>
                </a:tc>
                <a:tc>
                  <a:txBody>
                    <a:bodyPr/>
                    <a:lstStyle/>
                    <a:p>
                      <a:endParaRPr lang="en-IN" dirty="0"/>
                    </a:p>
                  </a:txBody>
                  <a:tcPr/>
                </a:tc>
                <a:tc>
                  <a:txBody>
                    <a:bodyPr/>
                    <a:lstStyle/>
                    <a:p>
                      <a:r>
                        <a:rPr lang="en-US" dirty="0" smtClean="0"/>
                        <a:t>-</a:t>
                      </a:r>
                      <a:endParaRPr lang="en-IN"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2. Status of IUD insertion</a:t>
            </a:r>
            <a:endParaRPr lang="en-IN" dirty="0"/>
          </a:p>
        </p:txBody>
      </p:sp>
      <p:sp>
        <p:nvSpPr>
          <p:cNvPr id="3" name="Content Placeholder 2"/>
          <p:cNvSpPr>
            <a:spLocks noGrp="1"/>
          </p:cNvSpPr>
          <p:nvPr>
            <p:ph idx="1"/>
          </p:nvPr>
        </p:nvSpPr>
        <p:spPr/>
        <p:txBody>
          <a:bodyPr>
            <a:normAutofit fontScale="92500" lnSpcReduction="20000"/>
          </a:bodyPr>
          <a:lstStyle/>
          <a:p>
            <a:endParaRPr lang="en-US" sz="2800" dirty="0"/>
          </a:p>
          <a:p>
            <a:endParaRPr lang="en-US" sz="2800" dirty="0" smtClean="0"/>
          </a:p>
          <a:p>
            <a:endParaRPr lang="en-US" sz="2800" dirty="0"/>
          </a:p>
          <a:p>
            <a:endParaRPr lang="en-US" sz="2800" dirty="0" smtClean="0"/>
          </a:p>
          <a:p>
            <a:endParaRPr lang="en-US" sz="2800" dirty="0"/>
          </a:p>
          <a:p>
            <a:pPr>
              <a:buNone/>
            </a:pPr>
            <a:endParaRPr lang="en-US" sz="900" dirty="0" smtClean="0"/>
          </a:p>
          <a:p>
            <a:pPr>
              <a:buNone/>
            </a:pPr>
            <a:endParaRPr lang="en-US" sz="900" dirty="0" smtClean="0"/>
          </a:p>
          <a:p>
            <a:pPr>
              <a:buNone/>
            </a:pPr>
            <a:endParaRPr lang="en-US" sz="900" dirty="0" smtClean="0"/>
          </a:p>
          <a:p>
            <a:pPr>
              <a:buNone/>
            </a:pPr>
            <a:endParaRPr lang="en-US" sz="900" dirty="0" smtClean="0"/>
          </a:p>
          <a:p>
            <a:pPr>
              <a:buNone/>
            </a:pPr>
            <a:endParaRPr lang="en-US" sz="900" dirty="0" smtClean="0"/>
          </a:p>
          <a:p>
            <a:pPr>
              <a:buNone/>
            </a:pPr>
            <a:endParaRPr lang="en-US" sz="900" dirty="0" smtClean="0"/>
          </a:p>
          <a:p>
            <a:pPr>
              <a:buNone/>
            </a:pPr>
            <a:endParaRPr lang="en-US" sz="900" dirty="0" smtClean="0"/>
          </a:p>
          <a:p>
            <a:pPr>
              <a:buNone/>
            </a:pPr>
            <a:endParaRPr lang="en-US" sz="900" dirty="0" smtClean="0"/>
          </a:p>
          <a:p>
            <a:pPr>
              <a:buNone/>
            </a:pPr>
            <a:r>
              <a:rPr lang="en-US" sz="900" dirty="0" smtClean="0"/>
              <a:t>Source MIS data </a:t>
            </a:r>
            <a:endParaRPr lang="en-IN" sz="900" dirty="0"/>
          </a:p>
          <a:p>
            <a:r>
              <a:rPr lang="en-US" dirty="0" smtClean="0"/>
              <a:t>Lack of providers</a:t>
            </a:r>
          </a:p>
          <a:p>
            <a:r>
              <a:rPr lang="en-US" dirty="0" smtClean="0"/>
              <a:t>Lack of training and follow up (M&amp;E)</a:t>
            </a:r>
          </a:p>
          <a:p>
            <a:r>
              <a:rPr lang="en-US" dirty="0" smtClean="0"/>
              <a:t>Data issues </a:t>
            </a:r>
            <a:endParaRPr lang="en-IN" dirty="0"/>
          </a:p>
        </p:txBody>
      </p:sp>
      <p:graphicFrame>
        <p:nvGraphicFramePr>
          <p:cNvPr id="4" name="Table 3"/>
          <p:cNvGraphicFramePr>
            <a:graphicFrameLocks noGrp="1"/>
          </p:cNvGraphicFramePr>
          <p:nvPr/>
        </p:nvGraphicFramePr>
        <p:xfrm>
          <a:off x="1043609" y="1556793"/>
          <a:ext cx="6552726" cy="2825496"/>
        </p:xfrm>
        <a:graphic>
          <a:graphicData uri="http://schemas.openxmlformats.org/drawingml/2006/table">
            <a:tbl>
              <a:tblPr firstRow="1" bandRow="1">
                <a:tableStyleId>{5C22544A-7EE6-4342-B048-85BDC9FD1C3A}</a:tableStyleId>
              </a:tblPr>
              <a:tblGrid>
                <a:gridCol w="1678356"/>
                <a:gridCol w="1624790"/>
                <a:gridCol w="1624790"/>
                <a:gridCol w="1624790"/>
              </a:tblGrid>
              <a:tr h="556952">
                <a:tc>
                  <a:txBody>
                    <a:bodyPr/>
                    <a:lstStyle/>
                    <a:p>
                      <a:endParaRPr lang="en-IN" dirty="0"/>
                    </a:p>
                  </a:txBody>
                  <a:tcPr/>
                </a:tc>
                <a:tc>
                  <a:txBody>
                    <a:bodyPr/>
                    <a:lstStyle/>
                    <a:p>
                      <a:r>
                        <a:rPr lang="en-US" sz="1800" dirty="0" smtClean="0">
                          <a:latin typeface="+mj-lt"/>
                        </a:rPr>
                        <a:t>2008-09</a:t>
                      </a:r>
                      <a:endParaRPr lang="en-IN" sz="1800" dirty="0">
                        <a:latin typeface="+mj-lt"/>
                      </a:endParaRPr>
                    </a:p>
                  </a:txBody>
                  <a:tcPr/>
                </a:tc>
                <a:tc>
                  <a:txBody>
                    <a:bodyPr/>
                    <a:lstStyle/>
                    <a:p>
                      <a:r>
                        <a:rPr lang="en-US" sz="1800" dirty="0" smtClean="0">
                          <a:latin typeface="+mj-lt"/>
                        </a:rPr>
                        <a:t>2009-10</a:t>
                      </a:r>
                      <a:endParaRPr lang="en-IN" sz="1800" dirty="0">
                        <a:latin typeface="+mj-lt"/>
                      </a:endParaRPr>
                    </a:p>
                  </a:txBody>
                  <a:tcPr/>
                </a:tc>
                <a:tc>
                  <a:txBody>
                    <a:bodyPr/>
                    <a:lstStyle/>
                    <a:p>
                      <a:pPr algn="just">
                        <a:lnSpc>
                          <a:spcPct val="115000"/>
                        </a:lnSpc>
                        <a:spcAft>
                          <a:spcPts val="0"/>
                        </a:spcAft>
                      </a:pPr>
                      <a:r>
                        <a:rPr lang="en-GB" sz="1800" b="1" dirty="0">
                          <a:latin typeface="+mj-lt"/>
                          <a:ea typeface="Calibri"/>
                          <a:cs typeface="Times New Roman"/>
                        </a:rPr>
                        <a:t>% Change 08-09- 09-10</a:t>
                      </a:r>
                      <a:endParaRPr lang="en-IN" sz="1800" dirty="0">
                        <a:latin typeface="+mj-lt"/>
                        <a:ea typeface="Calibri"/>
                        <a:cs typeface="Times New Roman"/>
                      </a:endParaRPr>
                    </a:p>
                  </a:txBody>
                  <a:tcPr marL="68580" marR="68580" marT="0" marB="0"/>
                </a:tc>
              </a:tr>
              <a:tr h="363225">
                <a:tc>
                  <a:txBody>
                    <a:bodyPr/>
                    <a:lstStyle/>
                    <a:p>
                      <a:r>
                        <a:rPr lang="en-US" dirty="0" smtClean="0"/>
                        <a:t>Bihar</a:t>
                      </a:r>
                      <a:endParaRPr lang="en-IN" dirty="0"/>
                    </a:p>
                  </a:txBody>
                  <a:tcPr/>
                </a:tc>
                <a:tc>
                  <a:txBody>
                    <a:bodyPr/>
                    <a:lstStyle/>
                    <a:p>
                      <a:pPr algn="just">
                        <a:lnSpc>
                          <a:spcPct val="115000"/>
                        </a:lnSpc>
                        <a:spcAft>
                          <a:spcPts val="0"/>
                        </a:spcAft>
                      </a:pPr>
                      <a:r>
                        <a:rPr lang="en-US" sz="1800" dirty="0">
                          <a:latin typeface="+mj-lt"/>
                          <a:ea typeface="Calibri"/>
                          <a:cs typeface="Times New Roman"/>
                        </a:rPr>
                        <a:t>41,606</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1,77,610</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302.7</a:t>
                      </a:r>
                      <a:endParaRPr lang="en-IN" sz="1800" dirty="0">
                        <a:latin typeface="+mj-lt"/>
                        <a:ea typeface="Calibri"/>
                        <a:cs typeface="Times New Roman"/>
                      </a:endParaRPr>
                    </a:p>
                  </a:txBody>
                  <a:tcPr marL="68580" marR="68580" marT="0" marB="0"/>
                </a:tc>
              </a:tr>
              <a:tr h="363225">
                <a:tc>
                  <a:txBody>
                    <a:bodyPr/>
                    <a:lstStyle/>
                    <a:p>
                      <a:r>
                        <a:rPr lang="en-US" dirty="0" smtClean="0"/>
                        <a:t>Chhattisgarh</a:t>
                      </a:r>
                      <a:endParaRPr lang="en-IN" dirty="0"/>
                    </a:p>
                  </a:txBody>
                  <a:tcPr/>
                </a:tc>
                <a:tc>
                  <a:txBody>
                    <a:bodyPr/>
                    <a:lstStyle/>
                    <a:p>
                      <a:pPr algn="just">
                        <a:lnSpc>
                          <a:spcPct val="115000"/>
                        </a:lnSpc>
                        <a:spcAft>
                          <a:spcPts val="0"/>
                        </a:spcAft>
                      </a:pPr>
                      <a:r>
                        <a:rPr lang="en-US" sz="1800" dirty="0">
                          <a:latin typeface="+mj-lt"/>
                          <a:ea typeface="Calibri"/>
                          <a:cs typeface="Times New Roman"/>
                        </a:rPr>
                        <a:t>1,57,257</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1,11,467</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-38.6</a:t>
                      </a:r>
                      <a:endParaRPr lang="en-IN" sz="1800" dirty="0">
                        <a:latin typeface="+mj-lt"/>
                        <a:ea typeface="Calibri"/>
                        <a:cs typeface="Times New Roman"/>
                      </a:endParaRPr>
                    </a:p>
                  </a:txBody>
                  <a:tcPr marL="68580" marR="68580" marT="0" marB="0"/>
                </a:tc>
              </a:tr>
              <a:tr h="363225">
                <a:tc>
                  <a:txBody>
                    <a:bodyPr/>
                    <a:lstStyle/>
                    <a:p>
                      <a:r>
                        <a:rPr lang="en-US" dirty="0" smtClean="0"/>
                        <a:t>Jharkhand</a:t>
                      </a:r>
                      <a:endParaRPr lang="en-IN" dirty="0"/>
                    </a:p>
                  </a:txBody>
                  <a:tcPr/>
                </a:tc>
                <a:tc>
                  <a:txBody>
                    <a:bodyPr/>
                    <a:lstStyle/>
                    <a:p>
                      <a:pPr algn="just">
                        <a:lnSpc>
                          <a:spcPct val="115000"/>
                        </a:lnSpc>
                        <a:spcAft>
                          <a:spcPts val="0"/>
                        </a:spcAft>
                      </a:pPr>
                      <a:r>
                        <a:rPr lang="en-US" sz="1800" dirty="0">
                          <a:latin typeface="+mj-lt"/>
                          <a:ea typeface="Calibri"/>
                          <a:cs typeface="Times New Roman"/>
                        </a:rPr>
                        <a:t>1,03,469</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88,695</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-17.3</a:t>
                      </a:r>
                      <a:endParaRPr lang="en-IN" sz="1800" dirty="0">
                        <a:latin typeface="+mj-lt"/>
                        <a:ea typeface="Calibri"/>
                        <a:cs typeface="Times New Roman"/>
                      </a:endParaRPr>
                    </a:p>
                  </a:txBody>
                  <a:tcPr marL="68580" marR="68580" marT="0" marB="0"/>
                </a:tc>
              </a:tr>
              <a:tr h="363225">
                <a:tc>
                  <a:txBody>
                    <a:bodyPr/>
                    <a:lstStyle/>
                    <a:p>
                      <a:r>
                        <a:rPr lang="en-US" dirty="0" smtClean="0"/>
                        <a:t>MP</a:t>
                      </a:r>
                      <a:endParaRPr lang="en-IN" dirty="0"/>
                    </a:p>
                  </a:txBody>
                  <a:tcPr/>
                </a:tc>
                <a:tc>
                  <a:txBody>
                    <a:bodyPr/>
                    <a:lstStyle/>
                    <a:p>
                      <a:pPr algn="just">
                        <a:lnSpc>
                          <a:spcPct val="115000"/>
                        </a:lnSpc>
                        <a:spcAft>
                          <a:spcPts val="0"/>
                        </a:spcAft>
                      </a:pPr>
                      <a:r>
                        <a:rPr lang="en-US" sz="1800" dirty="0">
                          <a:latin typeface="+mj-lt"/>
                          <a:ea typeface="Calibri"/>
                          <a:cs typeface="Times New Roman"/>
                        </a:rPr>
                        <a:t>4,95,247</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a:latin typeface="+mj-lt"/>
                          <a:ea typeface="Calibri"/>
                          <a:cs typeface="Times New Roman"/>
                        </a:rPr>
                        <a:t>4,41,536</a:t>
                      </a:r>
                      <a:endParaRPr lang="en-IN" sz="180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-10.7</a:t>
                      </a:r>
                      <a:endParaRPr lang="en-IN" sz="1800" dirty="0">
                        <a:latin typeface="+mj-lt"/>
                        <a:ea typeface="Calibri"/>
                        <a:cs typeface="Times New Roman"/>
                      </a:endParaRPr>
                    </a:p>
                  </a:txBody>
                  <a:tcPr marL="68580" marR="68580" marT="0" marB="0"/>
                </a:tc>
              </a:tr>
              <a:tr h="363225">
                <a:tc>
                  <a:txBody>
                    <a:bodyPr/>
                    <a:lstStyle/>
                    <a:p>
                      <a:r>
                        <a:rPr lang="en-US" dirty="0" smtClean="0"/>
                        <a:t>Rajasthan</a:t>
                      </a:r>
                      <a:endParaRPr lang="en-IN" dirty="0"/>
                    </a:p>
                  </a:txBody>
                  <a:tcPr/>
                </a:tc>
                <a:tc>
                  <a:txBody>
                    <a:bodyPr/>
                    <a:lstStyle/>
                    <a:p>
                      <a:pPr algn="just">
                        <a:lnSpc>
                          <a:spcPct val="115000"/>
                        </a:lnSpc>
                        <a:spcAft>
                          <a:spcPts val="0"/>
                        </a:spcAft>
                      </a:pPr>
                      <a:r>
                        <a:rPr lang="en-US" sz="1800">
                          <a:latin typeface="+mj-lt"/>
                          <a:ea typeface="Calibri"/>
                          <a:cs typeface="Times New Roman"/>
                        </a:rPr>
                        <a:t>3,53,252</a:t>
                      </a:r>
                      <a:endParaRPr lang="en-IN" sz="1800">
                        <a:latin typeface="+mj-lt"/>
                        <a:ea typeface="Calibri"/>
                        <a:cs typeface="Times New Roman"/>
                      </a:endParaRPr>
                    </a:p>
                  </a:txBody>
                  <a:tcPr marL="68580" marR="68580" marT="0" marB="0"/>
                </a:tc>
                <a:tc>
                  <a:txBody>
                    <a:bodyPr/>
                    <a:lstStyle/>
                    <a:p>
                      <a:pPr algn="just">
                        <a:lnSpc>
                          <a:spcPct val="115000"/>
                        </a:lnSpc>
                        <a:spcAft>
                          <a:spcPts val="0"/>
                        </a:spcAft>
                      </a:pPr>
                      <a:r>
                        <a:rPr lang="en-US" sz="1800">
                          <a:latin typeface="+mj-lt"/>
                          <a:ea typeface="Calibri"/>
                          <a:cs typeface="Times New Roman"/>
                        </a:rPr>
                        <a:t>4,09,560</a:t>
                      </a:r>
                      <a:endParaRPr lang="en-IN" sz="180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16.7</a:t>
                      </a:r>
                      <a:endParaRPr lang="en-IN" sz="1800" dirty="0">
                        <a:latin typeface="+mj-lt"/>
                        <a:ea typeface="Calibri"/>
                        <a:cs typeface="Times New Roman"/>
                      </a:endParaRPr>
                    </a:p>
                  </a:txBody>
                  <a:tcPr marL="68580" marR="68580" marT="0" marB="0"/>
                </a:tc>
              </a:tr>
              <a:tr h="363225">
                <a:tc>
                  <a:txBody>
                    <a:bodyPr/>
                    <a:lstStyle/>
                    <a:p>
                      <a:r>
                        <a:rPr lang="en-US" dirty="0" smtClean="0"/>
                        <a:t>UP</a:t>
                      </a:r>
                      <a:endParaRPr lang="en-IN" dirty="0"/>
                    </a:p>
                  </a:txBody>
                  <a:tcPr/>
                </a:tc>
                <a:tc>
                  <a:txBody>
                    <a:bodyPr/>
                    <a:lstStyle/>
                    <a:p>
                      <a:pPr algn="just">
                        <a:lnSpc>
                          <a:spcPct val="115000"/>
                        </a:lnSpc>
                        <a:spcAft>
                          <a:spcPts val="0"/>
                        </a:spcAft>
                      </a:pPr>
                      <a:r>
                        <a:rPr lang="en-US" sz="1800" dirty="0">
                          <a:latin typeface="+mj-lt"/>
                          <a:ea typeface="Calibri"/>
                          <a:cs typeface="Times New Roman"/>
                        </a:rPr>
                        <a:t>21,05,501</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15,35,583</a:t>
                      </a:r>
                      <a:endParaRPr lang="en-IN" sz="1800" dirty="0">
                        <a:latin typeface="+mj-lt"/>
                        <a:ea typeface="Calibri"/>
                        <a:cs typeface="Times New Roman"/>
                      </a:endParaRPr>
                    </a:p>
                  </a:txBody>
                  <a:tcPr marL="68580" marR="68580" marT="0" marB="0"/>
                </a:tc>
                <a:tc>
                  <a:txBody>
                    <a:bodyPr/>
                    <a:lstStyle/>
                    <a:p>
                      <a:pPr algn="just">
                        <a:lnSpc>
                          <a:spcPct val="115000"/>
                        </a:lnSpc>
                        <a:spcAft>
                          <a:spcPts val="0"/>
                        </a:spcAft>
                      </a:pPr>
                      <a:r>
                        <a:rPr lang="en-US" sz="1800" dirty="0">
                          <a:latin typeface="+mj-lt"/>
                          <a:ea typeface="Calibri"/>
                          <a:cs typeface="Times New Roman"/>
                        </a:rPr>
                        <a:t>-29.3</a:t>
                      </a:r>
                      <a:endParaRPr lang="en-IN" sz="1800" dirty="0">
                        <a:latin typeface="+mj-lt"/>
                        <a:ea typeface="Calibri"/>
                        <a:cs typeface="Times New Roman"/>
                      </a:endParaRP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739</Words>
  <Application>Microsoft Office PowerPoint</Application>
  <PresentationFormat>On-screen Show (4:3)</PresentationFormat>
  <Paragraphs>209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Assessment of Development of Family Planning Services in 6 Empowered Action Group states over the Period Of 2008-09 to 2010-11 of National Rural Health Mission. </vt:lpstr>
      <vt:lpstr>Reflection from Internship</vt:lpstr>
      <vt:lpstr> Introduction &amp; Rationale of Study.</vt:lpstr>
      <vt:lpstr>Objectives of the Study</vt:lpstr>
      <vt:lpstr>Methodology of the Study</vt:lpstr>
      <vt:lpstr>Study findings</vt:lpstr>
      <vt:lpstr> %age of vasectomy of total sterilizations</vt:lpstr>
      <vt:lpstr> %age of Tubectomy of total sterilizations</vt:lpstr>
      <vt:lpstr>2. Status of IUD insertion</vt:lpstr>
      <vt:lpstr>3. PPS &amp; 4. HRD</vt:lpstr>
      <vt:lpstr>PPS </vt:lpstr>
      <vt:lpstr>Discussion </vt:lpstr>
      <vt:lpstr> Recommendations.</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Development of Family Planning Services in 6 Empowered Action Group states over the Period Of 2008-09 to 2010-11 of National Rural Health Mission. </dc:title>
  <dc:creator>NITASHA</dc:creator>
  <cp:lastModifiedBy>NITASHA</cp:lastModifiedBy>
  <cp:revision>16</cp:revision>
  <dcterms:created xsi:type="dcterms:W3CDTF">2011-04-28T02:35:16Z</dcterms:created>
  <dcterms:modified xsi:type="dcterms:W3CDTF">2011-04-29T02:40:03Z</dcterms:modified>
</cp:coreProperties>
</file>