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9" r:id="rId3"/>
    <p:sldId id="257" r:id="rId4"/>
    <p:sldId id="266" r:id="rId5"/>
    <p:sldId id="258" r:id="rId6"/>
    <p:sldId id="260" r:id="rId7"/>
    <p:sldId id="263" r:id="rId8"/>
    <p:sldId id="264" r:id="rId9"/>
    <p:sldId id="265" r:id="rId10"/>
    <p:sldId id="261" r:id="rId11"/>
    <p:sldId id="262" r:id="rId12"/>
    <p:sldId id="268" r:id="rId13"/>
    <p:sldId id="269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tudent\Desktop\Dissertation%20Report\Analysis.PSC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tudent\Desktop\Dissertation%20Report\Analysis.PSC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tudent\Desktop\Dissertation%20Report\Analysis.PSC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tudent\Desktop\Dissertation%20Report\Analysis.PSC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tudent\Desktop\Dissertation%20Report\Analysis.PSC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tudent\Desktop\Dissertation%20Report\Analysis.PSC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title>
    <c:plotArea>
      <c:layout/>
      <c:pieChart>
        <c:varyColors val="1"/>
        <c:ser>
          <c:idx val="0"/>
          <c:order val="0"/>
          <c:tx>
            <c:strRef>
              <c:f>'C:\Documents and Settings\student\Desktop\Dissertation Report\[PSC ANALYSIS.xlsx]Sheet3'!$J$3</c:f>
              <c:strCache>
                <c:ptCount val="1"/>
                <c:pt idx="0">
                  <c:v>Unit has sufficient staff to handle work load</c:v>
                </c:pt>
              </c:strCache>
            </c:strRef>
          </c:tx>
          <c:dLbls>
            <c:dLbl>
              <c:idx val="3"/>
              <c:layout>
                <c:manualLayout>
                  <c:x val="-1.4418416447943998E-2"/>
                  <c:y val="-3.5476815398075476E-3"/>
                </c:manualLayout>
              </c:layout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'C:\Documents and Settings\student\Desktop\Dissertation Report\[PSC ANALYSIS.xlsx]Sheet3'!$K$2:$O$2</c:f>
              <c:strCache>
                <c:ptCount val="5"/>
                <c:pt idx="0">
                  <c:v>Never </c:v>
                </c:pt>
                <c:pt idx="1">
                  <c:v>Rarely  </c:v>
                </c:pt>
                <c:pt idx="2">
                  <c:v>Sometimes</c:v>
                </c:pt>
                <c:pt idx="3">
                  <c:v>Most of the times   </c:v>
                </c:pt>
                <c:pt idx="4">
                  <c:v>Always</c:v>
                </c:pt>
              </c:strCache>
            </c:strRef>
          </c:cat>
          <c:val>
            <c:numRef>
              <c:f>'C:\Documents and Settings\student\Desktop\Dissertation Report\[PSC ANALYSIS.xlsx]Sheet3'!$K$3:$O$3</c:f>
              <c:numCache>
                <c:formatCode>General</c:formatCode>
                <c:ptCount val="5"/>
                <c:pt idx="0">
                  <c:v>30</c:v>
                </c:pt>
                <c:pt idx="1">
                  <c:v>24.279999999999987</c:v>
                </c:pt>
                <c:pt idx="2">
                  <c:v>18.571000000000005</c:v>
                </c:pt>
                <c:pt idx="3">
                  <c:v>7.1419999999999995</c:v>
                </c:pt>
                <c:pt idx="4">
                  <c:v>20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400"/>
            </a:pPr>
            <a:r>
              <a:rPr lang="en-US" sz="1400" dirty="0" smtClean="0"/>
              <a:t>Team </a:t>
            </a:r>
            <a:r>
              <a:rPr lang="en-US" sz="1400" dirty="0"/>
              <a:t>work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'C:\Documents and Settings\student\Desktop\Dissertation Report\[PSC ANALYSIS.xlsx]Sheet3'!$P$4</c:f>
              <c:strCache>
                <c:ptCount val="1"/>
                <c:pt idx="0">
                  <c:v>Unit is very supportive  and WORKS AS TEAM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4</a:t>
                    </a:r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27</a:t>
                    </a:r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11</a:t>
                    </a:r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4</a:t>
                    </a:r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53</a:t>
                    </a:r>
                  </a:p>
                </c:rich>
              </c:tx>
              <c:showVal val="1"/>
            </c:dLbl>
            <c:showVal val="1"/>
          </c:dLbls>
          <c:cat>
            <c:strRef>
              <c:f>'C:\Documents and Settings\student\Desktop\Dissertation Report\[PSC ANALYSIS.xlsx]Sheet3'!$Q$3:$U$3</c:f>
              <c:strCache>
                <c:ptCount val="5"/>
                <c:pt idx="0">
                  <c:v>Never </c:v>
                </c:pt>
                <c:pt idx="1">
                  <c:v>Rarely  </c:v>
                </c:pt>
                <c:pt idx="2">
                  <c:v>Sometimes</c:v>
                </c:pt>
                <c:pt idx="3">
                  <c:v>Most of the times   </c:v>
                </c:pt>
                <c:pt idx="4">
                  <c:v>Always</c:v>
                </c:pt>
              </c:strCache>
            </c:strRef>
          </c:cat>
          <c:val>
            <c:numRef>
              <c:f>'C:\Documents and Settings\student\Desktop\Dissertation Report\[PSC ANALYSIS.xlsx]Sheet3'!$Q$4:$U$4</c:f>
              <c:numCache>
                <c:formatCode>General</c:formatCode>
                <c:ptCount val="5"/>
                <c:pt idx="0">
                  <c:v>4.28</c:v>
                </c:pt>
                <c:pt idx="1">
                  <c:v>27.14</c:v>
                </c:pt>
                <c:pt idx="2">
                  <c:v>11.42</c:v>
                </c:pt>
                <c:pt idx="3">
                  <c:v>4.28</c:v>
                </c:pt>
                <c:pt idx="4">
                  <c:v>52.849999999999994</c:v>
                </c:pt>
              </c:numCache>
            </c:numRef>
          </c:val>
        </c:ser>
        <c:ser>
          <c:idx val="1"/>
          <c:order val="1"/>
          <c:tx>
            <c:strRef>
              <c:f>'C:\Documents and Settings\student\Desktop\Dissertation Report\[PSC ANALYSIS.xlsx]Sheet3'!$P$5</c:f>
              <c:strCache>
                <c:ptCount val="1"/>
                <c:pt idx="0">
                  <c:v>Sharing of responsibilities at peak work hours</c:v>
                </c:pt>
              </c:strCache>
            </c:strRef>
          </c:tx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3</a:t>
                    </a:r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54</a:t>
                    </a:r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3</a:t>
                    </a:r>
                  </a:p>
                </c:rich>
              </c:tx>
              <c:showVal val="1"/>
            </c:dLbl>
            <c:showVal val="1"/>
          </c:dLbls>
          <c:cat>
            <c:strRef>
              <c:f>'C:\Documents and Settings\student\Desktop\Dissertation Report\[PSC ANALYSIS.xlsx]Sheet3'!$Q$3:$U$3</c:f>
              <c:strCache>
                <c:ptCount val="5"/>
                <c:pt idx="0">
                  <c:v>Never </c:v>
                </c:pt>
                <c:pt idx="1">
                  <c:v>Rarely  </c:v>
                </c:pt>
                <c:pt idx="2">
                  <c:v>Sometimes</c:v>
                </c:pt>
                <c:pt idx="3">
                  <c:v>Most of the times   </c:v>
                </c:pt>
                <c:pt idx="4">
                  <c:v>Always</c:v>
                </c:pt>
              </c:strCache>
            </c:strRef>
          </c:cat>
          <c:val>
            <c:numRef>
              <c:f>'C:\Documents and Settings\student\Desktop\Dissertation Report\[PSC ANALYSIS.xlsx]Sheet3'!$Q$5:$U$5</c:f>
              <c:numCache>
                <c:formatCode>General</c:formatCode>
                <c:ptCount val="5"/>
                <c:pt idx="0">
                  <c:v>0</c:v>
                </c:pt>
                <c:pt idx="1">
                  <c:v>2.8499999999999988</c:v>
                </c:pt>
                <c:pt idx="2">
                  <c:v>10</c:v>
                </c:pt>
                <c:pt idx="3">
                  <c:v>54.28</c:v>
                </c:pt>
                <c:pt idx="4">
                  <c:v>32.849999999999994</c:v>
                </c:pt>
              </c:numCache>
            </c:numRef>
          </c:val>
        </c:ser>
        <c:dLbls>
          <c:showVal val="1"/>
        </c:dLbls>
        <c:shape val="cone"/>
        <c:axId val="65795584"/>
        <c:axId val="65797120"/>
        <c:axId val="0"/>
      </c:bar3DChart>
      <c:catAx>
        <c:axId val="65795584"/>
        <c:scaling>
          <c:orientation val="minMax"/>
        </c:scaling>
        <c:axPos val="b"/>
        <c:majorTickMark val="none"/>
        <c:tickLblPos val="nextTo"/>
        <c:crossAx val="65797120"/>
        <c:crosses val="autoZero"/>
        <c:auto val="1"/>
        <c:lblAlgn val="ctr"/>
        <c:lblOffset val="100"/>
      </c:catAx>
      <c:valAx>
        <c:axId val="65797120"/>
        <c:scaling>
          <c:orientation val="minMax"/>
        </c:scaling>
        <c:delete val="1"/>
        <c:axPos val="l"/>
        <c:numFmt formatCode="General" sourceLinked="1"/>
        <c:tickLblPos val="nextTo"/>
        <c:crossAx val="65795584"/>
        <c:crosses val="autoZero"/>
        <c:crossBetween val="between"/>
      </c:valAx>
    </c:plotArea>
    <c:legend>
      <c:legendPos val="t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Figure 5: Blame free environment</a:t>
            </a:r>
          </a:p>
        </c:rich>
      </c:tx>
      <c:layout/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'C:\Documents and Settings\student\Desktop\Dissertation Report\[PSC ANALYSIS.xlsx]Sheet3'!$P$7</c:f>
              <c:strCache>
                <c:ptCount val="1"/>
                <c:pt idx="0">
                  <c:v>Mistakes are held against the staff</c:v>
                </c:pt>
              </c:strCache>
            </c:strRef>
          </c:tx>
          <c:dLbls>
            <c:showVal val="1"/>
          </c:dLbls>
          <c:cat>
            <c:strRef>
              <c:f>'C:\Documents and Settings\student\Desktop\Dissertation Report\[PSC ANALYSIS.xlsx]Sheet3'!$Q$6:$U$6</c:f>
              <c:strCache>
                <c:ptCount val="5"/>
                <c:pt idx="0">
                  <c:v>Never </c:v>
                </c:pt>
                <c:pt idx="1">
                  <c:v>Rarely  </c:v>
                </c:pt>
                <c:pt idx="2">
                  <c:v>Sometimes</c:v>
                </c:pt>
                <c:pt idx="3">
                  <c:v>Most of the times   </c:v>
                </c:pt>
                <c:pt idx="4">
                  <c:v>Always</c:v>
                </c:pt>
              </c:strCache>
            </c:strRef>
          </c:cat>
          <c:val>
            <c:numRef>
              <c:f>'C:\Documents and Settings\student\Desktop\Dissertation Report\[PSC ANALYSIS.xlsx]Sheet3'!$Q$7:$U$7</c:f>
              <c:numCache>
                <c:formatCode>General</c:formatCode>
                <c:ptCount val="5"/>
                <c:pt idx="0">
                  <c:v>30</c:v>
                </c:pt>
                <c:pt idx="1">
                  <c:v>3</c:v>
                </c:pt>
                <c:pt idx="2">
                  <c:v>34</c:v>
                </c:pt>
                <c:pt idx="3">
                  <c:v>21</c:v>
                </c:pt>
                <c:pt idx="4">
                  <c:v>11</c:v>
                </c:pt>
              </c:numCache>
            </c:numRef>
          </c:val>
        </c:ser>
        <c:ser>
          <c:idx val="1"/>
          <c:order val="1"/>
          <c:tx>
            <c:strRef>
              <c:f>'C:\Documents and Settings\student\Desktop\Dissertation Report\[PSC ANALYSIS.xlsx]Sheet3'!$P$8</c:f>
              <c:strCache>
                <c:ptCount val="1"/>
                <c:pt idx="0">
                  <c:v>Mistakes have led to positive change</c:v>
                </c:pt>
              </c:strCache>
            </c:strRef>
          </c:tx>
          <c:dLbls>
            <c:showVal val="1"/>
          </c:dLbls>
          <c:cat>
            <c:strRef>
              <c:f>'C:\Documents and Settings\student\Desktop\Dissertation Report\[PSC ANALYSIS.xlsx]Sheet3'!$Q$6:$U$6</c:f>
              <c:strCache>
                <c:ptCount val="5"/>
                <c:pt idx="0">
                  <c:v>Never </c:v>
                </c:pt>
                <c:pt idx="1">
                  <c:v>Rarely  </c:v>
                </c:pt>
                <c:pt idx="2">
                  <c:v>Sometimes</c:v>
                </c:pt>
                <c:pt idx="3">
                  <c:v>Most of the times   </c:v>
                </c:pt>
                <c:pt idx="4">
                  <c:v>Always</c:v>
                </c:pt>
              </c:strCache>
            </c:strRef>
          </c:cat>
          <c:val>
            <c:numRef>
              <c:f>'C:\Documents and Settings\student\Desktop\Dissertation Report\[PSC ANALYSIS.xlsx]Sheet3'!$Q$8:$U$8</c:f>
              <c:numCache>
                <c:formatCode>General</c:formatCode>
                <c:ptCount val="5"/>
                <c:pt idx="0">
                  <c:v>2</c:v>
                </c:pt>
                <c:pt idx="1">
                  <c:v>3</c:v>
                </c:pt>
                <c:pt idx="2">
                  <c:v>17</c:v>
                </c:pt>
                <c:pt idx="3">
                  <c:v>13</c:v>
                </c:pt>
                <c:pt idx="4">
                  <c:v>65</c:v>
                </c:pt>
              </c:numCache>
            </c:numRef>
          </c:val>
        </c:ser>
        <c:dLbls>
          <c:showVal val="1"/>
        </c:dLbls>
        <c:shape val="box"/>
        <c:axId val="66291584"/>
        <c:axId val="66293120"/>
        <c:axId val="0"/>
      </c:bar3DChart>
      <c:catAx>
        <c:axId val="66291584"/>
        <c:scaling>
          <c:orientation val="minMax"/>
        </c:scaling>
        <c:axPos val="l"/>
        <c:majorTickMark val="none"/>
        <c:tickLblPos val="nextTo"/>
        <c:crossAx val="66293120"/>
        <c:crosses val="autoZero"/>
        <c:auto val="1"/>
        <c:lblAlgn val="ctr"/>
        <c:lblOffset val="100"/>
      </c:catAx>
      <c:valAx>
        <c:axId val="66293120"/>
        <c:scaling>
          <c:orientation val="minMax"/>
        </c:scaling>
        <c:delete val="1"/>
        <c:axPos val="b"/>
        <c:numFmt formatCode="General" sourceLinked="1"/>
        <c:tickLblPos val="nextTo"/>
        <c:crossAx val="66291584"/>
        <c:crosses val="autoZero"/>
        <c:crossBetween val="between"/>
      </c:valAx>
    </c:plotArea>
    <c:legend>
      <c:legendPos val="t"/>
      <c:layout/>
    </c:legend>
    <c:plotVisOnly val="1"/>
  </c:chart>
  <c:spPr>
    <a:solidFill>
      <a:schemeClr val="lt1"/>
    </a:solidFill>
    <a:ln w="25400" cap="flat" cmpd="sng" algn="ctr">
      <a:solidFill>
        <a:schemeClr val="accent3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/>
              <a:t>About supervisor/manager </a:t>
            </a:r>
            <a:endParaRPr lang="en-US" dirty="0" smtClean="0"/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'C:\Documents and Settings\student\Desktop\Dissertation Report\[PSC ANALYSIS.xlsx]Sheet3'!$K$16</c:f>
              <c:strCache>
                <c:ptCount val="1"/>
                <c:pt idx="0">
                  <c:v>Never </c:v>
                </c:pt>
              </c:strCache>
            </c:strRef>
          </c:tx>
          <c:dLbls>
            <c:showVal val="1"/>
          </c:dLbls>
          <c:cat>
            <c:strRef>
              <c:f>'C:\Documents and Settings\student\Desktop\Dissertation Report\[PSC ANALYSIS.xlsx]Sheet3'!$J$17:$J$20</c:f>
              <c:strCache>
                <c:ptCount val="4"/>
                <c:pt idx="0">
                  <c:v>   Appreciation from supervisor</c:v>
                </c:pt>
                <c:pt idx="1">
                  <c:v>Considers staff suggestions</c:v>
                </c:pt>
                <c:pt idx="2">
                  <c:v>  Take shortcuts, when pressure mounts</c:v>
                </c:pt>
                <c:pt idx="3">
                  <c:v>Repeated patient safety problems are ignored</c:v>
                </c:pt>
              </c:strCache>
            </c:strRef>
          </c:cat>
          <c:val>
            <c:numRef>
              <c:f>'C:\Documents and Settings\student\Desktop\Dissertation Report\[PSC ANALYSIS.xlsx]Sheet3'!$K$17:$K$20</c:f>
              <c:numCache>
                <c:formatCode>General</c:formatCode>
                <c:ptCount val="4"/>
                <c:pt idx="0">
                  <c:v>10</c:v>
                </c:pt>
                <c:pt idx="1">
                  <c:v>20</c:v>
                </c:pt>
                <c:pt idx="2">
                  <c:v>6</c:v>
                </c:pt>
                <c:pt idx="3">
                  <c:v>24</c:v>
                </c:pt>
              </c:numCache>
            </c:numRef>
          </c:val>
        </c:ser>
        <c:ser>
          <c:idx val="1"/>
          <c:order val="1"/>
          <c:tx>
            <c:strRef>
              <c:f>'C:\Documents and Settings\student\Desktop\Dissertation Report\[PSC ANALYSIS.xlsx]Sheet3'!$L$16</c:f>
              <c:strCache>
                <c:ptCount val="1"/>
                <c:pt idx="0">
                  <c:v>Rarely  </c:v>
                </c:pt>
              </c:strCache>
            </c:strRef>
          </c:tx>
          <c:dLbls>
            <c:showVal val="1"/>
          </c:dLbls>
          <c:cat>
            <c:strRef>
              <c:f>'C:\Documents and Settings\student\Desktop\Dissertation Report\[PSC ANALYSIS.xlsx]Sheet3'!$J$17:$J$20</c:f>
              <c:strCache>
                <c:ptCount val="4"/>
                <c:pt idx="0">
                  <c:v>   Appreciation from supervisor</c:v>
                </c:pt>
                <c:pt idx="1">
                  <c:v>Considers staff suggestions</c:v>
                </c:pt>
                <c:pt idx="2">
                  <c:v>  Take shortcuts, when pressure mounts</c:v>
                </c:pt>
                <c:pt idx="3">
                  <c:v>Repeated patient safety problems are ignored</c:v>
                </c:pt>
              </c:strCache>
            </c:strRef>
          </c:cat>
          <c:val>
            <c:numRef>
              <c:f>'C:\Documents and Settings\student\Desktop\Dissertation Report\[PSC ANALYSIS.xlsx]Sheet3'!$L$17:$L$20</c:f>
              <c:numCache>
                <c:formatCode>General</c:formatCode>
                <c:ptCount val="4"/>
                <c:pt idx="0">
                  <c:v>0</c:v>
                </c:pt>
                <c:pt idx="1">
                  <c:v>24</c:v>
                </c:pt>
                <c:pt idx="2">
                  <c:v>4</c:v>
                </c:pt>
                <c:pt idx="3">
                  <c:v>9</c:v>
                </c:pt>
              </c:numCache>
            </c:numRef>
          </c:val>
        </c:ser>
        <c:ser>
          <c:idx val="2"/>
          <c:order val="2"/>
          <c:tx>
            <c:strRef>
              <c:f>'C:\Documents and Settings\student\Desktop\Dissertation Report\[PSC ANALYSIS.xlsx]Sheet3'!$M$16</c:f>
              <c:strCache>
                <c:ptCount val="1"/>
                <c:pt idx="0">
                  <c:v>Sometimes</c:v>
                </c:pt>
              </c:strCache>
            </c:strRef>
          </c:tx>
          <c:dLbls>
            <c:showVal val="1"/>
          </c:dLbls>
          <c:cat>
            <c:strRef>
              <c:f>'C:\Documents and Settings\student\Desktop\Dissertation Report\[PSC ANALYSIS.xlsx]Sheet3'!$J$17:$J$20</c:f>
              <c:strCache>
                <c:ptCount val="4"/>
                <c:pt idx="0">
                  <c:v>   Appreciation from supervisor</c:v>
                </c:pt>
                <c:pt idx="1">
                  <c:v>Considers staff suggestions</c:v>
                </c:pt>
                <c:pt idx="2">
                  <c:v>  Take shortcuts, when pressure mounts</c:v>
                </c:pt>
                <c:pt idx="3">
                  <c:v>Repeated patient safety problems are ignored</c:v>
                </c:pt>
              </c:strCache>
            </c:strRef>
          </c:cat>
          <c:val>
            <c:numRef>
              <c:f>'C:\Documents and Settings\student\Desktop\Dissertation Report\[PSC ANALYSIS.xlsx]Sheet3'!$M$17:$M$20</c:f>
              <c:numCache>
                <c:formatCode>General</c:formatCode>
                <c:ptCount val="4"/>
                <c:pt idx="0">
                  <c:v>50</c:v>
                </c:pt>
                <c:pt idx="1">
                  <c:v>31</c:v>
                </c:pt>
                <c:pt idx="2">
                  <c:v>26</c:v>
                </c:pt>
                <c:pt idx="3">
                  <c:v>20</c:v>
                </c:pt>
              </c:numCache>
            </c:numRef>
          </c:val>
        </c:ser>
        <c:ser>
          <c:idx val="3"/>
          <c:order val="3"/>
          <c:tx>
            <c:strRef>
              <c:f>'C:\Documents and Settings\student\Desktop\Dissertation Report\[PSC ANALYSIS.xlsx]Sheet3'!$N$16</c:f>
              <c:strCache>
                <c:ptCount val="1"/>
                <c:pt idx="0">
                  <c:v>Most of the times   </c:v>
                </c:pt>
              </c:strCache>
            </c:strRef>
          </c:tx>
          <c:dLbls>
            <c:showVal val="1"/>
          </c:dLbls>
          <c:cat>
            <c:strRef>
              <c:f>'C:\Documents and Settings\student\Desktop\Dissertation Report\[PSC ANALYSIS.xlsx]Sheet3'!$J$17:$J$20</c:f>
              <c:strCache>
                <c:ptCount val="4"/>
                <c:pt idx="0">
                  <c:v>   Appreciation from supervisor</c:v>
                </c:pt>
                <c:pt idx="1">
                  <c:v>Considers staff suggestions</c:v>
                </c:pt>
                <c:pt idx="2">
                  <c:v>  Take shortcuts, when pressure mounts</c:v>
                </c:pt>
                <c:pt idx="3">
                  <c:v>Repeated patient safety problems are ignored</c:v>
                </c:pt>
              </c:strCache>
            </c:strRef>
          </c:cat>
          <c:val>
            <c:numRef>
              <c:f>'C:\Documents and Settings\student\Desktop\Dissertation Report\[PSC ANALYSIS.xlsx]Sheet3'!$N$17:$N$20</c:f>
              <c:numCache>
                <c:formatCode>General</c:formatCode>
                <c:ptCount val="4"/>
                <c:pt idx="0">
                  <c:v>40</c:v>
                </c:pt>
                <c:pt idx="1">
                  <c:v>12</c:v>
                </c:pt>
                <c:pt idx="2">
                  <c:v>61</c:v>
                </c:pt>
                <c:pt idx="3">
                  <c:v>16</c:v>
                </c:pt>
              </c:numCache>
            </c:numRef>
          </c:val>
        </c:ser>
        <c:ser>
          <c:idx val="4"/>
          <c:order val="4"/>
          <c:tx>
            <c:strRef>
              <c:f>'C:\Documents and Settings\student\Desktop\Dissertation Report\[PSC ANALYSIS.xlsx]Sheet3'!$O$16</c:f>
              <c:strCache>
                <c:ptCount val="1"/>
                <c:pt idx="0">
                  <c:v>Always</c:v>
                </c:pt>
              </c:strCache>
            </c:strRef>
          </c:tx>
          <c:dLbls>
            <c:showVal val="1"/>
          </c:dLbls>
          <c:cat>
            <c:strRef>
              <c:f>'C:\Documents and Settings\student\Desktop\Dissertation Report\[PSC ANALYSIS.xlsx]Sheet3'!$J$17:$J$20</c:f>
              <c:strCache>
                <c:ptCount val="4"/>
                <c:pt idx="0">
                  <c:v>   Appreciation from supervisor</c:v>
                </c:pt>
                <c:pt idx="1">
                  <c:v>Considers staff suggestions</c:v>
                </c:pt>
                <c:pt idx="2">
                  <c:v>  Take shortcuts, when pressure mounts</c:v>
                </c:pt>
                <c:pt idx="3">
                  <c:v>Repeated patient safety problems are ignored</c:v>
                </c:pt>
              </c:strCache>
            </c:strRef>
          </c:cat>
          <c:val>
            <c:numRef>
              <c:f>'C:\Documents and Settings\student\Desktop\Dissertation Report\[PSC ANALYSIS.xlsx]Sheet3'!$O$17:$O$20</c:f>
              <c:numCache>
                <c:formatCode>General</c:formatCode>
                <c:ptCount val="4"/>
                <c:pt idx="0">
                  <c:v>0</c:v>
                </c:pt>
                <c:pt idx="1">
                  <c:v>13</c:v>
                </c:pt>
                <c:pt idx="2">
                  <c:v>3</c:v>
                </c:pt>
                <c:pt idx="3">
                  <c:v>31</c:v>
                </c:pt>
              </c:numCache>
            </c:numRef>
          </c:val>
        </c:ser>
        <c:dLbls>
          <c:showVal val="1"/>
        </c:dLbls>
        <c:shape val="box"/>
        <c:axId val="66557056"/>
        <c:axId val="66558592"/>
        <c:axId val="0"/>
      </c:bar3DChart>
      <c:catAx>
        <c:axId val="66557056"/>
        <c:scaling>
          <c:orientation val="minMax"/>
        </c:scaling>
        <c:axPos val="b"/>
        <c:majorTickMark val="none"/>
        <c:tickLblPos val="nextTo"/>
        <c:crossAx val="66558592"/>
        <c:crosses val="autoZero"/>
        <c:auto val="1"/>
        <c:lblAlgn val="ctr"/>
        <c:lblOffset val="100"/>
      </c:catAx>
      <c:valAx>
        <c:axId val="66558592"/>
        <c:scaling>
          <c:orientation val="minMax"/>
        </c:scaling>
        <c:delete val="1"/>
        <c:axPos val="l"/>
        <c:numFmt formatCode="General" sourceLinked="1"/>
        <c:tickLblPos val="nextTo"/>
        <c:crossAx val="66557056"/>
        <c:crosses val="autoZero"/>
        <c:crossBetween val="between"/>
      </c:valAx>
      <c:spPr>
        <a:gradFill rotWithShape="1">
          <a:gsLst>
            <a:gs pos="0">
              <a:schemeClr val="accent4">
                <a:tint val="35000"/>
                <a:satMod val="260000"/>
              </a:schemeClr>
            </a:gs>
            <a:gs pos="30000">
              <a:schemeClr val="accent4">
                <a:tint val="38000"/>
                <a:satMod val="260000"/>
              </a:schemeClr>
            </a:gs>
            <a:gs pos="75000">
              <a:schemeClr val="accent4">
                <a:tint val="55000"/>
                <a:satMod val="255000"/>
              </a:schemeClr>
            </a:gs>
            <a:gs pos="100000">
              <a:schemeClr val="accent4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4"/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c:spPr>
    </c:plotArea>
    <c:legend>
      <c:legendPos val="t"/>
    </c:legend>
    <c:plotVisOnly val="1"/>
  </c:chart>
  <c:spPr>
    <a:gradFill rotWithShape="1">
      <a:gsLst>
        <a:gs pos="0">
          <a:schemeClr val="accent4">
            <a:tint val="35000"/>
            <a:satMod val="260000"/>
          </a:schemeClr>
        </a:gs>
        <a:gs pos="30000">
          <a:schemeClr val="accent4">
            <a:tint val="38000"/>
            <a:satMod val="260000"/>
          </a:schemeClr>
        </a:gs>
        <a:gs pos="75000">
          <a:schemeClr val="accent4">
            <a:tint val="55000"/>
            <a:satMod val="255000"/>
          </a:schemeClr>
        </a:gs>
        <a:gs pos="100000">
          <a:schemeClr val="accent4">
            <a:tint val="70000"/>
            <a:satMod val="255000"/>
          </a:schemeClr>
        </a:gs>
      </a:gsLst>
      <a:path path="circle">
        <a:fillToRect l="5000" t="100000" r="120000" b="10000"/>
      </a:path>
    </a:gradFill>
    <a:ln w="12700" cap="flat" cmpd="sng" algn="ctr">
      <a:solidFill>
        <a:schemeClr val="accent4">
          <a:shade val="70000"/>
          <a:satMod val="150000"/>
        </a:schemeClr>
      </a:solidFill>
      <a:prstDash val="solid"/>
    </a:ln>
    <a:effectLst>
      <a:outerShdw blurRad="50800" dist="25000" dir="5400000" rotWithShape="0">
        <a:srgbClr val="000000">
          <a:alpha val="40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/>
              <a:t>Intradepartmental Communication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'C:\Documents and Settings\student\Desktop\Dissertation Report\[PSC ANALYSIS.xlsx]Sheet3'!$K$49</c:f>
              <c:strCache>
                <c:ptCount val="1"/>
                <c:pt idx="0">
                  <c:v>Never </c:v>
                </c:pt>
              </c:strCache>
            </c:strRef>
          </c:tx>
          <c:cat>
            <c:strRef>
              <c:f>'C:\Documents and Settings\student\Desktop\Dissertation Report\[PSC ANALYSIS.xlsx]Sheet3'!$J$50:$J$56</c:f>
              <c:strCache>
                <c:ptCount val="7"/>
                <c:pt idx="0">
                  <c:v> Feedback on changes provided</c:v>
                </c:pt>
                <c:pt idx="2">
                  <c:v>     Communication of errors happening in unit</c:v>
                </c:pt>
                <c:pt idx="4">
                  <c:v>   Freedom to question authority</c:v>
                </c:pt>
                <c:pt idx="6">
                  <c:v>Fear of questioning</c:v>
                </c:pt>
              </c:strCache>
            </c:strRef>
          </c:cat>
          <c:val>
            <c:numRef>
              <c:f>'C:\Documents and Settings\student\Desktop\Dissertation Report\[PSC ANALYSIS.xlsx]Sheet3'!$K$50:$K$56</c:f>
              <c:numCache>
                <c:formatCode>General</c:formatCode>
                <c:ptCount val="7"/>
                <c:pt idx="0">
                  <c:v>19</c:v>
                </c:pt>
                <c:pt idx="2">
                  <c:v>16</c:v>
                </c:pt>
                <c:pt idx="4">
                  <c:v>27</c:v>
                </c:pt>
                <c:pt idx="6">
                  <c:v>34</c:v>
                </c:pt>
              </c:numCache>
            </c:numRef>
          </c:val>
        </c:ser>
        <c:ser>
          <c:idx val="1"/>
          <c:order val="1"/>
          <c:tx>
            <c:strRef>
              <c:f>'C:\Documents and Settings\student\Desktop\Dissertation Report\[PSC ANALYSIS.xlsx]Sheet3'!$L$49</c:f>
              <c:strCache>
                <c:ptCount val="1"/>
                <c:pt idx="0">
                  <c:v>Rarely  </c:v>
                </c:pt>
              </c:strCache>
            </c:strRef>
          </c:tx>
          <c:cat>
            <c:strRef>
              <c:f>'C:\Documents and Settings\student\Desktop\Dissertation Report\[PSC ANALYSIS.xlsx]Sheet3'!$J$50:$J$56</c:f>
              <c:strCache>
                <c:ptCount val="7"/>
                <c:pt idx="0">
                  <c:v> Feedback on changes provided</c:v>
                </c:pt>
                <c:pt idx="2">
                  <c:v>     Communication of errors happening in unit</c:v>
                </c:pt>
                <c:pt idx="4">
                  <c:v>   Freedom to question authority</c:v>
                </c:pt>
                <c:pt idx="6">
                  <c:v>Fear of questioning</c:v>
                </c:pt>
              </c:strCache>
            </c:strRef>
          </c:cat>
          <c:val>
            <c:numRef>
              <c:f>'C:\Documents and Settings\student\Desktop\Dissertation Report\[PSC ANALYSIS.xlsx]Sheet3'!$L$50:$L$56</c:f>
              <c:numCache>
                <c:formatCode>General</c:formatCode>
                <c:ptCount val="7"/>
                <c:pt idx="0">
                  <c:v>23</c:v>
                </c:pt>
                <c:pt idx="2">
                  <c:v>11</c:v>
                </c:pt>
                <c:pt idx="4">
                  <c:v>29</c:v>
                </c:pt>
                <c:pt idx="6">
                  <c:v>26</c:v>
                </c:pt>
              </c:numCache>
            </c:numRef>
          </c:val>
        </c:ser>
        <c:ser>
          <c:idx val="2"/>
          <c:order val="2"/>
          <c:tx>
            <c:strRef>
              <c:f>'C:\Documents and Settings\student\Desktop\Dissertation Report\[PSC ANALYSIS.xlsx]Sheet3'!$M$49</c:f>
              <c:strCache>
                <c:ptCount val="1"/>
                <c:pt idx="0">
                  <c:v>Sometimes</c:v>
                </c:pt>
              </c:strCache>
            </c:strRef>
          </c:tx>
          <c:cat>
            <c:strRef>
              <c:f>'C:\Documents and Settings\student\Desktop\Dissertation Report\[PSC ANALYSIS.xlsx]Sheet3'!$J$50:$J$56</c:f>
              <c:strCache>
                <c:ptCount val="7"/>
                <c:pt idx="0">
                  <c:v> Feedback on changes provided</c:v>
                </c:pt>
                <c:pt idx="2">
                  <c:v>     Communication of errors happening in unit</c:v>
                </c:pt>
                <c:pt idx="4">
                  <c:v>   Freedom to question authority</c:v>
                </c:pt>
                <c:pt idx="6">
                  <c:v>Fear of questioning</c:v>
                </c:pt>
              </c:strCache>
            </c:strRef>
          </c:cat>
          <c:val>
            <c:numRef>
              <c:f>'C:\Documents and Settings\student\Desktop\Dissertation Report\[PSC ANALYSIS.xlsx]Sheet3'!$M$50:$M$56</c:f>
              <c:numCache>
                <c:formatCode>General</c:formatCode>
                <c:ptCount val="7"/>
                <c:pt idx="0">
                  <c:v>50</c:v>
                </c:pt>
                <c:pt idx="2">
                  <c:v>34</c:v>
                </c:pt>
                <c:pt idx="4">
                  <c:v>26</c:v>
                </c:pt>
                <c:pt idx="6">
                  <c:v>13</c:v>
                </c:pt>
              </c:numCache>
            </c:numRef>
          </c:val>
        </c:ser>
        <c:ser>
          <c:idx val="3"/>
          <c:order val="3"/>
          <c:tx>
            <c:strRef>
              <c:f>'C:\Documents and Settings\student\Desktop\Dissertation Report\[PSC ANALYSIS.xlsx]Sheet3'!$N$49</c:f>
              <c:strCache>
                <c:ptCount val="1"/>
                <c:pt idx="0">
                  <c:v>Most of the times   </c:v>
                </c:pt>
              </c:strCache>
            </c:strRef>
          </c:tx>
          <c:cat>
            <c:strRef>
              <c:f>'C:\Documents and Settings\student\Desktop\Dissertation Report\[PSC ANALYSIS.xlsx]Sheet3'!$J$50:$J$56</c:f>
              <c:strCache>
                <c:ptCount val="7"/>
                <c:pt idx="0">
                  <c:v> Feedback on changes provided</c:v>
                </c:pt>
                <c:pt idx="2">
                  <c:v>     Communication of errors happening in unit</c:v>
                </c:pt>
                <c:pt idx="4">
                  <c:v>   Freedom to question authority</c:v>
                </c:pt>
                <c:pt idx="6">
                  <c:v>Fear of questioning</c:v>
                </c:pt>
              </c:strCache>
            </c:strRef>
          </c:cat>
          <c:val>
            <c:numRef>
              <c:f>'C:\Documents and Settings\student\Desktop\Dissertation Report\[PSC ANALYSIS.xlsx]Sheet3'!$N$50:$N$56</c:f>
              <c:numCache>
                <c:formatCode>General</c:formatCode>
                <c:ptCount val="7"/>
                <c:pt idx="0">
                  <c:v>7</c:v>
                </c:pt>
                <c:pt idx="2">
                  <c:v>21</c:v>
                </c:pt>
                <c:pt idx="4">
                  <c:v>13</c:v>
                </c:pt>
                <c:pt idx="6">
                  <c:v>23</c:v>
                </c:pt>
              </c:numCache>
            </c:numRef>
          </c:val>
        </c:ser>
        <c:ser>
          <c:idx val="4"/>
          <c:order val="4"/>
          <c:tx>
            <c:strRef>
              <c:f>'C:\Documents and Settings\student\Desktop\Dissertation Report\[PSC ANALYSIS.xlsx]Sheet3'!$O$49</c:f>
              <c:strCache>
                <c:ptCount val="1"/>
                <c:pt idx="0">
                  <c:v>Always</c:v>
                </c:pt>
              </c:strCache>
            </c:strRef>
          </c:tx>
          <c:cat>
            <c:strRef>
              <c:f>'C:\Documents and Settings\student\Desktop\Dissertation Report\[PSC ANALYSIS.xlsx]Sheet3'!$J$50:$J$56</c:f>
              <c:strCache>
                <c:ptCount val="7"/>
                <c:pt idx="0">
                  <c:v> Feedback on changes provided</c:v>
                </c:pt>
                <c:pt idx="2">
                  <c:v>     Communication of errors happening in unit</c:v>
                </c:pt>
                <c:pt idx="4">
                  <c:v>   Freedom to question authority</c:v>
                </c:pt>
                <c:pt idx="6">
                  <c:v>Fear of questioning</c:v>
                </c:pt>
              </c:strCache>
            </c:strRef>
          </c:cat>
          <c:val>
            <c:numRef>
              <c:f>'C:\Documents and Settings\student\Desktop\Dissertation Report\[PSC ANALYSIS.xlsx]Sheet3'!$O$50:$O$56</c:f>
              <c:numCache>
                <c:formatCode>General</c:formatCode>
                <c:ptCount val="7"/>
                <c:pt idx="0">
                  <c:v>1</c:v>
                </c:pt>
                <c:pt idx="2">
                  <c:v>17</c:v>
                </c:pt>
                <c:pt idx="4">
                  <c:v>5</c:v>
                </c:pt>
                <c:pt idx="6">
                  <c:v>4</c:v>
                </c:pt>
              </c:numCache>
            </c:numRef>
          </c:val>
        </c:ser>
        <c:axId val="66463232"/>
        <c:axId val="66464768"/>
      </c:barChart>
      <c:catAx>
        <c:axId val="66463232"/>
        <c:scaling>
          <c:orientation val="minMax"/>
        </c:scaling>
        <c:axPos val="b"/>
        <c:majorTickMark val="none"/>
        <c:tickLblPos val="nextTo"/>
        <c:crossAx val="66464768"/>
        <c:crosses val="autoZero"/>
        <c:auto val="1"/>
        <c:lblAlgn val="ctr"/>
        <c:lblOffset val="100"/>
      </c:catAx>
      <c:valAx>
        <c:axId val="6646476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6646323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spPr>
    <a:gradFill rotWithShape="1">
      <a:gsLst>
        <a:gs pos="0">
          <a:schemeClr val="accent3">
            <a:tint val="35000"/>
            <a:satMod val="260000"/>
          </a:schemeClr>
        </a:gs>
        <a:gs pos="30000">
          <a:schemeClr val="accent3">
            <a:tint val="38000"/>
            <a:satMod val="260000"/>
          </a:schemeClr>
        </a:gs>
        <a:gs pos="75000">
          <a:schemeClr val="accent3">
            <a:tint val="55000"/>
            <a:satMod val="255000"/>
          </a:schemeClr>
        </a:gs>
        <a:gs pos="100000">
          <a:schemeClr val="accent3">
            <a:tint val="70000"/>
            <a:satMod val="255000"/>
          </a:schemeClr>
        </a:gs>
      </a:gsLst>
      <a:path path="circle">
        <a:fillToRect l="5000" t="100000" r="120000" b="10000"/>
      </a:path>
    </a:gradFill>
    <a:ln w="12700" cap="flat" cmpd="sng" algn="ctr">
      <a:solidFill>
        <a:schemeClr val="accent3"/>
      </a:solidFill>
      <a:prstDash val="solid"/>
    </a:ln>
    <a:effectLst>
      <a:outerShdw blurRad="50800" dist="25000" dir="5400000" rotWithShape="0">
        <a:srgbClr val="000000">
          <a:alpha val="40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Efforts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of management towards patient safety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'C:\Documents and Settings\student\Desktop\Dissertation Report\[PSC ANALYSIS.xlsx]Sheet3'!$K$60</c:f>
              <c:strCache>
                <c:ptCount val="1"/>
                <c:pt idx="0">
                  <c:v>Never </c:v>
                </c:pt>
              </c:strCache>
            </c:strRef>
          </c:tx>
          <c:cat>
            <c:strRef>
              <c:f>'C:\Documents and Settings\student\Desktop\Dissertation Report\[PSC ANALYSIS.xlsx]Sheet3'!$J$61:$J$64</c:f>
              <c:strCache>
                <c:ptCount val="4"/>
                <c:pt idx="0">
                  <c:v>     Training provided on patient safety</c:v>
                </c:pt>
                <c:pt idx="1">
                  <c:v>Good interunit coordination</c:v>
                </c:pt>
                <c:pt idx="2">
                  <c:v> Coordination and communication problems while transferring patients</c:v>
                </c:pt>
                <c:pt idx="3">
                  <c:v>Management takes strict action if patient safety compromised</c:v>
                </c:pt>
              </c:strCache>
            </c:strRef>
          </c:cat>
          <c:val>
            <c:numRef>
              <c:f>'C:\Documents and Settings\student\Desktop\Dissertation Report\[PSC ANALYSIS.xlsx]Sheet3'!$K$61:$K$64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44</c:v>
                </c:pt>
                <c:pt idx="3">
                  <c:v>6</c:v>
                </c:pt>
              </c:numCache>
            </c:numRef>
          </c:val>
        </c:ser>
        <c:ser>
          <c:idx val="1"/>
          <c:order val="1"/>
          <c:tx>
            <c:strRef>
              <c:f>'C:\Documents and Settings\student\Desktop\Dissertation Report\[PSC ANALYSIS.xlsx]Sheet3'!$L$60</c:f>
              <c:strCache>
                <c:ptCount val="1"/>
                <c:pt idx="0">
                  <c:v>Rarely  </c:v>
                </c:pt>
              </c:strCache>
            </c:strRef>
          </c:tx>
          <c:cat>
            <c:strRef>
              <c:f>'C:\Documents and Settings\student\Desktop\Dissertation Report\[PSC ANALYSIS.xlsx]Sheet3'!$J$61:$J$64</c:f>
              <c:strCache>
                <c:ptCount val="4"/>
                <c:pt idx="0">
                  <c:v>     Training provided on patient safety</c:v>
                </c:pt>
                <c:pt idx="1">
                  <c:v>Good interunit coordination</c:v>
                </c:pt>
                <c:pt idx="2">
                  <c:v> Coordination and communication problems while transferring patients</c:v>
                </c:pt>
                <c:pt idx="3">
                  <c:v>Management takes strict action if patient safety compromised</c:v>
                </c:pt>
              </c:strCache>
            </c:strRef>
          </c:cat>
          <c:val>
            <c:numRef>
              <c:f>'C:\Documents and Settings\student\Desktop\Dissertation Report\[PSC ANALYSIS.xlsx]Sheet3'!$L$61:$L$64</c:f>
              <c:numCache>
                <c:formatCode>General</c:formatCode>
                <c:ptCount val="4"/>
                <c:pt idx="0">
                  <c:v>8</c:v>
                </c:pt>
                <c:pt idx="1">
                  <c:v>3</c:v>
                </c:pt>
                <c:pt idx="2">
                  <c:v>21</c:v>
                </c:pt>
                <c:pt idx="3">
                  <c:v>17</c:v>
                </c:pt>
              </c:numCache>
            </c:numRef>
          </c:val>
        </c:ser>
        <c:ser>
          <c:idx val="2"/>
          <c:order val="2"/>
          <c:tx>
            <c:strRef>
              <c:f>'C:\Documents and Settings\student\Desktop\Dissertation Report\[PSC ANALYSIS.xlsx]Sheet3'!$M$60</c:f>
              <c:strCache>
                <c:ptCount val="1"/>
                <c:pt idx="0">
                  <c:v>Sometimes</c:v>
                </c:pt>
              </c:strCache>
            </c:strRef>
          </c:tx>
          <c:cat>
            <c:strRef>
              <c:f>'C:\Documents and Settings\student\Desktop\Dissertation Report\[PSC ANALYSIS.xlsx]Sheet3'!$J$61:$J$64</c:f>
              <c:strCache>
                <c:ptCount val="4"/>
                <c:pt idx="0">
                  <c:v>     Training provided on patient safety</c:v>
                </c:pt>
                <c:pt idx="1">
                  <c:v>Good interunit coordination</c:v>
                </c:pt>
                <c:pt idx="2">
                  <c:v> Coordination and communication problems while transferring patients</c:v>
                </c:pt>
                <c:pt idx="3">
                  <c:v>Management takes strict action if patient safety compromised</c:v>
                </c:pt>
              </c:strCache>
            </c:strRef>
          </c:cat>
          <c:val>
            <c:numRef>
              <c:f>'C:\Documents and Settings\student\Desktop\Dissertation Report\[PSC ANALYSIS.xlsx]Sheet3'!$M$61:$M$64</c:f>
              <c:numCache>
                <c:formatCode>General</c:formatCode>
                <c:ptCount val="4"/>
                <c:pt idx="0">
                  <c:v>61</c:v>
                </c:pt>
                <c:pt idx="1">
                  <c:v>20</c:v>
                </c:pt>
                <c:pt idx="2">
                  <c:v>16</c:v>
                </c:pt>
                <c:pt idx="3">
                  <c:v>54</c:v>
                </c:pt>
              </c:numCache>
            </c:numRef>
          </c:val>
        </c:ser>
        <c:ser>
          <c:idx val="3"/>
          <c:order val="3"/>
          <c:tx>
            <c:strRef>
              <c:f>'C:\Documents and Settings\student\Desktop\Dissertation Report\[PSC ANALYSIS.xlsx]Sheet3'!$N$60</c:f>
              <c:strCache>
                <c:ptCount val="1"/>
                <c:pt idx="0">
                  <c:v>Most of the times   </c:v>
                </c:pt>
              </c:strCache>
            </c:strRef>
          </c:tx>
          <c:cat>
            <c:strRef>
              <c:f>'C:\Documents and Settings\student\Desktop\Dissertation Report\[PSC ANALYSIS.xlsx]Sheet3'!$J$61:$J$64</c:f>
              <c:strCache>
                <c:ptCount val="4"/>
                <c:pt idx="0">
                  <c:v>     Training provided on patient safety</c:v>
                </c:pt>
                <c:pt idx="1">
                  <c:v>Good interunit coordination</c:v>
                </c:pt>
                <c:pt idx="2">
                  <c:v> Coordination and communication problems while transferring patients</c:v>
                </c:pt>
                <c:pt idx="3">
                  <c:v>Management takes strict action if patient safety compromised</c:v>
                </c:pt>
              </c:strCache>
            </c:strRef>
          </c:cat>
          <c:val>
            <c:numRef>
              <c:f>'C:\Documents and Settings\student\Desktop\Dissertation Report\[PSC ANALYSIS.xlsx]Sheet3'!$N$61:$N$64</c:f>
              <c:numCache>
                <c:formatCode>General</c:formatCode>
                <c:ptCount val="4"/>
                <c:pt idx="0">
                  <c:v>19</c:v>
                </c:pt>
                <c:pt idx="1">
                  <c:v>50</c:v>
                </c:pt>
                <c:pt idx="2">
                  <c:v>11</c:v>
                </c:pt>
                <c:pt idx="3">
                  <c:v>19</c:v>
                </c:pt>
              </c:numCache>
            </c:numRef>
          </c:val>
        </c:ser>
        <c:ser>
          <c:idx val="4"/>
          <c:order val="4"/>
          <c:tx>
            <c:strRef>
              <c:f>'C:\Documents and Settings\student\Desktop\Dissertation Report\[PSC ANALYSIS.xlsx]Sheet3'!$O$60</c:f>
              <c:strCache>
                <c:ptCount val="1"/>
                <c:pt idx="0">
                  <c:v>Always</c:v>
                </c:pt>
              </c:strCache>
            </c:strRef>
          </c:tx>
          <c:cat>
            <c:strRef>
              <c:f>'C:\Documents and Settings\student\Desktop\Dissertation Report\[PSC ANALYSIS.xlsx]Sheet3'!$J$61:$J$64</c:f>
              <c:strCache>
                <c:ptCount val="4"/>
                <c:pt idx="0">
                  <c:v>     Training provided on patient safety</c:v>
                </c:pt>
                <c:pt idx="1">
                  <c:v>Good interunit coordination</c:v>
                </c:pt>
                <c:pt idx="2">
                  <c:v> Coordination and communication problems while transferring patients</c:v>
                </c:pt>
                <c:pt idx="3">
                  <c:v>Management takes strict action if patient safety compromised</c:v>
                </c:pt>
              </c:strCache>
            </c:strRef>
          </c:cat>
          <c:val>
            <c:numRef>
              <c:f>'C:\Documents and Settings\student\Desktop\Dissertation Report\[PSC ANALYSIS.xlsx]Sheet3'!$O$61:$O$64</c:f>
              <c:numCache>
                <c:formatCode>General</c:formatCode>
                <c:ptCount val="4"/>
                <c:pt idx="0">
                  <c:v>10</c:v>
                </c:pt>
                <c:pt idx="1">
                  <c:v>24</c:v>
                </c:pt>
                <c:pt idx="2">
                  <c:v>8</c:v>
                </c:pt>
                <c:pt idx="3">
                  <c:v>4</c:v>
                </c:pt>
              </c:numCache>
            </c:numRef>
          </c:val>
        </c:ser>
        <c:axId val="66596224"/>
        <c:axId val="66602112"/>
      </c:barChart>
      <c:catAx>
        <c:axId val="66596224"/>
        <c:scaling>
          <c:orientation val="minMax"/>
        </c:scaling>
        <c:axPos val="b"/>
        <c:majorTickMark val="none"/>
        <c:tickLblPos val="nextTo"/>
        <c:crossAx val="66602112"/>
        <c:crosses val="autoZero"/>
        <c:auto val="1"/>
        <c:lblAlgn val="ctr"/>
        <c:lblOffset val="100"/>
      </c:catAx>
      <c:valAx>
        <c:axId val="6660211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0.10204081632653061"/>
              <c:y val="0.23559238998377921"/>
            </c:manualLayout>
          </c:layout>
        </c:title>
        <c:numFmt formatCode="General" sourceLinked="1"/>
        <c:majorTickMark val="none"/>
        <c:tickLblPos val="nextTo"/>
        <c:crossAx val="6659622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spPr>
    <a:solidFill>
      <a:schemeClr val="dk1"/>
    </a:solidFill>
    <a:ln w="25400" cap="flat" cmpd="sng" algn="ctr">
      <a:solidFill>
        <a:schemeClr val="dk1">
          <a:shade val="50000"/>
        </a:schemeClr>
      </a:solidFill>
      <a:prstDash val="solid"/>
    </a:ln>
    <a:effectLst/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4360CB-C337-4F0D-A5C4-36B7EAD6A61F}" type="doc">
      <dgm:prSet loTypeId="urn:microsoft.com/office/officeart/2005/8/layout/venn1" loCatId="relationship" qsTypeId="urn:microsoft.com/office/officeart/2005/8/quickstyle/simple1" qsCatId="simple" csTypeId="urn:microsoft.com/office/officeart/2005/8/colors/colorful1" csCatId="colorful" phldr="1"/>
      <dgm:spPr/>
    </dgm:pt>
    <dgm:pt modelId="{89271BE9-097C-45B5-BE7A-48CEC61E7EBB}">
      <dgm:prSet phldrT="[Text]" custT="1"/>
      <dgm:spPr/>
      <dgm:t>
        <a:bodyPr/>
        <a:lstStyle/>
        <a:p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Facility &amp; equipment safety</a:t>
          </a:r>
          <a:endParaRPr lang="en-US" sz="1400" dirty="0">
            <a:latin typeface="Times New Roman" pitchFamily="18" charset="0"/>
            <a:cs typeface="Times New Roman" pitchFamily="18" charset="0"/>
          </a:endParaRPr>
        </a:p>
      </dgm:t>
    </dgm:pt>
    <dgm:pt modelId="{BD4F99CF-F1B2-4841-8198-4D8D9694D008}" type="parTrans" cxnId="{939249CD-9D6F-428D-BB83-DD1C3ECA6F68}">
      <dgm:prSet/>
      <dgm:spPr/>
      <dgm:t>
        <a:bodyPr/>
        <a:lstStyle/>
        <a:p>
          <a:endParaRPr lang="en-US"/>
        </a:p>
      </dgm:t>
    </dgm:pt>
    <dgm:pt modelId="{EA49CD61-4428-4D3C-A319-920F6265FF33}" type="sibTrans" cxnId="{939249CD-9D6F-428D-BB83-DD1C3ECA6F68}">
      <dgm:prSet/>
      <dgm:spPr/>
      <dgm:t>
        <a:bodyPr/>
        <a:lstStyle/>
        <a:p>
          <a:endParaRPr lang="en-US"/>
        </a:p>
      </dgm:t>
    </dgm:pt>
    <dgm:pt modelId="{2B00DDA2-F2E6-4FD4-9F82-4FC33B011267}">
      <dgm:prSet phldrT="[Text]" custT="1"/>
      <dgm:spPr/>
      <dgm:t>
        <a:bodyPr/>
        <a:lstStyle/>
        <a:p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Knowledge &amp; Skills</a:t>
          </a:r>
        </a:p>
      </dgm:t>
    </dgm:pt>
    <dgm:pt modelId="{3FAD0459-FEA8-48D3-ADBA-95B0C5FD9DFE}" type="parTrans" cxnId="{776C685C-C150-4A07-B7E8-933A09DA5FA9}">
      <dgm:prSet/>
      <dgm:spPr/>
      <dgm:t>
        <a:bodyPr/>
        <a:lstStyle/>
        <a:p>
          <a:endParaRPr lang="en-US"/>
        </a:p>
      </dgm:t>
    </dgm:pt>
    <dgm:pt modelId="{B60011DA-C0AD-4D02-BD2B-5B1B4DD2E3C5}" type="sibTrans" cxnId="{776C685C-C150-4A07-B7E8-933A09DA5FA9}">
      <dgm:prSet/>
      <dgm:spPr/>
      <dgm:t>
        <a:bodyPr/>
        <a:lstStyle/>
        <a:p>
          <a:endParaRPr lang="en-US"/>
        </a:p>
      </dgm:t>
    </dgm:pt>
    <dgm:pt modelId="{ED5A7A35-E6EF-4812-BF46-2A712BF08EF7}">
      <dgm:prSet phldrT="[Text]" custT="1"/>
      <dgm:spPr/>
      <dgm:t>
        <a:bodyPr/>
        <a:lstStyle/>
        <a:p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Organizational Culture</a:t>
          </a:r>
        </a:p>
      </dgm:t>
    </dgm:pt>
    <dgm:pt modelId="{B5A17A44-6F46-40AF-B665-0C5031A3DEED}" type="parTrans" cxnId="{C5B599D6-1AC4-4277-9410-76F12DC8D472}">
      <dgm:prSet/>
      <dgm:spPr/>
      <dgm:t>
        <a:bodyPr/>
        <a:lstStyle/>
        <a:p>
          <a:endParaRPr lang="en-US"/>
        </a:p>
      </dgm:t>
    </dgm:pt>
    <dgm:pt modelId="{C8DAC312-718D-4073-873F-4AE2498045C7}" type="sibTrans" cxnId="{C5B599D6-1AC4-4277-9410-76F12DC8D472}">
      <dgm:prSet/>
      <dgm:spPr/>
      <dgm:t>
        <a:bodyPr/>
        <a:lstStyle/>
        <a:p>
          <a:endParaRPr lang="en-US"/>
        </a:p>
      </dgm:t>
    </dgm:pt>
    <dgm:pt modelId="{AB8B6280-A6A9-4293-82C5-A703A1BE7AE9}" type="pres">
      <dgm:prSet presAssocID="{184360CB-C337-4F0D-A5C4-36B7EAD6A61F}" presName="compositeShape" presStyleCnt="0">
        <dgm:presLayoutVars>
          <dgm:chMax val="7"/>
          <dgm:dir/>
          <dgm:resizeHandles val="exact"/>
        </dgm:presLayoutVars>
      </dgm:prSet>
      <dgm:spPr/>
    </dgm:pt>
    <dgm:pt modelId="{DA9DF298-AA1D-4253-9949-854B491AC8A6}" type="pres">
      <dgm:prSet presAssocID="{89271BE9-097C-45B5-BE7A-48CEC61E7EBB}" presName="circ1" presStyleLbl="vennNode1" presStyleIdx="0" presStyleCnt="3"/>
      <dgm:spPr/>
      <dgm:t>
        <a:bodyPr/>
        <a:lstStyle/>
        <a:p>
          <a:endParaRPr lang="en-US"/>
        </a:p>
      </dgm:t>
    </dgm:pt>
    <dgm:pt modelId="{80C04B9C-33C4-4052-BE14-679A941D592F}" type="pres">
      <dgm:prSet presAssocID="{89271BE9-097C-45B5-BE7A-48CEC61E7EB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0F39AD-38F1-4FD3-A74D-E701AFC7AD4C}" type="pres">
      <dgm:prSet presAssocID="{2B00DDA2-F2E6-4FD4-9F82-4FC33B011267}" presName="circ2" presStyleLbl="vennNode1" presStyleIdx="1" presStyleCnt="3"/>
      <dgm:spPr/>
      <dgm:t>
        <a:bodyPr/>
        <a:lstStyle/>
        <a:p>
          <a:endParaRPr lang="en-US"/>
        </a:p>
      </dgm:t>
    </dgm:pt>
    <dgm:pt modelId="{3FCF2242-EB4F-479F-941E-42085330D70A}" type="pres">
      <dgm:prSet presAssocID="{2B00DDA2-F2E6-4FD4-9F82-4FC33B011267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A6D203-C04B-45E7-A085-86AE443A7547}" type="pres">
      <dgm:prSet presAssocID="{ED5A7A35-E6EF-4812-BF46-2A712BF08EF7}" presName="circ3" presStyleLbl="vennNode1" presStyleIdx="2" presStyleCnt="3"/>
      <dgm:spPr/>
      <dgm:t>
        <a:bodyPr/>
        <a:lstStyle/>
        <a:p>
          <a:endParaRPr lang="en-US"/>
        </a:p>
      </dgm:t>
    </dgm:pt>
    <dgm:pt modelId="{E0E92E26-7786-49F2-93DF-E049A1D7D4A8}" type="pres">
      <dgm:prSet presAssocID="{ED5A7A35-E6EF-4812-BF46-2A712BF08EF7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32294FD-52BB-493C-8069-6ACE8B191971}" type="presOf" srcId="{89271BE9-097C-45B5-BE7A-48CEC61E7EBB}" destId="{DA9DF298-AA1D-4253-9949-854B491AC8A6}" srcOrd="0" destOrd="0" presId="urn:microsoft.com/office/officeart/2005/8/layout/venn1"/>
    <dgm:cxn modelId="{939249CD-9D6F-428D-BB83-DD1C3ECA6F68}" srcId="{184360CB-C337-4F0D-A5C4-36B7EAD6A61F}" destId="{89271BE9-097C-45B5-BE7A-48CEC61E7EBB}" srcOrd="0" destOrd="0" parTransId="{BD4F99CF-F1B2-4841-8198-4D8D9694D008}" sibTransId="{EA49CD61-4428-4D3C-A319-920F6265FF33}"/>
    <dgm:cxn modelId="{C08DA323-D5BC-47CB-ADA2-14645CE35335}" type="presOf" srcId="{ED5A7A35-E6EF-4812-BF46-2A712BF08EF7}" destId="{E0E92E26-7786-49F2-93DF-E049A1D7D4A8}" srcOrd="1" destOrd="0" presId="urn:microsoft.com/office/officeart/2005/8/layout/venn1"/>
    <dgm:cxn modelId="{C5B599D6-1AC4-4277-9410-76F12DC8D472}" srcId="{184360CB-C337-4F0D-A5C4-36B7EAD6A61F}" destId="{ED5A7A35-E6EF-4812-BF46-2A712BF08EF7}" srcOrd="2" destOrd="0" parTransId="{B5A17A44-6F46-40AF-B665-0C5031A3DEED}" sibTransId="{C8DAC312-718D-4073-873F-4AE2498045C7}"/>
    <dgm:cxn modelId="{6BEAB77B-DE1D-4FC0-86AE-796088F92775}" type="presOf" srcId="{89271BE9-097C-45B5-BE7A-48CEC61E7EBB}" destId="{80C04B9C-33C4-4052-BE14-679A941D592F}" srcOrd="1" destOrd="0" presId="urn:microsoft.com/office/officeart/2005/8/layout/venn1"/>
    <dgm:cxn modelId="{776C685C-C150-4A07-B7E8-933A09DA5FA9}" srcId="{184360CB-C337-4F0D-A5C4-36B7EAD6A61F}" destId="{2B00DDA2-F2E6-4FD4-9F82-4FC33B011267}" srcOrd="1" destOrd="0" parTransId="{3FAD0459-FEA8-48D3-ADBA-95B0C5FD9DFE}" sibTransId="{B60011DA-C0AD-4D02-BD2B-5B1B4DD2E3C5}"/>
    <dgm:cxn modelId="{7BB51E65-2ED8-4055-B16E-5E3A00C446A2}" type="presOf" srcId="{184360CB-C337-4F0D-A5C4-36B7EAD6A61F}" destId="{AB8B6280-A6A9-4293-82C5-A703A1BE7AE9}" srcOrd="0" destOrd="0" presId="urn:microsoft.com/office/officeart/2005/8/layout/venn1"/>
    <dgm:cxn modelId="{9E6A44CA-BBF3-4D18-9D93-6E74EB27AEB0}" type="presOf" srcId="{2B00DDA2-F2E6-4FD4-9F82-4FC33B011267}" destId="{FD0F39AD-38F1-4FD3-A74D-E701AFC7AD4C}" srcOrd="0" destOrd="0" presId="urn:microsoft.com/office/officeart/2005/8/layout/venn1"/>
    <dgm:cxn modelId="{8175091C-4FEC-48C9-9A6B-E635D7585708}" type="presOf" srcId="{2B00DDA2-F2E6-4FD4-9F82-4FC33B011267}" destId="{3FCF2242-EB4F-479F-941E-42085330D70A}" srcOrd="1" destOrd="0" presId="urn:microsoft.com/office/officeart/2005/8/layout/venn1"/>
    <dgm:cxn modelId="{17637684-DCB3-4261-81B4-5672F155FC7A}" type="presOf" srcId="{ED5A7A35-E6EF-4812-BF46-2A712BF08EF7}" destId="{BAA6D203-C04B-45E7-A085-86AE443A7547}" srcOrd="0" destOrd="0" presId="urn:microsoft.com/office/officeart/2005/8/layout/venn1"/>
    <dgm:cxn modelId="{8D5988FD-CD2F-43CF-8AD7-5969A4EDA8B6}" type="presParOf" srcId="{AB8B6280-A6A9-4293-82C5-A703A1BE7AE9}" destId="{DA9DF298-AA1D-4253-9949-854B491AC8A6}" srcOrd="0" destOrd="0" presId="urn:microsoft.com/office/officeart/2005/8/layout/venn1"/>
    <dgm:cxn modelId="{0BEC3C42-60C1-478E-8E24-EB01EF66AD4F}" type="presParOf" srcId="{AB8B6280-A6A9-4293-82C5-A703A1BE7AE9}" destId="{80C04B9C-33C4-4052-BE14-679A941D592F}" srcOrd="1" destOrd="0" presId="urn:microsoft.com/office/officeart/2005/8/layout/venn1"/>
    <dgm:cxn modelId="{F27C797E-048C-4326-B25A-640C3CD399D7}" type="presParOf" srcId="{AB8B6280-A6A9-4293-82C5-A703A1BE7AE9}" destId="{FD0F39AD-38F1-4FD3-A74D-E701AFC7AD4C}" srcOrd="2" destOrd="0" presId="urn:microsoft.com/office/officeart/2005/8/layout/venn1"/>
    <dgm:cxn modelId="{34CA7EB7-CB76-4C4A-813D-2CCECFF4D4D2}" type="presParOf" srcId="{AB8B6280-A6A9-4293-82C5-A703A1BE7AE9}" destId="{3FCF2242-EB4F-479F-941E-42085330D70A}" srcOrd="3" destOrd="0" presId="urn:microsoft.com/office/officeart/2005/8/layout/venn1"/>
    <dgm:cxn modelId="{2A5A5AD2-EA94-4DC0-8567-0C433BC67A08}" type="presParOf" srcId="{AB8B6280-A6A9-4293-82C5-A703A1BE7AE9}" destId="{BAA6D203-C04B-45E7-A085-86AE443A7547}" srcOrd="4" destOrd="0" presId="urn:microsoft.com/office/officeart/2005/8/layout/venn1"/>
    <dgm:cxn modelId="{9C680CFA-EBAB-4541-A984-628666073146}" type="presParOf" srcId="{AB8B6280-A6A9-4293-82C5-A703A1BE7AE9}" destId="{E0E92E26-7786-49F2-93DF-E049A1D7D4A8}" srcOrd="5" destOrd="0" presId="urn:microsoft.com/office/officeart/2005/8/layout/venn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A36DCF-72CB-4640-97CD-306E0FA811AF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EA842BF-30C6-4AD6-93AF-169784CDEDD7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Narayana Hrudayalaya Malla Reddy Hospital, Hyderabad</a:t>
          </a:r>
          <a:endParaRPr lang="en-US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6E145DC-754A-4CC2-BEF0-0C8B4BCA2C42}" type="parTrans" cxnId="{B8188C1E-2393-43C2-B80B-DFDDF3DC5DB0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F71FAFC-6DD7-49C9-AED8-1DA8B8504FA3}" type="sibTrans" cxnId="{B8188C1E-2393-43C2-B80B-DFDDF3DC5DB0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BBD4D82-D910-43EA-B5F8-B9FB6C48520A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Clinical Departments</a:t>
          </a:r>
          <a:endParaRPr lang="en-US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2B7C94C-AE7E-4182-BB87-C60D3393B9D4}" type="parTrans" cxnId="{DC29D110-F311-445E-8BF2-09CE5762CAE4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E544DA1-1A57-4F8C-8413-2577099DB177}" type="sibTrans" cxnId="{DC29D110-F311-445E-8BF2-09CE5762CAE4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5EDDD54-A580-440E-8FE4-7B7C8FABE91A}">
      <dgm:prSet phldrT="[Text]" custT="1"/>
      <dgm:spPr/>
      <dgm:t>
        <a:bodyPr/>
        <a:lstStyle/>
        <a:p>
          <a:r>
            <a: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Pharmacy</a:t>
          </a:r>
          <a:endParaRPr lang="en-US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7FAB83C-EC0E-45B7-8A62-C1B24C213EFC}" type="parTrans" cxnId="{5D3AECEE-E901-4020-8A2B-1039D16A1CA5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CBF78A9-4039-4A70-A5D9-7FBF03080B38}" type="sibTrans" cxnId="{5D3AECEE-E901-4020-8A2B-1039D16A1CA5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7D4C43F-A9D9-4FD7-B40B-97D5B3D43CE2}">
      <dgm:prSet phldrT="[Text]" custT="1"/>
      <dgm:spPr/>
      <dgm:t>
        <a:bodyPr/>
        <a:lstStyle/>
        <a:p>
          <a:r>
            <a: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Laboratory</a:t>
          </a:r>
          <a:endParaRPr lang="en-US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A76EAA3-3A15-44F6-878D-F55614EB1D5F}" type="parTrans" cxnId="{BAD8A14D-ED40-4873-9981-9498171B5562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8249681-2361-4E09-9697-8AB8CC9D2590}" type="sibTrans" cxnId="{BAD8A14D-ED40-4873-9981-9498171B5562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9B545D8-DB98-46EE-819B-C12B91073F54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Non Clinical Departments</a:t>
          </a:r>
          <a:endParaRPr lang="en-US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C10E022-A52E-48E4-84A6-F8AF9B609ABE}" type="parTrans" cxnId="{B49A0813-9EF7-45CE-A38D-23F4C87B61D9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98220F3-3C15-48F1-9097-8CF5F03B5123}" type="sibTrans" cxnId="{B49A0813-9EF7-45CE-A38D-23F4C87B61D9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008F1CB-7F5D-4393-87AE-9DC70C5A7101}">
      <dgm:prSet phldrT="[Text]" custT="1"/>
      <dgm:spPr/>
      <dgm:t>
        <a:bodyPr/>
        <a:lstStyle/>
        <a:p>
          <a:r>
            <a: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Imaging</a:t>
          </a:r>
          <a:endParaRPr lang="en-US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950AC6C-143E-446E-9BB1-638DB1F19B0E}" type="parTrans" cxnId="{21C03105-2A87-4516-965D-87693B1D8E50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317D1E6-EE15-4CD7-B580-7E086A677866}" type="sibTrans" cxnId="{21C03105-2A87-4516-965D-87693B1D8E50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455F418-7F06-4C16-985C-952AB4DE8C6D}">
      <dgm:prSet phldrT="[Text]" custT="1"/>
      <dgm:spPr/>
      <dgm:t>
        <a:bodyPr/>
        <a:lstStyle/>
        <a:p>
          <a:r>
            <a: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Nursing</a:t>
          </a:r>
          <a:endParaRPr lang="en-US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B28CF61-D914-4F02-86E9-BF948AC57AC8}" type="parTrans" cxnId="{EF046B1C-84D3-445C-A84A-C94FCA0432E3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4D3D603-67CA-4A0C-A517-F85BA858A8D9}" type="sibTrans" cxnId="{EF046B1C-84D3-445C-A84A-C94FCA0432E3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A6D6D22-B4D5-446F-B042-7B94BA00B996}" type="pres">
      <dgm:prSet presAssocID="{23A36DCF-72CB-4640-97CD-306E0FA811AF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8DDDB11-75B0-4CC8-8F79-5A4E31C413F0}" type="pres">
      <dgm:prSet presAssocID="{23A36DCF-72CB-4640-97CD-306E0FA811AF}" presName="hierFlow" presStyleCnt="0"/>
      <dgm:spPr/>
    </dgm:pt>
    <dgm:pt modelId="{9E341E49-7526-4E6B-AB02-6C105BD2CB80}" type="pres">
      <dgm:prSet presAssocID="{23A36DCF-72CB-4640-97CD-306E0FA811AF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962C42E2-6E74-48AA-8BA0-C4B95253AEA3}" type="pres">
      <dgm:prSet presAssocID="{8EA842BF-30C6-4AD6-93AF-169784CDEDD7}" presName="Name14" presStyleCnt="0"/>
      <dgm:spPr/>
    </dgm:pt>
    <dgm:pt modelId="{40F5B088-AA22-4969-B793-8368DDB7432F}" type="pres">
      <dgm:prSet presAssocID="{8EA842BF-30C6-4AD6-93AF-169784CDEDD7}" presName="level1Shape" presStyleLbl="node0" presStyleIdx="0" presStyleCnt="1" custScaleX="1813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9604F84-D331-4B62-84E5-14F264807B35}" type="pres">
      <dgm:prSet presAssocID="{8EA842BF-30C6-4AD6-93AF-169784CDEDD7}" presName="hierChild2" presStyleCnt="0"/>
      <dgm:spPr/>
    </dgm:pt>
    <dgm:pt modelId="{39F907A2-908A-4E0A-A00C-C822B731ED6C}" type="pres">
      <dgm:prSet presAssocID="{72B7C94C-AE7E-4182-BB87-C60D3393B9D4}" presName="Name19" presStyleLbl="parChTrans1D2" presStyleIdx="0" presStyleCnt="2"/>
      <dgm:spPr/>
      <dgm:t>
        <a:bodyPr/>
        <a:lstStyle/>
        <a:p>
          <a:endParaRPr lang="en-US"/>
        </a:p>
      </dgm:t>
    </dgm:pt>
    <dgm:pt modelId="{130EA63F-4DE9-441A-B655-F820AC8440EF}" type="pres">
      <dgm:prSet presAssocID="{9BBD4D82-D910-43EA-B5F8-B9FB6C48520A}" presName="Name21" presStyleCnt="0"/>
      <dgm:spPr/>
    </dgm:pt>
    <dgm:pt modelId="{46444C21-468A-4EB7-B735-D6928801A3CF}" type="pres">
      <dgm:prSet presAssocID="{9BBD4D82-D910-43EA-B5F8-B9FB6C48520A}" presName="level2Shape" presStyleLbl="node2" presStyleIdx="0" presStyleCnt="2"/>
      <dgm:spPr/>
      <dgm:t>
        <a:bodyPr/>
        <a:lstStyle/>
        <a:p>
          <a:endParaRPr lang="en-US"/>
        </a:p>
      </dgm:t>
    </dgm:pt>
    <dgm:pt modelId="{5D00FC38-8022-4780-B106-38B2EA34CA78}" type="pres">
      <dgm:prSet presAssocID="{9BBD4D82-D910-43EA-B5F8-B9FB6C48520A}" presName="hierChild3" presStyleCnt="0"/>
      <dgm:spPr/>
    </dgm:pt>
    <dgm:pt modelId="{F6FF6FD0-C745-4BD9-B4FD-66E437339312}" type="pres">
      <dgm:prSet presAssocID="{97FAB83C-EC0E-45B7-8A62-C1B24C213EFC}" presName="Name19" presStyleLbl="parChTrans1D3" presStyleIdx="0" presStyleCnt="4"/>
      <dgm:spPr/>
      <dgm:t>
        <a:bodyPr/>
        <a:lstStyle/>
        <a:p>
          <a:endParaRPr lang="en-US"/>
        </a:p>
      </dgm:t>
    </dgm:pt>
    <dgm:pt modelId="{64FC5D68-4B2E-4A57-8FD0-D5AE2A1A3587}" type="pres">
      <dgm:prSet presAssocID="{D5EDDD54-A580-440E-8FE4-7B7C8FABE91A}" presName="Name21" presStyleCnt="0"/>
      <dgm:spPr/>
    </dgm:pt>
    <dgm:pt modelId="{7B44966D-A482-4C8C-860D-37A4D76D95E5}" type="pres">
      <dgm:prSet presAssocID="{D5EDDD54-A580-440E-8FE4-7B7C8FABE91A}" presName="level2Shape" presStyleLbl="node3" presStyleIdx="0" presStyleCnt="4"/>
      <dgm:spPr/>
      <dgm:t>
        <a:bodyPr/>
        <a:lstStyle/>
        <a:p>
          <a:endParaRPr lang="en-US"/>
        </a:p>
      </dgm:t>
    </dgm:pt>
    <dgm:pt modelId="{151B22C4-2B8C-4428-B675-E7F57E6AE768}" type="pres">
      <dgm:prSet presAssocID="{D5EDDD54-A580-440E-8FE4-7B7C8FABE91A}" presName="hierChild3" presStyleCnt="0"/>
      <dgm:spPr/>
    </dgm:pt>
    <dgm:pt modelId="{DF8E6608-FB6F-49BB-AF29-6EEE8BC087DF}" type="pres">
      <dgm:prSet presAssocID="{6A76EAA3-3A15-44F6-878D-F55614EB1D5F}" presName="Name19" presStyleLbl="parChTrans1D3" presStyleIdx="1" presStyleCnt="4"/>
      <dgm:spPr/>
      <dgm:t>
        <a:bodyPr/>
        <a:lstStyle/>
        <a:p>
          <a:endParaRPr lang="en-US"/>
        </a:p>
      </dgm:t>
    </dgm:pt>
    <dgm:pt modelId="{E6CA0DC7-B635-4E04-B639-BB6BC6690A15}" type="pres">
      <dgm:prSet presAssocID="{57D4C43F-A9D9-4FD7-B40B-97D5B3D43CE2}" presName="Name21" presStyleCnt="0"/>
      <dgm:spPr/>
    </dgm:pt>
    <dgm:pt modelId="{925FB952-5FBB-4C0E-A208-45D33C913AA4}" type="pres">
      <dgm:prSet presAssocID="{57D4C43F-A9D9-4FD7-B40B-97D5B3D43CE2}" presName="level2Shape" presStyleLbl="node3" presStyleIdx="1" presStyleCnt="4"/>
      <dgm:spPr/>
      <dgm:t>
        <a:bodyPr/>
        <a:lstStyle/>
        <a:p>
          <a:endParaRPr lang="en-US"/>
        </a:p>
      </dgm:t>
    </dgm:pt>
    <dgm:pt modelId="{CB135AE3-6ED8-41D6-8D21-9421ED4076F9}" type="pres">
      <dgm:prSet presAssocID="{57D4C43F-A9D9-4FD7-B40B-97D5B3D43CE2}" presName="hierChild3" presStyleCnt="0"/>
      <dgm:spPr/>
    </dgm:pt>
    <dgm:pt modelId="{56AA94F5-073A-4ECF-ABA8-F327F2F3FE9D}" type="pres">
      <dgm:prSet presAssocID="{B950AC6C-143E-446E-9BB1-638DB1F19B0E}" presName="Name19" presStyleLbl="parChTrans1D3" presStyleIdx="2" presStyleCnt="4"/>
      <dgm:spPr/>
      <dgm:t>
        <a:bodyPr/>
        <a:lstStyle/>
        <a:p>
          <a:endParaRPr lang="en-US"/>
        </a:p>
      </dgm:t>
    </dgm:pt>
    <dgm:pt modelId="{BCD9A8C8-2059-4738-8FD2-4A5D36FF5D42}" type="pres">
      <dgm:prSet presAssocID="{3008F1CB-7F5D-4393-87AE-9DC70C5A7101}" presName="Name21" presStyleCnt="0"/>
      <dgm:spPr/>
    </dgm:pt>
    <dgm:pt modelId="{9E616153-422A-485F-A03A-A3A54EA02547}" type="pres">
      <dgm:prSet presAssocID="{3008F1CB-7F5D-4393-87AE-9DC70C5A7101}" presName="level2Shape" presStyleLbl="node3" presStyleIdx="2" presStyleCnt="4"/>
      <dgm:spPr/>
      <dgm:t>
        <a:bodyPr/>
        <a:lstStyle/>
        <a:p>
          <a:endParaRPr lang="en-US"/>
        </a:p>
      </dgm:t>
    </dgm:pt>
    <dgm:pt modelId="{5388D528-CB76-49CB-A2B4-39B3C466E2EB}" type="pres">
      <dgm:prSet presAssocID="{3008F1CB-7F5D-4393-87AE-9DC70C5A7101}" presName="hierChild3" presStyleCnt="0"/>
      <dgm:spPr/>
    </dgm:pt>
    <dgm:pt modelId="{E8C225B0-97CB-490A-B310-7275D0740FFF}" type="pres">
      <dgm:prSet presAssocID="{5B28CF61-D914-4F02-86E9-BF948AC57AC8}" presName="Name19" presStyleLbl="parChTrans1D3" presStyleIdx="3" presStyleCnt="4"/>
      <dgm:spPr/>
      <dgm:t>
        <a:bodyPr/>
        <a:lstStyle/>
        <a:p>
          <a:endParaRPr lang="en-US"/>
        </a:p>
      </dgm:t>
    </dgm:pt>
    <dgm:pt modelId="{22006CBF-A382-4B4F-B2D1-FFF76CF4096E}" type="pres">
      <dgm:prSet presAssocID="{F455F418-7F06-4C16-985C-952AB4DE8C6D}" presName="Name21" presStyleCnt="0"/>
      <dgm:spPr/>
    </dgm:pt>
    <dgm:pt modelId="{BFA5FA25-4A14-42A8-A0BE-07E2E565A091}" type="pres">
      <dgm:prSet presAssocID="{F455F418-7F06-4C16-985C-952AB4DE8C6D}" presName="level2Shape" presStyleLbl="node3" presStyleIdx="3" presStyleCnt="4"/>
      <dgm:spPr/>
      <dgm:t>
        <a:bodyPr/>
        <a:lstStyle/>
        <a:p>
          <a:endParaRPr lang="en-US"/>
        </a:p>
      </dgm:t>
    </dgm:pt>
    <dgm:pt modelId="{E44A580B-D25D-4E22-B67F-7E69A8132C39}" type="pres">
      <dgm:prSet presAssocID="{F455F418-7F06-4C16-985C-952AB4DE8C6D}" presName="hierChild3" presStyleCnt="0"/>
      <dgm:spPr/>
    </dgm:pt>
    <dgm:pt modelId="{71F64ACE-D1DF-430C-BE2D-C5B1B73F9A67}" type="pres">
      <dgm:prSet presAssocID="{4C10E022-A52E-48E4-84A6-F8AF9B609ABE}" presName="Name19" presStyleLbl="parChTrans1D2" presStyleIdx="1" presStyleCnt="2"/>
      <dgm:spPr/>
      <dgm:t>
        <a:bodyPr/>
        <a:lstStyle/>
        <a:p>
          <a:endParaRPr lang="en-US"/>
        </a:p>
      </dgm:t>
    </dgm:pt>
    <dgm:pt modelId="{93EAC4EB-6027-4B89-BB51-31AA8EF7B385}" type="pres">
      <dgm:prSet presAssocID="{59B545D8-DB98-46EE-819B-C12B91073F54}" presName="Name21" presStyleCnt="0"/>
      <dgm:spPr/>
    </dgm:pt>
    <dgm:pt modelId="{86ED4BAE-6A90-49AF-812E-A1BFB4D151D4}" type="pres">
      <dgm:prSet presAssocID="{59B545D8-DB98-46EE-819B-C12B91073F54}" presName="level2Shape" presStyleLbl="node2" presStyleIdx="1" presStyleCnt="2"/>
      <dgm:spPr/>
      <dgm:t>
        <a:bodyPr/>
        <a:lstStyle/>
        <a:p>
          <a:endParaRPr lang="en-US"/>
        </a:p>
      </dgm:t>
    </dgm:pt>
    <dgm:pt modelId="{AD3B7156-29BE-418C-AFA9-C022F88A2835}" type="pres">
      <dgm:prSet presAssocID="{59B545D8-DB98-46EE-819B-C12B91073F54}" presName="hierChild3" presStyleCnt="0"/>
      <dgm:spPr/>
    </dgm:pt>
    <dgm:pt modelId="{D48CD66D-C748-416F-BDED-9E1987A2DDD0}" type="pres">
      <dgm:prSet presAssocID="{23A36DCF-72CB-4640-97CD-306E0FA811AF}" presName="bgShapesFlow" presStyleCnt="0"/>
      <dgm:spPr/>
    </dgm:pt>
  </dgm:ptLst>
  <dgm:cxnLst>
    <dgm:cxn modelId="{5C983844-BDC3-4908-BAFD-F0D19305E505}" type="presOf" srcId="{8EA842BF-30C6-4AD6-93AF-169784CDEDD7}" destId="{40F5B088-AA22-4969-B793-8368DDB7432F}" srcOrd="0" destOrd="0" presId="urn:microsoft.com/office/officeart/2005/8/layout/hierarchy6"/>
    <dgm:cxn modelId="{EEA7EC6E-6018-471F-9C1C-162BF7804343}" type="presOf" srcId="{57D4C43F-A9D9-4FD7-B40B-97D5B3D43CE2}" destId="{925FB952-5FBB-4C0E-A208-45D33C913AA4}" srcOrd="0" destOrd="0" presId="urn:microsoft.com/office/officeart/2005/8/layout/hierarchy6"/>
    <dgm:cxn modelId="{B6F92D37-96BF-470C-96FE-C4F5AC143B90}" type="presOf" srcId="{B950AC6C-143E-446E-9BB1-638DB1F19B0E}" destId="{56AA94F5-073A-4ECF-ABA8-F327F2F3FE9D}" srcOrd="0" destOrd="0" presId="urn:microsoft.com/office/officeart/2005/8/layout/hierarchy6"/>
    <dgm:cxn modelId="{A850E7ED-E633-4A57-889A-D335FC834A1A}" type="presOf" srcId="{97FAB83C-EC0E-45B7-8A62-C1B24C213EFC}" destId="{F6FF6FD0-C745-4BD9-B4FD-66E437339312}" srcOrd="0" destOrd="0" presId="urn:microsoft.com/office/officeart/2005/8/layout/hierarchy6"/>
    <dgm:cxn modelId="{5D3AECEE-E901-4020-8A2B-1039D16A1CA5}" srcId="{9BBD4D82-D910-43EA-B5F8-B9FB6C48520A}" destId="{D5EDDD54-A580-440E-8FE4-7B7C8FABE91A}" srcOrd="0" destOrd="0" parTransId="{97FAB83C-EC0E-45B7-8A62-C1B24C213EFC}" sibTransId="{5CBF78A9-4039-4A70-A5D9-7FBF03080B38}"/>
    <dgm:cxn modelId="{8B07A7B0-F8A5-41B1-8C71-68E909017E26}" type="presOf" srcId="{F455F418-7F06-4C16-985C-952AB4DE8C6D}" destId="{BFA5FA25-4A14-42A8-A0BE-07E2E565A091}" srcOrd="0" destOrd="0" presId="urn:microsoft.com/office/officeart/2005/8/layout/hierarchy6"/>
    <dgm:cxn modelId="{B6092D88-C2CD-4E48-915B-FECF725A2310}" type="presOf" srcId="{23A36DCF-72CB-4640-97CD-306E0FA811AF}" destId="{6A6D6D22-B4D5-446F-B042-7B94BA00B996}" srcOrd="0" destOrd="0" presId="urn:microsoft.com/office/officeart/2005/8/layout/hierarchy6"/>
    <dgm:cxn modelId="{AE0977B2-765E-47B3-80B8-D72E93E63693}" type="presOf" srcId="{9BBD4D82-D910-43EA-B5F8-B9FB6C48520A}" destId="{46444C21-468A-4EB7-B735-D6928801A3CF}" srcOrd="0" destOrd="0" presId="urn:microsoft.com/office/officeart/2005/8/layout/hierarchy6"/>
    <dgm:cxn modelId="{DC29D110-F311-445E-8BF2-09CE5762CAE4}" srcId="{8EA842BF-30C6-4AD6-93AF-169784CDEDD7}" destId="{9BBD4D82-D910-43EA-B5F8-B9FB6C48520A}" srcOrd="0" destOrd="0" parTransId="{72B7C94C-AE7E-4182-BB87-C60D3393B9D4}" sibTransId="{8E544DA1-1A57-4F8C-8413-2577099DB177}"/>
    <dgm:cxn modelId="{34C54C54-24F9-43F1-8918-0E3905ED3FE7}" type="presOf" srcId="{4C10E022-A52E-48E4-84A6-F8AF9B609ABE}" destId="{71F64ACE-D1DF-430C-BE2D-C5B1B73F9A67}" srcOrd="0" destOrd="0" presId="urn:microsoft.com/office/officeart/2005/8/layout/hierarchy6"/>
    <dgm:cxn modelId="{BAD8A14D-ED40-4873-9981-9498171B5562}" srcId="{9BBD4D82-D910-43EA-B5F8-B9FB6C48520A}" destId="{57D4C43F-A9D9-4FD7-B40B-97D5B3D43CE2}" srcOrd="1" destOrd="0" parTransId="{6A76EAA3-3A15-44F6-878D-F55614EB1D5F}" sibTransId="{08249681-2361-4E09-9697-8AB8CC9D2590}"/>
    <dgm:cxn modelId="{EF046B1C-84D3-445C-A84A-C94FCA0432E3}" srcId="{9BBD4D82-D910-43EA-B5F8-B9FB6C48520A}" destId="{F455F418-7F06-4C16-985C-952AB4DE8C6D}" srcOrd="3" destOrd="0" parTransId="{5B28CF61-D914-4F02-86E9-BF948AC57AC8}" sibTransId="{A4D3D603-67CA-4A0C-A517-F85BA858A8D9}"/>
    <dgm:cxn modelId="{9A688195-DCA8-4896-9141-50529D712C83}" type="presOf" srcId="{3008F1CB-7F5D-4393-87AE-9DC70C5A7101}" destId="{9E616153-422A-485F-A03A-A3A54EA02547}" srcOrd="0" destOrd="0" presId="urn:microsoft.com/office/officeart/2005/8/layout/hierarchy6"/>
    <dgm:cxn modelId="{F3E6BEA8-FA8A-4945-9C0E-6634BE83B473}" type="presOf" srcId="{72B7C94C-AE7E-4182-BB87-C60D3393B9D4}" destId="{39F907A2-908A-4E0A-A00C-C822B731ED6C}" srcOrd="0" destOrd="0" presId="urn:microsoft.com/office/officeart/2005/8/layout/hierarchy6"/>
    <dgm:cxn modelId="{FBB374ED-4004-48C9-A5CA-3220DFA5F7E8}" type="presOf" srcId="{6A76EAA3-3A15-44F6-878D-F55614EB1D5F}" destId="{DF8E6608-FB6F-49BB-AF29-6EEE8BC087DF}" srcOrd="0" destOrd="0" presId="urn:microsoft.com/office/officeart/2005/8/layout/hierarchy6"/>
    <dgm:cxn modelId="{B8188C1E-2393-43C2-B80B-DFDDF3DC5DB0}" srcId="{23A36DCF-72CB-4640-97CD-306E0FA811AF}" destId="{8EA842BF-30C6-4AD6-93AF-169784CDEDD7}" srcOrd="0" destOrd="0" parTransId="{46E145DC-754A-4CC2-BEF0-0C8B4BCA2C42}" sibTransId="{CF71FAFC-6DD7-49C9-AED8-1DA8B8504FA3}"/>
    <dgm:cxn modelId="{31AE5462-FB66-4B5A-BD67-45683467DEC1}" type="presOf" srcId="{5B28CF61-D914-4F02-86E9-BF948AC57AC8}" destId="{E8C225B0-97CB-490A-B310-7275D0740FFF}" srcOrd="0" destOrd="0" presId="urn:microsoft.com/office/officeart/2005/8/layout/hierarchy6"/>
    <dgm:cxn modelId="{B49A0813-9EF7-45CE-A38D-23F4C87B61D9}" srcId="{8EA842BF-30C6-4AD6-93AF-169784CDEDD7}" destId="{59B545D8-DB98-46EE-819B-C12B91073F54}" srcOrd="1" destOrd="0" parTransId="{4C10E022-A52E-48E4-84A6-F8AF9B609ABE}" sibTransId="{598220F3-3C15-48F1-9097-8CF5F03B5123}"/>
    <dgm:cxn modelId="{E6BC50E0-98FF-43A7-B49C-D7E3DE8C257A}" type="presOf" srcId="{D5EDDD54-A580-440E-8FE4-7B7C8FABE91A}" destId="{7B44966D-A482-4C8C-860D-37A4D76D95E5}" srcOrd="0" destOrd="0" presId="urn:microsoft.com/office/officeart/2005/8/layout/hierarchy6"/>
    <dgm:cxn modelId="{C4CCBB49-1D7F-4F08-8179-9C0AEDE51F07}" type="presOf" srcId="{59B545D8-DB98-46EE-819B-C12B91073F54}" destId="{86ED4BAE-6A90-49AF-812E-A1BFB4D151D4}" srcOrd="0" destOrd="0" presId="urn:microsoft.com/office/officeart/2005/8/layout/hierarchy6"/>
    <dgm:cxn modelId="{21C03105-2A87-4516-965D-87693B1D8E50}" srcId="{9BBD4D82-D910-43EA-B5F8-B9FB6C48520A}" destId="{3008F1CB-7F5D-4393-87AE-9DC70C5A7101}" srcOrd="2" destOrd="0" parTransId="{B950AC6C-143E-446E-9BB1-638DB1F19B0E}" sibTransId="{5317D1E6-EE15-4CD7-B580-7E086A677866}"/>
    <dgm:cxn modelId="{FDF76607-82B5-4072-9F6A-A072728669BB}" type="presParOf" srcId="{6A6D6D22-B4D5-446F-B042-7B94BA00B996}" destId="{48DDDB11-75B0-4CC8-8F79-5A4E31C413F0}" srcOrd="0" destOrd="0" presId="urn:microsoft.com/office/officeart/2005/8/layout/hierarchy6"/>
    <dgm:cxn modelId="{3458097C-40F5-41EA-9AE5-7F0B3003A50B}" type="presParOf" srcId="{48DDDB11-75B0-4CC8-8F79-5A4E31C413F0}" destId="{9E341E49-7526-4E6B-AB02-6C105BD2CB80}" srcOrd="0" destOrd="0" presId="urn:microsoft.com/office/officeart/2005/8/layout/hierarchy6"/>
    <dgm:cxn modelId="{E7F566E7-7E8D-4428-AD9F-7B085B2D69B1}" type="presParOf" srcId="{9E341E49-7526-4E6B-AB02-6C105BD2CB80}" destId="{962C42E2-6E74-48AA-8BA0-C4B95253AEA3}" srcOrd="0" destOrd="0" presId="urn:microsoft.com/office/officeart/2005/8/layout/hierarchy6"/>
    <dgm:cxn modelId="{094B7ADA-7672-40C9-A487-7172F7CE5DAE}" type="presParOf" srcId="{962C42E2-6E74-48AA-8BA0-C4B95253AEA3}" destId="{40F5B088-AA22-4969-B793-8368DDB7432F}" srcOrd="0" destOrd="0" presId="urn:microsoft.com/office/officeart/2005/8/layout/hierarchy6"/>
    <dgm:cxn modelId="{971A4876-8571-44BA-9D82-FA966B2A555C}" type="presParOf" srcId="{962C42E2-6E74-48AA-8BA0-C4B95253AEA3}" destId="{C9604F84-D331-4B62-84E5-14F264807B35}" srcOrd="1" destOrd="0" presId="urn:microsoft.com/office/officeart/2005/8/layout/hierarchy6"/>
    <dgm:cxn modelId="{ECD63829-ABA4-492E-8AF5-D7E007EC5D5F}" type="presParOf" srcId="{C9604F84-D331-4B62-84E5-14F264807B35}" destId="{39F907A2-908A-4E0A-A00C-C822B731ED6C}" srcOrd="0" destOrd="0" presId="urn:microsoft.com/office/officeart/2005/8/layout/hierarchy6"/>
    <dgm:cxn modelId="{C65E1504-8DDA-49C8-8BB2-50983E074C2B}" type="presParOf" srcId="{C9604F84-D331-4B62-84E5-14F264807B35}" destId="{130EA63F-4DE9-441A-B655-F820AC8440EF}" srcOrd="1" destOrd="0" presId="urn:microsoft.com/office/officeart/2005/8/layout/hierarchy6"/>
    <dgm:cxn modelId="{75657C00-DAF6-413F-85E1-B16F3E9ABE61}" type="presParOf" srcId="{130EA63F-4DE9-441A-B655-F820AC8440EF}" destId="{46444C21-468A-4EB7-B735-D6928801A3CF}" srcOrd="0" destOrd="0" presId="urn:microsoft.com/office/officeart/2005/8/layout/hierarchy6"/>
    <dgm:cxn modelId="{0EA05356-E77D-4522-BB4D-818AB92B9B48}" type="presParOf" srcId="{130EA63F-4DE9-441A-B655-F820AC8440EF}" destId="{5D00FC38-8022-4780-B106-38B2EA34CA78}" srcOrd="1" destOrd="0" presId="urn:microsoft.com/office/officeart/2005/8/layout/hierarchy6"/>
    <dgm:cxn modelId="{EE9CB923-3170-46DD-B20A-F9F3B79AA6BC}" type="presParOf" srcId="{5D00FC38-8022-4780-B106-38B2EA34CA78}" destId="{F6FF6FD0-C745-4BD9-B4FD-66E437339312}" srcOrd="0" destOrd="0" presId="urn:microsoft.com/office/officeart/2005/8/layout/hierarchy6"/>
    <dgm:cxn modelId="{B295BC09-1A16-4E11-B0CB-010EEF04CEE5}" type="presParOf" srcId="{5D00FC38-8022-4780-B106-38B2EA34CA78}" destId="{64FC5D68-4B2E-4A57-8FD0-D5AE2A1A3587}" srcOrd="1" destOrd="0" presId="urn:microsoft.com/office/officeart/2005/8/layout/hierarchy6"/>
    <dgm:cxn modelId="{B1E76BA6-45D7-4ABD-BA8D-70DBE23898E1}" type="presParOf" srcId="{64FC5D68-4B2E-4A57-8FD0-D5AE2A1A3587}" destId="{7B44966D-A482-4C8C-860D-37A4D76D95E5}" srcOrd="0" destOrd="0" presId="urn:microsoft.com/office/officeart/2005/8/layout/hierarchy6"/>
    <dgm:cxn modelId="{CBBA851C-7C7F-49F3-B39C-381FB431B327}" type="presParOf" srcId="{64FC5D68-4B2E-4A57-8FD0-D5AE2A1A3587}" destId="{151B22C4-2B8C-4428-B675-E7F57E6AE768}" srcOrd="1" destOrd="0" presId="urn:microsoft.com/office/officeart/2005/8/layout/hierarchy6"/>
    <dgm:cxn modelId="{59E4C2E1-FFF1-4474-B225-090D052D6DAA}" type="presParOf" srcId="{5D00FC38-8022-4780-B106-38B2EA34CA78}" destId="{DF8E6608-FB6F-49BB-AF29-6EEE8BC087DF}" srcOrd="2" destOrd="0" presId="urn:microsoft.com/office/officeart/2005/8/layout/hierarchy6"/>
    <dgm:cxn modelId="{BCA9ACB4-FA56-4A0B-AC64-A48C987B54A1}" type="presParOf" srcId="{5D00FC38-8022-4780-B106-38B2EA34CA78}" destId="{E6CA0DC7-B635-4E04-B639-BB6BC6690A15}" srcOrd="3" destOrd="0" presId="urn:microsoft.com/office/officeart/2005/8/layout/hierarchy6"/>
    <dgm:cxn modelId="{D0704E4C-E8CB-4638-B019-A626B49AC0D1}" type="presParOf" srcId="{E6CA0DC7-B635-4E04-B639-BB6BC6690A15}" destId="{925FB952-5FBB-4C0E-A208-45D33C913AA4}" srcOrd="0" destOrd="0" presId="urn:microsoft.com/office/officeart/2005/8/layout/hierarchy6"/>
    <dgm:cxn modelId="{40432D1C-93FF-4EB6-9BD8-CE9BF6CEE23B}" type="presParOf" srcId="{E6CA0DC7-B635-4E04-B639-BB6BC6690A15}" destId="{CB135AE3-6ED8-41D6-8D21-9421ED4076F9}" srcOrd="1" destOrd="0" presId="urn:microsoft.com/office/officeart/2005/8/layout/hierarchy6"/>
    <dgm:cxn modelId="{A6F026C9-1ABA-4275-8B46-82A7966CF612}" type="presParOf" srcId="{5D00FC38-8022-4780-B106-38B2EA34CA78}" destId="{56AA94F5-073A-4ECF-ABA8-F327F2F3FE9D}" srcOrd="4" destOrd="0" presId="urn:microsoft.com/office/officeart/2005/8/layout/hierarchy6"/>
    <dgm:cxn modelId="{98D16CB7-F41B-429A-B901-79965D57EF75}" type="presParOf" srcId="{5D00FC38-8022-4780-B106-38B2EA34CA78}" destId="{BCD9A8C8-2059-4738-8FD2-4A5D36FF5D42}" srcOrd="5" destOrd="0" presId="urn:microsoft.com/office/officeart/2005/8/layout/hierarchy6"/>
    <dgm:cxn modelId="{ABFF8CED-72F2-4CDD-99FB-6CAF02FC87FA}" type="presParOf" srcId="{BCD9A8C8-2059-4738-8FD2-4A5D36FF5D42}" destId="{9E616153-422A-485F-A03A-A3A54EA02547}" srcOrd="0" destOrd="0" presId="urn:microsoft.com/office/officeart/2005/8/layout/hierarchy6"/>
    <dgm:cxn modelId="{92DDD30E-7868-4E7F-B104-7E4429EC4436}" type="presParOf" srcId="{BCD9A8C8-2059-4738-8FD2-4A5D36FF5D42}" destId="{5388D528-CB76-49CB-A2B4-39B3C466E2EB}" srcOrd="1" destOrd="0" presId="urn:microsoft.com/office/officeart/2005/8/layout/hierarchy6"/>
    <dgm:cxn modelId="{D14B3392-2B94-4521-963E-2435B3BED942}" type="presParOf" srcId="{5D00FC38-8022-4780-B106-38B2EA34CA78}" destId="{E8C225B0-97CB-490A-B310-7275D0740FFF}" srcOrd="6" destOrd="0" presId="urn:microsoft.com/office/officeart/2005/8/layout/hierarchy6"/>
    <dgm:cxn modelId="{E1EC23D2-E25A-42DB-B67D-233543392E08}" type="presParOf" srcId="{5D00FC38-8022-4780-B106-38B2EA34CA78}" destId="{22006CBF-A382-4B4F-B2D1-FFF76CF4096E}" srcOrd="7" destOrd="0" presId="urn:microsoft.com/office/officeart/2005/8/layout/hierarchy6"/>
    <dgm:cxn modelId="{1ECC5DC6-A4C3-4E62-90DC-0D43ACA204C8}" type="presParOf" srcId="{22006CBF-A382-4B4F-B2D1-FFF76CF4096E}" destId="{BFA5FA25-4A14-42A8-A0BE-07E2E565A091}" srcOrd="0" destOrd="0" presId="urn:microsoft.com/office/officeart/2005/8/layout/hierarchy6"/>
    <dgm:cxn modelId="{7C4930DA-FC0D-48A7-AF22-7BFBE6582306}" type="presParOf" srcId="{22006CBF-A382-4B4F-B2D1-FFF76CF4096E}" destId="{E44A580B-D25D-4E22-B67F-7E69A8132C39}" srcOrd="1" destOrd="0" presId="urn:microsoft.com/office/officeart/2005/8/layout/hierarchy6"/>
    <dgm:cxn modelId="{D72E7213-31F0-4996-8A58-8CCEC55CBF67}" type="presParOf" srcId="{C9604F84-D331-4B62-84E5-14F264807B35}" destId="{71F64ACE-D1DF-430C-BE2D-C5B1B73F9A67}" srcOrd="2" destOrd="0" presId="urn:microsoft.com/office/officeart/2005/8/layout/hierarchy6"/>
    <dgm:cxn modelId="{90618B6E-67F9-4898-B56B-462042579630}" type="presParOf" srcId="{C9604F84-D331-4B62-84E5-14F264807B35}" destId="{93EAC4EB-6027-4B89-BB51-31AA8EF7B385}" srcOrd="3" destOrd="0" presId="urn:microsoft.com/office/officeart/2005/8/layout/hierarchy6"/>
    <dgm:cxn modelId="{8BE40E07-407E-4DE6-95EF-30150FB9980D}" type="presParOf" srcId="{93EAC4EB-6027-4B89-BB51-31AA8EF7B385}" destId="{86ED4BAE-6A90-49AF-812E-A1BFB4D151D4}" srcOrd="0" destOrd="0" presId="urn:microsoft.com/office/officeart/2005/8/layout/hierarchy6"/>
    <dgm:cxn modelId="{A7E00F3C-F692-4A7D-ADAA-D08AC637491E}" type="presParOf" srcId="{93EAC4EB-6027-4B89-BB51-31AA8EF7B385}" destId="{AD3B7156-29BE-418C-AFA9-C022F88A2835}" srcOrd="1" destOrd="0" presId="urn:microsoft.com/office/officeart/2005/8/layout/hierarchy6"/>
    <dgm:cxn modelId="{576F513F-FB28-4981-A38A-905EFB425E9A}" type="presParOf" srcId="{6A6D6D22-B4D5-446F-B042-7B94BA00B996}" destId="{D48CD66D-C748-416F-BDED-9E1987A2DDD0}" srcOrd="1" destOrd="0" presId="urn:microsoft.com/office/officeart/2005/8/layout/hierarchy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D012D3-B5FC-4CE4-AD35-E43694ABA5A5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1B4D82-BBC0-4110-A19A-762848D227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B4D82-BBC0-4110-A19A-762848D2278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B4D82-BBC0-4110-A19A-762848D2278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B4D82-BBC0-4110-A19A-762848D2278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B4D82-BBC0-4110-A19A-762848D2278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B4D82-BBC0-4110-A19A-762848D2278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B4D82-BBC0-4110-A19A-762848D2278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B4D82-BBC0-4110-A19A-762848D2278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B4D82-BBC0-4110-A19A-762848D2278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B4D82-BBC0-4110-A19A-762848D2278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B4D82-BBC0-4110-A19A-762848D2278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B4D82-BBC0-4110-A19A-762848D2278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B4D82-BBC0-4110-A19A-762848D2278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B4D82-BBC0-4110-A19A-762848D2278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B4D82-BBC0-4110-A19A-762848D2278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478CCB0-5718-467A-B63F-300165A083E6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75ACDCD-AC7B-4F21-B964-FCF5526954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8CCB0-5718-467A-B63F-300165A083E6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ACDCD-AC7B-4F21-B964-FCF5526954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8CCB0-5718-467A-B63F-300165A083E6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ACDCD-AC7B-4F21-B964-FCF5526954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478CCB0-5718-467A-B63F-300165A083E6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75ACDCD-AC7B-4F21-B964-FCF5526954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478CCB0-5718-467A-B63F-300165A083E6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75ACDCD-AC7B-4F21-B964-FCF5526954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8CCB0-5718-467A-B63F-300165A083E6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ACDCD-AC7B-4F21-B964-FCF5526954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8CCB0-5718-467A-B63F-300165A083E6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ACDCD-AC7B-4F21-B964-FCF5526954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478CCB0-5718-467A-B63F-300165A083E6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75ACDCD-AC7B-4F21-B964-FCF5526954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8CCB0-5718-467A-B63F-300165A083E6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ACDCD-AC7B-4F21-B964-FCF5526954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478CCB0-5718-467A-B63F-300165A083E6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75ACDCD-AC7B-4F21-B964-FCF5526954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478CCB0-5718-467A-B63F-300165A083E6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75ACDCD-AC7B-4F21-B964-FCF5526954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478CCB0-5718-467A-B63F-300165A083E6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75ACDCD-AC7B-4F21-B964-FCF5526954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png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400" dirty="0">
                <a:latin typeface="Garamond" pitchFamily="18" charset="0"/>
              </a:rPr>
              <a:t/>
            </a:r>
            <a:br>
              <a:rPr lang="en-US" sz="2400" dirty="0">
                <a:latin typeface="Garamond" pitchFamily="18" charset="0"/>
              </a:rPr>
            </a:br>
            <a:r>
              <a:rPr lang="en-US" sz="2400" b="1" dirty="0">
                <a:latin typeface="Garamond" pitchFamily="18" charset="0"/>
              </a:rPr>
              <a:t> </a:t>
            </a:r>
            <a:r>
              <a:rPr lang="en-US" sz="2400" dirty="0">
                <a:latin typeface="Garamond" pitchFamily="18" charset="0"/>
              </a:rPr>
              <a:t/>
            </a:r>
            <a:br>
              <a:rPr lang="en-US" sz="2400" dirty="0">
                <a:latin typeface="Garamond" pitchFamily="18" charset="0"/>
              </a:rPr>
            </a:b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“Assessment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of Patient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Safety”</a:t>
            </a:r>
            <a:br>
              <a:rPr lang="en-US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at </a:t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Narayana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Hrudayalaya – Malla Reddy Hospital,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Hyderabad</a:t>
            </a:r>
            <a:r>
              <a:rPr lang="en-US" sz="1800" dirty="0">
                <a:latin typeface="Garamond" pitchFamily="18" charset="0"/>
              </a:rPr>
              <a:t/>
            </a:r>
            <a:br>
              <a:rPr lang="en-US" sz="1800" dirty="0">
                <a:latin typeface="Garamond" pitchFamily="18" charset="0"/>
              </a:rPr>
            </a:br>
            <a:endParaRPr lang="en-US" sz="2400" dirty="0">
              <a:latin typeface="Garamon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                                                       Dr </a:t>
            </a:r>
            <a:r>
              <a:rPr lang="en-US" dirty="0" err="1" smtClean="0"/>
              <a:t>Veenu</a:t>
            </a:r>
            <a:r>
              <a:rPr lang="en-US" dirty="0" smtClean="0"/>
              <a:t> </a:t>
            </a:r>
            <a:r>
              <a:rPr lang="en-US" dirty="0" err="1" smtClean="0"/>
              <a:t>Choudhary</a:t>
            </a:r>
            <a:endParaRPr lang="en-US" dirty="0" smtClean="0"/>
          </a:p>
          <a:p>
            <a:r>
              <a:rPr lang="en-US" dirty="0" smtClean="0"/>
              <a:t>			            PG/09/58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7467600" cy="1143000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3"/>
          <a:srcRect l="33042" t="10000" r="35354" b="13000"/>
          <a:stretch>
            <a:fillRect/>
          </a:stretch>
        </p:blipFill>
        <p:spPr bwMode="auto">
          <a:xfrm>
            <a:off x="1219200" y="0"/>
            <a:ext cx="6816436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3"/>
          <a:srcRect l="24375" t="20000" r="25000" b="6000"/>
          <a:stretch>
            <a:fillRect/>
          </a:stretch>
        </p:blipFill>
        <p:spPr bwMode="auto">
          <a:xfrm>
            <a:off x="152400" y="228600"/>
            <a:ext cx="86106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33402" y="380998"/>
          <a:ext cx="8153399" cy="6019801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836246"/>
                <a:gridCol w="5644661"/>
                <a:gridCol w="1672492"/>
              </a:tblGrid>
              <a:tr h="29081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/>
                        <a:t>GAP ANALYSIS: LABORATORY SERVICES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07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/>
                        <a:t>AAC.7.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/>
                        <a:t>Laboratory services are provided as per the requirements of the patients.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/>
                        <a:t>Average score = 7.5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3621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/>
                        <a:t>AAC.8.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/>
                        <a:t>There is an established laboratory quality assurance programme.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/>
                        <a:t>Average score = 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49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/>
                        <a:t>AAC.9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/>
                        <a:t> There is an established laboratory safety programme.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/>
                        <a:t>Average score = 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90812">
                <a:tc gridSpan="3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29081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/>
                        <a:t>GAP ANALYSIS: IMAGING SERVICES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89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/>
                        <a:t>AAC.10.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/>
                        <a:t>Imaging services are provided as per the requirement of the patients.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/>
                        <a:t>Average score = 7.5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925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/>
                        <a:t>AAC.11.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/>
                        <a:t>There is an established quality assurance programme for imaging services.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/>
                        <a:t>Average score = 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798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/>
                        <a:t>AAC.12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/>
                        <a:t>There is an established radiation safety programme.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/>
                        <a:t>Average score = 6.4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90812">
                <a:tc gridSpan="3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29081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/>
                        <a:t>GAP ANALYSIS: PHARMACY SERVICES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98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/>
                        <a:t>MOM.1.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/>
                        <a:t>Policies and procedure guide the organization of pharmacy services and usage of medication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/>
                        <a:t>Average score = 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216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/>
                        <a:t>MOM.2.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/>
                        <a:t>There is a hospital formulary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/>
                        <a:t>Average score = 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216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/>
                        <a:t>MOM.3.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/>
                        <a:t>Policies and procedures exist for storage of medication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/>
                        <a:t>Average score = 6.85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798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/>
                        <a:t>MOM.5.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/>
                        <a:t>Policies and procedures guide the safe dispensing of medication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/>
                        <a:t>Average score = 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467600" cy="50323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38200"/>
            <a:ext cx="7467600" cy="5635752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After approval, all the policies and procedures should be communicated to the concerned departments, implemented &amp; monitored.</a:t>
            </a:r>
          </a:p>
          <a:p>
            <a:pPr marL="457200" indent="-457200">
              <a:buAutoNum type="arabicPeriod"/>
            </a:pPr>
            <a:r>
              <a:rPr lang="en-US" dirty="0" smtClean="0"/>
              <a:t>Induction &amp; orientation Program</a:t>
            </a:r>
          </a:p>
          <a:p>
            <a:pPr marL="457200" indent="-457200">
              <a:buAutoNum type="arabicPeriod"/>
            </a:pPr>
            <a:r>
              <a:rPr lang="en-US" dirty="0" smtClean="0"/>
              <a:t>Manpower planning</a:t>
            </a:r>
          </a:p>
          <a:p>
            <a:pPr marL="457200" indent="-457200">
              <a:buAutoNum type="arabicPeriod"/>
            </a:pPr>
            <a:r>
              <a:rPr lang="en-US" dirty="0" smtClean="0"/>
              <a:t>Regular training of staff on patient safety, error reporting, Medication errors, teamwork and safety leadership.</a:t>
            </a:r>
          </a:p>
          <a:p>
            <a:pPr marL="457200" indent="-457200">
              <a:buAutoNum type="arabicPeriod"/>
            </a:pPr>
            <a:r>
              <a:rPr lang="en-US" dirty="0" smtClean="0"/>
              <a:t>Open communication should be encouraged.</a:t>
            </a:r>
          </a:p>
          <a:p>
            <a:pPr marL="457200" indent="-457200">
              <a:buFont typeface="Wingdings"/>
              <a:buAutoNum type="arabicPeriod"/>
            </a:pPr>
            <a:r>
              <a:rPr lang="en-US" dirty="0" smtClean="0"/>
              <a:t>Annual Maintenance Contract</a:t>
            </a:r>
          </a:p>
          <a:p>
            <a:pPr marL="457200" indent="-457200">
              <a:buFont typeface="Wingdings"/>
              <a:buAutoNum type="arabicPeriod"/>
            </a:pPr>
            <a:r>
              <a:rPr lang="en-US" dirty="0" smtClean="0"/>
              <a:t>FMEA and Root Cause Analysis</a:t>
            </a:r>
          </a:p>
          <a:p>
            <a:pPr marL="457200" indent="-457200">
              <a:buFont typeface="Wingdings"/>
              <a:buAutoNum type="arabicPeriod"/>
            </a:pPr>
            <a:endParaRPr lang="en-US" dirty="0" smtClean="0"/>
          </a:p>
          <a:p>
            <a:pPr marL="457200" indent="-45720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pPr algn="ctr">
              <a:buNone/>
            </a:pPr>
            <a:r>
              <a:rPr lang="en-US" sz="2800" dirty="0" smtClean="0">
                <a:latin typeface="Century Schoolbook" pitchFamily="18" charset="0"/>
              </a:rPr>
              <a:t>THANK YOU</a:t>
            </a:r>
            <a:endParaRPr lang="en-US" sz="2800" dirty="0"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Reflections from internship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73752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en-US" b="1" dirty="0" smtClean="0"/>
              <a:t>1. Patient satisfaction</a:t>
            </a:r>
          </a:p>
          <a:p>
            <a:pPr marL="457200" indent="-457200">
              <a:buNone/>
            </a:pPr>
            <a:r>
              <a:rPr lang="en-US" b="1" i="1" dirty="0" smtClean="0"/>
              <a:t>2. </a:t>
            </a:r>
            <a:r>
              <a:rPr lang="en-US" b="1" dirty="0" smtClean="0"/>
              <a:t>Designing and Marketing techniques for health packages</a:t>
            </a:r>
          </a:p>
          <a:p>
            <a:pPr marL="457200" indent="-457200">
              <a:buNone/>
            </a:pPr>
            <a:r>
              <a:rPr lang="en-US" b="1" dirty="0" smtClean="0"/>
              <a:t>3. Organizing health camps</a:t>
            </a:r>
          </a:p>
          <a:p>
            <a:pPr marL="457200" indent="-457200">
              <a:buNone/>
            </a:pPr>
            <a:r>
              <a:rPr lang="en-US" b="1" dirty="0" smtClean="0"/>
              <a:t>4. Importance of developing human resource</a:t>
            </a:r>
          </a:p>
          <a:p>
            <a:pPr marL="457200" indent="-457200">
              <a:buNone/>
            </a:pPr>
            <a:endParaRPr lang="en-US" b="1" dirty="0" smtClean="0"/>
          </a:p>
          <a:p>
            <a:pPr marL="457200" indent="-457200">
              <a:buNone/>
            </a:pP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6" name="Rounded Rectangle 5"/>
          <p:cNvSpPr/>
          <p:nvPr/>
        </p:nvSpPr>
        <p:spPr>
          <a:xfrm>
            <a:off x="533400" y="4953000"/>
            <a:ext cx="7543800" cy="16764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u="sng" dirty="0" smtClean="0"/>
              <a:t>Tasks performed during internship</a:t>
            </a:r>
          </a:p>
          <a:p>
            <a:pPr marL="342900" indent="-342900" algn="ctr">
              <a:buAutoNum type="arabicPeriod"/>
            </a:pPr>
            <a:r>
              <a:rPr lang="en-US" dirty="0" smtClean="0"/>
              <a:t>Training need analysis</a:t>
            </a:r>
          </a:p>
          <a:p>
            <a:pPr marL="342900" indent="-342900" algn="ctr">
              <a:buAutoNum type="arabicPeriod"/>
            </a:pPr>
            <a:r>
              <a:rPr lang="en-US" dirty="0" smtClean="0"/>
              <a:t>Designing and marketing a health package</a:t>
            </a:r>
          </a:p>
          <a:p>
            <a:pPr marL="342900" indent="-342900" algn="ctr">
              <a:buAutoNum type="arabicPeriod"/>
            </a:pPr>
            <a:r>
              <a:rPr lang="en-US" dirty="0" smtClean="0"/>
              <a:t>Developing a proposal for a student’s health scheme</a:t>
            </a:r>
          </a:p>
          <a:p>
            <a:pPr marL="342900" indent="-342900" algn="ctr">
              <a:buAutoNum type="arabicPeriod"/>
            </a:pPr>
            <a:r>
              <a:rPr lang="en-US" dirty="0" smtClean="0"/>
              <a:t>Handling operations of front office and OPD</a:t>
            </a:r>
          </a:p>
          <a:p>
            <a:pPr marL="342900" indent="-342900" algn="ctr"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8100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en-US" sz="2800" b="1" u="sng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Introduction &amp; Rationale</a:t>
            </a:r>
            <a:endParaRPr lang="en-US" sz="2800" b="1" u="sng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09600" y="838200"/>
          <a:ext cx="3200400" cy="251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Flowchart: Connector 4"/>
          <p:cNvSpPr/>
          <p:nvPr/>
        </p:nvSpPr>
        <p:spPr>
          <a:xfrm>
            <a:off x="6324600" y="1295400"/>
            <a:ext cx="1447800" cy="1371600"/>
          </a:xfrm>
          <a:prstGeom prst="flowChartConnector">
            <a:avLst/>
          </a:prstGeom>
          <a:solidFill>
            <a:srgbClr val="92D050"/>
          </a:solidFill>
          <a:effectLst>
            <a:glow rad="101600">
              <a:schemeClr val="accent1">
                <a:satMod val="175000"/>
                <a:alpha val="40000"/>
              </a:schemeClr>
            </a:glow>
            <a:outerShdw blurRad="50800" dist="250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Patient Safety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4343400" y="17526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066800" y="3810000"/>
            <a:ext cx="914400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524000" y="3810000"/>
            <a:ext cx="914400" cy="914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2057400" y="3810000"/>
            <a:ext cx="914400" cy="9144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1066800" y="3886200"/>
            <a:ext cx="304800" cy="304800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Connector 12"/>
          <p:cNvSpPr/>
          <p:nvPr/>
        </p:nvSpPr>
        <p:spPr>
          <a:xfrm>
            <a:off x="2209800" y="3886200"/>
            <a:ext cx="304800" cy="304800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/>
          <p:cNvSpPr/>
          <p:nvPr/>
        </p:nvSpPr>
        <p:spPr>
          <a:xfrm>
            <a:off x="1600200" y="4114800"/>
            <a:ext cx="304800" cy="22860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Explosion 1 14"/>
          <p:cNvSpPr/>
          <p:nvPr/>
        </p:nvSpPr>
        <p:spPr>
          <a:xfrm>
            <a:off x="4648200" y="4114800"/>
            <a:ext cx="2057400" cy="1371600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Adverse event</a:t>
            </a:r>
            <a:endParaRPr lang="en-US" dirty="0"/>
          </a:p>
        </p:txBody>
      </p:sp>
      <p:sp>
        <p:nvSpPr>
          <p:cNvPr id="16" name="Isosceles Triangle 15"/>
          <p:cNvSpPr/>
          <p:nvPr/>
        </p:nvSpPr>
        <p:spPr>
          <a:xfrm>
            <a:off x="2590800" y="3886200"/>
            <a:ext cx="304800" cy="228600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4-Point Star 16"/>
          <p:cNvSpPr/>
          <p:nvPr/>
        </p:nvSpPr>
        <p:spPr>
          <a:xfrm>
            <a:off x="2438400" y="4419600"/>
            <a:ext cx="304800" cy="228600"/>
          </a:xfrm>
          <a:prstGeom prst="star4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4-Point Star 17"/>
          <p:cNvSpPr/>
          <p:nvPr/>
        </p:nvSpPr>
        <p:spPr>
          <a:xfrm>
            <a:off x="1143000" y="4343400"/>
            <a:ext cx="304800" cy="304800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/>
          <p:nvPr/>
        </p:nvCxnSpPr>
        <p:spPr>
          <a:xfrm rot="16200000" flipH="1">
            <a:off x="1257300" y="3924300"/>
            <a:ext cx="228600" cy="304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752600" y="4267200"/>
            <a:ext cx="304800" cy="152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2590800" y="4495800"/>
            <a:ext cx="1981200" cy="304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7" name="Right Brace 36"/>
          <p:cNvSpPr/>
          <p:nvPr/>
        </p:nvSpPr>
        <p:spPr>
          <a:xfrm>
            <a:off x="6781800" y="3962400"/>
            <a:ext cx="457200" cy="1371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/>
          <p:cNvSpPr/>
          <p:nvPr/>
        </p:nvSpPr>
        <p:spPr>
          <a:xfrm>
            <a:off x="7391400" y="3886200"/>
            <a:ext cx="1447800" cy="14478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Swiss Cheese model to explain Lapse in Patient Safety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85800" y="5638800"/>
            <a:ext cx="7848600" cy="990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Rationale: To bring to notice the current state of patient safety in clinical departments of the hospital to the top management 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534400" cy="838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Aim: </a:t>
            </a:r>
            <a:r>
              <a:rPr lang="en-US" sz="1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to sensitize the top management about importance of patient safety for NABH accreditation</a:t>
            </a:r>
            <a:endParaRPr lang="en-US" sz="24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219200"/>
            <a:ext cx="8458200" cy="5410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b="1" u="sng" dirty="0" smtClean="0">
                <a:solidFill>
                  <a:srgbClr val="0070C0"/>
                </a:solidFill>
              </a:rPr>
              <a:t>Objective of the study</a:t>
            </a:r>
          </a:p>
          <a:p>
            <a:pPr algn="ctr">
              <a:buNone/>
            </a:pPr>
            <a:endParaRPr lang="en-US" u="sng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General Objective: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Identification of current state of patient safety management practices existing in the hospital and provide recommendations for improving the quality of the same.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Specific Objective:</a:t>
            </a:r>
          </a:p>
          <a:p>
            <a:pPr lvl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 study the patient safety culture in the clinical departments of the hospital.</a:t>
            </a:r>
          </a:p>
          <a:p>
            <a:pPr lvl="0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 compare and identify gaps between the existing standard operating procedure of relevance to Patient Safety in the hospital's Laboratory, Radiology and Pharmacy departments and the standard operating procedure of NABH.</a:t>
            </a:r>
          </a:p>
          <a:p>
            <a:pPr lvl="0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Develop a facility safety checklist and identify gaps.</a:t>
            </a:r>
          </a:p>
          <a:p>
            <a:pPr>
              <a:buNone/>
            </a:pP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467600" cy="503238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methodology</a:t>
            </a:r>
            <a:endParaRPr lang="en-US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8229600" cy="57119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1800" b="1" dirty="0" smtClean="0">
                <a:latin typeface="Times New Roman" pitchFamily="18" charset="0"/>
                <a:cs typeface="Times New Roman" pitchFamily="18" charset="0"/>
              </a:rPr>
              <a:t>Study area: </a:t>
            </a:r>
            <a:r>
              <a:rPr lang="en-GB" sz="1800" dirty="0" smtClean="0">
                <a:latin typeface="Times New Roman" pitchFamily="18" charset="0"/>
                <a:cs typeface="Times New Roman" pitchFamily="18" charset="0"/>
              </a:rPr>
              <a:t>Clinical Departments of Narayana Hrudayalaya Malla Reddy Hospital </a:t>
            </a:r>
          </a:p>
          <a:p>
            <a:pPr>
              <a:buNone/>
            </a:pPr>
            <a:r>
              <a:rPr lang="en-GB" sz="1800" b="1" dirty="0" smtClean="0">
                <a:latin typeface="Times New Roman" pitchFamily="18" charset="0"/>
                <a:cs typeface="Times New Roman" pitchFamily="18" charset="0"/>
              </a:rPr>
              <a:t>Study tools: </a:t>
            </a:r>
          </a:p>
          <a:p>
            <a:pPr lvl="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1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Survey on Organizational patient safety culture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through  quantitative approach (Questionnaire) </a:t>
            </a:r>
          </a:p>
          <a:p>
            <a:pPr lvl="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1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Risk assessment of the Facility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through qualitative approach (Facility management and safety checklist)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1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NABH gap analysis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through qualitative approach  (Personal interviews and observations) </a:t>
            </a:r>
          </a:p>
          <a:p>
            <a:pPr algn="ctr">
              <a:buNone/>
            </a:pPr>
            <a:r>
              <a:rPr lang="en-GB" sz="1800" b="1" u="sng" dirty="0" smtClean="0">
                <a:solidFill>
                  <a:srgbClr val="0070C0"/>
                </a:solidFill>
              </a:rPr>
              <a:t>Pictorial representation of sampling and data collection</a:t>
            </a:r>
            <a:endParaRPr lang="en-US" sz="1800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-76200" y="3810000"/>
          <a:ext cx="9144000" cy="304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7543800" cy="41275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Results &amp; findings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"/>
          </p:nvPr>
        </p:nvSpPr>
        <p:spPr>
          <a:xfrm>
            <a:off x="152400" y="533400"/>
            <a:ext cx="4191000" cy="2743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3"/>
          </p:nvPr>
        </p:nvSpPr>
        <p:spPr>
          <a:xfrm>
            <a:off x="4495800" y="533400"/>
            <a:ext cx="4495800" cy="2743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7440" name="Rectangle 3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71625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4" name="Chart 33"/>
          <p:cNvGraphicFramePr/>
          <p:nvPr/>
        </p:nvGraphicFramePr>
        <p:xfrm>
          <a:off x="228600" y="533400"/>
          <a:ext cx="41148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5" name="Chart 34"/>
          <p:cNvGraphicFramePr/>
          <p:nvPr/>
        </p:nvGraphicFramePr>
        <p:xfrm>
          <a:off x="4572000" y="6096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0" name="Content Placeholder 39"/>
          <p:cNvGraphicFramePr>
            <a:graphicFrameLocks noGrp="1"/>
          </p:cNvGraphicFramePr>
          <p:nvPr>
            <p:ph sz="quarter" idx="2"/>
          </p:nvPr>
        </p:nvGraphicFramePr>
        <p:xfrm>
          <a:off x="228600" y="3352800"/>
          <a:ext cx="42672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42" name="Chart 1"/>
          <p:cNvPicPr>
            <a:picLocks noGrp="1" noChangeArrowheads="1"/>
          </p:cNvPicPr>
          <p:nvPr>
            <p:ph sz="quarter" idx="4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4524375" y="3359452"/>
            <a:ext cx="4467225" cy="3498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Content Placeholder 35"/>
          <p:cNvGraphicFramePr>
            <a:graphicFrameLocks noGrp="1"/>
          </p:cNvGraphicFramePr>
          <p:nvPr>
            <p:ph sz="quarter" idx="1"/>
          </p:nvPr>
        </p:nvGraphicFramePr>
        <p:xfrm>
          <a:off x="0" y="1600200"/>
          <a:ext cx="464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36"/>
          <p:cNvGraphicFramePr>
            <a:graphicFrameLocks noGrp="1"/>
          </p:cNvGraphicFramePr>
          <p:nvPr>
            <p:ph sz="quarter" idx="2"/>
          </p:nvPr>
        </p:nvGraphicFramePr>
        <p:xfrm>
          <a:off x="4495800" y="1600200"/>
          <a:ext cx="464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85800" y="0"/>
          <a:ext cx="7467600" cy="3806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6" name="Chart 5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14600" y="3962400"/>
            <a:ext cx="4362450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 l="30831" t="10124" r="33286" b="12304"/>
          <a:stretch>
            <a:fillRect/>
          </a:stretch>
        </p:blipFill>
        <p:spPr bwMode="auto">
          <a:xfrm>
            <a:off x="1295400" y="0"/>
            <a:ext cx="69342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536</TotalTime>
  <Words>502</Words>
  <Application>Microsoft Office PowerPoint</Application>
  <PresentationFormat>On-screen Show (4:3)</PresentationFormat>
  <Paragraphs>129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Oriel</vt:lpstr>
      <vt:lpstr>   “Assessment of Patient Safety” at  Narayana Hrudayalaya – Malla Reddy Hospital, Hyderabad </vt:lpstr>
      <vt:lpstr>Reflections from internship</vt:lpstr>
      <vt:lpstr>Introduction &amp; Rationale</vt:lpstr>
      <vt:lpstr>Aim: to sensitize the top management about importance of patient safety for NABH accreditation</vt:lpstr>
      <vt:lpstr>methodology</vt:lpstr>
      <vt:lpstr>Results &amp; findings</vt:lpstr>
      <vt:lpstr>Slide 7</vt:lpstr>
      <vt:lpstr>Slide 8</vt:lpstr>
      <vt:lpstr>Slide 9</vt:lpstr>
      <vt:lpstr> </vt:lpstr>
      <vt:lpstr>Slide 11</vt:lpstr>
      <vt:lpstr>Slide 12</vt:lpstr>
      <vt:lpstr> Recommendations</vt:lpstr>
      <vt:lpstr>Slide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Dissertation   On   "Assessment of Patient Safety Management at Narayana Hrudayalaya – Malla Reddy Hospital, Hyderabad" </dc:title>
  <dc:creator>Veenu Choudhary</dc:creator>
  <cp:lastModifiedBy>DHARMENDER PAWAR</cp:lastModifiedBy>
  <cp:revision>111</cp:revision>
  <dcterms:created xsi:type="dcterms:W3CDTF">2011-04-24T04:52:57Z</dcterms:created>
  <dcterms:modified xsi:type="dcterms:W3CDTF">2011-04-29T06:57:30Z</dcterms:modified>
</cp:coreProperties>
</file>