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7" r:id="rId7"/>
    <p:sldId id="261" r:id="rId8"/>
    <p:sldId id="262" r:id="rId9"/>
    <p:sldId id="263" r:id="rId10"/>
    <p:sldId id="265" r:id="rId11"/>
    <p:sldId id="268" r:id="rId12"/>
    <p:sldId id="264" r:id="rId13"/>
    <p:sldId id="266"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7EDFE3B-CA50-4752-9CB2-D91C64110C28}" type="datetimeFigureOut">
              <a:rPr lang="en-US" smtClean="0"/>
              <a:pPr/>
              <a:t>4/29/2011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087B99D-CE3E-4CA3-956C-49AF8C0332E5}"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EDFE3B-CA50-4752-9CB2-D91C64110C28}"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7B99D-CE3E-4CA3-956C-49AF8C0332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EDFE3B-CA50-4752-9CB2-D91C64110C28}"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7B99D-CE3E-4CA3-956C-49AF8C0332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EDFE3B-CA50-4752-9CB2-D91C64110C28}" type="datetimeFigureOut">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7B99D-CE3E-4CA3-956C-49AF8C0332E5}"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EDFE3B-CA50-4752-9CB2-D91C64110C28}" type="datetimeFigureOut">
              <a:rPr lang="en-US" smtClean="0"/>
              <a:pPr/>
              <a:t>4/29/2011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087B99D-CE3E-4CA3-956C-49AF8C0332E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EDFE3B-CA50-4752-9CB2-D91C64110C28}" type="datetimeFigureOut">
              <a:rPr lang="en-US" smtClean="0"/>
              <a:pPr/>
              <a:t>4/29/2011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7B99D-CE3E-4CA3-956C-49AF8C0332E5}"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7EDFE3B-CA50-4752-9CB2-D91C64110C28}" type="datetimeFigureOut">
              <a:rPr lang="en-US" smtClean="0"/>
              <a:pPr/>
              <a:t>4/29/2011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87B99D-CE3E-4CA3-956C-49AF8C0332E5}"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EDFE3B-CA50-4752-9CB2-D91C64110C28}" type="datetimeFigureOut">
              <a:rPr lang="en-US" smtClean="0"/>
              <a:pPr/>
              <a:t>4/29/2011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87B99D-CE3E-4CA3-956C-49AF8C0332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EDFE3B-CA50-4752-9CB2-D91C64110C28}" type="datetimeFigureOut">
              <a:rPr lang="en-US" smtClean="0"/>
              <a:pPr/>
              <a:t>4/29/2011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87B99D-CE3E-4CA3-956C-49AF8C0332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EDFE3B-CA50-4752-9CB2-D91C64110C28}" type="datetimeFigureOut">
              <a:rPr lang="en-US" smtClean="0"/>
              <a:pPr/>
              <a:t>4/29/2011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7B99D-CE3E-4CA3-956C-49AF8C0332E5}"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EDFE3B-CA50-4752-9CB2-D91C64110C28}" type="datetimeFigureOut">
              <a:rPr lang="en-US" smtClean="0"/>
              <a:pPr/>
              <a:t>4/29/2011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087B99D-CE3E-4CA3-956C-49AF8C0332E5}"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7EDFE3B-CA50-4752-9CB2-D91C64110C28}" type="datetimeFigureOut">
              <a:rPr lang="en-US" smtClean="0"/>
              <a:pPr/>
              <a:t>4/29/2011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087B99D-CE3E-4CA3-956C-49AF8C0332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867400" y="4114800"/>
            <a:ext cx="2819400" cy="1752600"/>
          </a:xfrm>
        </p:spPr>
        <p:txBody>
          <a:bodyPr>
            <a:normAutofit/>
          </a:bodyPr>
          <a:lstStyle/>
          <a:p>
            <a:r>
              <a:rPr lang="en-US" dirty="0" smtClean="0">
                <a:solidFill>
                  <a:schemeClr val="tx1"/>
                </a:solidFill>
                <a:latin typeface="Times New Roman" pitchFamily="18" charset="0"/>
                <a:cs typeface="Times New Roman" pitchFamily="18" charset="0"/>
              </a:rPr>
              <a:t>Virendra Singh,</a:t>
            </a:r>
          </a:p>
          <a:p>
            <a:r>
              <a:rPr lang="en-US" dirty="0" smtClean="0">
                <a:solidFill>
                  <a:schemeClr val="tx1"/>
                </a:solidFill>
                <a:latin typeface="Times New Roman" pitchFamily="18" charset="0"/>
                <a:cs typeface="Times New Roman" pitchFamily="18" charset="0"/>
              </a:rPr>
              <a:t>PGDHHM,</a:t>
            </a:r>
          </a:p>
          <a:p>
            <a:r>
              <a:rPr lang="en-US" dirty="0" smtClean="0">
                <a:solidFill>
                  <a:schemeClr val="tx1"/>
                </a:solidFill>
                <a:latin typeface="Times New Roman" pitchFamily="18" charset="0"/>
                <a:cs typeface="Times New Roman" pitchFamily="18" charset="0"/>
              </a:rPr>
              <a:t>PG/09/59</a:t>
            </a:r>
            <a:endParaRPr lang="en-US" dirty="0">
              <a:solidFill>
                <a:schemeClr val="tx1"/>
              </a:solidFill>
              <a:latin typeface="Times New Roman" pitchFamily="18" charset="0"/>
              <a:cs typeface="Times New Roman" pitchFamily="18" charset="0"/>
            </a:endParaRPr>
          </a:p>
        </p:txBody>
      </p:sp>
      <p:sp>
        <p:nvSpPr>
          <p:cNvPr id="2" name="Title 1"/>
          <p:cNvSpPr>
            <a:spLocks noGrp="1"/>
          </p:cNvSpPr>
          <p:nvPr>
            <p:ph type="ctrTitle"/>
          </p:nvPr>
        </p:nvSpPr>
        <p:spPr>
          <a:xfrm>
            <a:off x="685800" y="1371600"/>
            <a:ext cx="7772400" cy="1752600"/>
          </a:xfrm>
        </p:spPr>
        <p:txBody>
          <a:bodyPr>
            <a:normAutofit/>
          </a:bodyPr>
          <a:lstStyle/>
          <a:p>
            <a:r>
              <a:rPr lang="en-US" sz="2800" dirty="0" smtClean="0"/>
              <a:t>“Knowledge assessment among pregnant women and lactating women about MCH entitlements under NRHM”</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endParaRPr lang="en-US" dirty="0"/>
          </a:p>
        </p:txBody>
      </p:sp>
      <p:sp>
        <p:nvSpPr>
          <p:cNvPr id="3" name="Content Placeholder 2"/>
          <p:cNvSpPr>
            <a:spLocks noGrp="1"/>
          </p:cNvSpPr>
          <p:nvPr>
            <p:ph sz="quarter" idx="1"/>
          </p:nvPr>
        </p:nvSpPr>
        <p:spPr>
          <a:xfrm>
            <a:off x="914400" y="838200"/>
            <a:ext cx="7772400" cy="5334000"/>
          </a:xfrm>
        </p:spPr>
        <p:txBody>
          <a:bodyPr>
            <a:normAutofit fontScale="85000" lnSpcReduction="20000"/>
          </a:bodyPr>
          <a:lstStyle/>
          <a:p>
            <a:pPr algn="just"/>
            <a:r>
              <a:rPr lang="en-IN" dirty="0" smtClean="0"/>
              <a:t>Some of r</a:t>
            </a:r>
            <a:r>
              <a:rPr lang="en-IN" b="1" i="1" dirty="0" smtClean="0"/>
              <a:t>espondent shared that ANM visits once in two – three days. She reaches the village at 12 noon and goes away by 2 – 2:30. She gives medicines only for headache and pain in limbs. </a:t>
            </a:r>
          </a:p>
          <a:p>
            <a:pPr algn="just"/>
            <a:r>
              <a:rPr lang="en-IN" dirty="0" smtClean="0"/>
              <a:t>functions of sub centre are very irregular. Only the services like ANC, PNC and immunization of children was provided in sub centres. </a:t>
            </a:r>
          </a:p>
          <a:p>
            <a:pPr algn="just"/>
            <a:r>
              <a:rPr lang="en-IN" dirty="0" smtClean="0"/>
              <a:t>Medical officer and ANM charged 400-500 Rs. For each delivery even the delivery services free in PHC/CHC and district hospital.</a:t>
            </a:r>
          </a:p>
          <a:p>
            <a:pPr algn="just"/>
            <a:r>
              <a:rPr lang="en-IN" dirty="0" smtClean="0"/>
              <a:t>108 coverage is in only 25-30 Km but some community members living approx 40-45 km away from PHC/CHC/District hospital</a:t>
            </a:r>
          </a:p>
          <a:p>
            <a:pPr algn="just"/>
            <a:r>
              <a:rPr lang="en-IN" dirty="0" smtClean="0"/>
              <a:t>Some of community members availing just for the sake of money, they are not aware the idea behind providing the incentive under the JSY scheme.</a:t>
            </a:r>
          </a:p>
          <a:p>
            <a:pPr algn="just"/>
            <a:r>
              <a:rPr lang="en-IN" dirty="0" smtClean="0"/>
              <a:t>Behaviour of medical officers</a:t>
            </a:r>
          </a:p>
          <a:p>
            <a:pPr algn="just"/>
            <a:r>
              <a:rPr lang="en-IN" dirty="0" smtClean="0"/>
              <a:t>The service providers reported that most of the community people primarily go to the traditional healers or ‘</a:t>
            </a:r>
            <a:r>
              <a:rPr lang="en-IN" dirty="0" err="1" smtClean="0"/>
              <a:t>Bhopa</a:t>
            </a:r>
            <a:r>
              <a:rPr lang="en-IN" dirty="0" smtClean="0"/>
              <a:t>’ especially in remote region superstitions among community is very high; as a result it creates further problem.</a:t>
            </a:r>
          </a:p>
          <a:p>
            <a:endParaRPr lang="en-IN"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lgn="just"/>
            <a:r>
              <a:rPr lang="en-IN" sz="2400" dirty="0" smtClean="0"/>
              <a:t>In </a:t>
            </a:r>
            <a:r>
              <a:rPr lang="en-IN" sz="2400" dirty="0" err="1" smtClean="0"/>
              <a:t>Banswara</a:t>
            </a:r>
            <a:r>
              <a:rPr lang="en-IN" sz="2400" dirty="0" smtClean="0"/>
              <a:t> block some of villages are located approximately 40-45 </a:t>
            </a:r>
            <a:r>
              <a:rPr lang="en-IN" sz="2400" dirty="0" err="1" smtClean="0"/>
              <a:t>kms</a:t>
            </a:r>
            <a:r>
              <a:rPr lang="en-IN" sz="2400" dirty="0" smtClean="0"/>
              <a:t> away from PHC and the 108 facility was also not available there and if there then people were not aware about that. Due to hilly area, lack of transportation and lack of financial resources, women mainly prefer local practitioner for any medical aid. </a:t>
            </a:r>
          </a:p>
          <a:p>
            <a:pPr algn="just"/>
            <a:r>
              <a:rPr lang="en-IN" sz="2400" dirty="0" smtClean="0"/>
              <a:t>During FGDs it emerged that the community people did not recognise the entitlements by name, for example they only know that the pregnant BPL women receives </a:t>
            </a:r>
            <a:r>
              <a:rPr lang="en-IN" sz="2400" dirty="0" err="1" smtClean="0"/>
              <a:t>i.e</a:t>
            </a:r>
            <a:r>
              <a:rPr lang="en-IN" sz="2400" dirty="0" smtClean="0"/>
              <a:t> Rs.1400 and 5 kg ghee would receive for institutional delivery, not </a:t>
            </a:r>
            <a:r>
              <a:rPr lang="en-IN" sz="2400" dirty="0" err="1" smtClean="0"/>
              <a:t>Janani</a:t>
            </a:r>
            <a:r>
              <a:rPr lang="en-IN" sz="2400" dirty="0" smtClean="0"/>
              <a:t> </a:t>
            </a:r>
            <a:r>
              <a:rPr lang="en-IN" sz="2400" dirty="0" err="1" smtClean="0"/>
              <a:t>Suraksha</a:t>
            </a:r>
            <a:r>
              <a:rPr lang="en-IN" sz="2400" dirty="0" smtClean="0"/>
              <a:t> </a:t>
            </a:r>
            <a:r>
              <a:rPr lang="en-IN" sz="2400" dirty="0" err="1" smtClean="0"/>
              <a:t>Yojna</a:t>
            </a:r>
            <a:r>
              <a:rPr lang="en-IN" sz="2400" dirty="0" smtClean="0"/>
              <a:t> as an entitlement.</a:t>
            </a:r>
          </a:p>
          <a:p>
            <a:pPr algn="just"/>
            <a:r>
              <a:rPr lang="en-IN" sz="2400" dirty="0" smtClean="0"/>
              <a:t>The Operation </a:t>
            </a:r>
            <a:r>
              <a:rPr lang="en-IN" sz="2400" dirty="0" err="1" smtClean="0"/>
              <a:t>Theater</a:t>
            </a:r>
            <a:r>
              <a:rPr lang="en-IN" sz="2400" dirty="0" smtClean="0"/>
              <a:t>, adequate medicinal stocks and 24hrs services are far reaching goals but the basic facilities like safe drinking water, clean hygienic toilets are also lacking in these PHCs. </a:t>
            </a:r>
            <a:endParaRPr lang="en-US" sz="2400" dirty="0" smtClean="0"/>
          </a:p>
          <a:p>
            <a:endParaRPr lang="en-IN" sz="2400"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Recommendations</a:t>
            </a:r>
            <a:endParaRPr lang="en-US" dirty="0"/>
          </a:p>
        </p:txBody>
      </p:sp>
      <p:sp>
        <p:nvSpPr>
          <p:cNvPr id="3" name="Content Placeholder 2"/>
          <p:cNvSpPr>
            <a:spLocks noGrp="1"/>
          </p:cNvSpPr>
          <p:nvPr>
            <p:ph sz="quarter" idx="1"/>
          </p:nvPr>
        </p:nvSpPr>
        <p:spPr>
          <a:xfrm>
            <a:off x="457200" y="1219200"/>
            <a:ext cx="8229600" cy="5105400"/>
          </a:xfrm>
        </p:spPr>
        <p:txBody>
          <a:bodyPr>
            <a:normAutofit fontScale="85000" lnSpcReduction="20000"/>
          </a:bodyPr>
          <a:lstStyle/>
          <a:p>
            <a:pPr lvl="0" algn="just"/>
            <a:r>
              <a:rPr lang="en-US" dirty="0" smtClean="0"/>
              <a:t>ASHA should be recruited from same village, so she can assist the pregnant lady at the time of delivery in mid night also.</a:t>
            </a:r>
          </a:p>
          <a:p>
            <a:pPr lvl="0" algn="just"/>
            <a:r>
              <a:rPr lang="en-US" dirty="0" smtClean="0"/>
              <a:t> Regular refresher trainings should be provided to ASHA/ANM for improvement of maternal health services.   </a:t>
            </a:r>
          </a:p>
          <a:p>
            <a:pPr lvl="0" algn="just"/>
            <a:r>
              <a:rPr lang="en-US" dirty="0" smtClean="0"/>
              <a:t>Regular community awareness meeting should be facilitated from health workers with help of some regional NGO/CBO and other agencies.</a:t>
            </a:r>
          </a:p>
          <a:p>
            <a:pPr algn="just"/>
            <a:r>
              <a:rPr lang="en-US" dirty="0" smtClean="0"/>
              <a:t>Recruitment of ANM at all sub centre.</a:t>
            </a:r>
          </a:p>
          <a:p>
            <a:pPr algn="just"/>
            <a:r>
              <a:rPr lang="en-US" dirty="0" smtClean="0"/>
              <a:t>Absenteeism should be properly monitored. </a:t>
            </a:r>
          </a:p>
          <a:p>
            <a:pPr algn="just"/>
            <a:r>
              <a:rPr lang="en-US" dirty="0" smtClean="0"/>
              <a:t>Information about NRHM should be disseminate by pamphlets, pictorial messages, local folk songs, </a:t>
            </a:r>
            <a:r>
              <a:rPr lang="en-US" dirty="0" err="1" smtClean="0"/>
              <a:t>Nukkad</a:t>
            </a:r>
            <a:r>
              <a:rPr lang="en-US" dirty="0" smtClean="0"/>
              <a:t> </a:t>
            </a:r>
            <a:r>
              <a:rPr lang="en-US" dirty="0" err="1" smtClean="0"/>
              <a:t>Nataks</a:t>
            </a:r>
            <a:r>
              <a:rPr lang="en-US" dirty="0" smtClean="0"/>
              <a:t>.</a:t>
            </a:r>
          </a:p>
          <a:p>
            <a:pPr lvl="0" algn="just"/>
            <a:r>
              <a:rPr lang="en-US" dirty="0" smtClean="0"/>
              <a:t>Round table meetings with service providers, religious leaders, VHSC members, PRI members, social workers, NGO workers and other active member should be conducted  to improve maternal health services.</a:t>
            </a:r>
          </a:p>
          <a:p>
            <a:pPr lvl="0" algn="just"/>
            <a:r>
              <a:rPr lang="en-US" dirty="0" smtClean="0"/>
              <a:t>To improve the awareness among community education level should be </a:t>
            </a:r>
            <a:r>
              <a:rPr lang="en-US" dirty="0" smtClean="0"/>
              <a:t>improved</a:t>
            </a:r>
            <a:r>
              <a:rPr lang="en-US" dirty="0" smtClean="0"/>
              <a:t> </a:t>
            </a:r>
            <a:r>
              <a:rPr lang="en-US" dirty="0" smtClean="0"/>
              <a:t>so they demand for services.</a:t>
            </a:r>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p:txBody>
          <a:bodyPr>
            <a:normAutofit fontScale="92500" lnSpcReduction="20000"/>
          </a:bodyPr>
          <a:lstStyle/>
          <a:p>
            <a:pPr lvl="0" algn="just"/>
            <a:r>
              <a:rPr lang="en-US" dirty="0" smtClean="0"/>
              <a:t>ASHA should also focus on PNC, because there are some cases where after getting incentive they have not done the minimum 3 PNC checkups.</a:t>
            </a:r>
          </a:p>
          <a:p>
            <a:pPr lvl="0" algn="just"/>
            <a:r>
              <a:rPr lang="en-US" dirty="0" smtClean="0"/>
              <a:t>VHSC members should discuss the maternal and child health issues in their monthly meetings.</a:t>
            </a:r>
          </a:p>
          <a:p>
            <a:pPr algn="just"/>
            <a:r>
              <a:rPr lang="en-US" dirty="0" smtClean="0"/>
              <a:t>Introduction of JSY has changed the scenario of institutional deliveries but some of the regions still lag behind in this regard. Region specific BCC strategies are needed to be developed for these areas to promote JSY. </a:t>
            </a:r>
          </a:p>
          <a:p>
            <a:pPr lvl="0" algn="just"/>
            <a:r>
              <a:rPr lang="en-US" dirty="0" smtClean="0"/>
              <a:t>As decision related to pregnancy, delivery and child care, rests with mothers-in-law so need is to enhance the knowledge of MIL, wherein specific strategies in relation to communication and counseling need to be forged.</a:t>
            </a:r>
          </a:p>
          <a:p>
            <a:endParaRPr lang="en-US" dirty="0" smtClean="0"/>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Content Placeholder 3"/>
          <p:cNvSpPr>
            <a:spLocks noGrp="1"/>
          </p:cNvSpPr>
          <p:nvPr>
            <p:ph sz="quarter" idx="1"/>
          </p:nvPr>
        </p:nvSpPr>
        <p:spPr>
          <a:xfrm>
            <a:off x="914400" y="2209800"/>
            <a:ext cx="7924800" cy="1862048"/>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buNone/>
            </a:pPr>
            <a:r>
              <a:rPr lang="en-US" sz="11500" b="1" dirty="0" smtClean="0">
                <a:ln>
                  <a:prstDash val="solid"/>
                </a:ln>
                <a:solidFill>
                  <a:srgbClr val="7030A0"/>
                </a:solidFill>
                <a:effectLst>
                  <a:outerShdw blurRad="88000" dist="50800" dir="5040000" algn="tl">
                    <a:schemeClr val="accent4">
                      <a:tint val="80000"/>
                      <a:satMod val="250000"/>
                      <a:alpha val="45000"/>
                    </a:schemeClr>
                  </a:outerShdw>
                </a:effectLst>
              </a:rPr>
              <a:t>Thank You </a:t>
            </a:r>
            <a:endParaRPr lang="en-US" sz="11500" b="1" dirty="0">
              <a:ln>
                <a:prstDash val="solid"/>
              </a:ln>
              <a:solidFill>
                <a:srgbClr val="7030A0"/>
              </a:solidFill>
              <a:effectLst>
                <a:outerShdw blurRad="88000" dist="50800" dir="5040000" algn="tl">
                  <a:schemeClr val="accent4">
                    <a:tint val="80000"/>
                    <a:satMod val="250000"/>
                    <a:alpha val="45000"/>
                  </a:scheme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sz="3600" b="1" dirty="0" smtClean="0"/>
              <a:t>Reflection from Internship</a:t>
            </a:r>
            <a:endParaRPr lang="en-US" sz="3600" b="1" dirty="0"/>
          </a:p>
        </p:txBody>
      </p:sp>
      <p:sp>
        <p:nvSpPr>
          <p:cNvPr id="3" name="Content Placeholder 2"/>
          <p:cNvSpPr>
            <a:spLocks noGrp="1"/>
          </p:cNvSpPr>
          <p:nvPr>
            <p:ph sz="quarter" idx="1"/>
          </p:nvPr>
        </p:nvSpPr>
        <p:spPr/>
        <p:txBody>
          <a:bodyPr>
            <a:normAutofit fontScale="70000" lnSpcReduction="20000"/>
          </a:bodyPr>
          <a:lstStyle/>
          <a:p>
            <a:pPr>
              <a:buFont typeface="Wingdings" pitchFamily="2" charset="2"/>
              <a:buChar char="§"/>
            </a:pPr>
            <a:r>
              <a:rPr lang="en-US" sz="3300" b="1" dirty="0" smtClean="0">
                <a:solidFill>
                  <a:srgbClr val="C00000"/>
                </a:solidFill>
              </a:rPr>
              <a:t>CHETNA- </a:t>
            </a:r>
            <a:r>
              <a:rPr lang="en-US" sz="3300" dirty="0" smtClean="0"/>
              <a:t>Centre for Health Education, Training  and Nutrition Awareness, Ahmadabad, Gujarat</a:t>
            </a:r>
          </a:p>
          <a:p>
            <a:pPr>
              <a:buFont typeface="Wingdings" pitchFamily="2" charset="2"/>
              <a:buChar char="§"/>
            </a:pPr>
            <a:r>
              <a:rPr lang="en-US" sz="3300" b="1" dirty="0" smtClean="0">
                <a:solidFill>
                  <a:srgbClr val="C00000"/>
                </a:solidFill>
              </a:rPr>
              <a:t>Duration- </a:t>
            </a:r>
            <a:r>
              <a:rPr lang="en-US" sz="3300" dirty="0" smtClean="0"/>
              <a:t>3 months</a:t>
            </a:r>
          </a:p>
          <a:p>
            <a:pPr>
              <a:buFont typeface="Wingdings" pitchFamily="2" charset="2"/>
              <a:buChar char="§"/>
            </a:pPr>
            <a:r>
              <a:rPr lang="en-US" sz="3300" b="1" dirty="0" smtClean="0">
                <a:solidFill>
                  <a:srgbClr val="C00000"/>
                </a:solidFill>
              </a:rPr>
              <a:t>Work Allocated</a:t>
            </a:r>
            <a:r>
              <a:rPr lang="en-US" sz="3300" dirty="0" smtClean="0"/>
              <a:t>		</a:t>
            </a:r>
          </a:p>
          <a:p>
            <a:pPr>
              <a:buNone/>
            </a:pPr>
            <a:r>
              <a:rPr lang="en-US" sz="3300" dirty="0" smtClean="0"/>
              <a:t>         	    - Community awareness meetings about NRHM</a:t>
            </a:r>
          </a:p>
          <a:p>
            <a:pPr>
              <a:buNone/>
            </a:pPr>
            <a:r>
              <a:rPr lang="en-US" sz="3300" dirty="0" smtClean="0"/>
              <a:t>    		    - Forum meetings with PRI members, VHSC members</a:t>
            </a:r>
          </a:p>
          <a:p>
            <a:pPr>
              <a:buNone/>
            </a:pPr>
            <a:r>
              <a:rPr lang="en-US" sz="3300" dirty="0"/>
              <a:t>	 </a:t>
            </a:r>
            <a:r>
              <a:rPr lang="en-US" sz="3300" dirty="0" smtClean="0"/>
              <a:t> 	    - Documentation and project reports </a:t>
            </a:r>
          </a:p>
          <a:p>
            <a:pPr>
              <a:buNone/>
            </a:pPr>
            <a:r>
              <a:rPr lang="en-US" sz="3300" dirty="0" smtClean="0"/>
              <a:t>                  - Monitoring visits to regional NGO partners </a:t>
            </a:r>
          </a:p>
          <a:p>
            <a:pPr>
              <a:buNone/>
            </a:pPr>
            <a:r>
              <a:rPr lang="en-US" sz="3300" dirty="0"/>
              <a:t> </a:t>
            </a:r>
            <a:r>
              <a:rPr lang="en-US" sz="3300" dirty="0" smtClean="0"/>
              <a:t>	              - ASHA trainings</a:t>
            </a:r>
          </a:p>
          <a:p>
            <a:pPr>
              <a:buFont typeface="Wingdings" pitchFamily="2" charset="2"/>
              <a:buChar char="§"/>
            </a:pPr>
            <a:r>
              <a:rPr lang="en-US" sz="3300" b="1" dirty="0" smtClean="0">
                <a:solidFill>
                  <a:srgbClr val="C00000"/>
                </a:solidFill>
              </a:rPr>
              <a:t>Involvement with the Project</a:t>
            </a:r>
          </a:p>
          <a:p>
            <a:pPr>
              <a:buNone/>
            </a:pPr>
            <a:endParaRPr lang="en-US" sz="3300" b="1" dirty="0" smtClean="0">
              <a:solidFill>
                <a:srgbClr val="C00000"/>
              </a:solidFill>
            </a:endParaRPr>
          </a:p>
          <a:p>
            <a:pPr algn="just">
              <a:buNone/>
            </a:pPr>
            <a:r>
              <a:rPr lang="en-US" sz="3300" dirty="0" smtClean="0"/>
              <a:t>             - Project coordinator in Participatory communication project  to strengthen NRHM in 55 blocks of Rajasthan.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sz="3600" dirty="0" smtClean="0">
                <a:latin typeface="Times New Roman" pitchFamily="18" charset="0"/>
                <a:cs typeface="Times New Roman" pitchFamily="18" charset="0"/>
              </a:rPr>
              <a:t>Introduction and Rationale </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95400"/>
            <a:ext cx="8229600" cy="4830763"/>
          </a:xfrm>
        </p:spPr>
        <p:txBody>
          <a:bodyPr>
            <a:normAutofit fontScale="92500" lnSpcReduction="20000"/>
          </a:bodyPr>
          <a:lstStyle/>
          <a:p>
            <a:pPr algn="just"/>
            <a:r>
              <a:rPr lang="en-US" dirty="0" smtClean="0"/>
              <a:t>The Ministry of Health and Family Welfare, in its quest to attain the Millennium Development Goals, introduced the National Rural Health Mission in 2005. Through this initiative, the government hopes to improve the availability of and access to quality health care by people, especially for those residing in rural areas, the poor, women and children.</a:t>
            </a:r>
          </a:p>
          <a:p>
            <a:pPr algn="just"/>
            <a:r>
              <a:rPr lang="en-US" b="1" dirty="0" smtClean="0"/>
              <a:t> </a:t>
            </a:r>
            <a:r>
              <a:rPr lang="en-US" dirty="0" smtClean="0"/>
              <a:t>Healthy Motherhood not only benefits the newborn but influences the global and national development (Fraser A. et al 2004). The international conference on population and development (ICPD), 1994 has stressed on the importance of women’s health and especially reproductive health for overall development. </a:t>
            </a:r>
          </a:p>
          <a:p>
            <a:pPr lvl="0" algn="just"/>
            <a:r>
              <a:rPr lang="en-US" dirty="0" smtClean="0"/>
              <a:t>To collect in-depth information through FGDs and IDIs with various Health Workers like ASHA, ANM, Medical officers, pregnant women and lactating women about the Maternal and Child Health entitlements.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solidFill>
                  <a:srgbClr val="C00000"/>
                </a:solidFill>
              </a:rPr>
              <a:t>Objective</a:t>
            </a:r>
            <a:endParaRPr lang="en-US" dirty="0"/>
          </a:p>
        </p:txBody>
      </p:sp>
      <p:sp>
        <p:nvSpPr>
          <p:cNvPr id="3" name="Content Placeholder 2"/>
          <p:cNvSpPr>
            <a:spLocks noGrp="1"/>
          </p:cNvSpPr>
          <p:nvPr>
            <p:ph sz="quarter" idx="1"/>
          </p:nvPr>
        </p:nvSpPr>
        <p:spPr>
          <a:xfrm>
            <a:off x="457200" y="1447800"/>
            <a:ext cx="8229600" cy="4678363"/>
          </a:xfrm>
        </p:spPr>
        <p:txBody>
          <a:bodyPr>
            <a:normAutofit/>
          </a:bodyPr>
          <a:lstStyle/>
          <a:p>
            <a:pPr>
              <a:buNone/>
            </a:pPr>
            <a:r>
              <a:rPr lang="en-US" sz="2000" b="1" dirty="0" smtClean="0">
                <a:solidFill>
                  <a:srgbClr val="C00000"/>
                </a:solidFill>
              </a:rPr>
              <a:t>   </a:t>
            </a:r>
            <a:endParaRPr lang="en-US" sz="2000" dirty="0" smtClean="0"/>
          </a:p>
          <a:p>
            <a:pPr lvl="0">
              <a:buFont typeface="Wingdings" pitchFamily="2" charset="2"/>
              <a:buChar char="v"/>
            </a:pPr>
            <a:r>
              <a:rPr lang="en-US" sz="2400" dirty="0" smtClean="0"/>
              <a:t>Knowledge </a:t>
            </a:r>
            <a:r>
              <a:rPr lang="en-US" sz="2400" dirty="0"/>
              <a:t>assessment among pregnant women and lactating women about </a:t>
            </a:r>
            <a:r>
              <a:rPr lang="en-US" sz="2400" dirty="0" smtClean="0"/>
              <a:t>Maternal and Child Health entitlements </a:t>
            </a:r>
            <a:r>
              <a:rPr lang="en-US" sz="2400" dirty="0"/>
              <a:t>under </a:t>
            </a:r>
            <a:r>
              <a:rPr lang="en-US" sz="2400" dirty="0" smtClean="0"/>
              <a:t>National Rural Health Mission</a:t>
            </a:r>
          </a:p>
          <a:p>
            <a:pPr lvl="0">
              <a:buNone/>
            </a:pPr>
            <a:endParaRPr lang="en-US" sz="2400" dirty="0" smtClean="0"/>
          </a:p>
          <a:p>
            <a:pPr>
              <a:buNone/>
            </a:pPr>
            <a:r>
              <a:rPr lang="en-US" sz="2400" dirty="0" smtClean="0"/>
              <a:t>Specific objectives:</a:t>
            </a:r>
          </a:p>
          <a:p>
            <a:pPr lvl="0">
              <a:buFont typeface="Wingdings" pitchFamily="2" charset="2"/>
              <a:buChar char="v"/>
            </a:pPr>
            <a:r>
              <a:rPr lang="en-US" sz="2400" dirty="0" smtClean="0"/>
              <a:t>To know the community perspective about Maternal Health services and entitlements</a:t>
            </a:r>
          </a:p>
          <a:p>
            <a:pPr lvl="0">
              <a:buFont typeface="Wingdings" pitchFamily="2" charset="2"/>
              <a:buChar char="v"/>
            </a:pPr>
            <a:r>
              <a:rPr lang="la-Latn" sz="2000" dirty="0" smtClean="0">
                <a:latin typeface="Times New Roman" pitchFamily="18" charset="0"/>
                <a:cs typeface="Times New Roman" pitchFamily="18" charset="0"/>
              </a:rPr>
              <a:t>Identify the cultural barriers for women in availing maternal health services</a:t>
            </a:r>
            <a:endParaRPr lang="en-US" sz="2000" dirty="0" smtClean="0">
              <a:latin typeface="Times New Roman" pitchFamily="18" charset="0"/>
              <a:cs typeface="Times New Roman" pitchFamily="18" charset="0"/>
            </a:endParaRPr>
          </a:p>
          <a:p>
            <a:pPr lvl="0">
              <a:buFont typeface="Wingdings" pitchFamily="2" charset="2"/>
              <a:buChar char="v"/>
            </a:pPr>
            <a:r>
              <a:rPr lang="la-Latn" sz="2000" dirty="0" smtClean="0">
                <a:latin typeface="Times New Roman" pitchFamily="18" charset="0"/>
                <a:cs typeface="Times New Roman" pitchFamily="18" charset="0"/>
              </a:rPr>
              <a:t>Identify the Health seeking behavior of women</a:t>
            </a:r>
            <a:endParaRPr lang="en-US" sz="2000" dirty="0" smtClean="0">
              <a:latin typeface="Times New Roman" pitchFamily="18" charset="0"/>
              <a:cs typeface="Times New Roman" pitchFamily="18" charset="0"/>
            </a:endParaRPr>
          </a:p>
          <a:p>
            <a:pPr lvl="0">
              <a:buFont typeface="Wingdings" pitchFamily="2" charset="2"/>
              <a:buChar char="v"/>
            </a:pPr>
            <a:endParaRPr lang="en-US" sz="2400" dirty="0" smtClean="0"/>
          </a:p>
          <a:p>
            <a:pPr lvl="0">
              <a:buNone/>
            </a:pPr>
            <a:endParaRPr lang="en-US" sz="2400" dirty="0" smtClean="0"/>
          </a:p>
          <a:p>
            <a:pPr lvl="0">
              <a:buNone/>
            </a:pPr>
            <a:endParaRPr lang="en-US" sz="2400" dirty="0" smtClean="0"/>
          </a:p>
          <a:p>
            <a:pPr lvl="0">
              <a:buFont typeface="Wingdings" pitchFamily="2" charset="2"/>
              <a:buChar char="v"/>
            </a:pPr>
            <a:endParaRPr lang="en-US" sz="2000" dirty="0" smtClean="0"/>
          </a:p>
          <a:p>
            <a:pPr lvl="0">
              <a:buNone/>
            </a:pPr>
            <a:endParaRPr lang="en-US" sz="2000" dirty="0" smtClean="0"/>
          </a:p>
          <a:p>
            <a:pPr lvl="0">
              <a:buNone/>
            </a:pPr>
            <a:endParaRPr lang="en-U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Research Methodology</a:t>
            </a:r>
            <a:endParaRPr lang="en-US" dirty="0"/>
          </a:p>
        </p:txBody>
      </p:sp>
      <p:sp>
        <p:nvSpPr>
          <p:cNvPr id="3" name="Content Placeholder 2"/>
          <p:cNvSpPr>
            <a:spLocks noGrp="1"/>
          </p:cNvSpPr>
          <p:nvPr>
            <p:ph sz="quarter" idx="1"/>
          </p:nvPr>
        </p:nvSpPr>
        <p:spPr>
          <a:xfrm>
            <a:off x="457200" y="1752600"/>
            <a:ext cx="8229600" cy="4572000"/>
          </a:xfrm>
        </p:spPr>
        <p:txBody>
          <a:bodyPr>
            <a:normAutofit fontScale="70000" lnSpcReduction="20000"/>
          </a:bodyPr>
          <a:lstStyle/>
          <a:p>
            <a:r>
              <a:rPr lang="en-US" b="1" dirty="0" smtClean="0">
                <a:solidFill>
                  <a:srgbClr val="C00000"/>
                </a:solidFill>
              </a:rPr>
              <a:t>Study Design</a:t>
            </a:r>
          </a:p>
          <a:p>
            <a:pPr>
              <a:buNone/>
            </a:pPr>
            <a:r>
              <a:rPr lang="en-US" b="1" dirty="0" smtClean="0">
                <a:solidFill>
                  <a:srgbClr val="C00000"/>
                </a:solidFill>
              </a:rPr>
              <a:t>		</a:t>
            </a:r>
            <a:r>
              <a:rPr lang="en-US" dirty="0" smtClean="0">
                <a:solidFill>
                  <a:srgbClr val="C00000"/>
                </a:solidFill>
              </a:rPr>
              <a:t>- </a:t>
            </a:r>
            <a:r>
              <a:rPr lang="en-US" dirty="0" smtClean="0"/>
              <a:t>Quantitative and Qualitative Methodology</a:t>
            </a:r>
          </a:p>
          <a:p>
            <a:pPr>
              <a:buNone/>
            </a:pPr>
            <a:r>
              <a:rPr lang="en-US" b="1" dirty="0" smtClean="0">
                <a:solidFill>
                  <a:srgbClr val="C00000"/>
                </a:solidFill>
              </a:rPr>
              <a:t>		- </a:t>
            </a:r>
            <a:r>
              <a:rPr lang="en-US" dirty="0" smtClean="0"/>
              <a:t>Questionnaire Based Study</a:t>
            </a:r>
          </a:p>
          <a:p>
            <a:pPr>
              <a:buNone/>
            </a:pPr>
            <a:endParaRPr lang="en-US" dirty="0" smtClean="0"/>
          </a:p>
          <a:p>
            <a:r>
              <a:rPr lang="en-US" b="1" dirty="0" smtClean="0"/>
              <a:t>Focus Group Discussions </a:t>
            </a:r>
            <a:endParaRPr lang="en-US" dirty="0" smtClean="0"/>
          </a:p>
          <a:p>
            <a:r>
              <a:rPr lang="en-US" dirty="0" smtClean="0"/>
              <a:t>Pregnant women and lactating women		(a total 6 FGDs in all villages)</a:t>
            </a:r>
          </a:p>
          <a:p>
            <a:r>
              <a:rPr lang="en-US" dirty="0" smtClean="0"/>
              <a:t>VHSC members and PRI members		(a total 2 FGDs in two villages)</a:t>
            </a:r>
          </a:p>
          <a:p>
            <a:r>
              <a:rPr lang="en-US" dirty="0" smtClean="0"/>
              <a:t>ASHA/ANM				(a total 1 FGD of 8 participants)</a:t>
            </a:r>
          </a:p>
          <a:p>
            <a:pPr>
              <a:buNone/>
            </a:pPr>
            <a:endParaRPr lang="en-US" dirty="0" smtClean="0"/>
          </a:p>
          <a:p>
            <a:r>
              <a:rPr lang="en-US" b="1" dirty="0" smtClean="0"/>
              <a:t>IDIs </a:t>
            </a:r>
            <a:r>
              <a:rPr lang="en-US" dirty="0" smtClean="0"/>
              <a:t> </a:t>
            </a:r>
          </a:p>
          <a:p>
            <a:r>
              <a:rPr lang="en-IN" dirty="0" smtClean="0"/>
              <a:t>Block Programme manager			(one IDI)</a:t>
            </a:r>
            <a:endParaRPr lang="en-US" dirty="0" smtClean="0"/>
          </a:p>
          <a:p>
            <a:r>
              <a:rPr lang="en-IN" dirty="0" smtClean="0"/>
              <a:t>ASHA/ANM				(five IDI)</a:t>
            </a:r>
            <a:endParaRPr lang="en-US" dirty="0" smtClean="0"/>
          </a:p>
          <a:p>
            <a:r>
              <a:rPr lang="en-IN" dirty="0" smtClean="0"/>
              <a:t>Lactating women				(five IDIs in all five villages)</a:t>
            </a:r>
            <a:endParaRPr lang="en-US" dirty="0" smtClean="0"/>
          </a:p>
          <a:p>
            <a:r>
              <a:rPr lang="en-IN" dirty="0" smtClean="0"/>
              <a:t>Pregnant women				(five IDIs in all five villages)</a:t>
            </a:r>
            <a:endParaRPr lang="en-US" dirty="0" smtClean="0"/>
          </a:p>
          <a:p>
            <a:pPr>
              <a:buNone/>
            </a:pPr>
            <a:r>
              <a:rPr lang="en-IN" dirty="0" smtClean="0"/>
              <a:t> </a:t>
            </a:r>
            <a:endParaRPr lang="en-US" dirty="0" smtClean="0"/>
          </a:p>
          <a:p>
            <a:pPr>
              <a:buNone/>
            </a:pPr>
            <a:endParaRPr lang="en-US" dirty="0" smtClean="0"/>
          </a:p>
          <a:p>
            <a:pPr>
              <a:buNone/>
            </a:pPr>
            <a:endParaRPr lang="en-US" dirty="0" smtClean="0"/>
          </a:p>
          <a:p>
            <a:pPr>
              <a:buNone/>
            </a:pPr>
            <a:endParaRPr lang="en-US"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r>
              <a:rPr lang="en-US" sz="3200" b="1" dirty="0" smtClean="0">
                <a:solidFill>
                  <a:srgbClr val="002060"/>
                </a:solidFill>
                <a:latin typeface="Times New Roman" pitchFamily="18" charset="0"/>
                <a:cs typeface="Times New Roman" pitchFamily="18" charset="0"/>
              </a:rPr>
              <a:t>Research Methodology</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10000"/>
          </a:bodyPr>
          <a:lstStyle/>
          <a:p>
            <a:r>
              <a:rPr lang="en-US" b="1" dirty="0" smtClean="0">
                <a:solidFill>
                  <a:srgbClr val="C00000"/>
                </a:solidFill>
              </a:rPr>
              <a:t>Sample Population</a:t>
            </a:r>
          </a:p>
          <a:p>
            <a:pPr>
              <a:buNone/>
            </a:pPr>
            <a:r>
              <a:rPr lang="en-US" b="1" dirty="0" smtClean="0">
                <a:solidFill>
                  <a:srgbClr val="C00000"/>
                </a:solidFill>
              </a:rPr>
              <a:t>		- </a:t>
            </a:r>
            <a:r>
              <a:rPr lang="en-US" dirty="0" smtClean="0"/>
              <a:t>five villages of </a:t>
            </a:r>
            <a:r>
              <a:rPr lang="en-US" dirty="0" err="1" smtClean="0"/>
              <a:t>Churu</a:t>
            </a:r>
            <a:r>
              <a:rPr lang="en-US" dirty="0" smtClean="0"/>
              <a:t> (</a:t>
            </a:r>
            <a:r>
              <a:rPr lang="en-US" dirty="0" err="1" smtClean="0"/>
              <a:t>Jasasar</a:t>
            </a:r>
            <a:r>
              <a:rPr lang="en-US" dirty="0" smtClean="0"/>
              <a:t>, </a:t>
            </a:r>
            <a:r>
              <a:rPr lang="en-US" dirty="0" err="1" smtClean="0"/>
              <a:t>Hirasar</a:t>
            </a:r>
            <a:r>
              <a:rPr lang="en-US" dirty="0" smtClean="0"/>
              <a:t>, </a:t>
            </a:r>
            <a:r>
              <a:rPr lang="en-US" dirty="0" err="1" smtClean="0"/>
              <a:t>Bhojasar</a:t>
            </a:r>
            <a:r>
              <a:rPr lang="en-US" dirty="0" smtClean="0"/>
              <a:t>) and </a:t>
            </a:r>
            <a:r>
              <a:rPr lang="en-US" dirty="0" err="1" smtClean="0"/>
              <a:t>Banswara</a:t>
            </a:r>
            <a:r>
              <a:rPr lang="en-US" dirty="0" smtClean="0"/>
              <a:t> (</a:t>
            </a:r>
            <a:r>
              <a:rPr lang="en-US" dirty="0" err="1" smtClean="0"/>
              <a:t>Gariya</a:t>
            </a:r>
            <a:r>
              <a:rPr lang="en-US" dirty="0" smtClean="0"/>
              <a:t>, </a:t>
            </a:r>
            <a:r>
              <a:rPr lang="en-US" dirty="0" err="1" smtClean="0"/>
              <a:t>Badhaki</a:t>
            </a:r>
            <a:r>
              <a:rPr lang="en-US" dirty="0" smtClean="0"/>
              <a:t>) block</a:t>
            </a:r>
          </a:p>
          <a:p>
            <a:pPr>
              <a:buNone/>
            </a:pPr>
            <a:r>
              <a:rPr lang="en-US" b="1" dirty="0" smtClean="0">
                <a:solidFill>
                  <a:srgbClr val="C00000"/>
                </a:solidFill>
              </a:rPr>
              <a:t>		- </a:t>
            </a:r>
            <a:r>
              <a:rPr lang="en-US" dirty="0" smtClean="0"/>
              <a:t>Sample of 100 Respondents (53 pregnant and 47 lactating women)</a:t>
            </a:r>
          </a:p>
          <a:p>
            <a:pPr>
              <a:buFont typeface="Arial" pitchFamily="34" charset="0"/>
              <a:buChar char="•"/>
            </a:pPr>
            <a:r>
              <a:rPr lang="en-US" b="1" dirty="0" smtClean="0">
                <a:solidFill>
                  <a:srgbClr val="C00000"/>
                </a:solidFill>
              </a:rPr>
              <a:t>Duration:  </a:t>
            </a:r>
            <a:r>
              <a:rPr lang="en-US" dirty="0" smtClean="0">
                <a:solidFill>
                  <a:schemeClr val="tx2">
                    <a:lumMod val="50000"/>
                  </a:schemeClr>
                </a:solidFill>
              </a:rPr>
              <a:t>15 Days</a:t>
            </a:r>
          </a:p>
          <a:p>
            <a:pPr>
              <a:buNone/>
            </a:pPr>
            <a:endParaRPr lang="en-US" b="1" dirty="0" smtClean="0">
              <a:solidFill>
                <a:srgbClr val="C00000"/>
              </a:solidFill>
            </a:endParaRPr>
          </a:p>
          <a:p>
            <a:r>
              <a:rPr lang="en-US" b="1" dirty="0" smtClean="0">
                <a:solidFill>
                  <a:srgbClr val="C00000"/>
                </a:solidFill>
              </a:rPr>
              <a:t>Data Collection and Analysis</a:t>
            </a:r>
            <a:endParaRPr lang="en-US" sz="2000" dirty="0" smtClean="0"/>
          </a:p>
          <a:p>
            <a:pPr>
              <a:buNone/>
            </a:pPr>
            <a:r>
              <a:rPr lang="en-US" sz="2000" b="1" dirty="0" smtClean="0">
                <a:solidFill>
                  <a:srgbClr val="C00000"/>
                </a:solidFill>
              </a:rPr>
              <a:t>		</a:t>
            </a:r>
            <a:r>
              <a:rPr lang="en-US" sz="2000" dirty="0" smtClean="0">
                <a:solidFill>
                  <a:srgbClr val="C00000"/>
                </a:solidFill>
                <a:latin typeface="Impact" pitchFamily="34" charset="0"/>
              </a:rPr>
              <a:t>-</a:t>
            </a:r>
            <a:r>
              <a:rPr lang="en-US" dirty="0" smtClean="0"/>
              <a:t> Respondents were interviewed</a:t>
            </a:r>
          </a:p>
          <a:p>
            <a:pPr>
              <a:buNone/>
            </a:pPr>
            <a:r>
              <a:rPr lang="en-US" dirty="0" smtClean="0"/>
              <a:t>		- Data was entered into MS- excel sheets</a:t>
            </a:r>
          </a:p>
          <a:p>
            <a:pPr>
              <a:buNone/>
            </a:pPr>
            <a:r>
              <a:rPr lang="en-US" dirty="0" smtClean="0"/>
              <a:t>		- Checked for completeness, correctness and consistency</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fontScale="90000"/>
          </a:bodyPr>
          <a:lstStyle/>
          <a:p>
            <a:r>
              <a:rPr lang="en-US" b="1" dirty="0" smtClean="0">
                <a:latin typeface="Times New Roman" pitchFamily="18" charset="0"/>
                <a:cs typeface="Times New Roman" pitchFamily="18" charset="0"/>
              </a:rPr>
              <a:t>Findings</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nvPr>
        </p:nvGraphicFramePr>
        <p:xfrm>
          <a:off x="152400" y="838199"/>
          <a:ext cx="4343400" cy="5562598"/>
        </p:xfrm>
        <a:graphic>
          <a:graphicData uri="http://schemas.openxmlformats.org/drawingml/2006/table">
            <a:tbl>
              <a:tblPr firstRow="1" bandRow="1">
                <a:tableStyleId>{5C22544A-7EE6-4342-B048-85BDC9FD1C3A}</a:tableStyleId>
              </a:tblPr>
              <a:tblGrid>
                <a:gridCol w="2171700"/>
                <a:gridCol w="2171700"/>
              </a:tblGrid>
              <a:tr h="350758">
                <a:tc>
                  <a:txBody>
                    <a:bodyPr/>
                    <a:lstStyle/>
                    <a:p>
                      <a:pPr algn="l" fontAlgn="b"/>
                      <a:r>
                        <a:rPr lang="en-US" sz="1100" b="1" i="0" u="none" strike="noStrike" dirty="0">
                          <a:solidFill>
                            <a:srgbClr val="000000"/>
                          </a:solidFill>
                          <a:latin typeface="Times New Roman"/>
                        </a:rPr>
                        <a:t>Variable</a:t>
                      </a:r>
                    </a:p>
                  </a:txBody>
                  <a:tcPr marL="9525" marR="9525" marT="9525" marB="0" anchor="b"/>
                </a:tc>
                <a:tc>
                  <a:txBody>
                    <a:bodyPr/>
                    <a:lstStyle/>
                    <a:p>
                      <a:pPr algn="l" fontAlgn="b"/>
                      <a:r>
                        <a:rPr lang="en-US" sz="1100" b="1" i="0" u="none" strike="noStrike" dirty="0" err="1">
                          <a:solidFill>
                            <a:srgbClr val="000000"/>
                          </a:solidFill>
                          <a:latin typeface="Times New Roman"/>
                        </a:rPr>
                        <a:t>Respondants</a:t>
                      </a:r>
                      <a:r>
                        <a:rPr lang="en-US" sz="1100" b="1" i="0" u="none" strike="noStrike" dirty="0">
                          <a:solidFill>
                            <a:srgbClr val="000000"/>
                          </a:solidFill>
                          <a:latin typeface="Times New Roman"/>
                        </a:rPr>
                        <a:t> (women)</a:t>
                      </a:r>
                    </a:p>
                  </a:txBody>
                  <a:tcPr marL="9525" marR="9525" marT="9525" marB="0" anchor="b"/>
                </a:tc>
              </a:tr>
              <a:tr h="325740">
                <a:tc>
                  <a:txBody>
                    <a:bodyPr/>
                    <a:lstStyle/>
                    <a:p>
                      <a:pPr algn="l" fontAlgn="b"/>
                      <a:r>
                        <a:rPr lang="en-US" sz="1100" b="1" i="0" u="none" strike="noStrike">
                          <a:solidFill>
                            <a:srgbClr val="000000"/>
                          </a:solidFill>
                          <a:latin typeface="Times New Roman"/>
                        </a:rPr>
                        <a:t>Age</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325740">
                <a:tc>
                  <a:txBody>
                    <a:bodyPr/>
                    <a:lstStyle/>
                    <a:p>
                      <a:pPr algn="l" fontAlgn="b"/>
                      <a:r>
                        <a:rPr lang="en-US" sz="1100" b="0" i="0" u="none" strike="noStrike" dirty="0">
                          <a:solidFill>
                            <a:srgbClr val="000000"/>
                          </a:solidFill>
                          <a:latin typeface="Calibri"/>
                        </a:rPr>
                        <a:t>under 20</a:t>
                      </a:r>
                    </a:p>
                  </a:txBody>
                  <a:tcPr marL="9525" marR="9525" marT="9525" marB="0" anchor="b"/>
                </a:tc>
                <a:tc>
                  <a:txBody>
                    <a:bodyPr/>
                    <a:lstStyle/>
                    <a:p>
                      <a:pPr algn="r" fontAlgn="b"/>
                      <a:r>
                        <a:rPr lang="en-US" sz="1100" b="0" i="0" u="none" strike="noStrike">
                          <a:solidFill>
                            <a:srgbClr val="000000"/>
                          </a:solidFill>
                          <a:latin typeface="Calibri"/>
                        </a:rPr>
                        <a:t>4%</a:t>
                      </a:r>
                    </a:p>
                  </a:txBody>
                  <a:tcPr marL="9525" marR="9525" marT="9525" marB="0" anchor="b"/>
                </a:tc>
              </a:tr>
              <a:tr h="325740">
                <a:tc>
                  <a:txBody>
                    <a:bodyPr/>
                    <a:lstStyle/>
                    <a:p>
                      <a:pPr algn="l" fontAlgn="b"/>
                      <a:r>
                        <a:rPr lang="en-US" sz="1100" b="0" i="0" u="none" strike="noStrike">
                          <a:solidFill>
                            <a:srgbClr val="000000"/>
                          </a:solidFill>
                          <a:latin typeface="Calibri"/>
                        </a:rPr>
                        <a:t>20-25</a:t>
                      </a:r>
                    </a:p>
                  </a:txBody>
                  <a:tcPr marL="9525" marR="9525" marT="9525" marB="0" anchor="b"/>
                </a:tc>
                <a:tc>
                  <a:txBody>
                    <a:bodyPr/>
                    <a:lstStyle/>
                    <a:p>
                      <a:pPr algn="r" fontAlgn="b"/>
                      <a:r>
                        <a:rPr lang="en-US" sz="1100" b="0" i="0" u="none" strike="noStrike">
                          <a:solidFill>
                            <a:srgbClr val="000000"/>
                          </a:solidFill>
                          <a:latin typeface="Calibri"/>
                        </a:rPr>
                        <a:t>24%</a:t>
                      </a:r>
                    </a:p>
                  </a:txBody>
                  <a:tcPr marL="9525" marR="9525" marT="9525" marB="0" anchor="b"/>
                </a:tc>
              </a:tr>
              <a:tr h="325740">
                <a:tc>
                  <a:txBody>
                    <a:bodyPr/>
                    <a:lstStyle/>
                    <a:p>
                      <a:pPr algn="l" fontAlgn="b"/>
                      <a:r>
                        <a:rPr lang="en-US" sz="1100" b="0" i="0" u="none" strike="noStrike">
                          <a:solidFill>
                            <a:srgbClr val="000000"/>
                          </a:solidFill>
                          <a:latin typeface="Calibri"/>
                        </a:rPr>
                        <a:t>26-30</a:t>
                      </a:r>
                    </a:p>
                  </a:txBody>
                  <a:tcPr marL="9525" marR="9525" marT="9525" marB="0" anchor="b"/>
                </a:tc>
                <a:tc>
                  <a:txBody>
                    <a:bodyPr/>
                    <a:lstStyle/>
                    <a:p>
                      <a:pPr algn="r" fontAlgn="b"/>
                      <a:r>
                        <a:rPr lang="en-US" sz="1100" b="0" i="0" u="none" strike="noStrike">
                          <a:solidFill>
                            <a:srgbClr val="000000"/>
                          </a:solidFill>
                          <a:latin typeface="Calibri"/>
                        </a:rPr>
                        <a:t>31%</a:t>
                      </a:r>
                    </a:p>
                  </a:txBody>
                  <a:tcPr marL="9525" marR="9525" marT="9525" marB="0" anchor="b"/>
                </a:tc>
              </a:tr>
              <a:tr h="325740">
                <a:tc>
                  <a:txBody>
                    <a:bodyPr/>
                    <a:lstStyle/>
                    <a:p>
                      <a:pPr algn="l" fontAlgn="b"/>
                      <a:r>
                        <a:rPr lang="en-US" sz="1100" b="0" i="0" u="none" strike="noStrike">
                          <a:solidFill>
                            <a:srgbClr val="000000"/>
                          </a:solidFill>
                          <a:latin typeface="Calibri"/>
                        </a:rPr>
                        <a:t>31-35</a:t>
                      </a:r>
                    </a:p>
                  </a:txBody>
                  <a:tcPr marL="9525" marR="9525" marT="9525" marB="0" anchor="b"/>
                </a:tc>
                <a:tc>
                  <a:txBody>
                    <a:bodyPr/>
                    <a:lstStyle/>
                    <a:p>
                      <a:pPr algn="r" fontAlgn="b"/>
                      <a:r>
                        <a:rPr lang="en-US" sz="1100" b="0" i="0" u="none" strike="noStrike">
                          <a:solidFill>
                            <a:srgbClr val="000000"/>
                          </a:solidFill>
                          <a:latin typeface="Calibri"/>
                        </a:rPr>
                        <a:t>22%</a:t>
                      </a:r>
                    </a:p>
                  </a:txBody>
                  <a:tcPr marL="9525" marR="9525" marT="9525" marB="0" anchor="b"/>
                </a:tc>
              </a:tr>
              <a:tr h="325740">
                <a:tc>
                  <a:txBody>
                    <a:bodyPr/>
                    <a:lstStyle/>
                    <a:p>
                      <a:pPr algn="l" fontAlgn="b"/>
                      <a:r>
                        <a:rPr lang="en-US" sz="1100" b="0" i="0" u="none" strike="noStrike">
                          <a:solidFill>
                            <a:srgbClr val="000000"/>
                          </a:solidFill>
                          <a:latin typeface="Calibri"/>
                        </a:rPr>
                        <a:t>36-40</a:t>
                      </a:r>
                    </a:p>
                  </a:txBody>
                  <a:tcPr marL="9525" marR="9525" marT="9525" marB="0" anchor="b"/>
                </a:tc>
                <a:tc>
                  <a:txBody>
                    <a:bodyPr/>
                    <a:lstStyle/>
                    <a:p>
                      <a:pPr algn="r" fontAlgn="b"/>
                      <a:r>
                        <a:rPr lang="en-US" sz="1100" b="0" i="0" u="none" strike="noStrike">
                          <a:solidFill>
                            <a:srgbClr val="000000"/>
                          </a:solidFill>
                          <a:latin typeface="Calibri"/>
                        </a:rPr>
                        <a:t>13%</a:t>
                      </a:r>
                    </a:p>
                  </a:txBody>
                  <a:tcPr marL="9525" marR="9525" marT="9525" marB="0" anchor="b"/>
                </a:tc>
              </a:tr>
              <a:tr h="325740">
                <a:tc>
                  <a:txBody>
                    <a:bodyPr/>
                    <a:lstStyle/>
                    <a:p>
                      <a:pPr algn="l" fontAlgn="b"/>
                      <a:r>
                        <a:rPr lang="en-US" sz="1100" b="0" i="0" u="none" strike="noStrike">
                          <a:solidFill>
                            <a:srgbClr val="000000"/>
                          </a:solidFill>
                          <a:latin typeface="Calibri"/>
                        </a:rPr>
                        <a:t>40+</a:t>
                      </a:r>
                    </a:p>
                  </a:txBody>
                  <a:tcPr marL="9525" marR="9525" marT="9525" marB="0" anchor="b"/>
                </a:tc>
                <a:tc>
                  <a:txBody>
                    <a:bodyPr/>
                    <a:lstStyle/>
                    <a:p>
                      <a:pPr algn="r" fontAlgn="b"/>
                      <a:r>
                        <a:rPr lang="en-US" sz="1100" b="0" i="0" u="none" strike="noStrike">
                          <a:solidFill>
                            <a:srgbClr val="000000"/>
                          </a:solidFill>
                          <a:latin typeface="Calibri"/>
                        </a:rPr>
                        <a:t>6%</a:t>
                      </a:r>
                    </a:p>
                  </a:txBody>
                  <a:tcPr marL="9525" marR="9525" marT="9525" marB="0" anchor="b"/>
                </a:tc>
              </a:tr>
              <a:tr h="325740">
                <a:tc>
                  <a:txBody>
                    <a:bodyPr/>
                    <a:lstStyle/>
                    <a:p>
                      <a:pPr algn="l" fontAlgn="b"/>
                      <a:r>
                        <a:rPr lang="en-US" sz="1100" b="1" i="0" u="none" strike="noStrike">
                          <a:solidFill>
                            <a:srgbClr val="000000"/>
                          </a:solidFill>
                          <a:latin typeface="Times New Roman"/>
                        </a:rPr>
                        <a:t>Marital status</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325740">
                <a:tc>
                  <a:txBody>
                    <a:bodyPr/>
                    <a:lstStyle/>
                    <a:p>
                      <a:pPr algn="l" fontAlgn="b"/>
                      <a:r>
                        <a:rPr lang="en-US" sz="1100" b="0" i="0" u="none" strike="noStrike">
                          <a:solidFill>
                            <a:srgbClr val="000000"/>
                          </a:solidFill>
                          <a:latin typeface="Calibri"/>
                        </a:rPr>
                        <a:t>Married</a:t>
                      </a:r>
                    </a:p>
                  </a:txBody>
                  <a:tcPr marL="9525" marR="9525" marT="9525" marB="0" anchor="b"/>
                </a:tc>
                <a:tc>
                  <a:txBody>
                    <a:bodyPr/>
                    <a:lstStyle/>
                    <a:p>
                      <a:pPr algn="r" fontAlgn="b"/>
                      <a:r>
                        <a:rPr lang="en-US" sz="1100" b="0" i="0" u="none" strike="noStrike" dirty="0">
                          <a:solidFill>
                            <a:srgbClr val="000000"/>
                          </a:solidFill>
                          <a:latin typeface="Calibri"/>
                        </a:rPr>
                        <a:t>97%</a:t>
                      </a:r>
                    </a:p>
                  </a:txBody>
                  <a:tcPr marL="9525" marR="9525" marT="9525" marB="0" anchor="b"/>
                </a:tc>
              </a:tr>
              <a:tr h="325740">
                <a:tc>
                  <a:txBody>
                    <a:bodyPr/>
                    <a:lstStyle/>
                    <a:p>
                      <a:pPr algn="l" fontAlgn="b"/>
                      <a:r>
                        <a:rPr lang="en-US" sz="1100" b="0" i="0" u="none" strike="noStrike">
                          <a:solidFill>
                            <a:srgbClr val="000000"/>
                          </a:solidFill>
                          <a:latin typeface="Calibri"/>
                        </a:rPr>
                        <a:t>Unmarried</a:t>
                      </a:r>
                    </a:p>
                  </a:txBody>
                  <a:tcPr marL="9525" marR="9525" marT="9525" marB="0" anchor="b"/>
                </a:tc>
                <a:tc>
                  <a:txBody>
                    <a:bodyPr/>
                    <a:lstStyle/>
                    <a:p>
                      <a:pPr algn="r" fontAlgn="b"/>
                      <a:r>
                        <a:rPr lang="en-US" sz="1100" b="0" i="0" u="none" strike="noStrike" dirty="0">
                          <a:solidFill>
                            <a:srgbClr val="000000"/>
                          </a:solidFill>
                          <a:latin typeface="Calibri"/>
                        </a:rPr>
                        <a:t>0%</a:t>
                      </a:r>
                    </a:p>
                  </a:txBody>
                  <a:tcPr marL="9525" marR="9525" marT="9525" marB="0" anchor="b"/>
                </a:tc>
              </a:tr>
              <a:tr h="325740">
                <a:tc>
                  <a:txBody>
                    <a:bodyPr/>
                    <a:lstStyle/>
                    <a:p>
                      <a:pPr algn="l" fontAlgn="b"/>
                      <a:r>
                        <a:rPr lang="en-US" sz="1100" b="0" i="0" u="none" strike="noStrike">
                          <a:solidFill>
                            <a:srgbClr val="000000"/>
                          </a:solidFill>
                          <a:latin typeface="Calibri"/>
                        </a:rPr>
                        <a:t>Divorced</a:t>
                      </a:r>
                    </a:p>
                  </a:txBody>
                  <a:tcPr marL="9525" marR="9525" marT="9525" marB="0" anchor="b"/>
                </a:tc>
                <a:tc>
                  <a:txBody>
                    <a:bodyPr/>
                    <a:lstStyle/>
                    <a:p>
                      <a:pPr algn="r" fontAlgn="b"/>
                      <a:r>
                        <a:rPr lang="en-US" sz="1100" b="0" i="0" u="none" strike="noStrike" dirty="0">
                          <a:solidFill>
                            <a:srgbClr val="000000"/>
                          </a:solidFill>
                          <a:latin typeface="Calibri"/>
                        </a:rPr>
                        <a:t>7%</a:t>
                      </a:r>
                    </a:p>
                  </a:txBody>
                  <a:tcPr marL="9525" marR="9525" marT="9525" marB="0" anchor="b"/>
                </a:tc>
              </a:tr>
              <a:tr h="325740">
                <a:tc>
                  <a:txBody>
                    <a:bodyPr/>
                    <a:lstStyle/>
                    <a:p>
                      <a:pPr algn="l" fontAlgn="b"/>
                      <a:r>
                        <a:rPr lang="en-US" sz="1100" b="1" i="0" u="none" strike="noStrike">
                          <a:solidFill>
                            <a:srgbClr val="000000"/>
                          </a:solidFill>
                          <a:latin typeface="Times New Roman"/>
                        </a:rPr>
                        <a:t>Caste</a:t>
                      </a:r>
                    </a:p>
                  </a:txBody>
                  <a:tcPr marL="9525" marR="9525" marT="9525" marB="0" anchor="b"/>
                </a:tc>
                <a:tc>
                  <a:txBody>
                    <a:bodyPr/>
                    <a:lstStyle/>
                    <a:p>
                      <a:pPr algn="l" fontAlgn="b"/>
                      <a:endParaRPr lang="en-US" sz="1100" b="0" i="0" u="none" strike="noStrike" dirty="0">
                        <a:solidFill>
                          <a:srgbClr val="000000"/>
                        </a:solidFill>
                        <a:latin typeface="Calibri"/>
                      </a:endParaRPr>
                    </a:p>
                  </a:txBody>
                  <a:tcPr marL="9525" marR="9525" marT="9525" marB="0" anchor="b"/>
                </a:tc>
              </a:tr>
              <a:tr h="325740">
                <a:tc>
                  <a:txBody>
                    <a:bodyPr/>
                    <a:lstStyle/>
                    <a:p>
                      <a:pPr algn="l" fontAlgn="b"/>
                      <a:r>
                        <a:rPr lang="en-US" sz="1100" b="0" i="0" u="none" strike="noStrike">
                          <a:solidFill>
                            <a:srgbClr val="000000"/>
                          </a:solidFill>
                          <a:latin typeface="Calibri"/>
                        </a:rPr>
                        <a:t>General</a:t>
                      </a:r>
                    </a:p>
                  </a:txBody>
                  <a:tcPr marL="9525" marR="9525" marT="9525" marB="0" anchor="b"/>
                </a:tc>
                <a:tc>
                  <a:txBody>
                    <a:bodyPr/>
                    <a:lstStyle/>
                    <a:p>
                      <a:pPr algn="r" fontAlgn="b"/>
                      <a:r>
                        <a:rPr lang="en-US" sz="1100" b="0" i="0" u="none" strike="noStrike" dirty="0">
                          <a:solidFill>
                            <a:srgbClr val="000000"/>
                          </a:solidFill>
                          <a:latin typeface="Calibri"/>
                        </a:rPr>
                        <a:t>28%</a:t>
                      </a:r>
                    </a:p>
                  </a:txBody>
                  <a:tcPr marL="9525" marR="9525" marT="9525" marB="0" anchor="b"/>
                </a:tc>
              </a:tr>
              <a:tr h="325740">
                <a:tc>
                  <a:txBody>
                    <a:bodyPr/>
                    <a:lstStyle/>
                    <a:p>
                      <a:pPr algn="l" fontAlgn="b"/>
                      <a:r>
                        <a:rPr lang="en-US" sz="1100" b="0" i="0" u="none" strike="noStrike">
                          <a:solidFill>
                            <a:srgbClr val="000000"/>
                          </a:solidFill>
                          <a:latin typeface="Calibri"/>
                        </a:rPr>
                        <a:t>OBC</a:t>
                      </a:r>
                    </a:p>
                  </a:txBody>
                  <a:tcPr marL="9525" marR="9525" marT="9525" marB="0" anchor="b"/>
                </a:tc>
                <a:tc>
                  <a:txBody>
                    <a:bodyPr/>
                    <a:lstStyle/>
                    <a:p>
                      <a:pPr algn="r" fontAlgn="b"/>
                      <a:r>
                        <a:rPr lang="en-US" sz="1100" b="0" i="0" u="none" strike="noStrike" dirty="0">
                          <a:solidFill>
                            <a:srgbClr val="000000"/>
                          </a:solidFill>
                          <a:latin typeface="Calibri"/>
                        </a:rPr>
                        <a:t>42%</a:t>
                      </a:r>
                    </a:p>
                  </a:txBody>
                  <a:tcPr marL="9525" marR="9525" marT="9525" marB="0" anchor="b"/>
                </a:tc>
              </a:tr>
              <a:tr h="325740">
                <a:tc>
                  <a:txBody>
                    <a:bodyPr/>
                    <a:lstStyle/>
                    <a:p>
                      <a:pPr algn="l" fontAlgn="b"/>
                      <a:r>
                        <a:rPr lang="en-US" sz="1100" b="0" i="0" u="none" strike="noStrike">
                          <a:solidFill>
                            <a:srgbClr val="000000"/>
                          </a:solidFill>
                          <a:latin typeface="Calibri"/>
                        </a:rPr>
                        <a:t>SC</a:t>
                      </a:r>
                    </a:p>
                  </a:txBody>
                  <a:tcPr marL="9525" marR="9525" marT="9525" marB="0" anchor="b"/>
                </a:tc>
                <a:tc>
                  <a:txBody>
                    <a:bodyPr/>
                    <a:lstStyle/>
                    <a:p>
                      <a:pPr algn="r" fontAlgn="b"/>
                      <a:r>
                        <a:rPr lang="en-US" sz="1100" b="0" i="0" u="none" strike="noStrike">
                          <a:solidFill>
                            <a:srgbClr val="000000"/>
                          </a:solidFill>
                          <a:latin typeface="Calibri"/>
                        </a:rPr>
                        <a:t>21%</a:t>
                      </a:r>
                    </a:p>
                  </a:txBody>
                  <a:tcPr marL="9525" marR="9525" marT="9525" marB="0" anchor="b"/>
                </a:tc>
              </a:tr>
              <a:tr h="325740">
                <a:tc>
                  <a:txBody>
                    <a:bodyPr/>
                    <a:lstStyle/>
                    <a:p>
                      <a:pPr algn="l" fontAlgn="b"/>
                      <a:r>
                        <a:rPr lang="en-US" sz="1100" b="0" i="0" u="none" strike="noStrike" dirty="0">
                          <a:solidFill>
                            <a:srgbClr val="000000"/>
                          </a:solidFill>
                          <a:latin typeface="Calibri"/>
                        </a:rPr>
                        <a:t>ST</a:t>
                      </a:r>
                    </a:p>
                  </a:txBody>
                  <a:tcPr marL="9525" marR="9525" marT="9525" marB="0" anchor="b"/>
                </a:tc>
                <a:tc>
                  <a:txBody>
                    <a:bodyPr/>
                    <a:lstStyle/>
                    <a:p>
                      <a:pPr algn="r" fontAlgn="b"/>
                      <a:r>
                        <a:rPr lang="en-US" sz="1100" b="0" i="0" u="none" strike="noStrike" dirty="0">
                          <a:solidFill>
                            <a:srgbClr val="000000"/>
                          </a:solidFill>
                          <a:latin typeface="Calibri"/>
                        </a:rPr>
                        <a:t>9%</a:t>
                      </a:r>
                    </a:p>
                  </a:txBody>
                  <a:tcPr marL="9525" marR="9525" marT="9525" marB="0" anchor="b"/>
                </a:tc>
              </a:tr>
            </a:tbl>
          </a:graphicData>
        </a:graphic>
      </p:graphicFrame>
      <p:graphicFrame>
        <p:nvGraphicFramePr>
          <p:cNvPr id="5" name="Content Placeholder 3"/>
          <p:cNvGraphicFramePr>
            <a:graphicFrameLocks/>
          </p:cNvGraphicFramePr>
          <p:nvPr/>
        </p:nvGraphicFramePr>
        <p:xfrm>
          <a:off x="4648200" y="838198"/>
          <a:ext cx="4343400" cy="5598542"/>
        </p:xfrm>
        <a:graphic>
          <a:graphicData uri="http://schemas.openxmlformats.org/drawingml/2006/table">
            <a:tbl>
              <a:tblPr firstRow="1" bandRow="1">
                <a:tableStyleId>{5C22544A-7EE6-4342-B048-85BDC9FD1C3A}</a:tableStyleId>
              </a:tblPr>
              <a:tblGrid>
                <a:gridCol w="2171700"/>
                <a:gridCol w="2171700"/>
              </a:tblGrid>
              <a:tr h="378998">
                <a:tc>
                  <a:txBody>
                    <a:bodyPr/>
                    <a:lstStyle/>
                    <a:p>
                      <a:endParaRPr lang="en-US" dirty="0"/>
                    </a:p>
                  </a:txBody>
                  <a:tcPr/>
                </a:tc>
                <a:tc>
                  <a:txBody>
                    <a:bodyPr/>
                    <a:lstStyle/>
                    <a:p>
                      <a:endParaRPr lang="en-US" dirty="0"/>
                    </a:p>
                  </a:txBody>
                  <a:tcPr/>
                </a:tc>
              </a:tr>
              <a:tr h="307032">
                <a:tc>
                  <a:txBody>
                    <a:bodyPr/>
                    <a:lstStyle/>
                    <a:p>
                      <a:pPr algn="l" fontAlgn="b"/>
                      <a:r>
                        <a:rPr lang="en-US" sz="1100" b="1" i="0" u="none" strike="noStrike" dirty="0">
                          <a:solidFill>
                            <a:srgbClr val="000000"/>
                          </a:solidFill>
                          <a:latin typeface="Times New Roman"/>
                        </a:rPr>
                        <a:t>Educational Status</a:t>
                      </a:r>
                    </a:p>
                  </a:txBody>
                  <a:tcPr marL="9525" marR="9525" marT="9525" marB="0" anchor="b"/>
                </a:tc>
                <a:tc>
                  <a:txBody>
                    <a:bodyPr/>
                    <a:lstStyle/>
                    <a:p>
                      <a:pPr algn="l" fontAlgn="b"/>
                      <a:endParaRPr lang="en-US" sz="1100" b="0" i="0" u="none" strike="noStrike" dirty="0">
                        <a:solidFill>
                          <a:srgbClr val="000000"/>
                        </a:solidFill>
                        <a:latin typeface="Calibri"/>
                      </a:endParaRPr>
                    </a:p>
                  </a:txBody>
                  <a:tcPr marL="9525" marR="9525" marT="9525" marB="0" anchor="b"/>
                </a:tc>
              </a:tr>
              <a:tr h="307032">
                <a:tc>
                  <a:txBody>
                    <a:bodyPr/>
                    <a:lstStyle/>
                    <a:p>
                      <a:pPr algn="l" fontAlgn="b"/>
                      <a:r>
                        <a:rPr lang="en-US" sz="1100" b="0" i="0" u="none" strike="noStrike">
                          <a:solidFill>
                            <a:srgbClr val="000000"/>
                          </a:solidFill>
                          <a:latin typeface="Calibri"/>
                        </a:rPr>
                        <a:t>illeterate</a:t>
                      </a:r>
                    </a:p>
                  </a:txBody>
                  <a:tcPr marL="9525" marR="9525" marT="9525" marB="0" anchor="b"/>
                </a:tc>
                <a:tc>
                  <a:txBody>
                    <a:bodyPr/>
                    <a:lstStyle/>
                    <a:p>
                      <a:pPr algn="r" fontAlgn="b"/>
                      <a:r>
                        <a:rPr lang="en-US" sz="1100" b="0" i="0" u="none" strike="noStrike">
                          <a:solidFill>
                            <a:srgbClr val="000000"/>
                          </a:solidFill>
                          <a:latin typeface="Calibri"/>
                        </a:rPr>
                        <a:t>9%</a:t>
                      </a:r>
                    </a:p>
                  </a:txBody>
                  <a:tcPr marL="9525" marR="9525" marT="9525" marB="0" anchor="b"/>
                </a:tc>
              </a:tr>
              <a:tr h="307032">
                <a:tc>
                  <a:txBody>
                    <a:bodyPr/>
                    <a:lstStyle/>
                    <a:p>
                      <a:pPr algn="l" fontAlgn="b"/>
                      <a:r>
                        <a:rPr lang="en-US" sz="1100" b="0" i="0" u="none" strike="noStrike">
                          <a:solidFill>
                            <a:srgbClr val="000000"/>
                          </a:solidFill>
                          <a:latin typeface="Calibri"/>
                        </a:rPr>
                        <a:t>up to 5th standard</a:t>
                      </a:r>
                    </a:p>
                  </a:txBody>
                  <a:tcPr marL="9525" marR="9525" marT="9525" marB="0" anchor="b"/>
                </a:tc>
                <a:tc>
                  <a:txBody>
                    <a:bodyPr/>
                    <a:lstStyle/>
                    <a:p>
                      <a:pPr algn="r" fontAlgn="b"/>
                      <a:r>
                        <a:rPr lang="en-US" sz="1100" b="0" i="0" u="none" strike="noStrike">
                          <a:solidFill>
                            <a:srgbClr val="000000"/>
                          </a:solidFill>
                          <a:latin typeface="Calibri"/>
                        </a:rPr>
                        <a:t>26%</a:t>
                      </a:r>
                    </a:p>
                  </a:txBody>
                  <a:tcPr marL="9525" marR="9525" marT="9525" marB="0" anchor="b"/>
                </a:tc>
              </a:tr>
              <a:tr h="307032">
                <a:tc>
                  <a:txBody>
                    <a:bodyPr/>
                    <a:lstStyle/>
                    <a:p>
                      <a:pPr algn="l" fontAlgn="b"/>
                      <a:r>
                        <a:rPr lang="en-US" sz="1100" b="0" i="0" u="none" strike="noStrike">
                          <a:solidFill>
                            <a:srgbClr val="000000"/>
                          </a:solidFill>
                          <a:latin typeface="Calibri"/>
                        </a:rPr>
                        <a:t>up to 10th standard</a:t>
                      </a:r>
                    </a:p>
                  </a:txBody>
                  <a:tcPr marL="9525" marR="9525" marT="9525" marB="0" anchor="b"/>
                </a:tc>
                <a:tc>
                  <a:txBody>
                    <a:bodyPr/>
                    <a:lstStyle/>
                    <a:p>
                      <a:pPr algn="r" fontAlgn="b"/>
                      <a:r>
                        <a:rPr lang="en-US" sz="1100" b="0" i="0" u="none" strike="noStrike">
                          <a:solidFill>
                            <a:srgbClr val="000000"/>
                          </a:solidFill>
                          <a:latin typeface="Calibri"/>
                        </a:rPr>
                        <a:t>33%</a:t>
                      </a:r>
                    </a:p>
                  </a:txBody>
                  <a:tcPr marL="9525" marR="9525" marT="9525" marB="0" anchor="b"/>
                </a:tc>
              </a:tr>
              <a:tr h="307032">
                <a:tc>
                  <a:txBody>
                    <a:bodyPr/>
                    <a:lstStyle/>
                    <a:p>
                      <a:pPr algn="l" fontAlgn="b"/>
                      <a:r>
                        <a:rPr lang="en-US" sz="1100" b="0" i="0" u="none" strike="noStrike">
                          <a:solidFill>
                            <a:srgbClr val="000000"/>
                          </a:solidFill>
                          <a:latin typeface="Calibri"/>
                        </a:rPr>
                        <a:t>up to 12th standard</a:t>
                      </a:r>
                    </a:p>
                  </a:txBody>
                  <a:tcPr marL="9525" marR="9525" marT="9525" marB="0" anchor="b"/>
                </a:tc>
                <a:tc>
                  <a:txBody>
                    <a:bodyPr/>
                    <a:lstStyle/>
                    <a:p>
                      <a:pPr algn="r" fontAlgn="b"/>
                      <a:r>
                        <a:rPr lang="en-US" sz="1100" b="0" i="0" u="none" strike="noStrike">
                          <a:solidFill>
                            <a:srgbClr val="000000"/>
                          </a:solidFill>
                          <a:latin typeface="Calibri"/>
                        </a:rPr>
                        <a:t>23%</a:t>
                      </a:r>
                    </a:p>
                  </a:txBody>
                  <a:tcPr marL="9525" marR="9525" marT="9525" marB="0" anchor="b"/>
                </a:tc>
              </a:tr>
              <a:tr h="307032">
                <a:tc>
                  <a:txBody>
                    <a:bodyPr/>
                    <a:lstStyle/>
                    <a:p>
                      <a:pPr algn="l" fontAlgn="b"/>
                      <a:r>
                        <a:rPr lang="en-US" sz="1100" b="0" i="0" u="none" strike="noStrike">
                          <a:solidFill>
                            <a:srgbClr val="000000"/>
                          </a:solidFill>
                          <a:latin typeface="Calibri"/>
                        </a:rPr>
                        <a:t>Graduated</a:t>
                      </a:r>
                    </a:p>
                  </a:txBody>
                  <a:tcPr marL="9525" marR="9525" marT="9525" marB="0" anchor="b"/>
                </a:tc>
                <a:tc>
                  <a:txBody>
                    <a:bodyPr/>
                    <a:lstStyle/>
                    <a:p>
                      <a:pPr algn="r" fontAlgn="b"/>
                      <a:r>
                        <a:rPr lang="en-US" sz="1100" b="0" i="0" u="none" strike="noStrike">
                          <a:solidFill>
                            <a:srgbClr val="000000"/>
                          </a:solidFill>
                          <a:latin typeface="Calibri"/>
                        </a:rPr>
                        <a:t>9%</a:t>
                      </a:r>
                    </a:p>
                  </a:txBody>
                  <a:tcPr marL="9525" marR="9525" marT="9525" marB="0" anchor="b"/>
                </a:tc>
              </a:tr>
              <a:tr h="307032">
                <a:tc>
                  <a:txBody>
                    <a:bodyPr/>
                    <a:lstStyle/>
                    <a:p>
                      <a:pPr algn="l" fontAlgn="b"/>
                      <a:r>
                        <a:rPr lang="en-US" sz="1100" b="1" i="0" u="none" strike="noStrike">
                          <a:solidFill>
                            <a:srgbClr val="000000"/>
                          </a:solidFill>
                          <a:latin typeface="Times New Roman"/>
                        </a:rPr>
                        <a:t>Relegion</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307032">
                <a:tc>
                  <a:txBody>
                    <a:bodyPr/>
                    <a:lstStyle/>
                    <a:p>
                      <a:pPr algn="l" fontAlgn="b"/>
                      <a:r>
                        <a:rPr lang="en-US" sz="1100" b="0" i="0" u="none" strike="noStrike">
                          <a:solidFill>
                            <a:srgbClr val="000000"/>
                          </a:solidFill>
                          <a:latin typeface="Calibri"/>
                        </a:rPr>
                        <a:t>Hindu </a:t>
                      </a:r>
                    </a:p>
                  </a:txBody>
                  <a:tcPr marL="9525" marR="9525" marT="9525" marB="0" anchor="b"/>
                </a:tc>
                <a:tc>
                  <a:txBody>
                    <a:bodyPr/>
                    <a:lstStyle/>
                    <a:p>
                      <a:pPr algn="l" fontAlgn="b"/>
                      <a:r>
                        <a:rPr lang="en-US" sz="1100" b="0" i="0" u="none" strike="noStrike" dirty="0" smtClean="0">
                          <a:solidFill>
                            <a:srgbClr val="000000"/>
                          </a:solidFill>
                          <a:latin typeface="Calibri"/>
                        </a:rPr>
                        <a:t>                                                          59%</a:t>
                      </a:r>
                      <a:endParaRPr lang="en-US" sz="1100" b="0" i="0" u="none" strike="noStrike" dirty="0">
                        <a:solidFill>
                          <a:srgbClr val="000000"/>
                        </a:solidFill>
                        <a:latin typeface="Calibri"/>
                      </a:endParaRPr>
                    </a:p>
                  </a:txBody>
                  <a:tcPr marL="9525" marR="9525" marT="9525" marB="0" anchor="b"/>
                </a:tc>
              </a:tr>
              <a:tr h="307032">
                <a:tc>
                  <a:txBody>
                    <a:bodyPr/>
                    <a:lstStyle/>
                    <a:p>
                      <a:pPr algn="l" fontAlgn="b"/>
                      <a:r>
                        <a:rPr lang="en-US" sz="1100" b="0" i="0" u="none" strike="noStrike">
                          <a:solidFill>
                            <a:srgbClr val="000000"/>
                          </a:solidFill>
                          <a:latin typeface="Calibri"/>
                        </a:rPr>
                        <a:t>Muslim</a:t>
                      </a:r>
                    </a:p>
                  </a:txBody>
                  <a:tcPr marL="9525" marR="9525" marT="9525" marB="0" anchor="b"/>
                </a:tc>
                <a:tc>
                  <a:txBody>
                    <a:bodyPr/>
                    <a:lstStyle/>
                    <a:p>
                      <a:pPr algn="l" fontAlgn="b"/>
                      <a:r>
                        <a:rPr lang="en-US" sz="1100" b="0" i="0" u="none" strike="noStrike" dirty="0" smtClean="0">
                          <a:solidFill>
                            <a:srgbClr val="000000"/>
                          </a:solidFill>
                          <a:latin typeface="Calibri"/>
                        </a:rPr>
                        <a:t>                                                          41%</a:t>
                      </a:r>
                      <a:endParaRPr lang="en-US" sz="1100" b="0" i="0" u="none" strike="noStrike" dirty="0">
                        <a:solidFill>
                          <a:srgbClr val="000000"/>
                        </a:solidFill>
                        <a:latin typeface="Calibri"/>
                      </a:endParaRPr>
                    </a:p>
                  </a:txBody>
                  <a:tcPr marL="9525" marR="9525" marT="9525" marB="0" anchor="b"/>
                </a:tc>
              </a:tr>
              <a:tr h="307032">
                <a:tc>
                  <a:txBody>
                    <a:bodyPr/>
                    <a:lstStyle/>
                    <a:p>
                      <a:pPr algn="l" fontAlgn="b"/>
                      <a:r>
                        <a:rPr lang="en-US" sz="1100" b="0" i="0" u="none" strike="noStrike">
                          <a:solidFill>
                            <a:srgbClr val="000000"/>
                          </a:solidFill>
                          <a:latin typeface="Calibri"/>
                        </a:rPr>
                        <a:t>Others</a:t>
                      </a:r>
                    </a:p>
                  </a:txBody>
                  <a:tcPr marL="9525" marR="9525" marT="9525" marB="0" anchor="b"/>
                </a:tc>
                <a:tc>
                  <a:txBody>
                    <a:bodyPr/>
                    <a:lstStyle/>
                    <a:p>
                      <a:pPr algn="l" fontAlgn="b"/>
                      <a:r>
                        <a:rPr lang="en-US" sz="1100" b="0" i="0" u="none" strike="noStrike" dirty="0" smtClean="0">
                          <a:solidFill>
                            <a:srgbClr val="000000"/>
                          </a:solidFill>
                          <a:latin typeface="Calibri"/>
                        </a:rPr>
                        <a:t>                                                           0%</a:t>
                      </a:r>
                      <a:endParaRPr lang="en-US" sz="1100" b="0" i="0" u="none" strike="noStrike" dirty="0">
                        <a:solidFill>
                          <a:srgbClr val="000000"/>
                        </a:solidFill>
                        <a:latin typeface="Calibri"/>
                      </a:endParaRPr>
                    </a:p>
                  </a:txBody>
                  <a:tcPr marL="9525" marR="9525" marT="9525" marB="0" anchor="b"/>
                </a:tc>
              </a:tr>
              <a:tr h="307032">
                <a:tc>
                  <a:txBody>
                    <a:bodyPr/>
                    <a:lstStyle/>
                    <a:p>
                      <a:pPr algn="l" fontAlgn="b"/>
                      <a:r>
                        <a:rPr lang="en-US" sz="1100" b="1" i="0" u="none" strike="noStrike">
                          <a:solidFill>
                            <a:srgbClr val="000000"/>
                          </a:solidFill>
                          <a:latin typeface="Times New Roman"/>
                        </a:rPr>
                        <a:t>No of Children</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307032">
                <a:tc>
                  <a:txBody>
                    <a:bodyPr/>
                    <a:lstStyle/>
                    <a:p>
                      <a:pPr algn="r" fontAlgn="b"/>
                      <a:r>
                        <a:rPr lang="en-US" sz="1100" b="0" i="0" u="none" strike="noStrike">
                          <a:solidFill>
                            <a:srgbClr val="000000"/>
                          </a:solidFill>
                          <a:latin typeface="Calibri"/>
                        </a:rPr>
                        <a:t>0</a:t>
                      </a:r>
                    </a:p>
                  </a:txBody>
                  <a:tcPr marL="9525" marR="9525" marT="9525" marB="0" anchor="b"/>
                </a:tc>
                <a:tc>
                  <a:txBody>
                    <a:bodyPr/>
                    <a:lstStyle/>
                    <a:p>
                      <a:pPr algn="r" fontAlgn="b"/>
                      <a:r>
                        <a:rPr lang="en-US" sz="1100" b="0" i="0" u="none" strike="noStrike">
                          <a:solidFill>
                            <a:srgbClr val="000000"/>
                          </a:solidFill>
                          <a:latin typeface="Calibri"/>
                        </a:rPr>
                        <a:t>11%</a:t>
                      </a:r>
                    </a:p>
                  </a:txBody>
                  <a:tcPr marL="9525" marR="9525" marT="9525" marB="0" anchor="b"/>
                </a:tc>
              </a:tr>
              <a:tr h="307032">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30%</a:t>
                      </a:r>
                    </a:p>
                  </a:txBody>
                  <a:tcPr marL="9525" marR="9525" marT="9525" marB="0" anchor="b"/>
                </a:tc>
              </a:tr>
              <a:tr h="307032">
                <a:tc>
                  <a:txBody>
                    <a:bodyPr/>
                    <a:lstStyle/>
                    <a:p>
                      <a:pPr algn="r" fontAlgn="b"/>
                      <a:r>
                        <a:rPr lang="en-US" sz="1100" b="0" i="0" u="none" strike="noStrike">
                          <a:solidFill>
                            <a:srgbClr val="000000"/>
                          </a:solidFill>
                          <a:latin typeface="Calibri"/>
                        </a:rPr>
                        <a:t>2</a:t>
                      </a:r>
                    </a:p>
                  </a:txBody>
                  <a:tcPr marL="9525" marR="9525" marT="9525" marB="0" anchor="b"/>
                </a:tc>
                <a:tc>
                  <a:txBody>
                    <a:bodyPr/>
                    <a:lstStyle/>
                    <a:p>
                      <a:pPr algn="r" fontAlgn="b"/>
                      <a:r>
                        <a:rPr lang="en-US" sz="1100" b="0" i="0" u="none" strike="noStrike">
                          <a:solidFill>
                            <a:srgbClr val="000000"/>
                          </a:solidFill>
                          <a:latin typeface="Calibri"/>
                        </a:rPr>
                        <a:t>34%</a:t>
                      </a:r>
                    </a:p>
                  </a:txBody>
                  <a:tcPr marL="9525" marR="9525" marT="9525" marB="0" anchor="b"/>
                </a:tc>
              </a:tr>
              <a:tr h="307032">
                <a:tc>
                  <a:txBody>
                    <a:bodyPr/>
                    <a:lstStyle/>
                    <a:p>
                      <a:pPr algn="r" fontAlgn="b"/>
                      <a:r>
                        <a:rPr lang="en-US" sz="1100" b="0" i="0" u="none" strike="noStrike">
                          <a:solidFill>
                            <a:srgbClr val="000000"/>
                          </a:solidFill>
                          <a:latin typeface="Calibri"/>
                        </a:rPr>
                        <a:t>3</a:t>
                      </a:r>
                    </a:p>
                  </a:txBody>
                  <a:tcPr marL="9525" marR="9525" marT="9525" marB="0" anchor="b"/>
                </a:tc>
                <a:tc>
                  <a:txBody>
                    <a:bodyPr/>
                    <a:lstStyle/>
                    <a:p>
                      <a:pPr algn="r" fontAlgn="b"/>
                      <a:r>
                        <a:rPr lang="en-US" sz="1100" b="0" i="0" u="none" strike="noStrike">
                          <a:solidFill>
                            <a:srgbClr val="000000"/>
                          </a:solidFill>
                          <a:latin typeface="Calibri"/>
                        </a:rPr>
                        <a:t>9%</a:t>
                      </a:r>
                    </a:p>
                  </a:txBody>
                  <a:tcPr marL="9525" marR="9525" marT="9525" marB="0" anchor="b"/>
                </a:tc>
              </a:tr>
              <a:tr h="307032">
                <a:tc>
                  <a:txBody>
                    <a:bodyPr/>
                    <a:lstStyle/>
                    <a:p>
                      <a:pPr algn="r" fontAlgn="b"/>
                      <a:r>
                        <a:rPr lang="en-US" sz="1100" b="0" i="0" u="none" strike="noStrike">
                          <a:solidFill>
                            <a:srgbClr val="000000"/>
                          </a:solidFill>
                          <a:latin typeface="Calibri"/>
                        </a:rPr>
                        <a:t>4</a:t>
                      </a:r>
                    </a:p>
                  </a:txBody>
                  <a:tcPr marL="9525" marR="9525" marT="9525" marB="0" anchor="b"/>
                </a:tc>
                <a:tc>
                  <a:txBody>
                    <a:bodyPr/>
                    <a:lstStyle/>
                    <a:p>
                      <a:pPr algn="r" fontAlgn="b"/>
                      <a:r>
                        <a:rPr lang="en-US" sz="1100" b="0" i="0" u="none" strike="noStrike">
                          <a:solidFill>
                            <a:srgbClr val="000000"/>
                          </a:solidFill>
                          <a:latin typeface="Calibri"/>
                        </a:rPr>
                        <a:t>11%</a:t>
                      </a:r>
                    </a:p>
                  </a:txBody>
                  <a:tcPr marL="9525" marR="9525" marT="9525" marB="0" anchor="b"/>
                </a:tc>
              </a:tr>
              <a:tr h="307032">
                <a:tc>
                  <a:txBody>
                    <a:bodyPr/>
                    <a:lstStyle/>
                    <a:p>
                      <a:pPr algn="l" fontAlgn="b"/>
                      <a:r>
                        <a:rPr lang="en-US" sz="1100" b="0" i="0" u="none" strike="noStrike" dirty="0">
                          <a:solidFill>
                            <a:srgbClr val="000000"/>
                          </a:solidFill>
                          <a:latin typeface="Calibri"/>
                        </a:rPr>
                        <a:t>4+</a:t>
                      </a:r>
                    </a:p>
                  </a:txBody>
                  <a:tcPr marL="9525" marR="9525" marT="9525" marB="0" anchor="b"/>
                </a:tc>
                <a:tc>
                  <a:txBody>
                    <a:bodyPr/>
                    <a:lstStyle/>
                    <a:p>
                      <a:pPr algn="r" fontAlgn="b"/>
                      <a:r>
                        <a:rPr lang="en-US" sz="1100" b="0" i="0" u="none" strike="noStrike" dirty="0">
                          <a:solidFill>
                            <a:srgbClr val="000000"/>
                          </a:solidFill>
                          <a:latin typeface="Calibri"/>
                        </a:rPr>
                        <a:t>5%</a:t>
                      </a: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4800" y="1447800"/>
            <a:ext cx="8382000" cy="5181600"/>
          </a:xfrm>
        </p:spPr>
        <p:txBody>
          <a:bodyPr/>
          <a:lstStyle/>
          <a:p>
            <a:pPr fontAlgn="t"/>
            <a:endParaRPr lang="en-US" b="1" dirty="0" smtClean="0"/>
          </a:p>
          <a:p>
            <a:pPr fontAlgn="t"/>
            <a:endParaRPr lang="en-US" b="1"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endParaRPr lang="en-US" dirty="0"/>
          </a:p>
        </p:txBody>
      </p:sp>
      <p:graphicFrame>
        <p:nvGraphicFramePr>
          <p:cNvPr id="4" name="Content Placeholder 3"/>
          <p:cNvGraphicFramePr>
            <a:graphicFrameLocks/>
          </p:cNvGraphicFramePr>
          <p:nvPr/>
        </p:nvGraphicFramePr>
        <p:xfrm>
          <a:off x="4800600" y="304799"/>
          <a:ext cx="4114800" cy="6324585"/>
        </p:xfrm>
        <a:graphic>
          <a:graphicData uri="http://schemas.openxmlformats.org/drawingml/2006/table">
            <a:tbl>
              <a:tblPr firstRow="1" bandRow="1">
                <a:tableStyleId>{5C22544A-7EE6-4342-B048-85BDC9FD1C3A}</a:tableStyleId>
              </a:tblPr>
              <a:tblGrid>
                <a:gridCol w="2057400"/>
                <a:gridCol w="2057400"/>
              </a:tblGrid>
              <a:tr h="282045">
                <a:tc>
                  <a:txBody>
                    <a:bodyPr/>
                    <a:lstStyle/>
                    <a:p>
                      <a:pPr algn="l" fontAlgn="b"/>
                      <a:r>
                        <a:rPr lang="en-US" sz="1100" b="1" i="0" u="none" strike="noStrike" dirty="0">
                          <a:solidFill>
                            <a:srgbClr val="000000"/>
                          </a:solidFill>
                          <a:latin typeface="Times New Roman"/>
                        </a:rPr>
                        <a:t>Have you heard about NRHM</a:t>
                      </a:r>
                    </a:p>
                  </a:txBody>
                  <a:tcPr marL="9525" marR="9525" marT="9525" marB="0" anchor="b"/>
                </a:tc>
                <a:tc>
                  <a:txBody>
                    <a:bodyPr/>
                    <a:lstStyle/>
                    <a:p>
                      <a:pPr algn="l" fontAlgn="b"/>
                      <a:endParaRPr lang="en-US" sz="1100" b="0" i="0" u="none" strike="noStrike" dirty="0">
                        <a:solidFill>
                          <a:srgbClr val="000000"/>
                        </a:solidFill>
                        <a:latin typeface="Calibri"/>
                      </a:endParaRPr>
                    </a:p>
                  </a:txBody>
                  <a:tcPr marL="9525" marR="9525" marT="9525" marB="0" anchor="b"/>
                </a:tc>
              </a:tr>
              <a:tr h="282045">
                <a:tc>
                  <a:txBody>
                    <a:bodyPr/>
                    <a:lstStyle/>
                    <a:p>
                      <a:pPr algn="l" fontAlgn="b"/>
                      <a:r>
                        <a:rPr lang="en-US" sz="1100" b="0" i="0" u="none" strike="noStrike">
                          <a:solidFill>
                            <a:srgbClr val="000000"/>
                          </a:solidFill>
                          <a:latin typeface="Calibri"/>
                        </a:rPr>
                        <a:t>Yes</a:t>
                      </a:r>
                    </a:p>
                  </a:txBody>
                  <a:tcPr marL="9525" marR="9525" marT="9525" marB="0" anchor="b"/>
                </a:tc>
                <a:tc>
                  <a:txBody>
                    <a:bodyPr/>
                    <a:lstStyle/>
                    <a:p>
                      <a:pPr algn="r" fontAlgn="b"/>
                      <a:r>
                        <a:rPr lang="en-US" sz="1100" b="0" i="0" u="none" strike="noStrike">
                          <a:solidFill>
                            <a:srgbClr val="000000"/>
                          </a:solidFill>
                          <a:latin typeface="Calibri"/>
                        </a:rPr>
                        <a:t>60%</a:t>
                      </a:r>
                    </a:p>
                  </a:txBody>
                  <a:tcPr marL="9525" marR="9525" marT="9525" marB="0" anchor="b"/>
                </a:tc>
              </a:tr>
              <a:tr h="282045">
                <a:tc>
                  <a:txBody>
                    <a:bodyPr/>
                    <a:lstStyle/>
                    <a:p>
                      <a:pPr algn="l" fontAlgn="b"/>
                      <a:r>
                        <a:rPr lang="en-US" sz="1100" b="0" i="0" u="none" strike="noStrike">
                          <a:solidFill>
                            <a:srgbClr val="000000"/>
                          </a:solidFill>
                          <a:latin typeface="Calibri"/>
                        </a:rPr>
                        <a:t>No </a:t>
                      </a:r>
                    </a:p>
                  </a:txBody>
                  <a:tcPr marL="9525" marR="9525" marT="9525" marB="0" anchor="b"/>
                </a:tc>
                <a:tc>
                  <a:txBody>
                    <a:bodyPr/>
                    <a:lstStyle/>
                    <a:p>
                      <a:pPr algn="r" fontAlgn="b"/>
                      <a:r>
                        <a:rPr lang="en-US" sz="1100" b="0" i="0" u="none" strike="noStrike">
                          <a:solidFill>
                            <a:srgbClr val="000000"/>
                          </a:solidFill>
                          <a:latin typeface="Calibri"/>
                        </a:rPr>
                        <a:t>40%</a:t>
                      </a:r>
                    </a:p>
                  </a:txBody>
                  <a:tcPr marL="9525" marR="9525" marT="9525" marB="0" anchor="b"/>
                </a:tc>
              </a:tr>
              <a:tr h="348537">
                <a:tc>
                  <a:txBody>
                    <a:bodyPr/>
                    <a:lstStyle/>
                    <a:p>
                      <a:pPr algn="l" fontAlgn="b"/>
                      <a:r>
                        <a:rPr lang="en-US" sz="1100" b="1" i="0" u="none" strike="noStrike">
                          <a:solidFill>
                            <a:srgbClr val="000000"/>
                          </a:solidFill>
                          <a:latin typeface="Times New Roman"/>
                        </a:rPr>
                        <a:t>Sourse of information about NRHM</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282045">
                <a:tc>
                  <a:txBody>
                    <a:bodyPr/>
                    <a:lstStyle/>
                    <a:p>
                      <a:pPr algn="l" fontAlgn="b"/>
                      <a:r>
                        <a:rPr lang="en-US" sz="1100" b="0" i="0" u="none" strike="noStrike">
                          <a:solidFill>
                            <a:srgbClr val="000000"/>
                          </a:solidFill>
                          <a:latin typeface="Calibri"/>
                        </a:rPr>
                        <a:t>ASHA</a:t>
                      </a:r>
                    </a:p>
                  </a:txBody>
                  <a:tcPr marL="9525" marR="9525" marT="9525" marB="0" anchor="b"/>
                </a:tc>
                <a:tc>
                  <a:txBody>
                    <a:bodyPr/>
                    <a:lstStyle/>
                    <a:p>
                      <a:pPr algn="r" fontAlgn="b"/>
                      <a:r>
                        <a:rPr lang="en-US" sz="1100" b="0" i="0" u="none" strike="noStrike">
                          <a:solidFill>
                            <a:srgbClr val="000000"/>
                          </a:solidFill>
                          <a:latin typeface="Calibri"/>
                        </a:rPr>
                        <a:t>64%</a:t>
                      </a:r>
                    </a:p>
                  </a:txBody>
                  <a:tcPr marL="9525" marR="9525" marT="9525" marB="0" anchor="b"/>
                </a:tc>
              </a:tr>
              <a:tr h="282045">
                <a:tc>
                  <a:txBody>
                    <a:bodyPr/>
                    <a:lstStyle/>
                    <a:p>
                      <a:pPr algn="l" fontAlgn="b"/>
                      <a:r>
                        <a:rPr lang="en-US" sz="1100" b="0" i="0" u="none" strike="noStrike">
                          <a:solidFill>
                            <a:srgbClr val="000000"/>
                          </a:solidFill>
                          <a:latin typeface="Calibri"/>
                        </a:rPr>
                        <a:t>ANM</a:t>
                      </a:r>
                    </a:p>
                  </a:txBody>
                  <a:tcPr marL="9525" marR="9525" marT="9525" marB="0" anchor="b"/>
                </a:tc>
                <a:tc>
                  <a:txBody>
                    <a:bodyPr/>
                    <a:lstStyle/>
                    <a:p>
                      <a:pPr algn="r" fontAlgn="b"/>
                      <a:r>
                        <a:rPr lang="en-US" sz="1100" b="0" i="0" u="none" strike="noStrike">
                          <a:solidFill>
                            <a:srgbClr val="000000"/>
                          </a:solidFill>
                          <a:latin typeface="Calibri"/>
                        </a:rPr>
                        <a:t>18%</a:t>
                      </a:r>
                    </a:p>
                  </a:txBody>
                  <a:tcPr marL="9525" marR="9525" marT="9525" marB="0" anchor="b"/>
                </a:tc>
              </a:tr>
              <a:tr h="282045">
                <a:tc>
                  <a:txBody>
                    <a:bodyPr/>
                    <a:lstStyle/>
                    <a:p>
                      <a:pPr algn="l" fontAlgn="b"/>
                      <a:r>
                        <a:rPr lang="en-US" sz="1100" b="0" i="0" u="none" strike="noStrike">
                          <a:solidFill>
                            <a:srgbClr val="000000"/>
                          </a:solidFill>
                          <a:latin typeface="Calibri"/>
                        </a:rPr>
                        <a:t>Some NGO</a:t>
                      </a:r>
                    </a:p>
                  </a:txBody>
                  <a:tcPr marL="9525" marR="9525" marT="9525" marB="0" anchor="b"/>
                </a:tc>
                <a:tc>
                  <a:txBody>
                    <a:bodyPr/>
                    <a:lstStyle/>
                    <a:p>
                      <a:pPr algn="r" fontAlgn="b"/>
                      <a:r>
                        <a:rPr lang="en-US" sz="1100" b="0" i="0" u="none" strike="noStrike">
                          <a:solidFill>
                            <a:srgbClr val="000000"/>
                          </a:solidFill>
                          <a:latin typeface="Calibri"/>
                        </a:rPr>
                        <a:t>12%</a:t>
                      </a:r>
                    </a:p>
                  </a:txBody>
                  <a:tcPr marL="9525" marR="9525" marT="9525" marB="0" anchor="b"/>
                </a:tc>
              </a:tr>
              <a:tr h="282045">
                <a:tc>
                  <a:txBody>
                    <a:bodyPr/>
                    <a:lstStyle/>
                    <a:p>
                      <a:pPr algn="l" fontAlgn="b"/>
                      <a:r>
                        <a:rPr lang="en-US" sz="1100" b="0" i="0" u="none" strike="noStrike">
                          <a:solidFill>
                            <a:srgbClr val="000000"/>
                          </a:solidFill>
                          <a:latin typeface="Calibri"/>
                        </a:rPr>
                        <a:t>Govt. health workers</a:t>
                      </a:r>
                    </a:p>
                  </a:txBody>
                  <a:tcPr marL="9525" marR="9525" marT="9525" marB="0" anchor="b"/>
                </a:tc>
                <a:tc>
                  <a:txBody>
                    <a:bodyPr/>
                    <a:lstStyle/>
                    <a:p>
                      <a:pPr algn="r" fontAlgn="b"/>
                      <a:r>
                        <a:rPr lang="en-US" sz="1100" b="0" i="0" u="none" strike="noStrike">
                          <a:solidFill>
                            <a:srgbClr val="000000"/>
                          </a:solidFill>
                          <a:latin typeface="Calibri"/>
                        </a:rPr>
                        <a:t>6%</a:t>
                      </a:r>
                    </a:p>
                  </a:txBody>
                  <a:tcPr marL="9525" marR="9525" marT="9525" marB="0" anchor="b"/>
                </a:tc>
              </a:tr>
              <a:tr h="282045">
                <a:tc>
                  <a:txBody>
                    <a:bodyPr/>
                    <a:lstStyle/>
                    <a:p>
                      <a:pPr algn="l" fontAlgn="b"/>
                      <a:r>
                        <a:rPr lang="en-US" sz="1100" b="0" i="0" u="none" strike="noStrike">
                          <a:solidFill>
                            <a:srgbClr val="000000"/>
                          </a:solidFill>
                          <a:latin typeface="Calibri"/>
                        </a:rPr>
                        <a:t>News  Paper</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r>
              <a:tr h="282045">
                <a:tc>
                  <a:txBody>
                    <a:bodyPr/>
                    <a:lstStyle/>
                    <a:p>
                      <a:pPr algn="l" fontAlgn="b"/>
                      <a:r>
                        <a:rPr lang="en-US" sz="1100" b="0" i="0" u="none" strike="noStrike">
                          <a:solidFill>
                            <a:srgbClr val="000000"/>
                          </a:solidFill>
                          <a:latin typeface="Calibri"/>
                        </a:rPr>
                        <a:t>Others</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r>
              <a:tr h="282045">
                <a:tc>
                  <a:txBody>
                    <a:bodyPr/>
                    <a:lstStyle/>
                    <a:p>
                      <a:pPr algn="l" fontAlgn="b"/>
                      <a:r>
                        <a:rPr lang="en-US" sz="1100" b="1" i="0" u="none" strike="noStrike">
                          <a:solidFill>
                            <a:srgbClr val="000000"/>
                          </a:solidFill>
                          <a:latin typeface="Times New Roman"/>
                        </a:rPr>
                        <a:t>Have you heard about ANM</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282045">
                <a:tc>
                  <a:txBody>
                    <a:bodyPr/>
                    <a:lstStyle/>
                    <a:p>
                      <a:pPr algn="l" fontAlgn="b"/>
                      <a:r>
                        <a:rPr lang="en-US" sz="1100" b="0" i="0" u="none" strike="noStrike">
                          <a:solidFill>
                            <a:srgbClr val="000000"/>
                          </a:solidFill>
                          <a:latin typeface="Calibri"/>
                        </a:rPr>
                        <a:t>Yes</a:t>
                      </a:r>
                    </a:p>
                  </a:txBody>
                  <a:tcPr marL="9525" marR="9525" marT="9525" marB="0" anchor="b"/>
                </a:tc>
                <a:tc>
                  <a:txBody>
                    <a:bodyPr/>
                    <a:lstStyle/>
                    <a:p>
                      <a:pPr algn="r" fontAlgn="b"/>
                      <a:r>
                        <a:rPr lang="en-US" sz="1100" b="0" i="0" u="none" strike="noStrike">
                          <a:solidFill>
                            <a:srgbClr val="000000"/>
                          </a:solidFill>
                          <a:latin typeface="Calibri"/>
                        </a:rPr>
                        <a:t>82%</a:t>
                      </a:r>
                    </a:p>
                  </a:txBody>
                  <a:tcPr marL="9525" marR="9525" marT="9525" marB="0" anchor="b"/>
                </a:tc>
              </a:tr>
              <a:tr h="282045">
                <a:tc>
                  <a:txBody>
                    <a:bodyPr/>
                    <a:lstStyle/>
                    <a:p>
                      <a:pPr algn="l" fontAlgn="b"/>
                      <a:r>
                        <a:rPr lang="en-US" sz="1100" b="0" i="0" u="none" strike="noStrike">
                          <a:solidFill>
                            <a:srgbClr val="000000"/>
                          </a:solidFill>
                          <a:latin typeface="Calibri"/>
                        </a:rPr>
                        <a:t>No</a:t>
                      </a:r>
                    </a:p>
                  </a:txBody>
                  <a:tcPr marL="9525" marR="9525" marT="9525" marB="0" anchor="b"/>
                </a:tc>
                <a:tc>
                  <a:txBody>
                    <a:bodyPr/>
                    <a:lstStyle/>
                    <a:p>
                      <a:pPr algn="r" fontAlgn="b"/>
                      <a:r>
                        <a:rPr lang="en-US" sz="1100" b="0" i="0" u="none" strike="noStrike">
                          <a:solidFill>
                            <a:srgbClr val="000000"/>
                          </a:solidFill>
                          <a:latin typeface="Calibri"/>
                        </a:rPr>
                        <a:t>18%</a:t>
                      </a:r>
                    </a:p>
                  </a:txBody>
                  <a:tcPr marL="9525" marR="9525" marT="9525" marB="0" anchor="b"/>
                </a:tc>
              </a:tr>
              <a:tr h="282045">
                <a:tc>
                  <a:txBody>
                    <a:bodyPr/>
                    <a:lstStyle/>
                    <a:p>
                      <a:pPr algn="l" fontAlgn="b"/>
                      <a:r>
                        <a:rPr lang="en-US" sz="1100" b="1" i="0" u="none" strike="noStrike">
                          <a:solidFill>
                            <a:srgbClr val="000000"/>
                          </a:solidFill>
                          <a:latin typeface="Times New Roman"/>
                        </a:rPr>
                        <a:t>Have you heard about ASHA</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282045">
                <a:tc>
                  <a:txBody>
                    <a:bodyPr/>
                    <a:lstStyle/>
                    <a:p>
                      <a:pPr algn="l" fontAlgn="b"/>
                      <a:r>
                        <a:rPr lang="en-US" sz="1100" b="0" i="0" u="none" strike="noStrike" dirty="0">
                          <a:solidFill>
                            <a:srgbClr val="000000"/>
                          </a:solidFill>
                          <a:latin typeface="Calibri"/>
                        </a:rPr>
                        <a:t>Yes</a:t>
                      </a:r>
                    </a:p>
                  </a:txBody>
                  <a:tcPr marL="9525" marR="9525" marT="9525" marB="0" anchor="b"/>
                </a:tc>
                <a:tc>
                  <a:txBody>
                    <a:bodyPr/>
                    <a:lstStyle/>
                    <a:p>
                      <a:pPr algn="r" fontAlgn="b"/>
                      <a:r>
                        <a:rPr lang="en-US" sz="1100" b="0" i="0" u="none" strike="noStrike">
                          <a:solidFill>
                            <a:srgbClr val="000000"/>
                          </a:solidFill>
                          <a:latin typeface="Calibri"/>
                        </a:rPr>
                        <a:t>91%</a:t>
                      </a:r>
                    </a:p>
                  </a:txBody>
                  <a:tcPr marL="9525" marR="9525" marT="9525" marB="0" anchor="b"/>
                </a:tc>
              </a:tr>
              <a:tr h="282045">
                <a:tc>
                  <a:txBody>
                    <a:bodyPr/>
                    <a:lstStyle/>
                    <a:p>
                      <a:pPr algn="l" fontAlgn="b"/>
                      <a:r>
                        <a:rPr lang="en-US" sz="1100" b="0" i="0" u="none" strike="noStrike">
                          <a:solidFill>
                            <a:srgbClr val="000000"/>
                          </a:solidFill>
                          <a:latin typeface="Calibri"/>
                        </a:rPr>
                        <a:t>No</a:t>
                      </a:r>
                    </a:p>
                  </a:txBody>
                  <a:tcPr marL="9525" marR="9525" marT="9525" marB="0" anchor="b"/>
                </a:tc>
                <a:tc>
                  <a:txBody>
                    <a:bodyPr/>
                    <a:lstStyle/>
                    <a:p>
                      <a:pPr algn="r" fontAlgn="b"/>
                      <a:r>
                        <a:rPr lang="en-US" sz="1100" b="0" i="0" u="none" strike="noStrike">
                          <a:solidFill>
                            <a:srgbClr val="000000"/>
                          </a:solidFill>
                          <a:latin typeface="Calibri"/>
                        </a:rPr>
                        <a:t>9%</a:t>
                      </a:r>
                    </a:p>
                  </a:txBody>
                  <a:tcPr marL="9525" marR="9525" marT="9525" marB="0" anchor="b"/>
                </a:tc>
              </a:tr>
              <a:tr h="282045">
                <a:tc>
                  <a:txBody>
                    <a:bodyPr/>
                    <a:lstStyle/>
                    <a:p>
                      <a:pPr algn="l" fontAlgn="b"/>
                      <a:r>
                        <a:rPr lang="en-US" sz="1100" b="1" i="0" u="none" strike="noStrike">
                          <a:solidFill>
                            <a:srgbClr val="000000"/>
                          </a:solidFill>
                          <a:latin typeface="Times New Roman"/>
                        </a:rPr>
                        <a:t>Have you heard about VHSC</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282045">
                <a:tc>
                  <a:txBody>
                    <a:bodyPr/>
                    <a:lstStyle/>
                    <a:p>
                      <a:pPr algn="l" fontAlgn="b"/>
                      <a:r>
                        <a:rPr lang="en-US" sz="1100" b="0" i="0" u="none" strike="noStrike">
                          <a:solidFill>
                            <a:srgbClr val="000000"/>
                          </a:solidFill>
                          <a:latin typeface="Calibri"/>
                        </a:rPr>
                        <a:t>Yes</a:t>
                      </a:r>
                    </a:p>
                  </a:txBody>
                  <a:tcPr marL="9525" marR="9525" marT="9525" marB="0" anchor="b"/>
                </a:tc>
                <a:tc>
                  <a:txBody>
                    <a:bodyPr/>
                    <a:lstStyle/>
                    <a:p>
                      <a:pPr algn="r" fontAlgn="b"/>
                      <a:r>
                        <a:rPr lang="en-US" sz="1100" b="0" i="0" u="none" strike="noStrike">
                          <a:solidFill>
                            <a:srgbClr val="000000"/>
                          </a:solidFill>
                          <a:latin typeface="Calibri"/>
                        </a:rPr>
                        <a:t>51%</a:t>
                      </a:r>
                    </a:p>
                  </a:txBody>
                  <a:tcPr marL="9525" marR="9525" marT="9525" marB="0" anchor="b"/>
                </a:tc>
              </a:tr>
              <a:tr h="282045">
                <a:tc>
                  <a:txBody>
                    <a:bodyPr/>
                    <a:lstStyle/>
                    <a:p>
                      <a:pPr algn="l" fontAlgn="b"/>
                      <a:r>
                        <a:rPr lang="en-US" sz="1100" b="0" i="0" u="none" strike="noStrike">
                          <a:solidFill>
                            <a:srgbClr val="000000"/>
                          </a:solidFill>
                          <a:latin typeface="Calibri"/>
                        </a:rPr>
                        <a:t>No</a:t>
                      </a:r>
                    </a:p>
                  </a:txBody>
                  <a:tcPr marL="9525" marR="9525" marT="9525" marB="0" anchor="b"/>
                </a:tc>
                <a:tc>
                  <a:txBody>
                    <a:bodyPr/>
                    <a:lstStyle/>
                    <a:p>
                      <a:pPr algn="r" fontAlgn="b"/>
                      <a:r>
                        <a:rPr lang="en-US" sz="1100" b="0" i="0" u="none" strike="noStrike">
                          <a:solidFill>
                            <a:srgbClr val="000000"/>
                          </a:solidFill>
                          <a:latin typeface="Calibri"/>
                        </a:rPr>
                        <a:t>49%</a:t>
                      </a:r>
                    </a:p>
                  </a:txBody>
                  <a:tcPr marL="9525" marR="9525" marT="9525" marB="0" anchor="b"/>
                </a:tc>
              </a:tr>
              <a:tr h="335148">
                <a:tc>
                  <a:txBody>
                    <a:bodyPr/>
                    <a:lstStyle/>
                    <a:p>
                      <a:pPr algn="l" fontAlgn="b"/>
                      <a:r>
                        <a:rPr lang="en-US" sz="1100" b="1" i="0" u="none" strike="noStrike">
                          <a:solidFill>
                            <a:srgbClr val="000000"/>
                          </a:solidFill>
                          <a:latin typeface="Times New Roman"/>
                        </a:rPr>
                        <a:t>Have you know about untied fund</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282045">
                <a:tc>
                  <a:txBody>
                    <a:bodyPr/>
                    <a:lstStyle/>
                    <a:p>
                      <a:pPr algn="l" fontAlgn="b"/>
                      <a:r>
                        <a:rPr lang="en-US" sz="1100" b="0" i="0" u="none" strike="noStrike">
                          <a:solidFill>
                            <a:srgbClr val="000000"/>
                          </a:solidFill>
                          <a:latin typeface="Calibri"/>
                        </a:rPr>
                        <a:t>Yes</a:t>
                      </a:r>
                    </a:p>
                  </a:txBody>
                  <a:tcPr marL="9525" marR="9525" marT="9525" marB="0" anchor="b"/>
                </a:tc>
                <a:tc>
                  <a:txBody>
                    <a:bodyPr/>
                    <a:lstStyle/>
                    <a:p>
                      <a:pPr algn="r" fontAlgn="b"/>
                      <a:r>
                        <a:rPr lang="en-US" sz="1100" b="0" i="0" u="none" strike="noStrike">
                          <a:solidFill>
                            <a:srgbClr val="000000"/>
                          </a:solidFill>
                          <a:latin typeface="Calibri"/>
                        </a:rPr>
                        <a:t>41%</a:t>
                      </a:r>
                    </a:p>
                  </a:txBody>
                  <a:tcPr marL="9525" marR="9525" marT="9525" marB="0" anchor="b"/>
                </a:tc>
              </a:tr>
              <a:tr h="282045">
                <a:tc>
                  <a:txBody>
                    <a:bodyPr/>
                    <a:lstStyle/>
                    <a:p>
                      <a:pPr algn="l" fontAlgn="b"/>
                      <a:r>
                        <a:rPr lang="en-US" sz="1100" b="0" i="0" u="none" strike="noStrike" dirty="0">
                          <a:solidFill>
                            <a:srgbClr val="000000"/>
                          </a:solidFill>
                          <a:latin typeface="Calibri"/>
                        </a:rPr>
                        <a:t>No</a:t>
                      </a:r>
                    </a:p>
                  </a:txBody>
                  <a:tcPr marL="9525" marR="9525" marT="9525" marB="0" anchor="b"/>
                </a:tc>
                <a:tc>
                  <a:txBody>
                    <a:bodyPr/>
                    <a:lstStyle/>
                    <a:p>
                      <a:pPr algn="r" fontAlgn="b"/>
                      <a:r>
                        <a:rPr lang="en-US" sz="1100" b="0" i="0" u="none" strike="noStrike" dirty="0">
                          <a:solidFill>
                            <a:srgbClr val="000000"/>
                          </a:solidFill>
                          <a:latin typeface="Calibri"/>
                        </a:rPr>
                        <a:t>59%</a:t>
                      </a:r>
                    </a:p>
                  </a:txBody>
                  <a:tcPr marL="9525" marR="9525" marT="9525" marB="0" anchor="b"/>
                </a:tc>
              </a:tr>
            </a:tbl>
          </a:graphicData>
        </a:graphic>
      </p:graphicFrame>
      <p:graphicFrame>
        <p:nvGraphicFramePr>
          <p:cNvPr id="5" name="Content Placeholder 3"/>
          <p:cNvGraphicFramePr>
            <a:graphicFrameLocks/>
          </p:cNvGraphicFramePr>
          <p:nvPr/>
        </p:nvGraphicFramePr>
        <p:xfrm>
          <a:off x="228600" y="304800"/>
          <a:ext cx="4343400" cy="6246255"/>
        </p:xfrm>
        <a:graphic>
          <a:graphicData uri="http://schemas.openxmlformats.org/drawingml/2006/table">
            <a:tbl>
              <a:tblPr firstRow="1" bandRow="1">
                <a:tableStyleId>{5C22544A-7EE6-4342-B048-85BDC9FD1C3A}</a:tableStyleId>
              </a:tblPr>
              <a:tblGrid>
                <a:gridCol w="2171700"/>
                <a:gridCol w="2171700"/>
              </a:tblGrid>
              <a:tr h="325740">
                <a:tc>
                  <a:txBody>
                    <a:bodyPr/>
                    <a:lstStyle/>
                    <a:p>
                      <a:pPr algn="l" fontAlgn="b"/>
                      <a:r>
                        <a:rPr lang="en-US" sz="1100" b="1" i="0" u="none" strike="noStrike" dirty="0">
                          <a:solidFill>
                            <a:srgbClr val="000000"/>
                          </a:solidFill>
                          <a:latin typeface="Times New Roman"/>
                        </a:rPr>
                        <a:t>Place </a:t>
                      </a:r>
                      <a:r>
                        <a:rPr lang="en-US" sz="1100" b="1" i="0" u="none" strike="noStrike" dirty="0" err="1">
                          <a:solidFill>
                            <a:srgbClr val="000000"/>
                          </a:solidFill>
                          <a:latin typeface="Times New Roman"/>
                        </a:rPr>
                        <a:t>fo</a:t>
                      </a:r>
                      <a:r>
                        <a:rPr lang="en-US" sz="1100" b="1" i="0" u="none" strike="noStrike" dirty="0">
                          <a:solidFill>
                            <a:srgbClr val="000000"/>
                          </a:solidFill>
                          <a:latin typeface="Times New Roman"/>
                        </a:rPr>
                        <a:t> last delivery</a:t>
                      </a:r>
                    </a:p>
                  </a:txBody>
                  <a:tcPr marL="9525" marR="9525" marT="9525" marB="0" anchor="b"/>
                </a:tc>
                <a:tc>
                  <a:txBody>
                    <a:bodyPr/>
                    <a:lstStyle/>
                    <a:p>
                      <a:pPr algn="l" fontAlgn="b"/>
                      <a:endParaRPr lang="en-US" sz="1100" b="0" i="0" u="none" strike="noStrike" dirty="0">
                        <a:solidFill>
                          <a:srgbClr val="000000"/>
                        </a:solidFill>
                        <a:latin typeface="Calibri"/>
                      </a:endParaRPr>
                    </a:p>
                  </a:txBody>
                  <a:tcPr marL="9525" marR="9525" marT="9525" marB="0" anchor="b"/>
                </a:tc>
              </a:tr>
              <a:tr h="325740">
                <a:tc>
                  <a:txBody>
                    <a:bodyPr/>
                    <a:lstStyle/>
                    <a:p>
                      <a:pPr algn="l" fontAlgn="b"/>
                      <a:r>
                        <a:rPr lang="en-US" sz="1100" b="0" i="0" u="none" strike="noStrike">
                          <a:solidFill>
                            <a:srgbClr val="000000"/>
                          </a:solidFill>
                          <a:latin typeface="Calibri"/>
                        </a:rPr>
                        <a:t>Home delivery</a:t>
                      </a:r>
                    </a:p>
                  </a:txBody>
                  <a:tcPr marL="9525" marR="9525" marT="9525" marB="0" anchor="b"/>
                </a:tc>
                <a:tc>
                  <a:txBody>
                    <a:bodyPr/>
                    <a:lstStyle/>
                    <a:p>
                      <a:pPr algn="r" fontAlgn="b"/>
                      <a:r>
                        <a:rPr lang="en-US" sz="1100" b="0" i="0" u="none" strike="noStrike">
                          <a:solidFill>
                            <a:srgbClr val="000000"/>
                          </a:solidFill>
                          <a:latin typeface="Calibri"/>
                        </a:rPr>
                        <a:t>44%</a:t>
                      </a:r>
                    </a:p>
                  </a:txBody>
                  <a:tcPr marL="9525" marR="9525" marT="9525" marB="0" anchor="b"/>
                </a:tc>
              </a:tr>
              <a:tr h="325740">
                <a:tc>
                  <a:txBody>
                    <a:bodyPr/>
                    <a:lstStyle/>
                    <a:p>
                      <a:pPr algn="l" fontAlgn="b"/>
                      <a:r>
                        <a:rPr lang="en-US" sz="1100" b="0" i="0" u="none" strike="noStrike">
                          <a:solidFill>
                            <a:srgbClr val="000000"/>
                          </a:solidFill>
                          <a:latin typeface="Calibri"/>
                        </a:rPr>
                        <a:t>insttitutional delivery</a:t>
                      </a:r>
                    </a:p>
                  </a:txBody>
                  <a:tcPr marL="9525" marR="9525" marT="9525" marB="0" anchor="b"/>
                </a:tc>
                <a:tc>
                  <a:txBody>
                    <a:bodyPr/>
                    <a:lstStyle/>
                    <a:p>
                      <a:pPr algn="r" fontAlgn="b"/>
                      <a:r>
                        <a:rPr lang="en-US" sz="1100" b="0" i="0" u="none" strike="noStrike">
                          <a:solidFill>
                            <a:srgbClr val="000000"/>
                          </a:solidFill>
                          <a:latin typeface="Calibri"/>
                        </a:rPr>
                        <a:t>56%</a:t>
                      </a:r>
                    </a:p>
                  </a:txBody>
                  <a:tcPr marL="9525" marR="9525" marT="9525" marB="0" anchor="b"/>
                </a:tc>
              </a:tr>
              <a:tr h="325740">
                <a:tc>
                  <a:txBody>
                    <a:bodyPr/>
                    <a:lstStyle/>
                    <a:p>
                      <a:pPr algn="l" fontAlgn="b"/>
                      <a:r>
                        <a:rPr lang="en-US" sz="1100" b="1" i="0" u="none" strike="noStrike">
                          <a:solidFill>
                            <a:srgbClr val="000000"/>
                          </a:solidFill>
                          <a:latin typeface="Times New Roman"/>
                        </a:rPr>
                        <a:t>Reason of opting home delivery</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325740">
                <a:tc>
                  <a:txBody>
                    <a:bodyPr/>
                    <a:lstStyle/>
                    <a:p>
                      <a:pPr algn="l" fontAlgn="b"/>
                      <a:r>
                        <a:rPr lang="en-US" sz="1100" b="0" i="0" u="none" strike="noStrike">
                          <a:solidFill>
                            <a:srgbClr val="000000"/>
                          </a:solidFill>
                          <a:latin typeface="Calibri"/>
                        </a:rPr>
                        <a:t>Mother in law</a:t>
                      </a:r>
                    </a:p>
                  </a:txBody>
                  <a:tcPr marL="9525" marR="9525" marT="9525" marB="0" anchor="b"/>
                </a:tc>
                <a:tc>
                  <a:txBody>
                    <a:bodyPr/>
                    <a:lstStyle/>
                    <a:p>
                      <a:pPr algn="r" fontAlgn="b"/>
                      <a:r>
                        <a:rPr lang="en-US" sz="1100" b="0" i="0" u="none" strike="noStrike">
                          <a:solidFill>
                            <a:srgbClr val="000000"/>
                          </a:solidFill>
                          <a:latin typeface="Calibri"/>
                        </a:rPr>
                        <a:t>48%</a:t>
                      </a:r>
                    </a:p>
                  </a:txBody>
                  <a:tcPr marL="9525" marR="9525" marT="9525" marB="0" anchor="b"/>
                </a:tc>
              </a:tr>
              <a:tr h="325740">
                <a:tc>
                  <a:txBody>
                    <a:bodyPr/>
                    <a:lstStyle/>
                    <a:p>
                      <a:pPr algn="l" fontAlgn="b"/>
                      <a:r>
                        <a:rPr lang="en-US" sz="1100" b="0" i="0" u="none" strike="noStrike">
                          <a:solidFill>
                            <a:srgbClr val="000000"/>
                          </a:solidFill>
                          <a:latin typeface="Calibri"/>
                        </a:rPr>
                        <a:t>Husband</a:t>
                      </a:r>
                    </a:p>
                  </a:txBody>
                  <a:tcPr marL="9525" marR="9525" marT="9525" marB="0" anchor="b"/>
                </a:tc>
                <a:tc>
                  <a:txBody>
                    <a:bodyPr/>
                    <a:lstStyle/>
                    <a:p>
                      <a:pPr algn="r" fontAlgn="b"/>
                      <a:r>
                        <a:rPr lang="en-US" sz="1100" b="0" i="0" u="none" strike="noStrike">
                          <a:solidFill>
                            <a:srgbClr val="000000"/>
                          </a:solidFill>
                          <a:latin typeface="Calibri"/>
                        </a:rPr>
                        <a:t>19%</a:t>
                      </a:r>
                    </a:p>
                  </a:txBody>
                  <a:tcPr marL="9525" marR="9525" marT="9525" marB="0" anchor="b"/>
                </a:tc>
              </a:tr>
              <a:tr h="325740">
                <a:tc>
                  <a:txBody>
                    <a:bodyPr/>
                    <a:lstStyle/>
                    <a:p>
                      <a:pPr algn="l" fontAlgn="b"/>
                      <a:r>
                        <a:rPr lang="en-US" sz="1100" b="0" i="0" u="none" strike="noStrike">
                          <a:solidFill>
                            <a:srgbClr val="000000"/>
                          </a:solidFill>
                          <a:latin typeface="Calibri"/>
                        </a:rPr>
                        <a:t>Near by no health institute facility available</a:t>
                      </a:r>
                    </a:p>
                  </a:txBody>
                  <a:tcPr marL="9525" marR="9525" marT="9525" marB="0" anchor="b"/>
                </a:tc>
                <a:tc>
                  <a:txBody>
                    <a:bodyPr/>
                    <a:lstStyle/>
                    <a:p>
                      <a:pPr algn="r" fontAlgn="b"/>
                      <a:r>
                        <a:rPr lang="en-US" sz="1100" b="0" i="0" u="none" strike="noStrike">
                          <a:solidFill>
                            <a:srgbClr val="000000"/>
                          </a:solidFill>
                          <a:latin typeface="Calibri"/>
                        </a:rPr>
                        <a:t>22%</a:t>
                      </a:r>
                    </a:p>
                  </a:txBody>
                  <a:tcPr marL="9525" marR="9525" marT="9525" marB="0" anchor="b"/>
                </a:tc>
              </a:tr>
              <a:tr h="325740">
                <a:tc>
                  <a:txBody>
                    <a:bodyPr/>
                    <a:lstStyle/>
                    <a:p>
                      <a:pPr algn="l" fontAlgn="b"/>
                      <a:r>
                        <a:rPr lang="en-US" sz="1100" b="0" i="0" u="none" strike="noStrike">
                          <a:solidFill>
                            <a:srgbClr val="000000"/>
                          </a:solidFill>
                          <a:latin typeface="Calibri"/>
                        </a:rPr>
                        <a:t>Due to late night so no transport available</a:t>
                      </a:r>
                    </a:p>
                  </a:txBody>
                  <a:tcPr marL="9525" marR="9525" marT="9525" marB="0" anchor="b"/>
                </a:tc>
                <a:tc>
                  <a:txBody>
                    <a:bodyPr/>
                    <a:lstStyle/>
                    <a:p>
                      <a:pPr algn="r" fontAlgn="b"/>
                      <a:r>
                        <a:rPr lang="en-US" sz="1100" b="0" i="0" u="none" strike="noStrike">
                          <a:solidFill>
                            <a:srgbClr val="000000"/>
                          </a:solidFill>
                          <a:latin typeface="Calibri"/>
                        </a:rPr>
                        <a:t>11%</a:t>
                      </a:r>
                    </a:p>
                  </a:txBody>
                  <a:tcPr marL="9525" marR="9525" marT="9525" marB="0" anchor="b"/>
                </a:tc>
              </a:tr>
              <a:tr h="325740">
                <a:tc>
                  <a:txBody>
                    <a:bodyPr/>
                    <a:lstStyle/>
                    <a:p>
                      <a:pPr algn="l" fontAlgn="b"/>
                      <a:r>
                        <a:rPr lang="en-US" sz="1100" b="1" i="0" u="none" strike="noStrike">
                          <a:solidFill>
                            <a:srgbClr val="000000"/>
                          </a:solidFill>
                          <a:latin typeface="Times New Roman"/>
                        </a:rPr>
                        <a:t>Reason of opting institutional delivery</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325740">
                <a:tc>
                  <a:txBody>
                    <a:bodyPr/>
                    <a:lstStyle/>
                    <a:p>
                      <a:pPr algn="l" fontAlgn="b"/>
                      <a:r>
                        <a:rPr lang="en-US" sz="1100" b="0" i="0" u="none" strike="noStrike">
                          <a:solidFill>
                            <a:srgbClr val="000000"/>
                          </a:solidFill>
                          <a:latin typeface="Calibri"/>
                        </a:rPr>
                        <a:t>ASHA guided</a:t>
                      </a:r>
                    </a:p>
                  </a:txBody>
                  <a:tcPr marL="9525" marR="9525" marT="9525" marB="0" anchor="b"/>
                </a:tc>
                <a:tc>
                  <a:txBody>
                    <a:bodyPr/>
                    <a:lstStyle/>
                    <a:p>
                      <a:pPr algn="r" fontAlgn="b"/>
                      <a:r>
                        <a:rPr lang="en-US" sz="1100" b="0" i="0" u="none" strike="noStrike">
                          <a:solidFill>
                            <a:srgbClr val="000000"/>
                          </a:solidFill>
                          <a:latin typeface="Calibri"/>
                        </a:rPr>
                        <a:t>43%</a:t>
                      </a:r>
                    </a:p>
                  </a:txBody>
                  <a:tcPr marL="9525" marR="9525" marT="9525" marB="0" anchor="b"/>
                </a:tc>
              </a:tr>
              <a:tr h="325740">
                <a:tc>
                  <a:txBody>
                    <a:bodyPr/>
                    <a:lstStyle/>
                    <a:p>
                      <a:pPr algn="l" fontAlgn="b"/>
                      <a:r>
                        <a:rPr lang="en-US" sz="1100" b="0" i="0" u="none" strike="noStrike">
                          <a:solidFill>
                            <a:srgbClr val="000000"/>
                          </a:solidFill>
                          <a:latin typeface="Calibri"/>
                        </a:rPr>
                        <a:t>ANM guided</a:t>
                      </a:r>
                    </a:p>
                  </a:txBody>
                  <a:tcPr marL="9525" marR="9525" marT="9525" marB="0" anchor="b"/>
                </a:tc>
                <a:tc>
                  <a:txBody>
                    <a:bodyPr/>
                    <a:lstStyle/>
                    <a:p>
                      <a:pPr algn="r" fontAlgn="b"/>
                      <a:r>
                        <a:rPr lang="en-US" sz="1100" b="0" i="0" u="none" strike="noStrike">
                          <a:solidFill>
                            <a:srgbClr val="000000"/>
                          </a:solidFill>
                          <a:latin typeface="Calibri"/>
                        </a:rPr>
                        <a:t>11%</a:t>
                      </a:r>
                    </a:p>
                  </a:txBody>
                  <a:tcPr marL="9525" marR="9525" marT="9525" marB="0" anchor="b"/>
                </a:tc>
              </a:tr>
              <a:tr h="325740">
                <a:tc>
                  <a:txBody>
                    <a:bodyPr/>
                    <a:lstStyle/>
                    <a:p>
                      <a:pPr algn="l" fontAlgn="b"/>
                      <a:r>
                        <a:rPr lang="en-US" sz="1100" b="0" i="0" u="none" strike="noStrike">
                          <a:solidFill>
                            <a:srgbClr val="000000"/>
                          </a:solidFill>
                          <a:latin typeface="Calibri"/>
                        </a:rPr>
                        <a:t>Husband suggested</a:t>
                      </a:r>
                    </a:p>
                  </a:txBody>
                  <a:tcPr marL="9525" marR="9525" marT="9525" marB="0" anchor="b"/>
                </a:tc>
                <a:tc>
                  <a:txBody>
                    <a:bodyPr/>
                    <a:lstStyle/>
                    <a:p>
                      <a:pPr algn="r" fontAlgn="b"/>
                      <a:r>
                        <a:rPr lang="en-US" sz="1100" b="0" i="0" u="none" strike="noStrike">
                          <a:solidFill>
                            <a:srgbClr val="000000"/>
                          </a:solidFill>
                          <a:latin typeface="Calibri"/>
                        </a:rPr>
                        <a:t>15%</a:t>
                      </a:r>
                    </a:p>
                  </a:txBody>
                  <a:tcPr marL="9525" marR="9525" marT="9525" marB="0" anchor="b"/>
                </a:tc>
              </a:tr>
              <a:tr h="325740">
                <a:tc>
                  <a:txBody>
                    <a:bodyPr/>
                    <a:lstStyle/>
                    <a:p>
                      <a:pPr algn="l" fontAlgn="b"/>
                      <a:r>
                        <a:rPr lang="en-US" sz="1100" b="0" i="0" u="none" strike="noStrike">
                          <a:solidFill>
                            <a:srgbClr val="000000"/>
                          </a:solidFill>
                          <a:latin typeface="Calibri"/>
                        </a:rPr>
                        <a:t>Own decision</a:t>
                      </a:r>
                    </a:p>
                  </a:txBody>
                  <a:tcPr marL="9525" marR="9525" marT="9525" marB="0" anchor="b"/>
                </a:tc>
                <a:tc>
                  <a:txBody>
                    <a:bodyPr/>
                    <a:lstStyle/>
                    <a:p>
                      <a:pPr algn="r" fontAlgn="b"/>
                      <a:r>
                        <a:rPr lang="en-US" sz="1100" b="0" i="0" u="none" strike="noStrike">
                          <a:solidFill>
                            <a:srgbClr val="000000"/>
                          </a:solidFill>
                          <a:latin typeface="Calibri"/>
                        </a:rPr>
                        <a:t>21%</a:t>
                      </a:r>
                    </a:p>
                  </a:txBody>
                  <a:tcPr marL="9525" marR="9525" marT="9525" marB="0" anchor="b"/>
                </a:tc>
              </a:tr>
              <a:tr h="325740">
                <a:tc>
                  <a:txBody>
                    <a:bodyPr/>
                    <a:lstStyle/>
                    <a:p>
                      <a:pPr algn="l" fontAlgn="b"/>
                      <a:r>
                        <a:rPr lang="en-US" sz="1100" b="0" i="0" u="none" strike="noStrike">
                          <a:solidFill>
                            <a:srgbClr val="000000"/>
                          </a:solidFill>
                          <a:latin typeface="Calibri"/>
                        </a:rPr>
                        <a:t>Mother in law suggested</a:t>
                      </a:r>
                    </a:p>
                  </a:txBody>
                  <a:tcPr marL="9525" marR="9525" marT="9525" marB="0" anchor="b"/>
                </a:tc>
                <a:tc>
                  <a:txBody>
                    <a:bodyPr/>
                    <a:lstStyle/>
                    <a:p>
                      <a:pPr algn="r" fontAlgn="b"/>
                      <a:r>
                        <a:rPr lang="en-US" sz="1100" b="0" i="0" u="none" strike="noStrike">
                          <a:solidFill>
                            <a:srgbClr val="000000"/>
                          </a:solidFill>
                          <a:latin typeface="Calibri"/>
                        </a:rPr>
                        <a:t>10%</a:t>
                      </a:r>
                    </a:p>
                  </a:txBody>
                  <a:tcPr marL="9525" marR="9525" marT="9525" marB="0" anchor="b"/>
                </a:tc>
              </a:tr>
              <a:tr h="325740">
                <a:tc>
                  <a:txBody>
                    <a:bodyPr/>
                    <a:lstStyle/>
                    <a:p>
                      <a:pPr algn="l" fontAlgn="b"/>
                      <a:r>
                        <a:rPr lang="en-US" sz="1100" b="1" i="0" u="none" strike="noStrike">
                          <a:solidFill>
                            <a:srgbClr val="000000"/>
                          </a:solidFill>
                          <a:latin typeface="Times New Roman"/>
                        </a:rPr>
                        <a:t>Mode of transport</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325740">
                <a:tc>
                  <a:txBody>
                    <a:bodyPr/>
                    <a:lstStyle/>
                    <a:p>
                      <a:pPr algn="r" fontAlgn="b"/>
                      <a:r>
                        <a:rPr lang="en-US" sz="1100" b="0" i="0" u="none" strike="noStrike">
                          <a:solidFill>
                            <a:srgbClr val="000000"/>
                          </a:solidFill>
                          <a:latin typeface="Calibri"/>
                        </a:rPr>
                        <a:t>108</a:t>
                      </a:r>
                    </a:p>
                  </a:txBody>
                  <a:tcPr marL="9525" marR="9525" marT="9525" marB="0" anchor="b"/>
                </a:tc>
                <a:tc>
                  <a:txBody>
                    <a:bodyPr/>
                    <a:lstStyle/>
                    <a:p>
                      <a:pPr algn="r" fontAlgn="b"/>
                      <a:r>
                        <a:rPr lang="en-US" sz="1100" b="0" i="0" u="none" strike="noStrike">
                          <a:solidFill>
                            <a:srgbClr val="000000"/>
                          </a:solidFill>
                          <a:latin typeface="Calibri"/>
                        </a:rPr>
                        <a:t>34%</a:t>
                      </a:r>
                    </a:p>
                  </a:txBody>
                  <a:tcPr marL="9525" marR="9525" marT="9525" marB="0" anchor="b"/>
                </a:tc>
              </a:tr>
              <a:tr h="325740">
                <a:tc>
                  <a:txBody>
                    <a:bodyPr/>
                    <a:lstStyle/>
                    <a:p>
                      <a:pPr algn="l" fontAlgn="b"/>
                      <a:r>
                        <a:rPr lang="en-US" sz="1100" b="0" i="0" u="none" strike="noStrike">
                          <a:solidFill>
                            <a:srgbClr val="000000"/>
                          </a:solidFill>
                          <a:latin typeface="Calibri"/>
                        </a:rPr>
                        <a:t>private vehicle</a:t>
                      </a:r>
                    </a:p>
                  </a:txBody>
                  <a:tcPr marL="9525" marR="9525" marT="9525" marB="0" anchor="b"/>
                </a:tc>
                <a:tc>
                  <a:txBody>
                    <a:bodyPr/>
                    <a:lstStyle/>
                    <a:p>
                      <a:pPr algn="r" fontAlgn="b"/>
                      <a:r>
                        <a:rPr lang="en-US" sz="1100" b="0" i="0" u="none" strike="noStrike" dirty="0">
                          <a:solidFill>
                            <a:srgbClr val="000000"/>
                          </a:solidFill>
                          <a:latin typeface="Calibri"/>
                        </a:rPr>
                        <a:t>42%</a:t>
                      </a:r>
                    </a:p>
                  </a:txBody>
                  <a:tcPr marL="9525" marR="9525" marT="9525" marB="0" anchor="b"/>
                </a:tc>
              </a:tr>
              <a:tr h="325740">
                <a:tc>
                  <a:txBody>
                    <a:bodyPr/>
                    <a:lstStyle/>
                    <a:p>
                      <a:pPr algn="l" fontAlgn="b"/>
                      <a:r>
                        <a:rPr lang="en-US" sz="1100" b="0" i="0" u="none" strike="noStrike">
                          <a:solidFill>
                            <a:srgbClr val="000000"/>
                          </a:solidFill>
                          <a:latin typeface="Calibri"/>
                        </a:rPr>
                        <a:t>Government vehicle</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r>
              <a:tr h="325740">
                <a:tc>
                  <a:txBody>
                    <a:bodyPr/>
                    <a:lstStyle/>
                    <a:p>
                      <a:pPr algn="l" fontAlgn="b"/>
                      <a:r>
                        <a:rPr lang="en-US" sz="1100" b="0" i="0" u="none" strike="noStrike" dirty="0">
                          <a:solidFill>
                            <a:srgbClr val="000000"/>
                          </a:solidFill>
                          <a:latin typeface="Calibri"/>
                        </a:rPr>
                        <a:t>Personal vehicle</a:t>
                      </a:r>
                    </a:p>
                  </a:txBody>
                  <a:tcPr marL="9525" marR="9525" marT="9525" marB="0" anchor="b"/>
                </a:tc>
                <a:tc>
                  <a:txBody>
                    <a:bodyPr/>
                    <a:lstStyle/>
                    <a:p>
                      <a:pPr algn="r" fontAlgn="b"/>
                      <a:r>
                        <a:rPr lang="en-US" sz="1100" b="0" i="0" u="none" strike="noStrike" dirty="0">
                          <a:solidFill>
                            <a:srgbClr val="000000"/>
                          </a:solidFill>
                          <a:latin typeface="Calibri"/>
                        </a:rPr>
                        <a:t>24%</a:t>
                      </a: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58762"/>
          </a:xfrm>
        </p:spPr>
        <p:txBody>
          <a:bodyPr>
            <a:normAutofit fontScale="90000"/>
          </a:bodyPr>
          <a:lstStyle/>
          <a:p>
            <a:endParaRPr lang="en-US" dirty="0"/>
          </a:p>
        </p:txBody>
      </p:sp>
      <p:sp>
        <p:nvSpPr>
          <p:cNvPr id="3" name="Content Placeholder 2"/>
          <p:cNvSpPr>
            <a:spLocks noGrp="1"/>
          </p:cNvSpPr>
          <p:nvPr>
            <p:ph sz="quarter" idx="1"/>
          </p:nvPr>
        </p:nvSpPr>
        <p:spPr>
          <a:xfrm>
            <a:off x="304800" y="1447800"/>
            <a:ext cx="8382000" cy="4572000"/>
          </a:xfrm>
        </p:spPr>
        <p:txBody>
          <a:bodyPr/>
          <a:lstStyle/>
          <a:p>
            <a:pPr fontAlgn="t"/>
            <a:endParaRPr lang="en-US" b="1" dirty="0" smtClean="0"/>
          </a:p>
          <a:p>
            <a:pPr fontAlgn="t"/>
            <a:endParaRPr lang="en-US" b="1"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buNone/>
            </a:pPr>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endParaRPr lang="en-US" dirty="0"/>
          </a:p>
        </p:txBody>
      </p:sp>
      <p:graphicFrame>
        <p:nvGraphicFramePr>
          <p:cNvPr id="5" name="Content Placeholder 3"/>
          <p:cNvGraphicFramePr>
            <a:graphicFrameLocks/>
          </p:cNvGraphicFramePr>
          <p:nvPr/>
        </p:nvGraphicFramePr>
        <p:xfrm>
          <a:off x="990600" y="228600"/>
          <a:ext cx="6934200" cy="6404613"/>
        </p:xfrm>
        <a:graphic>
          <a:graphicData uri="http://schemas.openxmlformats.org/drawingml/2006/table">
            <a:tbl>
              <a:tblPr firstRow="1" bandRow="1">
                <a:tableStyleId>{5C22544A-7EE6-4342-B048-85BDC9FD1C3A}</a:tableStyleId>
              </a:tblPr>
              <a:tblGrid>
                <a:gridCol w="3429000"/>
                <a:gridCol w="3505200"/>
              </a:tblGrid>
              <a:tr h="421775">
                <a:tc>
                  <a:txBody>
                    <a:bodyPr/>
                    <a:lstStyle/>
                    <a:p>
                      <a:pPr algn="l" fontAlgn="b"/>
                      <a:r>
                        <a:rPr lang="en-US" sz="1100" b="1" i="0" u="none" strike="noStrike" dirty="0">
                          <a:solidFill>
                            <a:srgbClr val="000000"/>
                          </a:solidFill>
                          <a:latin typeface="Times New Roman"/>
                        </a:rPr>
                        <a:t>Where you will go for your delivery in future</a:t>
                      </a:r>
                    </a:p>
                  </a:txBody>
                  <a:tcPr marL="9525" marR="9525" marT="9525" marB="0" anchor="b"/>
                </a:tc>
                <a:tc>
                  <a:txBody>
                    <a:bodyPr/>
                    <a:lstStyle/>
                    <a:p>
                      <a:pPr algn="l" fontAlgn="b"/>
                      <a:endParaRPr lang="en-US" sz="1100" b="0" i="0" u="none" strike="noStrike" dirty="0">
                        <a:solidFill>
                          <a:srgbClr val="000000"/>
                        </a:solidFill>
                        <a:latin typeface="Calibri"/>
                      </a:endParaRPr>
                    </a:p>
                  </a:txBody>
                  <a:tcPr marL="9525" marR="9525" marT="9525" marB="0" anchor="b"/>
                </a:tc>
              </a:tr>
              <a:tr h="269374">
                <a:tc>
                  <a:txBody>
                    <a:bodyPr/>
                    <a:lstStyle/>
                    <a:p>
                      <a:pPr algn="l" fontAlgn="b"/>
                      <a:r>
                        <a:rPr lang="en-US" sz="1100" b="0" i="0" u="none" strike="noStrike">
                          <a:solidFill>
                            <a:srgbClr val="000000"/>
                          </a:solidFill>
                          <a:latin typeface="Calibri"/>
                        </a:rPr>
                        <a:t>Skilled Dai</a:t>
                      </a:r>
                    </a:p>
                  </a:txBody>
                  <a:tcPr marL="9525" marR="9525" marT="9525" marB="0" anchor="b"/>
                </a:tc>
                <a:tc>
                  <a:txBody>
                    <a:bodyPr/>
                    <a:lstStyle/>
                    <a:p>
                      <a:pPr algn="r" fontAlgn="b"/>
                      <a:r>
                        <a:rPr lang="en-US" sz="1100" b="0" i="0" u="none" strike="noStrike">
                          <a:solidFill>
                            <a:srgbClr val="000000"/>
                          </a:solidFill>
                          <a:latin typeface="Calibri"/>
                        </a:rPr>
                        <a:t>3%</a:t>
                      </a:r>
                    </a:p>
                  </a:txBody>
                  <a:tcPr marL="9525" marR="9525" marT="9525" marB="0" anchor="b"/>
                </a:tc>
              </a:tr>
              <a:tr h="269374">
                <a:tc>
                  <a:txBody>
                    <a:bodyPr/>
                    <a:lstStyle/>
                    <a:p>
                      <a:pPr algn="l" fontAlgn="b"/>
                      <a:r>
                        <a:rPr lang="en-US" sz="1100" b="0" i="0" u="none" strike="noStrike">
                          <a:solidFill>
                            <a:srgbClr val="000000"/>
                          </a:solidFill>
                          <a:latin typeface="Calibri"/>
                        </a:rPr>
                        <a:t>PHC</a:t>
                      </a:r>
                    </a:p>
                  </a:txBody>
                  <a:tcPr marL="9525" marR="9525" marT="9525" marB="0" anchor="b"/>
                </a:tc>
                <a:tc>
                  <a:txBody>
                    <a:bodyPr/>
                    <a:lstStyle/>
                    <a:p>
                      <a:pPr algn="r" fontAlgn="b"/>
                      <a:r>
                        <a:rPr lang="en-US" sz="1100" b="0" i="0" u="none" strike="noStrike" dirty="0" smtClean="0">
                          <a:solidFill>
                            <a:srgbClr val="000000"/>
                          </a:solidFill>
                          <a:latin typeface="Calibri"/>
                        </a:rPr>
                        <a:t>39%</a:t>
                      </a:r>
                      <a:endParaRPr lang="en-US" sz="1100" b="0" i="0" u="none" strike="noStrike" dirty="0">
                        <a:solidFill>
                          <a:srgbClr val="000000"/>
                        </a:solidFill>
                        <a:latin typeface="Calibri"/>
                      </a:endParaRPr>
                    </a:p>
                  </a:txBody>
                  <a:tcPr marL="9525" marR="9525" marT="9525" marB="0" anchor="b"/>
                </a:tc>
              </a:tr>
              <a:tr h="269374">
                <a:tc>
                  <a:txBody>
                    <a:bodyPr/>
                    <a:lstStyle/>
                    <a:p>
                      <a:pPr algn="l" fontAlgn="b"/>
                      <a:r>
                        <a:rPr lang="en-US" sz="1100" b="0" i="0" u="none" strike="noStrike">
                          <a:solidFill>
                            <a:srgbClr val="000000"/>
                          </a:solidFill>
                          <a:latin typeface="Calibri"/>
                        </a:rPr>
                        <a:t>Sub centre</a:t>
                      </a:r>
                    </a:p>
                  </a:txBody>
                  <a:tcPr marL="9525" marR="9525" marT="9525" marB="0" anchor="b"/>
                </a:tc>
                <a:tc>
                  <a:txBody>
                    <a:bodyPr/>
                    <a:lstStyle/>
                    <a:p>
                      <a:pPr algn="r" fontAlgn="b"/>
                      <a:r>
                        <a:rPr lang="en-US" sz="1100" b="0" i="0" u="none" strike="noStrike">
                          <a:solidFill>
                            <a:srgbClr val="000000"/>
                          </a:solidFill>
                          <a:latin typeface="Calibri"/>
                        </a:rPr>
                        <a:t>12%</a:t>
                      </a:r>
                    </a:p>
                  </a:txBody>
                  <a:tcPr marL="9525" marR="9525" marT="9525" marB="0" anchor="b"/>
                </a:tc>
              </a:tr>
              <a:tr h="269374">
                <a:tc>
                  <a:txBody>
                    <a:bodyPr/>
                    <a:lstStyle/>
                    <a:p>
                      <a:pPr algn="l" fontAlgn="b"/>
                      <a:r>
                        <a:rPr lang="en-US" sz="1100" b="0" i="0" u="none" strike="noStrike">
                          <a:solidFill>
                            <a:srgbClr val="000000"/>
                          </a:solidFill>
                          <a:latin typeface="Calibri"/>
                        </a:rPr>
                        <a:t>CHC</a:t>
                      </a:r>
                    </a:p>
                  </a:txBody>
                  <a:tcPr marL="9525" marR="9525" marT="9525" marB="0" anchor="b"/>
                </a:tc>
                <a:tc>
                  <a:txBody>
                    <a:bodyPr/>
                    <a:lstStyle/>
                    <a:p>
                      <a:pPr algn="r" fontAlgn="b"/>
                      <a:r>
                        <a:rPr lang="en-US" sz="1100" b="0" i="0" u="none" strike="noStrike">
                          <a:solidFill>
                            <a:srgbClr val="000000"/>
                          </a:solidFill>
                          <a:latin typeface="Calibri"/>
                        </a:rPr>
                        <a:t>24%</a:t>
                      </a:r>
                    </a:p>
                  </a:txBody>
                  <a:tcPr marL="9525" marR="9525" marT="9525" marB="0" anchor="b"/>
                </a:tc>
              </a:tr>
              <a:tr h="269374">
                <a:tc>
                  <a:txBody>
                    <a:bodyPr/>
                    <a:lstStyle/>
                    <a:p>
                      <a:pPr algn="l" fontAlgn="b"/>
                      <a:r>
                        <a:rPr lang="en-US" sz="1100" b="0" i="0" u="none" strike="noStrike">
                          <a:solidFill>
                            <a:srgbClr val="000000"/>
                          </a:solidFill>
                          <a:latin typeface="Calibri"/>
                        </a:rPr>
                        <a:t>Private Hospital</a:t>
                      </a:r>
                    </a:p>
                  </a:txBody>
                  <a:tcPr marL="9525" marR="9525" marT="9525" marB="0" anchor="b"/>
                </a:tc>
                <a:tc>
                  <a:txBody>
                    <a:bodyPr/>
                    <a:lstStyle/>
                    <a:p>
                      <a:pPr algn="r" fontAlgn="b"/>
                      <a:r>
                        <a:rPr lang="en-US" sz="1100" b="0" i="0" u="none" strike="noStrike">
                          <a:solidFill>
                            <a:srgbClr val="000000"/>
                          </a:solidFill>
                          <a:latin typeface="Calibri"/>
                        </a:rPr>
                        <a:t>22%</a:t>
                      </a:r>
                    </a:p>
                  </a:txBody>
                  <a:tcPr marL="9525" marR="9525" marT="9525" marB="0" anchor="b"/>
                </a:tc>
              </a:tr>
              <a:tr h="269374">
                <a:tc>
                  <a:txBody>
                    <a:bodyPr/>
                    <a:lstStyle/>
                    <a:p>
                      <a:pPr algn="l" fontAlgn="b"/>
                      <a:r>
                        <a:rPr lang="en-US" sz="1100" b="1" i="0" u="none" strike="noStrike">
                          <a:solidFill>
                            <a:srgbClr val="000000"/>
                          </a:solidFill>
                          <a:latin typeface="Times New Roman"/>
                        </a:rPr>
                        <a:t>What are the benefits of institutional delivery?</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269374">
                <a:tc>
                  <a:txBody>
                    <a:bodyPr/>
                    <a:lstStyle/>
                    <a:p>
                      <a:pPr algn="l" fontAlgn="b"/>
                      <a:r>
                        <a:rPr lang="en-US" sz="1100" b="0" i="0" u="none" strike="noStrike">
                          <a:solidFill>
                            <a:srgbClr val="000000"/>
                          </a:solidFill>
                          <a:latin typeface="Calibri"/>
                        </a:rPr>
                        <a:t>Money available under JSY scheme</a:t>
                      </a:r>
                    </a:p>
                  </a:txBody>
                  <a:tcPr marL="9525" marR="9525" marT="9525" marB="0" anchor="b"/>
                </a:tc>
                <a:tc>
                  <a:txBody>
                    <a:bodyPr/>
                    <a:lstStyle/>
                    <a:p>
                      <a:pPr algn="r" fontAlgn="b"/>
                      <a:r>
                        <a:rPr lang="en-US" sz="1100" b="0" i="0" u="none" strike="noStrike">
                          <a:solidFill>
                            <a:srgbClr val="000000"/>
                          </a:solidFill>
                          <a:latin typeface="Calibri"/>
                        </a:rPr>
                        <a:t>44%</a:t>
                      </a:r>
                    </a:p>
                  </a:txBody>
                  <a:tcPr marL="9525" marR="9525" marT="9525" marB="0" anchor="b"/>
                </a:tc>
              </a:tr>
              <a:tr h="250161">
                <a:tc>
                  <a:txBody>
                    <a:bodyPr/>
                    <a:lstStyle/>
                    <a:p>
                      <a:pPr algn="l" fontAlgn="b"/>
                      <a:r>
                        <a:rPr lang="en-US" sz="1100" b="0" i="0" u="none" strike="noStrike">
                          <a:solidFill>
                            <a:srgbClr val="000000"/>
                          </a:solidFill>
                          <a:latin typeface="Calibri"/>
                        </a:rPr>
                        <a:t>Better access of institutional delivery</a:t>
                      </a:r>
                    </a:p>
                  </a:txBody>
                  <a:tcPr marL="9525" marR="9525" marT="9525" marB="0" anchor="b"/>
                </a:tc>
                <a:tc>
                  <a:txBody>
                    <a:bodyPr/>
                    <a:lstStyle/>
                    <a:p>
                      <a:pPr algn="r" fontAlgn="b"/>
                      <a:r>
                        <a:rPr lang="en-US" sz="1100" b="0" i="0" u="none" strike="noStrike">
                          <a:solidFill>
                            <a:srgbClr val="000000"/>
                          </a:solidFill>
                          <a:latin typeface="Calibri"/>
                        </a:rPr>
                        <a:t>18%</a:t>
                      </a:r>
                    </a:p>
                  </a:txBody>
                  <a:tcPr marL="9525" marR="9525" marT="9525" marB="0" anchor="b"/>
                </a:tc>
              </a:tr>
              <a:tr h="250161">
                <a:tc>
                  <a:txBody>
                    <a:bodyPr/>
                    <a:lstStyle/>
                    <a:p>
                      <a:pPr algn="l" fontAlgn="b"/>
                      <a:r>
                        <a:rPr lang="en-US" sz="1100" b="0" i="0" u="none" strike="noStrike">
                          <a:solidFill>
                            <a:srgbClr val="000000"/>
                          </a:solidFill>
                          <a:latin typeface="Calibri"/>
                        </a:rPr>
                        <a:t>Support provided by ASHA</a:t>
                      </a:r>
                    </a:p>
                  </a:txBody>
                  <a:tcPr marL="9525" marR="9525" marT="9525" marB="0" anchor="b"/>
                </a:tc>
                <a:tc>
                  <a:txBody>
                    <a:bodyPr/>
                    <a:lstStyle/>
                    <a:p>
                      <a:pPr algn="r" fontAlgn="b"/>
                      <a:r>
                        <a:rPr lang="en-US" sz="1100" b="0" i="0" u="none" strike="noStrike">
                          <a:solidFill>
                            <a:srgbClr val="000000"/>
                          </a:solidFill>
                          <a:latin typeface="Calibri"/>
                        </a:rPr>
                        <a:t>23%</a:t>
                      </a:r>
                    </a:p>
                  </a:txBody>
                  <a:tcPr marL="9525" marR="9525" marT="9525" marB="0" anchor="b"/>
                </a:tc>
              </a:tr>
              <a:tr h="264802">
                <a:tc>
                  <a:txBody>
                    <a:bodyPr/>
                    <a:lstStyle/>
                    <a:p>
                      <a:pPr algn="l" fontAlgn="b"/>
                      <a:r>
                        <a:rPr lang="en-US" sz="1100" b="0" i="0" u="none" strike="noStrike">
                          <a:solidFill>
                            <a:srgbClr val="000000"/>
                          </a:solidFill>
                          <a:latin typeface="Calibri"/>
                        </a:rPr>
                        <a:t>Some NGO advised and aware them about the institutional delivery</a:t>
                      </a:r>
                    </a:p>
                  </a:txBody>
                  <a:tcPr marL="9525" marR="9525" marT="9525" marB="0" anchor="b"/>
                </a:tc>
                <a:tc>
                  <a:txBody>
                    <a:bodyPr/>
                    <a:lstStyle/>
                    <a:p>
                      <a:pPr algn="r" fontAlgn="b"/>
                      <a:r>
                        <a:rPr lang="en-US" sz="1100" b="0" i="0" u="none" strike="noStrike">
                          <a:solidFill>
                            <a:srgbClr val="000000"/>
                          </a:solidFill>
                          <a:latin typeface="Calibri"/>
                        </a:rPr>
                        <a:t>15%</a:t>
                      </a:r>
                    </a:p>
                  </a:txBody>
                  <a:tcPr marL="9525" marR="9525" marT="9525" marB="0" anchor="b"/>
                </a:tc>
              </a:tr>
              <a:tr h="250161">
                <a:tc>
                  <a:txBody>
                    <a:bodyPr/>
                    <a:lstStyle/>
                    <a:p>
                      <a:pPr algn="l" fontAlgn="b"/>
                      <a:r>
                        <a:rPr lang="en-US" sz="1100" b="0" i="0" u="none" strike="noStrike">
                          <a:solidFill>
                            <a:srgbClr val="000000"/>
                          </a:solidFill>
                          <a:latin typeface="Calibri"/>
                        </a:rPr>
                        <a:t>Previous child was born in the institution</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r>
              <a:tr h="250161">
                <a:tc>
                  <a:txBody>
                    <a:bodyPr/>
                    <a:lstStyle/>
                    <a:p>
                      <a:pPr algn="l" fontAlgn="b"/>
                      <a:r>
                        <a:rPr lang="en-US" sz="1100" b="1" i="0" u="none" strike="noStrike">
                          <a:solidFill>
                            <a:srgbClr val="000000"/>
                          </a:solidFill>
                          <a:latin typeface="Times New Roman"/>
                        </a:rPr>
                        <a:t>Frequency of MCHN day</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250161">
                <a:tc>
                  <a:txBody>
                    <a:bodyPr/>
                    <a:lstStyle/>
                    <a:p>
                      <a:pPr algn="l" fontAlgn="b"/>
                      <a:r>
                        <a:rPr lang="en-US" sz="1100" b="0" i="0" u="none" strike="noStrike">
                          <a:solidFill>
                            <a:srgbClr val="000000"/>
                          </a:solidFill>
                          <a:latin typeface="Calibri"/>
                        </a:rPr>
                        <a:t>one time in month</a:t>
                      </a:r>
                    </a:p>
                  </a:txBody>
                  <a:tcPr marL="9525" marR="9525" marT="9525" marB="0" anchor="b"/>
                </a:tc>
                <a:tc>
                  <a:txBody>
                    <a:bodyPr/>
                    <a:lstStyle/>
                    <a:p>
                      <a:pPr algn="r" fontAlgn="b"/>
                      <a:r>
                        <a:rPr lang="en-US" sz="1100" b="0" i="0" u="none" strike="noStrike">
                          <a:solidFill>
                            <a:srgbClr val="000000"/>
                          </a:solidFill>
                          <a:latin typeface="Calibri"/>
                        </a:rPr>
                        <a:t>77%</a:t>
                      </a:r>
                    </a:p>
                  </a:txBody>
                  <a:tcPr marL="9525" marR="9525" marT="9525" marB="0" anchor="b"/>
                </a:tc>
              </a:tr>
              <a:tr h="250161">
                <a:tc>
                  <a:txBody>
                    <a:bodyPr/>
                    <a:lstStyle/>
                    <a:p>
                      <a:pPr algn="l" fontAlgn="b"/>
                      <a:r>
                        <a:rPr lang="en-US" sz="1100" b="0" i="0" u="none" strike="noStrike">
                          <a:solidFill>
                            <a:srgbClr val="000000"/>
                          </a:solidFill>
                          <a:latin typeface="Calibri"/>
                        </a:rPr>
                        <a:t>two time in month</a:t>
                      </a:r>
                    </a:p>
                  </a:txBody>
                  <a:tcPr marL="9525" marR="9525" marT="9525" marB="0" anchor="b"/>
                </a:tc>
                <a:tc>
                  <a:txBody>
                    <a:bodyPr/>
                    <a:lstStyle/>
                    <a:p>
                      <a:pPr algn="r" fontAlgn="b"/>
                      <a:r>
                        <a:rPr lang="en-US" sz="1100" b="0" i="0" u="none" strike="noStrike" dirty="0">
                          <a:solidFill>
                            <a:srgbClr val="000000"/>
                          </a:solidFill>
                          <a:latin typeface="Calibri"/>
                        </a:rPr>
                        <a:t>22%</a:t>
                      </a:r>
                    </a:p>
                  </a:txBody>
                  <a:tcPr marL="9525" marR="9525" marT="9525" marB="0" anchor="b"/>
                </a:tc>
              </a:tr>
              <a:tr h="250161">
                <a:tc>
                  <a:txBody>
                    <a:bodyPr/>
                    <a:lstStyle/>
                    <a:p>
                      <a:pPr algn="l" fontAlgn="b"/>
                      <a:r>
                        <a:rPr lang="en-US" sz="1100" b="0" i="0" u="none" strike="noStrike">
                          <a:solidFill>
                            <a:srgbClr val="000000"/>
                          </a:solidFill>
                          <a:latin typeface="Calibri"/>
                        </a:rPr>
                        <a:t>three time in month</a:t>
                      </a:r>
                    </a:p>
                  </a:txBody>
                  <a:tcPr marL="9525" marR="9525" marT="9525" marB="0" anchor="b"/>
                </a:tc>
                <a:tc>
                  <a:txBody>
                    <a:bodyPr/>
                    <a:lstStyle/>
                    <a:p>
                      <a:pPr algn="r" fontAlgn="b"/>
                      <a:r>
                        <a:rPr lang="en-US" sz="1100" b="0" i="0" u="none" strike="noStrike">
                          <a:solidFill>
                            <a:srgbClr val="000000"/>
                          </a:solidFill>
                          <a:latin typeface="Calibri"/>
                        </a:rPr>
                        <a:t>8%</a:t>
                      </a:r>
                    </a:p>
                  </a:txBody>
                  <a:tcPr marL="9525" marR="9525" marT="9525" marB="0" anchor="b"/>
                </a:tc>
              </a:tr>
              <a:tr h="250161">
                <a:tc>
                  <a:txBody>
                    <a:bodyPr/>
                    <a:lstStyle/>
                    <a:p>
                      <a:pPr algn="l" fontAlgn="b"/>
                      <a:r>
                        <a:rPr lang="en-US" sz="1100" b="0" i="0" u="none" strike="noStrike">
                          <a:solidFill>
                            <a:srgbClr val="000000"/>
                          </a:solidFill>
                          <a:latin typeface="Calibri"/>
                        </a:rPr>
                        <a:t>no idea</a:t>
                      </a:r>
                    </a:p>
                  </a:txBody>
                  <a:tcPr marL="9525" marR="9525" marT="9525" marB="0" anchor="b"/>
                </a:tc>
                <a:tc>
                  <a:txBody>
                    <a:bodyPr/>
                    <a:lstStyle/>
                    <a:p>
                      <a:pPr algn="r" fontAlgn="b"/>
                      <a:r>
                        <a:rPr lang="en-US" sz="1100" b="0" i="0" u="none" strike="noStrike">
                          <a:solidFill>
                            <a:srgbClr val="000000"/>
                          </a:solidFill>
                          <a:latin typeface="Calibri"/>
                        </a:rPr>
                        <a:t>3%</a:t>
                      </a:r>
                    </a:p>
                  </a:txBody>
                  <a:tcPr marL="9525" marR="9525" marT="9525" marB="0" anchor="b"/>
                </a:tc>
              </a:tr>
              <a:tr h="250161">
                <a:tc>
                  <a:txBody>
                    <a:bodyPr/>
                    <a:lstStyle/>
                    <a:p>
                      <a:pPr algn="l" fontAlgn="b"/>
                      <a:r>
                        <a:rPr lang="en-US" sz="1100" b="1" i="0" u="none" strike="noStrike">
                          <a:solidFill>
                            <a:srgbClr val="000000"/>
                          </a:solidFill>
                          <a:latin typeface="Times New Roman"/>
                        </a:rPr>
                        <a:t>Beneficiaries received advise from ASHA</a:t>
                      </a:r>
                    </a:p>
                  </a:txBody>
                  <a:tcPr marL="9525" marR="9525" marT="9525" marB="0" anchor="b"/>
                </a:tc>
                <a:tc>
                  <a:txBody>
                    <a:bodyPr/>
                    <a:lstStyle/>
                    <a:p>
                      <a:pPr algn="l" fontAlgn="b"/>
                      <a:endParaRPr lang="en-US" sz="1100" b="0" i="0" u="none" strike="noStrike">
                        <a:solidFill>
                          <a:srgbClr val="000000"/>
                        </a:solidFill>
                        <a:latin typeface="Calibri"/>
                      </a:endParaRPr>
                    </a:p>
                  </a:txBody>
                  <a:tcPr marL="9525" marR="9525" marT="9525" marB="0" anchor="b"/>
                </a:tc>
              </a:tr>
              <a:tr h="250161">
                <a:tc>
                  <a:txBody>
                    <a:bodyPr/>
                    <a:lstStyle/>
                    <a:p>
                      <a:pPr algn="l" fontAlgn="b"/>
                      <a:r>
                        <a:rPr lang="en-US" sz="1100" b="0" i="0" u="none" strike="noStrike">
                          <a:solidFill>
                            <a:srgbClr val="000000"/>
                          </a:solidFill>
                          <a:latin typeface="Calibri"/>
                        </a:rPr>
                        <a:t>For institutional delivery</a:t>
                      </a:r>
                    </a:p>
                  </a:txBody>
                  <a:tcPr marL="9525" marR="9525" marT="9525" marB="0" anchor="b"/>
                </a:tc>
                <a:tc>
                  <a:txBody>
                    <a:bodyPr/>
                    <a:lstStyle/>
                    <a:p>
                      <a:pPr algn="r" fontAlgn="b"/>
                      <a:r>
                        <a:rPr lang="en-US" sz="1100" b="0" i="0" u="none" strike="noStrike">
                          <a:solidFill>
                            <a:srgbClr val="000000"/>
                          </a:solidFill>
                          <a:latin typeface="Calibri"/>
                        </a:rPr>
                        <a:t>13%</a:t>
                      </a:r>
                    </a:p>
                  </a:txBody>
                  <a:tcPr marL="9525" marR="9525" marT="9525" marB="0" anchor="b"/>
                </a:tc>
              </a:tr>
              <a:tr h="250161">
                <a:tc>
                  <a:txBody>
                    <a:bodyPr/>
                    <a:lstStyle/>
                    <a:p>
                      <a:pPr algn="l" fontAlgn="b"/>
                      <a:r>
                        <a:rPr lang="en-US" sz="1100" b="0" i="0" u="none" strike="noStrike">
                          <a:solidFill>
                            <a:srgbClr val="000000"/>
                          </a:solidFill>
                          <a:latin typeface="Calibri"/>
                        </a:rPr>
                        <a:t>For ANC</a:t>
                      </a:r>
                    </a:p>
                  </a:txBody>
                  <a:tcPr marL="9525" marR="9525" marT="9525" marB="0" anchor="b"/>
                </a:tc>
                <a:tc>
                  <a:txBody>
                    <a:bodyPr/>
                    <a:lstStyle/>
                    <a:p>
                      <a:pPr algn="r" fontAlgn="b"/>
                      <a:r>
                        <a:rPr lang="en-US" sz="1100" b="0" i="0" u="none" strike="noStrike">
                          <a:solidFill>
                            <a:srgbClr val="000000"/>
                          </a:solidFill>
                          <a:latin typeface="Calibri"/>
                        </a:rPr>
                        <a:t>8%</a:t>
                      </a:r>
                    </a:p>
                  </a:txBody>
                  <a:tcPr marL="9525" marR="9525" marT="9525" marB="0" anchor="b"/>
                </a:tc>
              </a:tr>
              <a:tr h="250161">
                <a:tc>
                  <a:txBody>
                    <a:bodyPr/>
                    <a:lstStyle/>
                    <a:p>
                      <a:pPr algn="l" fontAlgn="b"/>
                      <a:r>
                        <a:rPr lang="en-US" sz="1100" b="0" i="0" u="none" strike="noStrike">
                          <a:solidFill>
                            <a:srgbClr val="000000"/>
                          </a:solidFill>
                          <a:latin typeface="Calibri"/>
                        </a:rPr>
                        <a:t>For PNC</a:t>
                      </a:r>
                    </a:p>
                  </a:txBody>
                  <a:tcPr marL="9525" marR="9525" marT="9525" marB="0" anchor="b"/>
                </a:tc>
                <a:tc>
                  <a:txBody>
                    <a:bodyPr/>
                    <a:lstStyle/>
                    <a:p>
                      <a:pPr algn="r" fontAlgn="b"/>
                      <a:r>
                        <a:rPr lang="en-US" sz="1100" b="0" i="0" u="none" strike="noStrike">
                          <a:solidFill>
                            <a:srgbClr val="000000"/>
                          </a:solidFill>
                          <a:latin typeface="Calibri"/>
                        </a:rPr>
                        <a:t>4%</a:t>
                      </a:r>
                    </a:p>
                  </a:txBody>
                  <a:tcPr marL="9525" marR="9525" marT="9525" marB="0" anchor="b"/>
                </a:tc>
              </a:tr>
              <a:tr h="250161">
                <a:tc>
                  <a:txBody>
                    <a:bodyPr/>
                    <a:lstStyle/>
                    <a:p>
                      <a:pPr algn="l" fontAlgn="b"/>
                      <a:r>
                        <a:rPr lang="en-US" sz="1100" b="0" i="0" u="none" strike="noStrike">
                          <a:solidFill>
                            <a:srgbClr val="000000"/>
                          </a:solidFill>
                          <a:latin typeface="Calibri"/>
                        </a:rPr>
                        <a:t>IFA</a:t>
                      </a:r>
                    </a:p>
                  </a:txBody>
                  <a:tcPr marL="9525" marR="9525" marT="9525" marB="0" anchor="b"/>
                </a:tc>
                <a:tc>
                  <a:txBody>
                    <a:bodyPr/>
                    <a:lstStyle/>
                    <a:p>
                      <a:pPr algn="r" fontAlgn="b"/>
                      <a:r>
                        <a:rPr lang="en-US" sz="1100" b="0" i="0" u="none" strike="noStrike">
                          <a:solidFill>
                            <a:srgbClr val="000000"/>
                          </a:solidFill>
                          <a:latin typeface="Calibri"/>
                        </a:rPr>
                        <a:t>11%</a:t>
                      </a:r>
                    </a:p>
                  </a:txBody>
                  <a:tcPr marL="9525" marR="9525" marT="9525" marB="0" anchor="b"/>
                </a:tc>
              </a:tr>
              <a:tr h="250161">
                <a:tc>
                  <a:txBody>
                    <a:bodyPr/>
                    <a:lstStyle/>
                    <a:p>
                      <a:pPr algn="l" fontAlgn="b"/>
                      <a:r>
                        <a:rPr lang="en-US" sz="1100" b="0" i="0" u="none" strike="noStrike">
                          <a:solidFill>
                            <a:srgbClr val="000000"/>
                          </a:solidFill>
                          <a:latin typeface="Calibri"/>
                        </a:rPr>
                        <a:t>For any two</a:t>
                      </a:r>
                    </a:p>
                  </a:txBody>
                  <a:tcPr marL="9525" marR="9525" marT="9525" marB="0" anchor="b"/>
                </a:tc>
                <a:tc>
                  <a:txBody>
                    <a:bodyPr/>
                    <a:lstStyle/>
                    <a:p>
                      <a:pPr algn="r" fontAlgn="b"/>
                      <a:r>
                        <a:rPr lang="en-US" sz="1100" b="0" i="0" u="none" strike="noStrike">
                          <a:solidFill>
                            <a:srgbClr val="000000"/>
                          </a:solidFill>
                          <a:latin typeface="Calibri"/>
                        </a:rPr>
                        <a:t>9%</a:t>
                      </a:r>
                    </a:p>
                  </a:txBody>
                  <a:tcPr marL="9525" marR="9525" marT="9525" marB="0" anchor="b"/>
                </a:tc>
              </a:tr>
              <a:tr h="250161">
                <a:tc>
                  <a:txBody>
                    <a:bodyPr/>
                    <a:lstStyle/>
                    <a:p>
                      <a:pPr algn="l" fontAlgn="b"/>
                      <a:r>
                        <a:rPr lang="en-US" sz="1100" b="0" i="0" u="none" strike="noStrike" dirty="0">
                          <a:solidFill>
                            <a:srgbClr val="000000"/>
                          </a:solidFill>
                          <a:latin typeface="Calibri"/>
                        </a:rPr>
                        <a:t>For all</a:t>
                      </a:r>
                    </a:p>
                  </a:txBody>
                  <a:tcPr marL="9525" marR="9525" marT="9525" marB="0" anchor="b"/>
                </a:tc>
                <a:tc>
                  <a:txBody>
                    <a:bodyPr/>
                    <a:lstStyle/>
                    <a:p>
                      <a:pPr algn="r" fontAlgn="b"/>
                      <a:r>
                        <a:rPr lang="en-US" sz="1100" b="0" i="0" u="none" strike="noStrike" dirty="0" smtClean="0">
                          <a:solidFill>
                            <a:srgbClr val="000000"/>
                          </a:solidFill>
                          <a:latin typeface="Calibri"/>
                        </a:rPr>
                        <a:t>55%</a:t>
                      </a:r>
                      <a:endParaRPr lang="en-US" sz="1100" b="0" i="0" u="none" strike="noStrike" dirty="0">
                        <a:solidFill>
                          <a:srgbClr val="000000"/>
                        </a:solidFill>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571</TotalTime>
  <Words>1168</Words>
  <Application>Microsoft Office PowerPoint</Application>
  <PresentationFormat>On-screen Show (4:3)</PresentationFormat>
  <Paragraphs>365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“Knowledge assessment among pregnant women and lactating women about MCH entitlements under NRHM”</vt:lpstr>
      <vt:lpstr>Reflection from Internship</vt:lpstr>
      <vt:lpstr>Introduction and Rationale </vt:lpstr>
      <vt:lpstr>Objective</vt:lpstr>
      <vt:lpstr>Research Methodology</vt:lpstr>
      <vt:lpstr>Research Methodology</vt:lpstr>
      <vt:lpstr>Findings</vt:lpstr>
      <vt:lpstr>Slide 8</vt:lpstr>
      <vt:lpstr>Slide 9</vt:lpstr>
      <vt:lpstr>Slide 10</vt:lpstr>
      <vt:lpstr>Slide 11</vt:lpstr>
      <vt:lpstr>Recommendations</vt:lpstr>
      <vt:lpstr>Cont…</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iihmr</dc:creator>
  <cp:lastModifiedBy>iihmr</cp:lastModifiedBy>
  <cp:revision>34</cp:revision>
  <dcterms:created xsi:type="dcterms:W3CDTF">2011-04-28T07:39:10Z</dcterms:created>
  <dcterms:modified xsi:type="dcterms:W3CDTF">2011-04-29T08:40:47Z</dcterms:modified>
</cp:coreProperties>
</file>