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6" r:id="rId2"/>
    <p:sldId id="261" r:id="rId3"/>
    <p:sldId id="291" r:id="rId4"/>
    <p:sldId id="279" r:id="rId5"/>
    <p:sldId id="280" r:id="rId6"/>
    <p:sldId id="281" r:id="rId7"/>
    <p:sldId id="265" r:id="rId8"/>
    <p:sldId id="286" r:id="rId9"/>
    <p:sldId id="283" r:id="rId10"/>
    <p:sldId id="284" r:id="rId11"/>
    <p:sldId id="287" r:id="rId12"/>
    <p:sldId id="290" r:id="rId13"/>
    <p:sldId id="288" r:id="rId14"/>
    <p:sldId id="289" r:id="rId15"/>
    <p:sldId id="27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3399"/>
    <a:srgbClr val="FF9933"/>
    <a:srgbClr val="FCA2E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C:\Users\Dr.Shruti\Desktop\New%20Microsoft%20Office%20Excel%20Workshee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Dr.Shruti\Desktop\New%20Microsoft%20Office%20Excel%20Worksheet.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Dr.Shruti\Desktop\New%20Microsoft%20Office%20Excel%20Worksheet.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Dr.Shruti\Desktop\New%20Microsoft%20Office%20Excel%20Worksheet.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Dr.Shruti\Desktop\New%20Microsoft%20Office%20Excel%20Workshee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chart>
    <c:title>
      <c:tx>
        <c:rich>
          <a:bodyPr/>
          <a:lstStyle/>
          <a:p>
            <a:pPr>
              <a:defRPr/>
            </a:pPr>
            <a:r>
              <a:rPr lang="en-US" dirty="0"/>
              <a:t>Discharge before 11 am</a:t>
            </a:r>
          </a:p>
        </c:rich>
      </c:tx>
      <c:layout/>
    </c:title>
    <c:plotArea>
      <c:layout/>
      <c:lineChart>
        <c:grouping val="standard"/>
        <c:ser>
          <c:idx val="0"/>
          <c:order val="0"/>
          <c:tx>
            <c:strRef>
              <c:f>Sheet1!$D$8</c:f>
              <c:strCache>
                <c:ptCount val="1"/>
                <c:pt idx="0">
                  <c:v>2011</c:v>
                </c:pt>
              </c:strCache>
            </c:strRef>
          </c:tx>
          <c:spPr>
            <a:ln>
              <a:solidFill>
                <a:srgbClr val="0070C0"/>
              </a:solidFill>
            </a:ln>
          </c:spPr>
          <c:marker>
            <c:symbol val="square"/>
            <c:size val="5"/>
            <c:spPr>
              <a:ln>
                <a:solidFill>
                  <a:srgbClr val="FF0000"/>
                </a:solidFill>
              </a:ln>
            </c:spPr>
          </c:marker>
          <c:cat>
            <c:strRef>
              <c:f>Sheet1!$E$7:$P$7</c:f>
              <c:strCache>
                <c:ptCount val="12"/>
                <c:pt idx="0">
                  <c:v>Jan</c:v>
                </c:pt>
                <c:pt idx="1">
                  <c:v>Feb</c:v>
                </c:pt>
                <c:pt idx="2">
                  <c:v>March</c:v>
                </c:pt>
                <c:pt idx="3">
                  <c:v>April</c:v>
                </c:pt>
                <c:pt idx="4">
                  <c:v>May</c:v>
                </c:pt>
                <c:pt idx="5">
                  <c:v>June</c:v>
                </c:pt>
                <c:pt idx="6">
                  <c:v>July</c:v>
                </c:pt>
                <c:pt idx="7">
                  <c:v>August</c:v>
                </c:pt>
                <c:pt idx="8">
                  <c:v>Sept</c:v>
                </c:pt>
                <c:pt idx="9">
                  <c:v>Oct</c:v>
                </c:pt>
                <c:pt idx="10">
                  <c:v>Nov</c:v>
                </c:pt>
                <c:pt idx="11">
                  <c:v>Dec</c:v>
                </c:pt>
              </c:strCache>
            </c:strRef>
          </c:cat>
          <c:val>
            <c:numRef>
              <c:f>Sheet1!$E$8:$P$8</c:f>
              <c:numCache>
                <c:formatCode>General</c:formatCode>
                <c:ptCount val="12"/>
                <c:pt idx="0">
                  <c:v>71</c:v>
                </c:pt>
                <c:pt idx="1">
                  <c:v>69</c:v>
                </c:pt>
                <c:pt idx="2">
                  <c:v>62.4</c:v>
                </c:pt>
              </c:numCache>
            </c:numRef>
          </c:val>
        </c:ser>
        <c:ser>
          <c:idx val="1"/>
          <c:order val="1"/>
          <c:tx>
            <c:strRef>
              <c:f>Sheet1!$D$9</c:f>
              <c:strCache>
                <c:ptCount val="1"/>
                <c:pt idx="0">
                  <c:v>2010</c:v>
                </c:pt>
              </c:strCache>
            </c:strRef>
          </c:tx>
          <c:spPr>
            <a:ln>
              <a:solidFill>
                <a:srgbClr val="00B050"/>
              </a:solidFill>
            </a:ln>
          </c:spPr>
          <c:marker>
            <c:symbol val="square"/>
            <c:size val="5"/>
            <c:spPr>
              <a:solidFill>
                <a:srgbClr val="C00000"/>
              </a:solidFill>
            </c:spPr>
          </c:marker>
          <c:dLbls>
            <c:dLbl>
              <c:idx val="0"/>
              <c:layout/>
              <c:dLblPos val="t"/>
              <c:showVal val="1"/>
            </c:dLbl>
            <c:dLbl>
              <c:idx val="1"/>
              <c:layout/>
              <c:dLblPos val="t"/>
              <c:showVal val="1"/>
            </c:dLbl>
            <c:dLbl>
              <c:idx val="2"/>
              <c:layout/>
              <c:dLblPos val="t"/>
              <c:showVal val="1"/>
            </c:dLbl>
            <c:dLbl>
              <c:idx val="3"/>
              <c:layout/>
              <c:dLblPos val="t"/>
              <c:showVal val="1"/>
            </c:dLbl>
            <c:dLbl>
              <c:idx val="4"/>
              <c:layout/>
              <c:dLblPos val="t"/>
              <c:showVal val="1"/>
            </c:dLbl>
            <c:dLbl>
              <c:idx val="5"/>
              <c:layout/>
              <c:dLblPos val="t"/>
              <c:showVal val="1"/>
            </c:dLbl>
            <c:dLbl>
              <c:idx val="6"/>
              <c:layout/>
              <c:dLblPos val="t"/>
              <c:showVal val="1"/>
            </c:dLbl>
            <c:dLbl>
              <c:idx val="7"/>
              <c:layout/>
              <c:dLblPos val="t"/>
              <c:showVal val="1"/>
            </c:dLbl>
            <c:dLbl>
              <c:idx val="8"/>
              <c:layout/>
              <c:dLblPos val="t"/>
              <c:showVal val="1"/>
            </c:dLbl>
            <c:dLbl>
              <c:idx val="9"/>
              <c:layout/>
              <c:dLblPos val="t"/>
              <c:showVal val="1"/>
            </c:dLbl>
            <c:dLbl>
              <c:idx val="10"/>
              <c:layout/>
              <c:dLblPos val="t"/>
              <c:showVal val="1"/>
            </c:dLbl>
            <c:dLbl>
              <c:idx val="11"/>
              <c:layout/>
              <c:dLblPos val="t"/>
              <c:showVal val="1"/>
            </c:dLbl>
            <c:delete val="1"/>
          </c:dLbls>
          <c:cat>
            <c:strRef>
              <c:f>Sheet1!$E$7:$P$7</c:f>
              <c:strCache>
                <c:ptCount val="12"/>
                <c:pt idx="0">
                  <c:v>Jan</c:v>
                </c:pt>
                <c:pt idx="1">
                  <c:v>Feb</c:v>
                </c:pt>
                <c:pt idx="2">
                  <c:v>March</c:v>
                </c:pt>
                <c:pt idx="3">
                  <c:v>April</c:v>
                </c:pt>
                <c:pt idx="4">
                  <c:v>May</c:v>
                </c:pt>
                <c:pt idx="5">
                  <c:v>June</c:v>
                </c:pt>
                <c:pt idx="6">
                  <c:v>July</c:v>
                </c:pt>
                <c:pt idx="7">
                  <c:v>August</c:v>
                </c:pt>
                <c:pt idx="8">
                  <c:v>Sept</c:v>
                </c:pt>
                <c:pt idx="9">
                  <c:v>Oct</c:v>
                </c:pt>
                <c:pt idx="10">
                  <c:v>Nov</c:v>
                </c:pt>
                <c:pt idx="11">
                  <c:v>Dec</c:v>
                </c:pt>
              </c:strCache>
            </c:strRef>
          </c:cat>
          <c:val>
            <c:numRef>
              <c:f>Sheet1!$E$9:$P$9</c:f>
              <c:numCache>
                <c:formatCode>General</c:formatCode>
                <c:ptCount val="12"/>
                <c:pt idx="0">
                  <c:v>21</c:v>
                </c:pt>
                <c:pt idx="1">
                  <c:v>22</c:v>
                </c:pt>
                <c:pt idx="2">
                  <c:v>33</c:v>
                </c:pt>
                <c:pt idx="3">
                  <c:v>34</c:v>
                </c:pt>
                <c:pt idx="4">
                  <c:v>34</c:v>
                </c:pt>
                <c:pt idx="5">
                  <c:v>49</c:v>
                </c:pt>
                <c:pt idx="6">
                  <c:v>57</c:v>
                </c:pt>
                <c:pt idx="7">
                  <c:v>61</c:v>
                </c:pt>
                <c:pt idx="8">
                  <c:v>46.75</c:v>
                </c:pt>
                <c:pt idx="9">
                  <c:v>51</c:v>
                </c:pt>
                <c:pt idx="10">
                  <c:v>60</c:v>
                </c:pt>
                <c:pt idx="11">
                  <c:v>68</c:v>
                </c:pt>
              </c:numCache>
            </c:numRef>
          </c:val>
        </c:ser>
        <c:ser>
          <c:idx val="3"/>
          <c:order val="2"/>
          <c:tx>
            <c:strRef>
              <c:f>Sheet1!$D$10</c:f>
              <c:strCache>
                <c:ptCount val="1"/>
                <c:pt idx="0">
                  <c:v>Benchmark</c:v>
                </c:pt>
              </c:strCache>
            </c:strRef>
          </c:tx>
          <c:spPr>
            <a:ln cmpd="sng"/>
          </c:spPr>
          <c:marker>
            <c:symbol val="circle"/>
            <c:size val="5"/>
            <c:spPr>
              <a:solidFill>
                <a:srgbClr val="C00000"/>
              </a:solidFill>
              <a:ln>
                <a:solidFill>
                  <a:srgbClr val="002060"/>
                </a:solidFill>
              </a:ln>
            </c:spPr>
          </c:marker>
          <c:cat>
            <c:strRef>
              <c:f>Sheet1!$E$7:$P$7</c:f>
              <c:strCache>
                <c:ptCount val="12"/>
                <c:pt idx="0">
                  <c:v>Jan</c:v>
                </c:pt>
                <c:pt idx="1">
                  <c:v>Feb</c:v>
                </c:pt>
                <c:pt idx="2">
                  <c:v>March</c:v>
                </c:pt>
                <c:pt idx="3">
                  <c:v>April</c:v>
                </c:pt>
                <c:pt idx="4">
                  <c:v>May</c:v>
                </c:pt>
                <c:pt idx="5">
                  <c:v>June</c:v>
                </c:pt>
                <c:pt idx="6">
                  <c:v>July</c:v>
                </c:pt>
                <c:pt idx="7">
                  <c:v>August</c:v>
                </c:pt>
                <c:pt idx="8">
                  <c:v>Sept</c:v>
                </c:pt>
                <c:pt idx="9">
                  <c:v>Oct</c:v>
                </c:pt>
                <c:pt idx="10">
                  <c:v>Nov</c:v>
                </c:pt>
                <c:pt idx="11">
                  <c:v>Dec</c:v>
                </c:pt>
              </c:strCache>
            </c:strRef>
          </c:cat>
          <c:val>
            <c:numRef>
              <c:f>Sheet1!$E$10:$P$10</c:f>
              <c:numCache>
                <c:formatCode>General</c:formatCode>
                <c:ptCount val="12"/>
                <c:pt idx="0">
                  <c:v>75</c:v>
                </c:pt>
                <c:pt idx="1">
                  <c:v>75</c:v>
                </c:pt>
                <c:pt idx="2">
                  <c:v>75</c:v>
                </c:pt>
                <c:pt idx="3">
                  <c:v>75</c:v>
                </c:pt>
                <c:pt idx="4">
                  <c:v>75</c:v>
                </c:pt>
                <c:pt idx="5">
                  <c:v>75</c:v>
                </c:pt>
                <c:pt idx="6">
                  <c:v>75</c:v>
                </c:pt>
                <c:pt idx="7">
                  <c:v>75</c:v>
                </c:pt>
                <c:pt idx="8">
                  <c:v>75</c:v>
                </c:pt>
                <c:pt idx="9">
                  <c:v>75</c:v>
                </c:pt>
                <c:pt idx="10">
                  <c:v>75</c:v>
                </c:pt>
                <c:pt idx="11">
                  <c:v>75</c:v>
                </c:pt>
              </c:numCache>
            </c:numRef>
          </c:val>
        </c:ser>
        <c:marker val="1"/>
        <c:axId val="52332032"/>
        <c:axId val="52350976"/>
      </c:lineChart>
      <c:catAx>
        <c:axId val="52332032"/>
        <c:scaling>
          <c:orientation val="minMax"/>
        </c:scaling>
        <c:axPos val="b"/>
        <c:title>
          <c:tx>
            <c:rich>
              <a:bodyPr/>
              <a:lstStyle/>
              <a:p>
                <a:pPr>
                  <a:defRPr/>
                </a:pPr>
                <a:r>
                  <a:rPr lang="en-US" dirty="0"/>
                  <a:t>Months</a:t>
                </a:r>
              </a:p>
            </c:rich>
          </c:tx>
          <c:layout/>
        </c:title>
        <c:majorTickMark val="none"/>
        <c:tickLblPos val="nextTo"/>
        <c:crossAx val="52350976"/>
        <c:crosses val="autoZero"/>
        <c:auto val="1"/>
        <c:lblAlgn val="ctr"/>
        <c:lblOffset val="100"/>
      </c:catAx>
      <c:valAx>
        <c:axId val="52350976"/>
        <c:scaling>
          <c:orientation val="minMax"/>
        </c:scaling>
        <c:axPos val="l"/>
        <c:title>
          <c:tx>
            <c:rich>
              <a:bodyPr rot="0" vert="wordArtVert"/>
              <a:lstStyle/>
              <a:p>
                <a:pPr>
                  <a:defRPr/>
                </a:pPr>
                <a:r>
                  <a:rPr lang="en-US" dirty="0"/>
                  <a:t>Percentage</a:t>
                </a:r>
              </a:p>
            </c:rich>
          </c:tx>
          <c:layout/>
        </c:title>
        <c:numFmt formatCode="General" sourceLinked="1"/>
        <c:majorTickMark val="none"/>
        <c:tickLblPos val="nextTo"/>
        <c:crossAx val="52332032"/>
        <c:crosses val="autoZero"/>
        <c:crossBetween val="between"/>
      </c:valAx>
      <c:spPr>
        <a:noFill/>
        <a:ln>
          <a:noFill/>
        </a:ln>
      </c:spPr>
    </c:plotArea>
    <c:legend>
      <c:legendPos val="r"/>
      <c:layout/>
    </c:legend>
    <c:plotVisOnly val="1"/>
  </c:chart>
  <c:spPr>
    <a:ln>
      <a:noFill/>
    </a:ln>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IN"/>
  <c:style val="5"/>
  <c:chart>
    <c:autoTitleDeleted val="1"/>
    <c:plotArea>
      <c:layout/>
      <c:barChart>
        <c:barDir val="col"/>
        <c:grouping val="clustered"/>
        <c:ser>
          <c:idx val="0"/>
          <c:order val="0"/>
          <c:tx>
            <c:strRef>
              <c:f>Sheet1!$E$141</c:f>
              <c:strCache>
                <c:ptCount val="1"/>
                <c:pt idx="0">
                  <c:v>21</c:v>
                </c:pt>
              </c:strCache>
            </c:strRef>
          </c:tx>
          <c:spPr>
            <a:solidFill>
              <a:srgbClr val="92D050"/>
            </a:solidFill>
          </c:spPr>
          <c:dLbls>
            <c:showVal val="1"/>
          </c:dLbls>
          <c:trendline>
            <c:spPr>
              <a:ln w="38100">
                <a:solidFill>
                  <a:srgbClr val="C0504D">
                    <a:lumMod val="75000"/>
                    <a:alpha val="99000"/>
                  </a:srgbClr>
                </a:solidFill>
              </a:ln>
            </c:spPr>
            <c:trendlineType val="linear"/>
          </c:trendline>
          <c:cat>
            <c:strRef>
              <c:f>Sheet1!$D$142:$D$153</c:f>
              <c:strCache>
                <c:ptCount val="11"/>
                <c:pt idx="0">
                  <c:v>February</c:v>
                </c:pt>
                <c:pt idx="1">
                  <c:v>March</c:v>
                </c:pt>
                <c:pt idx="2">
                  <c:v>April</c:v>
                </c:pt>
                <c:pt idx="3">
                  <c:v>May</c:v>
                </c:pt>
                <c:pt idx="4">
                  <c:v>June</c:v>
                </c:pt>
                <c:pt idx="5">
                  <c:v>July</c:v>
                </c:pt>
                <c:pt idx="6">
                  <c:v>August</c:v>
                </c:pt>
                <c:pt idx="7">
                  <c:v>September</c:v>
                </c:pt>
                <c:pt idx="8">
                  <c:v>October</c:v>
                </c:pt>
                <c:pt idx="9">
                  <c:v>November</c:v>
                </c:pt>
                <c:pt idx="10">
                  <c:v>December</c:v>
                </c:pt>
              </c:strCache>
            </c:strRef>
          </c:cat>
          <c:val>
            <c:numRef>
              <c:f>Sheet1!$E$142:$E$153</c:f>
              <c:numCache>
                <c:formatCode>General</c:formatCode>
                <c:ptCount val="12"/>
                <c:pt idx="0">
                  <c:v>22</c:v>
                </c:pt>
                <c:pt idx="1">
                  <c:v>33</c:v>
                </c:pt>
                <c:pt idx="2">
                  <c:v>34</c:v>
                </c:pt>
                <c:pt idx="3">
                  <c:v>34</c:v>
                </c:pt>
                <c:pt idx="4">
                  <c:v>49</c:v>
                </c:pt>
                <c:pt idx="5">
                  <c:v>57</c:v>
                </c:pt>
                <c:pt idx="6">
                  <c:v>61</c:v>
                </c:pt>
                <c:pt idx="7">
                  <c:v>46.75</c:v>
                </c:pt>
                <c:pt idx="8">
                  <c:v>51</c:v>
                </c:pt>
                <c:pt idx="9">
                  <c:v>60</c:v>
                </c:pt>
                <c:pt idx="10">
                  <c:v>68</c:v>
                </c:pt>
              </c:numCache>
            </c:numRef>
          </c:val>
        </c:ser>
        <c:axId val="53630464"/>
        <c:axId val="53632000"/>
      </c:barChart>
      <c:catAx>
        <c:axId val="53630464"/>
        <c:scaling>
          <c:orientation val="minMax"/>
        </c:scaling>
        <c:axPos val="b"/>
        <c:tickLblPos val="nextTo"/>
        <c:crossAx val="53632000"/>
        <c:crosses val="autoZero"/>
        <c:auto val="1"/>
        <c:lblAlgn val="ctr"/>
        <c:lblOffset val="100"/>
      </c:catAx>
      <c:valAx>
        <c:axId val="53632000"/>
        <c:scaling>
          <c:orientation val="minMax"/>
        </c:scaling>
        <c:axPos val="l"/>
        <c:numFmt formatCode="General" sourceLinked="1"/>
        <c:tickLblPos val="nextTo"/>
        <c:crossAx val="53630464"/>
        <c:crosses val="autoZero"/>
        <c:crossBetween val="between"/>
      </c:valAx>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IN"/>
  <c:chart>
    <c:autoTitleDeleted val="1"/>
    <c:plotArea>
      <c:layout/>
      <c:barChart>
        <c:barDir val="col"/>
        <c:grouping val="clustered"/>
        <c:ser>
          <c:idx val="0"/>
          <c:order val="0"/>
          <c:tx>
            <c:strRef>
              <c:f>Sheet1!$F$141</c:f>
              <c:strCache>
                <c:ptCount val="1"/>
                <c:pt idx="0">
                  <c:v>79</c:v>
                </c:pt>
              </c:strCache>
            </c:strRef>
          </c:tx>
          <c:spPr>
            <a:solidFill>
              <a:srgbClr val="00B0F0"/>
            </a:solidFill>
          </c:spPr>
          <c:dLbls>
            <c:showVal val="1"/>
          </c:dLbls>
          <c:trendline>
            <c:spPr>
              <a:ln>
                <a:solidFill>
                  <a:schemeClr val="accent2">
                    <a:lumMod val="75000"/>
                  </a:schemeClr>
                </a:solidFill>
              </a:ln>
            </c:spPr>
            <c:trendlineType val="linear"/>
          </c:trendline>
          <c:trendline>
            <c:spPr>
              <a:ln>
                <a:solidFill>
                  <a:srgbClr val="FF0000"/>
                </a:solidFill>
              </a:ln>
            </c:spPr>
            <c:trendlineType val="linear"/>
          </c:trendline>
          <c:cat>
            <c:strRef>
              <c:f>Sheet1!$D$142:$D$153</c:f>
              <c:strCache>
                <c:ptCount val="11"/>
                <c:pt idx="0">
                  <c:v>February</c:v>
                </c:pt>
                <c:pt idx="1">
                  <c:v>March</c:v>
                </c:pt>
                <c:pt idx="2">
                  <c:v>April</c:v>
                </c:pt>
                <c:pt idx="3">
                  <c:v>May</c:v>
                </c:pt>
                <c:pt idx="4">
                  <c:v>June</c:v>
                </c:pt>
                <c:pt idx="5">
                  <c:v>July</c:v>
                </c:pt>
                <c:pt idx="6">
                  <c:v>August</c:v>
                </c:pt>
                <c:pt idx="7">
                  <c:v>September</c:v>
                </c:pt>
                <c:pt idx="8">
                  <c:v>October</c:v>
                </c:pt>
                <c:pt idx="9">
                  <c:v>November</c:v>
                </c:pt>
                <c:pt idx="10">
                  <c:v>December</c:v>
                </c:pt>
              </c:strCache>
            </c:strRef>
          </c:cat>
          <c:val>
            <c:numRef>
              <c:f>Sheet1!$F$142:$F$153</c:f>
              <c:numCache>
                <c:formatCode>General</c:formatCode>
                <c:ptCount val="12"/>
                <c:pt idx="0">
                  <c:v>78</c:v>
                </c:pt>
                <c:pt idx="1">
                  <c:v>67</c:v>
                </c:pt>
                <c:pt idx="2">
                  <c:v>66</c:v>
                </c:pt>
                <c:pt idx="3">
                  <c:v>66</c:v>
                </c:pt>
                <c:pt idx="4">
                  <c:v>51</c:v>
                </c:pt>
                <c:pt idx="5">
                  <c:v>43</c:v>
                </c:pt>
                <c:pt idx="6">
                  <c:v>39</c:v>
                </c:pt>
                <c:pt idx="7">
                  <c:v>53.25</c:v>
                </c:pt>
                <c:pt idx="8">
                  <c:v>49</c:v>
                </c:pt>
                <c:pt idx="9">
                  <c:v>40</c:v>
                </c:pt>
                <c:pt idx="10">
                  <c:v>32</c:v>
                </c:pt>
              </c:numCache>
            </c:numRef>
          </c:val>
        </c:ser>
        <c:axId val="52502528"/>
        <c:axId val="52504064"/>
      </c:barChart>
      <c:catAx>
        <c:axId val="52502528"/>
        <c:scaling>
          <c:orientation val="minMax"/>
        </c:scaling>
        <c:axPos val="b"/>
        <c:tickLblPos val="nextTo"/>
        <c:crossAx val="52504064"/>
        <c:crosses val="autoZero"/>
        <c:auto val="1"/>
        <c:lblAlgn val="ctr"/>
        <c:lblOffset val="100"/>
      </c:catAx>
      <c:valAx>
        <c:axId val="52504064"/>
        <c:scaling>
          <c:orientation val="minMax"/>
        </c:scaling>
        <c:axPos val="l"/>
        <c:numFmt formatCode="General" sourceLinked="1"/>
        <c:tickLblPos val="nextTo"/>
        <c:crossAx val="52502528"/>
        <c:crosses val="autoZero"/>
        <c:crossBetween val="between"/>
      </c:valAx>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IN"/>
  <c:style val="7"/>
  <c:chart>
    <c:title>
      <c:layout/>
    </c:title>
    <c:plotArea>
      <c:layout/>
      <c:barChart>
        <c:barDir val="col"/>
        <c:grouping val="clustered"/>
        <c:ser>
          <c:idx val="0"/>
          <c:order val="0"/>
          <c:tx>
            <c:strRef>
              <c:f>Sheet1!$F$124</c:f>
              <c:strCache>
                <c:ptCount val="1"/>
                <c:pt idx="0">
                  <c:v>After 11 am</c:v>
                </c:pt>
              </c:strCache>
            </c:strRef>
          </c:tx>
          <c:spPr>
            <a:solidFill>
              <a:srgbClr val="FF3399"/>
            </a:solidFill>
          </c:spPr>
          <c:dLbls>
            <c:showVal val="1"/>
          </c:dLbls>
          <c:trendline>
            <c:spPr>
              <a:ln>
                <a:solidFill>
                  <a:srgbClr val="C0504D">
                    <a:lumMod val="75000"/>
                  </a:srgbClr>
                </a:solidFill>
              </a:ln>
            </c:spPr>
            <c:trendlineType val="linear"/>
          </c:trendline>
          <c:trendline>
            <c:spPr>
              <a:ln w="38100"/>
            </c:spPr>
            <c:trendlineType val="linear"/>
          </c:trendline>
          <c:cat>
            <c:strRef>
              <c:f>Sheet1!$D$125:$D$127</c:f>
              <c:strCache>
                <c:ptCount val="3"/>
                <c:pt idx="0">
                  <c:v>January</c:v>
                </c:pt>
                <c:pt idx="1">
                  <c:v>February</c:v>
                </c:pt>
                <c:pt idx="2">
                  <c:v>March</c:v>
                </c:pt>
              </c:strCache>
            </c:strRef>
          </c:cat>
          <c:val>
            <c:numRef>
              <c:f>Sheet1!$F$125:$F$127</c:f>
              <c:numCache>
                <c:formatCode>General</c:formatCode>
                <c:ptCount val="3"/>
                <c:pt idx="0">
                  <c:v>29</c:v>
                </c:pt>
                <c:pt idx="1">
                  <c:v>31</c:v>
                </c:pt>
                <c:pt idx="2">
                  <c:v>37.6</c:v>
                </c:pt>
              </c:numCache>
            </c:numRef>
          </c:val>
        </c:ser>
        <c:axId val="52533888"/>
        <c:axId val="52539776"/>
      </c:barChart>
      <c:catAx>
        <c:axId val="52533888"/>
        <c:scaling>
          <c:orientation val="minMax"/>
        </c:scaling>
        <c:axPos val="b"/>
        <c:tickLblPos val="nextTo"/>
        <c:crossAx val="52539776"/>
        <c:crosses val="autoZero"/>
        <c:auto val="1"/>
        <c:lblAlgn val="ctr"/>
        <c:lblOffset val="100"/>
      </c:catAx>
      <c:valAx>
        <c:axId val="52539776"/>
        <c:scaling>
          <c:orientation val="minMax"/>
        </c:scaling>
        <c:axPos val="l"/>
        <c:numFmt formatCode="General" sourceLinked="1"/>
        <c:tickLblPos val="nextTo"/>
        <c:crossAx val="52533888"/>
        <c:crosses val="autoZero"/>
        <c:crossBetween val="between"/>
      </c:valAx>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IN"/>
  <c:style val="5"/>
  <c:chart>
    <c:title>
      <c:layout/>
    </c:title>
    <c:plotArea>
      <c:layout>
        <c:manualLayout>
          <c:layoutTarget val="inner"/>
          <c:xMode val="edge"/>
          <c:yMode val="edge"/>
          <c:x val="0.10861464432330603"/>
          <c:y val="0.1299886993292505"/>
          <c:w val="0.82300928730062584"/>
          <c:h val="0.65482210557013765"/>
        </c:manualLayout>
      </c:layout>
      <c:barChart>
        <c:barDir val="col"/>
        <c:grouping val="clustered"/>
        <c:ser>
          <c:idx val="0"/>
          <c:order val="0"/>
          <c:tx>
            <c:strRef>
              <c:f>Sheet1!$E$124</c:f>
              <c:strCache>
                <c:ptCount val="1"/>
                <c:pt idx="0">
                  <c:v>Before 11 am</c:v>
                </c:pt>
              </c:strCache>
            </c:strRef>
          </c:tx>
          <c:spPr>
            <a:solidFill>
              <a:schemeClr val="accent2">
                <a:lumMod val="75000"/>
              </a:schemeClr>
            </a:solidFill>
          </c:spPr>
          <c:dLbls>
            <c:showVal val="1"/>
          </c:dLbls>
          <c:trendline>
            <c:spPr>
              <a:ln>
                <a:solidFill>
                  <a:srgbClr val="C0504D">
                    <a:lumMod val="75000"/>
                  </a:srgbClr>
                </a:solidFill>
              </a:ln>
            </c:spPr>
            <c:trendlineType val="linear"/>
          </c:trendline>
          <c:trendline>
            <c:spPr>
              <a:ln w="38100"/>
            </c:spPr>
            <c:trendlineType val="linear"/>
          </c:trendline>
          <c:cat>
            <c:strRef>
              <c:f>Sheet1!$D$125:$D$127</c:f>
              <c:strCache>
                <c:ptCount val="3"/>
                <c:pt idx="0">
                  <c:v>January</c:v>
                </c:pt>
                <c:pt idx="1">
                  <c:v>February</c:v>
                </c:pt>
                <c:pt idx="2">
                  <c:v>March</c:v>
                </c:pt>
              </c:strCache>
            </c:strRef>
          </c:cat>
          <c:val>
            <c:numRef>
              <c:f>Sheet1!$E$125:$E$127</c:f>
              <c:numCache>
                <c:formatCode>General</c:formatCode>
                <c:ptCount val="3"/>
                <c:pt idx="0">
                  <c:v>71</c:v>
                </c:pt>
                <c:pt idx="1">
                  <c:v>69</c:v>
                </c:pt>
                <c:pt idx="2">
                  <c:v>62.4</c:v>
                </c:pt>
              </c:numCache>
            </c:numRef>
          </c:val>
        </c:ser>
        <c:axId val="55133696"/>
        <c:axId val="55135232"/>
      </c:barChart>
      <c:catAx>
        <c:axId val="55133696"/>
        <c:scaling>
          <c:orientation val="minMax"/>
        </c:scaling>
        <c:axPos val="b"/>
        <c:tickLblPos val="nextTo"/>
        <c:crossAx val="55135232"/>
        <c:crosses val="autoZero"/>
        <c:auto val="1"/>
        <c:lblAlgn val="ctr"/>
        <c:lblOffset val="100"/>
      </c:catAx>
      <c:valAx>
        <c:axId val="55135232"/>
        <c:scaling>
          <c:orientation val="minMax"/>
          <c:max val="75"/>
          <c:min val="10"/>
        </c:scaling>
        <c:axPos val="l"/>
        <c:numFmt formatCode="General" sourceLinked="1"/>
        <c:tickLblPos val="nextTo"/>
        <c:crossAx val="55133696"/>
        <c:crosses val="autoZero"/>
        <c:crossBetween val="between"/>
        <c:majorUnit val="20"/>
      </c:valAx>
    </c:plotArea>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B182AC-2E2A-4370-8D1A-29DF5BA852D1}" type="datetimeFigureOut">
              <a:rPr lang="en-US" smtClean="0"/>
              <a:pPr/>
              <a:t>4/29/2011</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0D5D06-1A1C-4977-8C78-BFA95790DAD8}"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010D5D06-1A1C-4977-8C78-BFA95790DAD8}" type="slidenum">
              <a:rPr lang="en-IN" smtClean="0"/>
              <a:pPr/>
              <a:t>4</a:t>
            </a:fld>
            <a:endParaRPr lang="en-I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010D5D06-1A1C-4977-8C78-BFA95790DAD8}" type="slidenum">
              <a:rPr lang="en-IN" smtClean="0"/>
              <a:pPr/>
              <a:t>6</a:t>
            </a:fld>
            <a:endParaRPr lang="en-I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010D5D06-1A1C-4977-8C78-BFA95790DAD8}" type="slidenum">
              <a:rPr lang="en-IN" smtClean="0"/>
              <a:pPr/>
              <a:t>8</a:t>
            </a:fld>
            <a:endParaRPr lang="en-I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010D5D06-1A1C-4977-8C78-BFA95790DAD8}" type="slidenum">
              <a:rPr lang="en-IN" smtClean="0"/>
              <a:pPr/>
              <a:t>11</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4/29/2011</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4/29/2011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4/29/2011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4/29/2011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4/29/2011</a:t>
            </a:fld>
            <a:endParaRPr lang="en-US" dirty="0"/>
          </a:p>
        </p:txBody>
      </p:sp>
      <p:sp>
        <p:nvSpPr>
          <p:cNvPr id="5" name="Footer Placeholder 4"/>
          <p:cNvSpPr>
            <a:spLocks noGrp="1"/>
          </p:cNvSpPr>
          <p:nvPr>
            <p:ph type="ftr" sz="quarter" idx="11"/>
          </p:nvPr>
        </p:nvSpPr>
        <p:spPr>
          <a:xfrm>
            <a:off x="800100" y="6172200"/>
            <a:ext cx="4000500" cy="457200"/>
          </a:xfrm>
        </p:spPr>
        <p:txBody>
          <a:bodyPr/>
          <a:lstStyle/>
          <a:p>
            <a:endParaRPr lang="en-US"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4/29/2011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4/29/2011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4/29/2011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4/29/2011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4/29/2011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4/29/2011</a:t>
            </a:fld>
            <a:endParaRPr lang="en-US" dirty="0"/>
          </a:p>
        </p:txBody>
      </p:sp>
      <p:sp>
        <p:nvSpPr>
          <p:cNvPr id="6" name="Footer Placeholder 5"/>
          <p:cNvSpPr>
            <a:spLocks noGrp="1"/>
          </p:cNvSpPr>
          <p:nvPr>
            <p:ph type="ftr" sz="quarter" idx="11"/>
          </p:nvPr>
        </p:nvSpPr>
        <p:spPr>
          <a:xfrm>
            <a:off x="914400" y="6172200"/>
            <a:ext cx="3886200" cy="457200"/>
          </a:xfrm>
        </p:spPr>
        <p:txBody>
          <a:bodyPr/>
          <a:lstStyle/>
          <a:p>
            <a:endParaRPr lang="en-US" dirty="0"/>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4/29/2011</a:t>
            </a:fld>
            <a:endParaRPr lang="en-US"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1447800"/>
            <a:ext cx="8991600" cy="1600200"/>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sz="3600" dirty="0" smtClean="0">
                <a:latin typeface="Calibri" pitchFamily="34" charset="0"/>
                <a:cs typeface="Calibri" pitchFamily="34" charset="0"/>
              </a:rPr>
              <a:t>A study on “</a:t>
            </a:r>
            <a:r>
              <a:rPr lang="en-IN" sz="3600" dirty="0" smtClean="0">
                <a:latin typeface="Calibri" pitchFamily="34" charset="0"/>
                <a:cs typeface="Calibri" pitchFamily="34" charset="0"/>
              </a:rPr>
              <a:t>TREND ANALYSIS OF DISCHARGE PROCESS IN FORTIS ESCORTS HOSPITAL JAIPUR”</a:t>
            </a:r>
            <a:r>
              <a:rPr lang="en-IN" dirty="0" smtClean="0"/>
              <a:t/>
            </a:r>
            <a:br>
              <a:rPr lang="en-IN" dirty="0" smtClean="0"/>
            </a:br>
            <a:endParaRPr lang="en-IN" dirty="0"/>
          </a:p>
        </p:txBody>
      </p:sp>
      <p:sp>
        <p:nvSpPr>
          <p:cNvPr id="3" name="TextBox 2"/>
          <p:cNvSpPr txBox="1"/>
          <p:nvPr/>
        </p:nvSpPr>
        <p:spPr>
          <a:xfrm>
            <a:off x="4343400" y="3733800"/>
            <a:ext cx="3810000" cy="400110"/>
          </a:xfrm>
          <a:prstGeom prst="rect">
            <a:avLst/>
          </a:prstGeom>
          <a:noFill/>
        </p:spPr>
        <p:txBody>
          <a:bodyPr wrap="square" rtlCol="0">
            <a:spAutoFit/>
          </a:bodyPr>
          <a:lstStyle/>
          <a:p>
            <a:r>
              <a:rPr lang="en-US" sz="2000" b="1" dirty="0" smtClean="0"/>
              <a:t>Presented By: Dr </a:t>
            </a:r>
            <a:r>
              <a:rPr lang="en-US" sz="2000" b="1" dirty="0" err="1" smtClean="0"/>
              <a:t>Megha</a:t>
            </a:r>
            <a:r>
              <a:rPr lang="en-US" sz="2000" b="1" dirty="0" smtClean="0"/>
              <a:t> </a:t>
            </a:r>
            <a:r>
              <a:rPr lang="en-US" sz="2000" b="1" dirty="0" err="1" smtClean="0"/>
              <a:t>Trivedi</a:t>
            </a:r>
            <a:endParaRPr lang="en-IN" sz="2000" b="1" dirty="0"/>
          </a:p>
        </p:txBody>
      </p:sp>
    </p:spTree>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plus(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600" b="1" dirty="0" smtClean="0">
                <a:solidFill>
                  <a:srgbClr val="FF0000"/>
                </a:solidFill>
                <a:latin typeface="+mn-lt"/>
              </a:rPr>
              <a:t>YEAR 2011</a:t>
            </a:r>
            <a:endParaRPr lang="en-IN" sz="2600" b="1" dirty="0">
              <a:solidFill>
                <a:srgbClr val="FF0000"/>
              </a:solidFill>
              <a:latin typeface="+mn-lt"/>
            </a:endParaRPr>
          </a:p>
        </p:txBody>
      </p:sp>
      <p:graphicFrame>
        <p:nvGraphicFramePr>
          <p:cNvPr id="4" name="Content Placeholder 3"/>
          <p:cNvGraphicFramePr>
            <a:graphicFrameLocks noGrp="1"/>
          </p:cNvGraphicFramePr>
          <p:nvPr>
            <p:ph sz="quarter" idx="1"/>
          </p:nvPr>
        </p:nvGraphicFramePr>
        <p:xfrm>
          <a:off x="4572000" y="1828800"/>
          <a:ext cx="3733800" cy="41878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p:nvPr/>
        </p:nvGraphicFramePr>
        <p:xfrm>
          <a:off x="457200" y="1828800"/>
          <a:ext cx="3429000" cy="4724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cover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600" b="1" dirty="0" smtClean="0">
                <a:solidFill>
                  <a:srgbClr val="FF0000"/>
                </a:solidFill>
                <a:latin typeface="+mn-lt"/>
              </a:rPr>
              <a:t>RESULTS AND FINDINGS</a:t>
            </a:r>
            <a:endParaRPr lang="en-IN" sz="2600" b="1" dirty="0">
              <a:solidFill>
                <a:srgbClr val="FF0000"/>
              </a:solidFill>
              <a:latin typeface="+mn-lt"/>
            </a:endParaRPr>
          </a:p>
        </p:txBody>
      </p:sp>
      <p:sp>
        <p:nvSpPr>
          <p:cNvPr id="3" name="Content Placeholder 2"/>
          <p:cNvSpPr>
            <a:spLocks noGrp="1"/>
          </p:cNvSpPr>
          <p:nvPr>
            <p:ph sz="quarter" idx="1"/>
          </p:nvPr>
        </p:nvSpPr>
        <p:spPr>
          <a:xfrm>
            <a:off x="533400" y="1676400"/>
            <a:ext cx="8153400" cy="4873752"/>
          </a:xfrm>
        </p:spPr>
        <p:txBody>
          <a:bodyPr>
            <a:normAutofit fontScale="92500" lnSpcReduction="10000"/>
          </a:bodyPr>
          <a:lstStyle/>
          <a:p>
            <a:pPr marL="457200" indent="-457200">
              <a:buNone/>
            </a:pPr>
            <a:r>
              <a:rPr lang="en-US" sz="2000" b="1" dirty="0" smtClean="0"/>
              <a:t>1. </a:t>
            </a:r>
            <a:r>
              <a:rPr lang="en-US" sz="2000" dirty="0" smtClean="0"/>
              <a:t>Average time for discharge is found to be 213.27 minutes, which is approximately equal to 3hrs and 33 min for activities of the </a:t>
            </a:r>
            <a:r>
              <a:rPr lang="en-US" sz="2000" b="1" dirty="0" smtClean="0"/>
              <a:t>Nursing Station</a:t>
            </a:r>
            <a:r>
              <a:rPr lang="en-US" sz="2000" dirty="0" smtClean="0"/>
              <a:t>.This includes the following parameters – </a:t>
            </a:r>
            <a:endParaRPr lang="en-IN" sz="2000" dirty="0" smtClean="0"/>
          </a:p>
          <a:p>
            <a:r>
              <a:rPr lang="en-US" sz="2000" dirty="0" smtClean="0"/>
              <a:t>Typing of Discharge Summary</a:t>
            </a:r>
            <a:endParaRPr lang="en-IN" sz="2000" dirty="0" smtClean="0"/>
          </a:p>
          <a:p>
            <a:r>
              <a:rPr lang="en-US" sz="2000" dirty="0" smtClean="0"/>
              <a:t>Checking for unused medication</a:t>
            </a:r>
            <a:endParaRPr lang="en-IN" sz="2000" dirty="0" smtClean="0"/>
          </a:p>
          <a:p>
            <a:r>
              <a:rPr lang="en-US" sz="2000" dirty="0" smtClean="0"/>
              <a:t>Compilation and Photocopy of reports</a:t>
            </a:r>
            <a:endParaRPr lang="en-IN" sz="2000" dirty="0" smtClean="0"/>
          </a:p>
          <a:p>
            <a:r>
              <a:rPr lang="en-US" sz="2000" dirty="0" smtClean="0"/>
              <a:t>Briefing by Nurse</a:t>
            </a:r>
          </a:p>
          <a:p>
            <a:r>
              <a:rPr lang="en-US" sz="2000" dirty="0" smtClean="0"/>
              <a:t>Preparation of discharge summary</a:t>
            </a:r>
          </a:p>
          <a:p>
            <a:endParaRPr lang="en-IN" sz="2000" dirty="0" smtClean="0"/>
          </a:p>
          <a:p>
            <a:pPr lvl="0">
              <a:buNone/>
            </a:pPr>
            <a:r>
              <a:rPr lang="en-US" sz="2000" b="1" dirty="0" smtClean="0"/>
              <a:t>2</a:t>
            </a:r>
            <a:r>
              <a:rPr lang="en-US" sz="2000" dirty="0" smtClean="0"/>
              <a:t>. Average time taken by the </a:t>
            </a:r>
            <a:r>
              <a:rPr lang="en-US" sz="2000" b="1" dirty="0" smtClean="0"/>
              <a:t>Billing Department </a:t>
            </a:r>
            <a:r>
              <a:rPr lang="en-US" sz="2000" dirty="0" smtClean="0"/>
              <a:t>to carry out the formalities in a Discharge Procedure is 34.54 minutes, which is approximately equal to </a:t>
            </a:r>
            <a:r>
              <a:rPr lang="en-US" sz="2000" u="sng" dirty="0" smtClean="0"/>
              <a:t>35 minutes.</a:t>
            </a:r>
            <a:endParaRPr lang="en-IN" sz="2000" dirty="0" smtClean="0"/>
          </a:p>
          <a:p>
            <a:r>
              <a:rPr lang="en-US" sz="2000" dirty="0" smtClean="0"/>
              <a:t>Clearance from Pharmacy</a:t>
            </a:r>
            <a:endParaRPr lang="en-IN" sz="2000" dirty="0" smtClean="0"/>
          </a:p>
          <a:p>
            <a:r>
              <a:rPr lang="en-US" sz="2000" dirty="0" smtClean="0"/>
              <a:t>Preparation of the Final Bill</a:t>
            </a:r>
            <a:endParaRPr lang="en-IN" sz="2000" dirty="0" smtClean="0"/>
          </a:p>
          <a:p>
            <a:r>
              <a:rPr lang="en-US" sz="2000" dirty="0" smtClean="0"/>
              <a:t>Payment of the Bill</a:t>
            </a:r>
            <a:endParaRPr lang="en-IN" sz="2000" dirty="0" smtClean="0"/>
          </a:p>
          <a:p>
            <a:endParaRPr lang="en-IN" dirty="0" smtClean="0"/>
          </a:p>
          <a:p>
            <a:endParaRPr lang="en-IN" dirty="0"/>
          </a:p>
        </p:txBody>
      </p:sp>
    </p:spTree>
  </p:cSld>
  <p:clrMapOvr>
    <a:masterClrMapping/>
  </p:clrMapOvr>
  <p:transition spd="slow">
    <p:plus/>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600" b="1" dirty="0" smtClean="0">
                <a:solidFill>
                  <a:srgbClr val="FF3300"/>
                </a:solidFill>
                <a:latin typeface="+mn-lt"/>
              </a:rPr>
              <a:t>Contd….</a:t>
            </a:r>
            <a:endParaRPr lang="en-IN" sz="2600" b="1" dirty="0">
              <a:solidFill>
                <a:srgbClr val="FF3300"/>
              </a:solidFill>
              <a:latin typeface="+mn-lt"/>
            </a:endParaRPr>
          </a:p>
        </p:txBody>
      </p:sp>
      <p:sp>
        <p:nvSpPr>
          <p:cNvPr id="3" name="Content Placeholder 2"/>
          <p:cNvSpPr>
            <a:spLocks noGrp="1"/>
          </p:cNvSpPr>
          <p:nvPr>
            <p:ph sz="quarter" idx="1"/>
          </p:nvPr>
        </p:nvSpPr>
        <p:spPr/>
        <p:txBody>
          <a:bodyPr>
            <a:normAutofit fontScale="92500" lnSpcReduction="10000"/>
          </a:bodyPr>
          <a:lstStyle/>
          <a:p>
            <a:r>
              <a:rPr lang="en-US" dirty="0" smtClean="0"/>
              <a:t>Credit Card Cases- Average Time – 5 hours and 6 minutes</a:t>
            </a:r>
          </a:p>
          <a:p>
            <a:r>
              <a:rPr lang="en-US" dirty="0" smtClean="0"/>
              <a:t>Cash payment cases – 4 hours 20 minutes</a:t>
            </a:r>
          </a:p>
          <a:p>
            <a:pPr>
              <a:buNone/>
            </a:pPr>
            <a:r>
              <a:rPr lang="en-US" b="1" dirty="0" smtClean="0"/>
              <a:t>     Parameters assessed-</a:t>
            </a:r>
          </a:p>
          <a:p>
            <a:pPr>
              <a:buNone/>
            </a:pPr>
            <a:r>
              <a:rPr lang="en-IN" dirty="0" smtClean="0"/>
              <a:t>1. Advice for discharge(Time)</a:t>
            </a:r>
          </a:p>
          <a:p>
            <a:pPr>
              <a:buNone/>
            </a:pPr>
            <a:r>
              <a:rPr lang="en-IN" dirty="0" smtClean="0"/>
              <a:t>2. Final case sheet(time)</a:t>
            </a:r>
          </a:p>
          <a:p>
            <a:pPr>
              <a:buNone/>
            </a:pPr>
            <a:r>
              <a:rPr lang="en-IN" dirty="0" smtClean="0"/>
              <a:t>3. Initial Summary</a:t>
            </a:r>
          </a:p>
          <a:p>
            <a:pPr>
              <a:buNone/>
            </a:pPr>
            <a:r>
              <a:rPr lang="en-IN" dirty="0" smtClean="0"/>
              <a:t>4. Final Summary</a:t>
            </a:r>
          </a:p>
          <a:p>
            <a:pPr>
              <a:buNone/>
            </a:pPr>
            <a:r>
              <a:rPr lang="en-IN" dirty="0" smtClean="0"/>
              <a:t>5. Billing</a:t>
            </a:r>
          </a:p>
          <a:p>
            <a:pPr>
              <a:buNone/>
            </a:pPr>
            <a:r>
              <a:rPr lang="en-IN" dirty="0" smtClean="0"/>
              <a:t>6.Payment</a:t>
            </a:r>
          </a:p>
          <a:p>
            <a:pPr>
              <a:buNone/>
            </a:pPr>
            <a:r>
              <a:rPr lang="en-IN" dirty="0" smtClean="0"/>
              <a:t>7. Final Discharge</a:t>
            </a:r>
          </a:p>
          <a:p>
            <a:pPr>
              <a:buNone/>
            </a:pPr>
            <a:r>
              <a:rPr lang="en-IN" dirty="0" smtClean="0"/>
              <a:t>8. Total Time taken</a:t>
            </a:r>
          </a:p>
          <a:p>
            <a:endParaRPr lang="en-IN" dirty="0"/>
          </a:p>
        </p:txBody>
      </p:sp>
    </p:spTree>
  </p:cSld>
  <p:clrMapOvr>
    <a:masterClrMapping/>
  </p:clrMapOvr>
  <p:transition spd="slow">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600" b="1" dirty="0" smtClean="0">
                <a:solidFill>
                  <a:srgbClr val="FF3300"/>
                </a:solidFill>
                <a:latin typeface="+mn-lt"/>
              </a:rPr>
              <a:t>RECOMMENDATIONS</a:t>
            </a:r>
            <a:endParaRPr lang="en-IN" sz="2600" b="1" dirty="0">
              <a:solidFill>
                <a:srgbClr val="FF3300"/>
              </a:solidFill>
              <a:latin typeface="+mn-lt"/>
            </a:endParaRPr>
          </a:p>
        </p:txBody>
      </p:sp>
      <p:sp>
        <p:nvSpPr>
          <p:cNvPr id="3" name="Content Placeholder 2"/>
          <p:cNvSpPr>
            <a:spLocks noGrp="1"/>
          </p:cNvSpPr>
          <p:nvPr>
            <p:ph sz="quarter" idx="1"/>
          </p:nvPr>
        </p:nvSpPr>
        <p:spPr/>
        <p:txBody>
          <a:bodyPr/>
          <a:lstStyle/>
          <a:p>
            <a:pPr lvl="0"/>
            <a:r>
              <a:rPr lang="en-US" sz="2000" dirty="0" smtClean="0"/>
              <a:t>Mark the EDOD on the EDOD poster and Visual Board at the nursing station</a:t>
            </a:r>
            <a:endParaRPr lang="en-IN" sz="2000" dirty="0" smtClean="0"/>
          </a:p>
          <a:p>
            <a:pPr marL="274320" lvl="1" indent="-274320">
              <a:spcBef>
                <a:spcPts val="580"/>
              </a:spcBef>
              <a:buClr>
                <a:schemeClr val="accent1"/>
              </a:buClr>
            </a:pPr>
            <a:r>
              <a:rPr lang="en-US" sz="2000" dirty="0" smtClean="0"/>
              <a:t>Pharmacy returns sent the night before by the nursing staff on duty</a:t>
            </a:r>
          </a:p>
          <a:p>
            <a:pPr marL="274320" lvl="1" indent="-274320">
              <a:spcBef>
                <a:spcPts val="580"/>
              </a:spcBef>
              <a:buClr>
                <a:schemeClr val="accent1"/>
              </a:buClr>
            </a:pPr>
            <a:r>
              <a:rPr lang="en-US" sz="2000" dirty="0" smtClean="0"/>
              <a:t>Dietician rounds and dietary advice is given a  day before  the discharge</a:t>
            </a:r>
          </a:p>
          <a:p>
            <a:pPr marL="274320" lvl="1" indent="-274320">
              <a:spcBef>
                <a:spcPts val="580"/>
              </a:spcBef>
              <a:buClr>
                <a:schemeClr val="accent1"/>
              </a:buClr>
            </a:pPr>
            <a:r>
              <a:rPr lang="en-US" sz="2000" dirty="0" smtClean="0"/>
              <a:t>Discharge lounge</a:t>
            </a:r>
          </a:p>
          <a:p>
            <a:pPr marL="274320" lvl="1" indent="-274320">
              <a:spcBef>
                <a:spcPts val="580"/>
              </a:spcBef>
              <a:buClr>
                <a:schemeClr val="accent1"/>
              </a:buClr>
            </a:pPr>
            <a:r>
              <a:rPr lang="en-US" sz="2000" dirty="0" smtClean="0"/>
              <a:t>Proper counseling of the patients including all the ifs and buts of the patient before the admission</a:t>
            </a:r>
          </a:p>
          <a:p>
            <a:pPr marL="274320" lvl="1" indent="-274320">
              <a:spcBef>
                <a:spcPts val="580"/>
              </a:spcBef>
              <a:buClr>
                <a:schemeClr val="accent1"/>
              </a:buClr>
            </a:pPr>
            <a:r>
              <a:rPr lang="en-US" sz="2000" dirty="0" smtClean="0"/>
              <a:t>Back up system for computers in the inpatient department floors so that if one system is out of order the work is not hampered and discharge summary preparation is not delayed</a:t>
            </a:r>
            <a:endParaRPr lang="en-IN" sz="2000" dirty="0" smtClean="0"/>
          </a:p>
          <a:p>
            <a:pPr marL="274320" lvl="1" indent="-274320">
              <a:spcBef>
                <a:spcPts val="580"/>
              </a:spcBef>
              <a:buClr>
                <a:schemeClr val="accent1"/>
              </a:buClr>
            </a:pPr>
            <a:r>
              <a:rPr lang="en-IN" sz="2000" dirty="0" smtClean="0"/>
              <a:t>A coordinated work system will reduce this wastage of time specially between the people  at nursing station and other connecting departments</a:t>
            </a:r>
          </a:p>
          <a:p>
            <a:pPr marL="274320" lvl="1" indent="-274320">
              <a:spcBef>
                <a:spcPts val="580"/>
              </a:spcBef>
              <a:buClr>
                <a:schemeClr val="accent1"/>
              </a:buClr>
            </a:pPr>
            <a:r>
              <a:rPr lang="en-IN" sz="2000" dirty="0" smtClean="0"/>
              <a:t>Pre-authorization letter  should be given before in case of credit billing cases</a:t>
            </a:r>
          </a:p>
          <a:p>
            <a:pPr marL="274320" lvl="1" indent="-274320">
              <a:spcBef>
                <a:spcPts val="580"/>
              </a:spcBef>
              <a:buClr>
                <a:schemeClr val="accent1"/>
              </a:buClr>
              <a:buNone/>
            </a:pPr>
            <a:endParaRPr lang="en-IN" sz="2000" dirty="0" smtClean="0"/>
          </a:p>
        </p:txBody>
      </p:sp>
    </p:spTree>
  </p:cSld>
  <p:clrMapOvr>
    <a:masterClrMapping/>
  </p:clrMapOvr>
  <p:transition spd="slow">
    <p:zoom dir="in"/>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600" b="1" dirty="0" smtClean="0">
                <a:solidFill>
                  <a:srgbClr val="FF3300"/>
                </a:solidFill>
                <a:latin typeface="+mn-lt"/>
              </a:rPr>
              <a:t>Contd….</a:t>
            </a:r>
            <a:endParaRPr lang="en-IN" sz="2600" b="1" dirty="0">
              <a:solidFill>
                <a:srgbClr val="FF3300"/>
              </a:solidFill>
              <a:latin typeface="+mn-lt"/>
            </a:endParaRPr>
          </a:p>
        </p:txBody>
      </p:sp>
      <p:sp>
        <p:nvSpPr>
          <p:cNvPr id="3" name="Content Placeholder 2"/>
          <p:cNvSpPr>
            <a:spLocks noGrp="1"/>
          </p:cNvSpPr>
          <p:nvPr>
            <p:ph sz="quarter" idx="1"/>
          </p:nvPr>
        </p:nvSpPr>
        <p:spPr/>
        <p:txBody>
          <a:bodyPr>
            <a:normAutofit/>
          </a:bodyPr>
          <a:lstStyle/>
          <a:p>
            <a:pPr lvl="0"/>
            <a:r>
              <a:rPr lang="en-US" sz="2000" dirty="0" smtClean="0"/>
              <a:t>All documents ready prior to the discharge morning</a:t>
            </a:r>
            <a:endParaRPr lang="en-IN" sz="2000" dirty="0" smtClean="0"/>
          </a:p>
          <a:p>
            <a:r>
              <a:rPr lang="en-US" sz="2000" dirty="0" smtClean="0"/>
              <a:t>Hire a Discharge Coordinator</a:t>
            </a:r>
          </a:p>
          <a:p>
            <a:r>
              <a:rPr lang="en-US" sz="2000" dirty="0" smtClean="0"/>
              <a:t>Scheduling of trainings on discharge process</a:t>
            </a:r>
          </a:p>
          <a:p>
            <a:r>
              <a:rPr lang="en-US" sz="2000" dirty="0" smtClean="0"/>
              <a:t>Flashing of  planned discharges of the day on the screens of the connected departments.</a:t>
            </a:r>
            <a:endParaRPr lang="en-IN" sz="2000" dirty="0"/>
          </a:p>
        </p:txBody>
      </p:sp>
    </p:spTree>
  </p:cSld>
  <p:clrMapOvr>
    <a:masterClrMapping/>
  </p:clrMapOvr>
  <p:transition spd="slow">
    <p:randomBar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www.greekshares.com/uploaded/files/good_bye_and_thank_you.jpg"/>
          <p:cNvPicPr>
            <a:picLocks noChangeAspect="1" noChangeArrowheads="1"/>
          </p:cNvPicPr>
          <p:nvPr/>
        </p:nvPicPr>
        <p:blipFill>
          <a:blip r:embed="rId2" cstate="print">
            <a:duotone>
              <a:prstClr val="black"/>
              <a:schemeClr val="accent1">
                <a:tint val="45000"/>
                <a:satMod val="400000"/>
              </a:schemeClr>
            </a:duotone>
          </a:blip>
          <a:srcRect/>
          <a:stretch>
            <a:fillRect/>
          </a:stretch>
        </p:blipFill>
        <p:spPr bwMode="auto">
          <a:xfrm>
            <a:off x="0" y="0"/>
            <a:ext cx="9144000" cy="6858000"/>
          </a:xfrm>
          <a:prstGeom prst="rect">
            <a:avLst/>
          </a:prstGeom>
          <a:noFill/>
          <a:ln w="9525">
            <a:solidFill>
              <a:schemeClr val="accent1">
                <a:lumMod val="75000"/>
              </a:schemeClr>
            </a:solidFill>
            <a:miter lim="800000"/>
            <a:headEnd/>
            <a:tailEnd/>
          </a:ln>
        </p:spPr>
      </p:pic>
    </p:spTree>
  </p:cSld>
  <p:clrMapOvr>
    <a:masterClrMapping/>
  </p:clrMapOvr>
  <p:transition spd="slow">
    <p:cover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600" b="1" dirty="0" smtClean="0">
                <a:solidFill>
                  <a:srgbClr val="FF0000"/>
                </a:solidFill>
                <a:latin typeface="+mn-lt"/>
              </a:rPr>
              <a:t>OBJECTIVE OF STUDY</a:t>
            </a:r>
            <a:endParaRPr lang="en-IN" sz="2600" b="1" dirty="0">
              <a:solidFill>
                <a:srgbClr val="FF0000"/>
              </a:solidFill>
              <a:latin typeface="+mn-lt"/>
            </a:endParaRPr>
          </a:p>
        </p:txBody>
      </p:sp>
      <p:sp>
        <p:nvSpPr>
          <p:cNvPr id="3" name="Content Placeholder 2"/>
          <p:cNvSpPr>
            <a:spLocks noGrp="1"/>
          </p:cNvSpPr>
          <p:nvPr>
            <p:ph sz="quarter" idx="1"/>
          </p:nvPr>
        </p:nvSpPr>
        <p:spPr>
          <a:xfrm>
            <a:off x="457200" y="1600200"/>
            <a:ext cx="8382000" cy="4873752"/>
          </a:xfrm>
        </p:spPr>
        <p:txBody>
          <a:bodyPr/>
          <a:lstStyle/>
          <a:p>
            <a:pPr>
              <a:buNone/>
            </a:pPr>
            <a:r>
              <a:rPr lang="en-US" dirty="0" smtClean="0"/>
              <a:t>  </a:t>
            </a:r>
            <a:r>
              <a:rPr lang="en-US" b="1" u="sng" dirty="0" smtClean="0">
                <a:solidFill>
                  <a:srgbClr val="002060"/>
                </a:solidFill>
              </a:rPr>
              <a:t>Objective</a:t>
            </a:r>
            <a:r>
              <a:rPr lang="en-US" dirty="0" smtClean="0"/>
              <a:t>:  </a:t>
            </a:r>
            <a:r>
              <a:rPr lang="en-US" sz="2000" dirty="0" smtClean="0"/>
              <a:t>The rationale of study is to study the trend in the parameter “</a:t>
            </a:r>
            <a:r>
              <a:rPr lang="en-US" sz="2000" b="1" dirty="0" smtClean="0"/>
              <a:t>DISCHARGE BEFORE 11 am IN FORTIS ESCORTS HOSPITAL JAIPUR</a:t>
            </a:r>
            <a:r>
              <a:rPr lang="en-US" sz="2000" dirty="0" smtClean="0"/>
              <a:t>” and  basically what were the  reasons for improvement in the trend over 15 months. (2010,2011)</a:t>
            </a:r>
          </a:p>
          <a:p>
            <a:pPr>
              <a:buNone/>
            </a:pPr>
            <a:endParaRPr lang="en-US" sz="2000" dirty="0" smtClean="0"/>
          </a:p>
          <a:p>
            <a:pPr>
              <a:buNone/>
            </a:pPr>
            <a:r>
              <a:rPr lang="en-US" b="1" u="sng" dirty="0" smtClean="0">
                <a:solidFill>
                  <a:srgbClr val="002060"/>
                </a:solidFill>
              </a:rPr>
              <a:t>Specific Objectives-</a:t>
            </a:r>
          </a:p>
          <a:p>
            <a:r>
              <a:rPr lang="en-IN" sz="2000" dirty="0" smtClean="0"/>
              <a:t>To identify the loopholes in the discharge process in the hospital.</a:t>
            </a:r>
          </a:p>
          <a:p>
            <a:r>
              <a:rPr lang="en-IN" sz="2000" dirty="0" smtClean="0"/>
              <a:t> To find solutions for the cause of the problem</a:t>
            </a:r>
          </a:p>
          <a:p>
            <a:r>
              <a:rPr lang="en-IN" sz="2000" dirty="0" smtClean="0"/>
              <a:t> To analyze the discharge process of the hospital and find out the challenges at each step of the process.</a:t>
            </a:r>
          </a:p>
          <a:p>
            <a:pPr>
              <a:buNone/>
            </a:pPr>
            <a:endParaRPr lang="en-IN" sz="2000" b="1" u="sng" dirty="0" smtClean="0"/>
          </a:p>
          <a:p>
            <a:endParaRPr lang="en-IN"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600" b="1" dirty="0" smtClean="0">
                <a:solidFill>
                  <a:srgbClr val="FF3300"/>
                </a:solidFill>
                <a:latin typeface="+mn-lt"/>
              </a:rPr>
              <a:t>RATIONALE OF  THE STUDY</a:t>
            </a:r>
            <a:endParaRPr lang="en-IN" sz="2600" b="1" dirty="0">
              <a:solidFill>
                <a:srgbClr val="FF3300"/>
              </a:solidFill>
              <a:latin typeface="+mn-lt"/>
            </a:endParaRPr>
          </a:p>
        </p:txBody>
      </p:sp>
      <p:sp>
        <p:nvSpPr>
          <p:cNvPr id="3" name="Content Placeholder 2"/>
          <p:cNvSpPr>
            <a:spLocks noGrp="1"/>
          </p:cNvSpPr>
          <p:nvPr>
            <p:ph sz="quarter" idx="1"/>
          </p:nvPr>
        </p:nvSpPr>
        <p:spPr/>
        <p:txBody>
          <a:bodyPr/>
          <a:lstStyle/>
          <a:p>
            <a:pPr>
              <a:buNone/>
            </a:pPr>
            <a:r>
              <a:rPr lang="en-US" dirty="0" smtClean="0"/>
              <a:t>    This study was carried out in order to find out the bottlenecks in the discharge process of the patients at the hospital and work on them in order to decrease professional as well as business loses to the organization. </a:t>
            </a:r>
            <a:endParaRPr lang="en-IN" dirty="0"/>
          </a:p>
        </p:txBody>
      </p:sp>
    </p:spTree>
  </p:cSld>
  <p:clrMapOvr>
    <a:masterClrMapping/>
  </p:clrMapOvr>
  <p:transition spd="slow">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600" b="1" dirty="0" smtClean="0">
                <a:solidFill>
                  <a:srgbClr val="FF3300"/>
                </a:solidFill>
                <a:latin typeface="+mn-lt"/>
              </a:rPr>
              <a:t>REFLECTIVE LEARNING</a:t>
            </a:r>
            <a:endParaRPr lang="en-IN" sz="2600" b="1" dirty="0">
              <a:solidFill>
                <a:srgbClr val="FF3300"/>
              </a:solidFill>
              <a:latin typeface="+mn-lt"/>
            </a:endParaRPr>
          </a:p>
        </p:txBody>
      </p:sp>
      <p:sp>
        <p:nvSpPr>
          <p:cNvPr id="3" name="Content Placeholder 2"/>
          <p:cNvSpPr>
            <a:spLocks noGrp="1"/>
          </p:cNvSpPr>
          <p:nvPr>
            <p:ph sz="quarter" idx="1"/>
          </p:nvPr>
        </p:nvSpPr>
        <p:spPr>
          <a:xfrm>
            <a:off x="457200" y="1600200"/>
            <a:ext cx="8458200" cy="4873752"/>
          </a:xfrm>
        </p:spPr>
        <p:txBody>
          <a:bodyPr/>
          <a:lstStyle/>
          <a:p>
            <a:pPr>
              <a:buFont typeface="Arial" pitchFamily="34" charset="0"/>
              <a:buChar char="•"/>
            </a:pPr>
            <a:r>
              <a:rPr lang="en-US" dirty="0" smtClean="0"/>
              <a:t>The journey started with simple computer skills and ended to handling and closing the  non compliances during NABH inspection.</a:t>
            </a:r>
          </a:p>
          <a:p>
            <a:pPr>
              <a:buFont typeface="Arial" pitchFamily="34" charset="0"/>
              <a:buChar char="•"/>
            </a:pPr>
            <a:r>
              <a:rPr lang="en-US" dirty="0" smtClean="0"/>
              <a:t>How a hospital prepares itself for NABH.</a:t>
            </a:r>
          </a:p>
          <a:p>
            <a:pPr>
              <a:buFont typeface="Arial" pitchFamily="34" charset="0"/>
              <a:buChar char="•"/>
            </a:pPr>
            <a:r>
              <a:rPr lang="en-US" dirty="0" smtClean="0"/>
              <a:t>Importance of continuous quality improvement in a hospital.</a:t>
            </a:r>
          </a:p>
          <a:p>
            <a:pPr>
              <a:buFont typeface="Arial" pitchFamily="34" charset="0"/>
              <a:buChar char="•"/>
            </a:pPr>
            <a:r>
              <a:rPr lang="en-US" dirty="0" smtClean="0"/>
              <a:t>Clinical audits along with different teams of the hospital</a:t>
            </a:r>
          </a:p>
          <a:p>
            <a:pPr>
              <a:buFont typeface="Arial" pitchFamily="34" charset="0"/>
              <a:buChar char="•"/>
            </a:pPr>
            <a:r>
              <a:rPr lang="en-US" dirty="0" smtClean="0"/>
              <a:t>Discharge process</a:t>
            </a:r>
          </a:p>
          <a:p>
            <a:endParaRPr lang="en-US" dirty="0" smtClean="0"/>
          </a:p>
          <a:p>
            <a:endParaRPr lang="en-IN" dirty="0"/>
          </a:p>
        </p:txBody>
      </p:sp>
    </p:spTree>
  </p:cSld>
  <p:clrMapOvr>
    <a:masterClrMapping/>
  </p:clrMapOvr>
  <p:transition>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600" b="1" dirty="0" smtClean="0">
                <a:solidFill>
                  <a:srgbClr val="FF3300"/>
                </a:solidFill>
                <a:latin typeface="+mn-lt"/>
              </a:rPr>
              <a:t>INTRODUCTION</a:t>
            </a:r>
            <a:endParaRPr lang="en-IN" sz="2600" dirty="0">
              <a:solidFill>
                <a:srgbClr val="FF3300"/>
              </a:solidFill>
              <a:latin typeface="+mn-lt"/>
            </a:endParaRPr>
          </a:p>
        </p:txBody>
      </p:sp>
      <p:sp>
        <p:nvSpPr>
          <p:cNvPr id="3" name="Content Placeholder 2"/>
          <p:cNvSpPr>
            <a:spLocks noGrp="1"/>
          </p:cNvSpPr>
          <p:nvPr>
            <p:ph sz="quarter" idx="1"/>
          </p:nvPr>
        </p:nvSpPr>
        <p:spPr>
          <a:xfrm>
            <a:off x="457200" y="1600200"/>
            <a:ext cx="8305800" cy="4873752"/>
          </a:xfrm>
        </p:spPr>
        <p:txBody>
          <a:bodyPr/>
          <a:lstStyle/>
          <a:p>
            <a:r>
              <a:rPr lang="en-US" dirty="0" smtClean="0"/>
              <a:t>Discharge is defined as the process till the patient leaves the ward and free up the bed for the next patient admitted.</a:t>
            </a:r>
          </a:p>
          <a:p>
            <a:r>
              <a:rPr lang="en-US" dirty="0" smtClean="0"/>
              <a:t>Quality indicator- monitored in Fortis Operating System.</a:t>
            </a:r>
          </a:p>
          <a:p>
            <a:r>
              <a:rPr lang="en-US" dirty="0" smtClean="0"/>
              <a:t>Monitored weekly through discharge registers and Med track</a:t>
            </a:r>
          </a:p>
          <a:p>
            <a:r>
              <a:rPr lang="en-US" dirty="0" smtClean="0"/>
              <a:t> Variation in the data of  two years</a:t>
            </a:r>
          </a:p>
          <a:p>
            <a:r>
              <a:rPr lang="en-US" dirty="0" smtClean="0"/>
              <a:t>Benchmark</a:t>
            </a:r>
          </a:p>
          <a:p>
            <a:endParaRPr lang="en-IN" dirty="0"/>
          </a:p>
        </p:txBody>
      </p:sp>
    </p:spTree>
  </p:cSld>
  <p:clrMapOvr>
    <a:masterClrMapping/>
  </p:clrMapOvr>
  <p:transition>
    <p:spli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600" b="1" dirty="0" smtClean="0">
                <a:solidFill>
                  <a:srgbClr val="FF3300"/>
                </a:solidFill>
                <a:latin typeface="+mn-lt"/>
              </a:rPr>
              <a:t>METHODOLOGY</a:t>
            </a:r>
            <a:endParaRPr lang="en-IN" sz="2600" b="1" dirty="0">
              <a:solidFill>
                <a:srgbClr val="FF3300"/>
              </a:solidFill>
              <a:latin typeface="+mn-lt"/>
            </a:endParaRPr>
          </a:p>
        </p:txBody>
      </p:sp>
      <p:sp>
        <p:nvSpPr>
          <p:cNvPr id="3" name="Content Placeholder 2"/>
          <p:cNvSpPr>
            <a:spLocks noGrp="1"/>
          </p:cNvSpPr>
          <p:nvPr>
            <p:ph sz="quarter" idx="1"/>
          </p:nvPr>
        </p:nvSpPr>
        <p:spPr/>
        <p:txBody>
          <a:bodyPr>
            <a:normAutofit fontScale="92500"/>
          </a:bodyPr>
          <a:lstStyle/>
          <a:p>
            <a:r>
              <a:rPr lang="en-US" dirty="0" smtClean="0"/>
              <a:t>The study is a primary study and as it is to study the trend analysis, the data of last year is </a:t>
            </a:r>
            <a:r>
              <a:rPr lang="en-US" dirty="0" smtClean="0"/>
              <a:t>secondary taken for comparison.</a:t>
            </a:r>
            <a:endParaRPr lang="en-US" dirty="0" smtClean="0"/>
          </a:p>
          <a:p>
            <a:r>
              <a:rPr lang="en-US" dirty="0" smtClean="0"/>
              <a:t>Random Sampling</a:t>
            </a:r>
          </a:p>
          <a:p>
            <a:r>
              <a:rPr lang="en-US" dirty="0" smtClean="0"/>
              <a:t>Sample size - 41</a:t>
            </a:r>
            <a:endParaRPr lang="en-US" dirty="0" smtClean="0"/>
          </a:p>
          <a:p>
            <a:pPr lvl="0"/>
            <a:r>
              <a:rPr lang="en-IN" dirty="0" smtClean="0"/>
              <a:t>Observing discharge advice time</a:t>
            </a:r>
          </a:p>
          <a:p>
            <a:r>
              <a:rPr lang="en-IN" dirty="0" smtClean="0"/>
              <a:t>Summary typing time</a:t>
            </a:r>
          </a:p>
          <a:p>
            <a:pPr lvl="0"/>
            <a:r>
              <a:rPr lang="en-IN" dirty="0" smtClean="0"/>
              <a:t>Final summary completing time</a:t>
            </a:r>
          </a:p>
          <a:p>
            <a:pPr lvl="0"/>
            <a:r>
              <a:rPr lang="en-IN" dirty="0" smtClean="0"/>
              <a:t>Billing time</a:t>
            </a:r>
          </a:p>
          <a:p>
            <a:r>
              <a:rPr lang="en-IN" dirty="0" smtClean="0"/>
              <a:t>Filling the discharge checklist</a:t>
            </a:r>
          </a:p>
          <a:p>
            <a:pPr lvl="0"/>
            <a:r>
              <a:rPr lang="en-IN" dirty="0" smtClean="0"/>
              <a:t>Unstructured  Interview of the staff involved in the process</a:t>
            </a:r>
          </a:p>
          <a:p>
            <a:pPr lvl="0">
              <a:buNone/>
            </a:pPr>
            <a:endParaRPr lang="en-IN" dirty="0" smtClean="0"/>
          </a:p>
          <a:p>
            <a:endParaRPr lang="en-IN" dirty="0"/>
          </a:p>
        </p:txBody>
      </p:sp>
    </p:spTree>
  </p:cSld>
  <p:clrMapOvr>
    <a:masterClrMapping/>
  </p:clrMapOvr>
  <p:transition spd="slow">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524000" y="457200"/>
          <a:ext cx="6477000" cy="6019793"/>
        </p:xfrm>
        <a:graphic>
          <a:graphicData uri="http://schemas.openxmlformats.org/drawingml/2006/table">
            <a:tbl>
              <a:tblPr/>
              <a:tblGrid>
                <a:gridCol w="1404756"/>
                <a:gridCol w="1587985"/>
                <a:gridCol w="1587985"/>
                <a:gridCol w="1896274"/>
              </a:tblGrid>
              <a:tr h="463061">
                <a:tc>
                  <a:txBody>
                    <a:bodyPr/>
                    <a:lstStyle/>
                    <a:p>
                      <a:pPr algn="ctr" fontAlgn="b"/>
                      <a:r>
                        <a:rPr lang="en-IN" sz="1400" b="1" i="0" u="none" strike="noStrike" dirty="0">
                          <a:solidFill>
                            <a:srgbClr val="000000"/>
                          </a:solidFill>
                          <a:latin typeface="Calibri"/>
                        </a:rPr>
                        <a:t>Months/Year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dirty="0">
                          <a:solidFill>
                            <a:srgbClr val="000000"/>
                          </a:solidFill>
                          <a:latin typeface="Calibri"/>
                        </a:rPr>
                        <a:t>2010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dirty="0" smtClean="0">
                          <a:solidFill>
                            <a:srgbClr val="000000"/>
                          </a:solidFill>
                          <a:latin typeface="Calibri"/>
                        </a:rPr>
                        <a:t>2011</a:t>
                      </a:r>
                      <a:endParaRPr lang="en-IN" sz="1400" b="1"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dirty="0">
                          <a:solidFill>
                            <a:srgbClr val="000000"/>
                          </a:solidFill>
                          <a:latin typeface="Calibri"/>
                        </a:rPr>
                        <a:t>Benchmark</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3061">
                <a:tc>
                  <a:txBody>
                    <a:bodyPr/>
                    <a:lstStyle/>
                    <a:p>
                      <a:pPr algn="ctr" fontAlgn="b"/>
                      <a:r>
                        <a:rPr lang="en-IN" sz="1400" b="1" i="0" u="none" strike="noStrike" dirty="0">
                          <a:solidFill>
                            <a:srgbClr val="000000"/>
                          </a:solidFill>
                          <a:latin typeface="Calibri"/>
                        </a:rPr>
                        <a:t>January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dirty="0">
                          <a:solidFill>
                            <a:srgbClr val="000000"/>
                          </a:solidFill>
                          <a:latin typeface="Calibri"/>
                        </a:rPr>
                        <a:t>21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dirty="0" smtClean="0">
                          <a:solidFill>
                            <a:srgbClr val="000000"/>
                          </a:solidFill>
                          <a:latin typeface="Calibri"/>
                        </a:rPr>
                        <a:t>71</a:t>
                      </a:r>
                      <a:endParaRPr lang="en-IN" sz="1400" b="1"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dirty="0">
                          <a:solidFill>
                            <a:srgbClr val="000000"/>
                          </a:solidFill>
                          <a:latin typeface="Calibri"/>
                        </a:rPr>
                        <a:t>75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3061">
                <a:tc>
                  <a:txBody>
                    <a:bodyPr/>
                    <a:lstStyle/>
                    <a:p>
                      <a:pPr algn="ctr" fontAlgn="b"/>
                      <a:r>
                        <a:rPr lang="en-IN" sz="1400" b="1" i="0" u="none" strike="noStrike" dirty="0">
                          <a:solidFill>
                            <a:srgbClr val="000000"/>
                          </a:solidFill>
                          <a:latin typeface="Calibri"/>
                        </a:rPr>
                        <a:t>February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dirty="0">
                          <a:solidFill>
                            <a:srgbClr val="000000"/>
                          </a:solidFill>
                          <a:latin typeface="Calibri"/>
                        </a:rPr>
                        <a:t>22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dirty="0" smtClean="0">
                          <a:solidFill>
                            <a:srgbClr val="000000"/>
                          </a:solidFill>
                          <a:latin typeface="Calibri"/>
                        </a:rPr>
                        <a:t>69</a:t>
                      </a:r>
                      <a:endParaRPr lang="en-IN" sz="1400" b="1"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dirty="0">
                          <a:solidFill>
                            <a:srgbClr val="000000"/>
                          </a:solidFill>
                          <a:latin typeface="Calibri"/>
                        </a:rPr>
                        <a:t>75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3061">
                <a:tc>
                  <a:txBody>
                    <a:bodyPr/>
                    <a:lstStyle/>
                    <a:p>
                      <a:pPr algn="ctr" fontAlgn="b"/>
                      <a:r>
                        <a:rPr lang="en-IN" sz="1400" b="1" i="0" u="none" strike="noStrike" dirty="0">
                          <a:solidFill>
                            <a:srgbClr val="000000"/>
                          </a:solidFill>
                          <a:latin typeface="Calibri"/>
                        </a:rPr>
                        <a:t>March</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dirty="0">
                          <a:solidFill>
                            <a:srgbClr val="000000"/>
                          </a:solidFill>
                          <a:latin typeface="Calibri"/>
                        </a:rPr>
                        <a:t>33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dirty="0" smtClean="0">
                          <a:solidFill>
                            <a:srgbClr val="000000"/>
                          </a:solidFill>
                          <a:latin typeface="Calibri"/>
                        </a:rPr>
                        <a:t>62.4</a:t>
                      </a:r>
                      <a:endParaRPr lang="en-IN" sz="1400" b="1"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dirty="0">
                          <a:solidFill>
                            <a:srgbClr val="000000"/>
                          </a:solidFill>
                          <a:latin typeface="Calibri"/>
                        </a:rPr>
                        <a:t>75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3061">
                <a:tc>
                  <a:txBody>
                    <a:bodyPr/>
                    <a:lstStyle/>
                    <a:p>
                      <a:pPr algn="ctr" fontAlgn="b"/>
                      <a:r>
                        <a:rPr lang="en-IN" sz="1400" b="1" i="0" u="none" strike="noStrike" dirty="0">
                          <a:solidFill>
                            <a:srgbClr val="000000"/>
                          </a:solidFill>
                          <a:latin typeface="Calibri"/>
                        </a:rPr>
                        <a:t>April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dirty="0">
                          <a:solidFill>
                            <a:srgbClr val="000000"/>
                          </a:solidFill>
                          <a:latin typeface="Calibri"/>
                        </a:rPr>
                        <a:t>34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IN" sz="1400" b="1"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dirty="0">
                          <a:solidFill>
                            <a:srgbClr val="000000"/>
                          </a:solidFill>
                          <a:latin typeface="Calibri"/>
                        </a:rPr>
                        <a:t>75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3061">
                <a:tc>
                  <a:txBody>
                    <a:bodyPr/>
                    <a:lstStyle/>
                    <a:p>
                      <a:pPr algn="ctr" fontAlgn="b"/>
                      <a:r>
                        <a:rPr lang="en-IN" sz="1400" b="1" i="0" u="none" strike="noStrike" dirty="0">
                          <a:solidFill>
                            <a:srgbClr val="000000"/>
                          </a:solidFill>
                          <a:latin typeface="Calibri"/>
                        </a:rPr>
                        <a:t>May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dirty="0">
                          <a:solidFill>
                            <a:srgbClr val="000000"/>
                          </a:solidFill>
                          <a:latin typeface="Calibri"/>
                        </a:rPr>
                        <a:t>34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IN" sz="1400" b="1"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dirty="0">
                          <a:solidFill>
                            <a:srgbClr val="000000"/>
                          </a:solidFill>
                          <a:latin typeface="Calibri"/>
                        </a:rPr>
                        <a:t>75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3061">
                <a:tc>
                  <a:txBody>
                    <a:bodyPr/>
                    <a:lstStyle/>
                    <a:p>
                      <a:pPr algn="ctr" fontAlgn="b"/>
                      <a:r>
                        <a:rPr lang="en-IN" sz="1400" b="1" i="0" u="none" strike="noStrike" dirty="0">
                          <a:solidFill>
                            <a:srgbClr val="000000"/>
                          </a:solidFill>
                          <a:latin typeface="Calibri"/>
                        </a:rPr>
                        <a:t>June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dirty="0">
                          <a:solidFill>
                            <a:srgbClr val="000000"/>
                          </a:solidFill>
                          <a:latin typeface="Calibri"/>
                        </a:rPr>
                        <a:t>49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IN" sz="1400" b="1"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dirty="0">
                          <a:solidFill>
                            <a:srgbClr val="000000"/>
                          </a:solidFill>
                          <a:latin typeface="Calibri"/>
                        </a:rPr>
                        <a:t>75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3061">
                <a:tc>
                  <a:txBody>
                    <a:bodyPr/>
                    <a:lstStyle/>
                    <a:p>
                      <a:pPr algn="ctr" fontAlgn="b"/>
                      <a:r>
                        <a:rPr lang="en-IN" sz="1400" b="1" i="0" u="none" strike="noStrike" dirty="0">
                          <a:solidFill>
                            <a:srgbClr val="000000"/>
                          </a:solidFill>
                          <a:latin typeface="Calibri"/>
                        </a:rPr>
                        <a:t>July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dirty="0">
                          <a:solidFill>
                            <a:srgbClr val="000000"/>
                          </a:solidFill>
                          <a:latin typeface="Calibri"/>
                        </a:rPr>
                        <a:t>57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IN" sz="1400" b="1"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dirty="0">
                          <a:solidFill>
                            <a:srgbClr val="000000"/>
                          </a:solidFill>
                          <a:latin typeface="Calibri"/>
                        </a:rPr>
                        <a:t>75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3061">
                <a:tc>
                  <a:txBody>
                    <a:bodyPr/>
                    <a:lstStyle/>
                    <a:p>
                      <a:pPr algn="ctr" fontAlgn="b"/>
                      <a:r>
                        <a:rPr lang="en-IN" sz="1400" b="1" i="0" u="none" strike="noStrike" dirty="0">
                          <a:solidFill>
                            <a:srgbClr val="000000"/>
                          </a:solidFill>
                          <a:latin typeface="Calibri"/>
                        </a:rPr>
                        <a:t>August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dirty="0">
                          <a:solidFill>
                            <a:srgbClr val="000000"/>
                          </a:solidFill>
                          <a:latin typeface="Calibri"/>
                        </a:rPr>
                        <a:t>61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IN" sz="1400" b="1"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dirty="0">
                          <a:solidFill>
                            <a:srgbClr val="000000"/>
                          </a:solidFill>
                          <a:latin typeface="Calibri"/>
                        </a:rPr>
                        <a:t>75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3061">
                <a:tc>
                  <a:txBody>
                    <a:bodyPr/>
                    <a:lstStyle/>
                    <a:p>
                      <a:pPr algn="ctr" fontAlgn="b"/>
                      <a:r>
                        <a:rPr lang="en-IN" sz="1400" b="1" i="0" u="none" strike="noStrike" dirty="0">
                          <a:solidFill>
                            <a:srgbClr val="000000"/>
                          </a:solidFill>
                          <a:latin typeface="Calibri"/>
                        </a:rPr>
                        <a:t>September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dirty="0">
                          <a:solidFill>
                            <a:srgbClr val="000000"/>
                          </a:solidFill>
                          <a:latin typeface="Calibri"/>
                        </a:rPr>
                        <a:t>46.75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IN" sz="1400" b="1"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dirty="0">
                          <a:solidFill>
                            <a:srgbClr val="000000"/>
                          </a:solidFill>
                          <a:latin typeface="Calibri"/>
                        </a:rPr>
                        <a:t>75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3061">
                <a:tc>
                  <a:txBody>
                    <a:bodyPr/>
                    <a:lstStyle/>
                    <a:p>
                      <a:pPr algn="ctr" fontAlgn="b"/>
                      <a:r>
                        <a:rPr lang="en-IN" sz="1400" b="1" i="0" u="none" strike="noStrike" dirty="0">
                          <a:solidFill>
                            <a:srgbClr val="000000"/>
                          </a:solidFill>
                          <a:latin typeface="Calibri"/>
                        </a:rPr>
                        <a:t>October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dirty="0">
                          <a:solidFill>
                            <a:srgbClr val="000000"/>
                          </a:solidFill>
                          <a:latin typeface="Calibri"/>
                        </a:rPr>
                        <a:t>51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IN" sz="1400" b="1"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dirty="0">
                          <a:solidFill>
                            <a:srgbClr val="000000"/>
                          </a:solidFill>
                          <a:latin typeface="Calibri"/>
                        </a:rPr>
                        <a:t>75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3061">
                <a:tc>
                  <a:txBody>
                    <a:bodyPr/>
                    <a:lstStyle/>
                    <a:p>
                      <a:pPr algn="ctr" fontAlgn="b"/>
                      <a:r>
                        <a:rPr lang="en-IN" sz="1400" b="1" i="0" u="none" strike="noStrike" dirty="0">
                          <a:solidFill>
                            <a:srgbClr val="000000"/>
                          </a:solidFill>
                          <a:latin typeface="Calibri"/>
                        </a:rPr>
                        <a:t>November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dirty="0">
                          <a:solidFill>
                            <a:srgbClr val="000000"/>
                          </a:solidFill>
                          <a:latin typeface="Calibri"/>
                        </a:rPr>
                        <a:t>60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IN" sz="1400" b="1"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dirty="0">
                          <a:solidFill>
                            <a:srgbClr val="000000"/>
                          </a:solidFill>
                          <a:latin typeface="Calibri"/>
                        </a:rPr>
                        <a:t>75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3061">
                <a:tc>
                  <a:txBody>
                    <a:bodyPr/>
                    <a:lstStyle/>
                    <a:p>
                      <a:pPr algn="ctr" fontAlgn="b"/>
                      <a:r>
                        <a:rPr lang="en-IN" sz="1400" b="1" i="0" u="none" strike="noStrike" dirty="0">
                          <a:solidFill>
                            <a:srgbClr val="000000"/>
                          </a:solidFill>
                          <a:latin typeface="Calibri"/>
                        </a:rPr>
                        <a:t>December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dirty="0">
                          <a:solidFill>
                            <a:srgbClr val="000000"/>
                          </a:solidFill>
                          <a:latin typeface="Calibri"/>
                        </a:rPr>
                        <a:t>68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IN" sz="1400" b="1"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1" i="0" u="none" strike="noStrike" dirty="0">
                          <a:solidFill>
                            <a:srgbClr val="000000"/>
                          </a:solidFill>
                          <a:latin typeface="Calibri"/>
                        </a:rPr>
                        <a:t>75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slow">
    <p:split orient="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600" b="1" dirty="0" smtClean="0">
                <a:solidFill>
                  <a:srgbClr val="FF0000"/>
                </a:solidFill>
                <a:latin typeface="+mn-lt"/>
                <a:cs typeface="Times New Roman" pitchFamily="18" charset="0"/>
              </a:rPr>
              <a:t>DATA OF  TWO CONSECUTIVE  YEARS</a:t>
            </a:r>
            <a:endParaRPr lang="en-IN" sz="2600" b="1" dirty="0">
              <a:solidFill>
                <a:srgbClr val="FF0000"/>
              </a:solidFill>
              <a:latin typeface="+mn-lt"/>
              <a:cs typeface="Times New Roman" pitchFamily="18" charset="0"/>
            </a:endParaRPr>
          </a:p>
        </p:txBody>
      </p:sp>
      <p:graphicFrame>
        <p:nvGraphicFramePr>
          <p:cNvPr id="6" name="Content Placeholder 5"/>
          <p:cNvGraphicFramePr>
            <a:graphicFrameLocks noGrp="1"/>
          </p:cNvGraphicFramePr>
          <p:nvPr>
            <p:ph sz="quarter" idx="1"/>
          </p:nvPr>
        </p:nvGraphicFramePr>
        <p:xfrm>
          <a:off x="457200" y="1600200"/>
          <a:ext cx="8077200" cy="487362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slow">
    <p:wheel spokes="8"/>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600" b="1" dirty="0" smtClean="0">
                <a:solidFill>
                  <a:srgbClr val="FF0000"/>
                </a:solidFill>
                <a:latin typeface="+mn-lt"/>
              </a:rPr>
              <a:t>STUDY FINDINGS  Year 2010</a:t>
            </a:r>
            <a:endParaRPr lang="en-IN" sz="2600" b="1" dirty="0">
              <a:solidFill>
                <a:srgbClr val="FF0000"/>
              </a:solidFill>
              <a:latin typeface="+mn-lt"/>
            </a:endParaRPr>
          </a:p>
        </p:txBody>
      </p:sp>
      <p:graphicFrame>
        <p:nvGraphicFramePr>
          <p:cNvPr id="4" name="Content Placeholder 3"/>
          <p:cNvGraphicFramePr>
            <a:graphicFrameLocks noGrp="1"/>
          </p:cNvGraphicFramePr>
          <p:nvPr>
            <p:ph sz="quarter" idx="1"/>
          </p:nvPr>
        </p:nvGraphicFramePr>
        <p:xfrm>
          <a:off x="228600" y="1600200"/>
          <a:ext cx="4191000" cy="46481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4572000" y="1752600"/>
          <a:ext cx="3657600" cy="4419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632</TotalTime>
  <Words>711</Words>
  <Application>Microsoft Office PowerPoint</Application>
  <PresentationFormat>On-screen Show (4:3)</PresentationFormat>
  <Paragraphs>138</Paragraphs>
  <Slides>15</Slides>
  <Notes>4</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Equity</vt:lpstr>
      <vt:lpstr>A study on “TREND ANALYSIS OF DISCHARGE PROCESS IN FORTIS ESCORTS HOSPITAL JAIPUR” </vt:lpstr>
      <vt:lpstr>OBJECTIVE OF STUDY</vt:lpstr>
      <vt:lpstr>RATIONALE OF  THE STUDY</vt:lpstr>
      <vt:lpstr>REFLECTIVE LEARNING</vt:lpstr>
      <vt:lpstr>INTRODUCTION</vt:lpstr>
      <vt:lpstr>METHODOLOGY</vt:lpstr>
      <vt:lpstr>Slide 7</vt:lpstr>
      <vt:lpstr>DATA OF  TWO CONSECUTIVE  YEARS</vt:lpstr>
      <vt:lpstr>STUDY FINDINGS  Year 2010</vt:lpstr>
      <vt:lpstr>YEAR 2011</vt:lpstr>
      <vt:lpstr>RESULTS AND FINDINGS</vt:lpstr>
      <vt:lpstr>Contd….</vt:lpstr>
      <vt:lpstr>RECOMMENDATIONS</vt:lpstr>
      <vt:lpstr>Contd….</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study on Discharge before 11 am</dc:title>
  <dc:creator>Dr.Shruti</dc:creator>
  <cp:lastModifiedBy>Dr.Shruti</cp:lastModifiedBy>
  <cp:revision>81</cp:revision>
  <dcterms:created xsi:type="dcterms:W3CDTF">2006-08-16T00:00:00Z</dcterms:created>
  <dcterms:modified xsi:type="dcterms:W3CDTF">2011-04-29T08:39:21Z</dcterms:modified>
</cp:coreProperties>
</file>