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58" r:id="rId4"/>
    <p:sldId id="259" r:id="rId5"/>
    <p:sldId id="260" r:id="rId6"/>
    <p:sldId id="261" r:id="rId7"/>
    <p:sldId id="262" r:id="rId8"/>
    <p:sldId id="263" r:id="rId9"/>
    <p:sldId id="277" r:id="rId10"/>
    <p:sldId id="265" r:id="rId11"/>
    <p:sldId id="266" r:id="rId12"/>
    <p:sldId id="267" r:id="rId13"/>
    <p:sldId id="268" r:id="rId14"/>
    <p:sldId id="269" r:id="rId15"/>
    <p:sldId id="270" r:id="rId16"/>
    <p:sldId id="271" r:id="rId17"/>
    <p:sldId id="272" r:id="rId18"/>
    <p:sldId id="273" r:id="rId19"/>
    <p:sldId id="274" r:id="rId20"/>
    <p:sldId id="275" r:id="rId21"/>
    <p:sldId id="26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45D75A-EFF2-4586-A8AB-BC9D2C5F8D10}" type="datetimeFigureOut">
              <a:rPr lang="en-US" smtClean="0"/>
              <a:pPr/>
              <a:t>5/6/2011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6DE93E2-8136-4F25-819A-44B6ED9F5E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A45D75A-EFF2-4586-A8AB-BC9D2C5F8D10}" type="datetimeFigureOut">
              <a:rPr lang="en-US" smtClean="0"/>
              <a:pPr/>
              <a:t>5/6/2011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6DE93E2-8136-4F25-819A-44B6ED9F5E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45D75A-EFF2-4586-A8AB-BC9D2C5F8D10}" type="datetimeFigureOut">
              <a:rPr lang="en-US" smtClean="0"/>
              <a:pPr/>
              <a:t>5/6/2011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6DE93E2-8136-4F25-819A-44B6ED9F5E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A45D75A-EFF2-4586-A8AB-BC9D2C5F8D10}" type="datetimeFigureOut">
              <a:rPr lang="en-US" smtClean="0"/>
              <a:pPr/>
              <a:t>5/6/2011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DE93E2-8136-4F25-819A-44B6ED9F5E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A45D75A-EFF2-4586-A8AB-BC9D2C5F8D10}" type="datetimeFigureOut">
              <a:rPr lang="en-US" smtClean="0"/>
              <a:pPr/>
              <a:t>5/6/2011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DE93E2-8136-4F25-819A-44B6ED9F5EE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45D75A-EFF2-4586-A8AB-BC9D2C5F8D10}" type="datetimeFigureOut">
              <a:rPr lang="en-US" smtClean="0"/>
              <a:pPr/>
              <a:t>5/6/2011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6DE93E2-8136-4F25-819A-44B6ED9F5E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wormald.com.au/?a=10184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wikipedia.org/wiki/Constru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lgn="ctr">
              <a:buNone/>
            </a:pPr>
            <a:r>
              <a:rPr lang="en-US" sz="4400" b="1" i="1" dirty="0"/>
              <a:t>Risk Assessment </a:t>
            </a:r>
          </a:p>
          <a:p>
            <a:pPr algn="ctr">
              <a:buNone/>
            </a:pPr>
            <a:r>
              <a:rPr lang="en-US" sz="4400" b="1" i="1" dirty="0" smtClean="0"/>
              <a:t>For </a:t>
            </a:r>
          </a:p>
          <a:p>
            <a:pPr algn="ctr">
              <a:buNone/>
            </a:pPr>
            <a:r>
              <a:rPr lang="en-US" sz="4400" b="1" i="1" dirty="0" smtClean="0"/>
              <a:t>Fire Safety</a:t>
            </a:r>
          </a:p>
          <a:p>
            <a:pPr algn="ctr">
              <a:buNone/>
            </a:pPr>
            <a:endParaRPr lang="en-US" sz="4400" b="1" i="1" dirty="0"/>
          </a:p>
          <a:p>
            <a:pPr algn="ctr">
              <a:buNone/>
            </a:pPr>
            <a:endParaRPr lang="en-US" sz="4400" b="1" i="1" dirty="0" smtClean="0"/>
          </a:p>
          <a:p>
            <a:pPr algn="ctr">
              <a:buNone/>
            </a:pPr>
            <a:r>
              <a:rPr lang="en-US" sz="4400" b="1" i="1" dirty="0" smtClean="0"/>
              <a:t>By: </a:t>
            </a:r>
            <a:r>
              <a:rPr lang="en-US" sz="4400" b="1" i="1" dirty="0" err="1" smtClean="0"/>
              <a:t>Dr.Krupali</a:t>
            </a:r>
            <a:r>
              <a:rPr lang="en-US" sz="4400" b="1" i="1" dirty="0" smtClean="0"/>
              <a:t> </a:t>
            </a:r>
            <a:r>
              <a:rPr lang="en-US" sz="4400" b="1" i="1" dirty="0" err="1" smtClean="0"/>
              <a:t>Talpankar</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idx="1"/>
          </p:nvPr>
        </p:nvSpPr>
        <p:spPr/>
        <p:txBody>
          <a:bodyPr>
            <a:normAutofit/>
          </a:bodyPr>
          <a:lstStyle/>
          <a:p>
            <a:pPr>
              <a:buNone/>
            </a:pPr>
            <a:r>
              <a:rPr lang="en-US" sz="1600" b="1" dirty="0" smtClean="0"/>
              <a:t>SOURCES </a:t>
            </a:r>
            <a:r>
              <a:rPr lang="en-US" sz="1600" b="1" dirty="0" smtClean="0"/>
              <a:t>OF IGNITION FOR BUILDING</a:t>
            </a:r>
            <a:endParaRPr lang="en-US" sz="1600" dirty="0" smtClean="0"/>
          </a:p>
          <a:p>
            <a:pPr>
              <a:buNone/>
            </a:pPr>
            <a:endParaRPr lang="en-US" dirty="0"/>
          </a:p>
        </p:txBody>
      </p:sp>
      <p:graphicFrame>
        <p:nvGraphicFramePr>
          <p:cNvPr id="4" name="Table 3"/>
          <p:cNvGraphicFramePr>
            <a:graphicFrameLocks noGrp="1"/>
          </p:cNvGraphicFramePr>
          <p:nvPr/>
        </p:nvGraphicFramePr>
        <p:xfrm>
          <a:off x="1219200" y="1905000"/>
          <a:ext cx="6477000" cy="4334512"/>
        </p:xfrm>
        <a:graphic>
          <a:graphicData uri="http://schemas.openxmlformats.org/drawingml/2006/table">
            <a:tbl>
              <a:tblPr firstRow="1" bandRow="1">
                <a:tableStyleId>{5C22544A-7EE6-4342-B048-85BDC9FD1C3A}</a:tableStyleId>
              </a:tblPr>
              <a:tblGrid>
                <a:gridCol w="2159000"/>
                <a:gridCol w="2159000"/>
                <a:gridCol w="2159000"/>
              </a:tblGrid>
              <a:tr h="243840">
                <a:tc>
                  <a:txBody>
                    <a:bodyPr/>
                    <a:lstStyle/>
                    <a:p>
                      <a:pPr marL="0" marR="0" algn="just">
                        <a:lnSpc>
                          <a:spcPct val="150000"/>
                        </a:lnSpc>
                        <a:spcBef>
                          <a:spcPts val="0"/>
                        </a:spcBef>
                        <a:spcAft>
                          <a:spcPts val="1000"/>
                        </a:spcAft>
                      </a:pPr>
                      <a:r>
                        <a:rPr lang="en-US" sz="1200" b="1" dirty="0">
                          <a:latin typeface="Times New Roman"/>
                          <a:ea typeface="Calibri"/>
                          <a:cs typeface="Times New Roman"/>
                        </a:rPr>
                        <a:t>SOURCES OF IGNITION</a:t>
                      </a:r>
                      <a:endParaRPr lang="en-US" sz="11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1000"/>
                        </a:spcAft>
                      </a:pPr>
                      <a:r>
                        <a:rPr lang="en-US" sz="1200" b="1" dirty="0">
                          <a:latin typeface="Times New Roman"/>
                          <a:ea typeface="Calibri"/>
                          <a:cs typeface="Times New Roman"/>
                        </a:rPr>
                        <a:t>EXISTING CONTROL MEASURES</a:t>
                      </a:r>
                      <a:endParaRPr lang="en-US" sz="11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1000"/>
                        </a:spcAft>
                      </a:pPr>
                      <a:r>
                        <a:rPr lang="en-US" sz="1200" b="1" dirty="0">
                          <a:latin typeface="Times New Roman"/>
                          <a:ea typeface="Calibri"/>
                          <a:cs typeface="Times New Roman"/>
                        </a:rPr>
                        <a:t>ARE EXISTING</a:t>
                      </a:r>
                      <a:endParaRPr lang="en-US" sz="1100" dirty="0">
                        <a:latin typeface="Calibri"/>
                        <a:ea typeface="Calibri"/>
                        <a:cs typeface="Times New Roman"/>
                      </a:endParaRPr>
                    </a:p>
                    <a:p>
                      <a:pPr marL="0" marR="0" algn="just">
                        <a:lnSpc>
                          <a:spcPct val="150000"/>
                        </a:lnSpc>
                        <a:spcBef>
                          <a:spcPts val="0"/>
                        </a:spcBef>
                        <a:spcAft>
                          <a:spcPts val="1000"/>
                        </a:spcAft>
                      </a:pPr>
                      <a:r>
                        <a:rPr lang="en-US" sz="1200" b="1" dirty="0">
                          <a:latin typeface="Times New Roman"/>
                          <a:ea typeface="Calibri"/>
                          <a:cs typeface="Times New Roman"/>
                        </a:rPr>
                        <a:t>CONTROL MEASURES SUFFICIENT?</a:t>
                      </a:r>
                      <a:endParaRPr lang="en-US" sz="1100" dirty="0">
                        <a:latin typeface="Calibri"/>
                        <a:ea typeface="Calibri"/>
                        <a:cs typeface="Times New Roman"/>
                      </a:endParaRPr>
                    </a:p>
                  </a:txBody>
                  <a:tcPr marL="68580" marR="68580" marT="0" marB="0" anchor="ctr"/>
                </a:tc>
              </a:tr>
              <a:tr h="370840">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SMOKING/MATCH STICKS</a:t>
                      </a:r>
                    </a:p>
                  </a:txBody>
                  <a:tcPr marL="68580" marR="68580" marT="0" marB="0" anchor="ctr"/>
                </a:tc>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Restricted in premises</a:t>
                      </a:r>
                    </a:p>
                  </a:txBody>
                  <a:tcPr marL="68580" marR="68580" marT="0" marB="0" anchor="ctr"/>
                </a:tc>
                <a:tc>
                  <a:txBody>
                    <a:bodyPr/>
                    <a:lstStyle/>
                    <a:p>
                      <a:endParaRPr lang="en-US" sz="1200">
                        <a:latin typeface="Arial" pitchFamily="34" charset="0"/>
                        <a:cs typeface="Arial" pitchFamily="34" charset="0"/>
                      </a:endParaRPr>
                    </a:p>
                  </a:txBody>
                  <a:tcPr/>
                </a:tc>
              </a:tr>
              <a:tr h="370840">
                <a:tc>
                  <a:txBody>
                    <a:bodyPr/>
                    <a:lstStyle/>
                    <a:p>
                      <a:pPr marL="0" marR="0">
                        <a:lnSpc>
                          <a:spcPct val="150000"/>
                        </a:lnSpc>
                        <a:spcBef>
                          <a:spcPts val="0"/>
                        </a:spcBef>
                        <a:spcAft>
                          <a:spcPts val="1000"/>
                        </a:spcAft>
                      </a:pPr>
                      <a:r>
                        <a:rPr lang="en-US" sz="1200" dirty="0">
                          <a:latin typeface="Arial" pitchFamily="34" charset="0"/>
                          <a:ea typeface="Calibri"/>
                          <a:cs typeface="Arial" pitchFamily="34" charset="0"/>
                        </a:rPr>
                        <a:t>LPG GAS at ground floor</a:t>
                      </a:r>
                      <a:br>
                        <a:rPr lang="en-US" sz="1200" dirty="0">
                          <a:latin typeface="Arial" pitchFamily="34" charset="0"/>
                          <a:ea typeface="Calibri"/>
                          <a:cs typeface="Arial" pitchFamily="34" charset="0"/>
                        </a:rPr>
                      </a:br>
                      <a:r>
                        <a:rPr lang="en-US" sz="1200" dirty="0">
                          <a:latin typeface="Arial" pitchFamily="34" charset="0"/>
                          <a:ea typeface="Calibri"/>
                          <a:cs typeface="Arial" pitchFamily="34" charset="0"/>
                        </a:rPr>
                        <a:t>( preparing tea, warming food)</a:t>
                      </a:r>
                    </a:p>
                  </a:txBody>
                  <a:tcPr marL="68580" marR="68580" marT="0" marB="0" anchor="ctr"/>
                </a:tc>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Yes</a:t>
                      </a:r>
                    </a:p>
                  </a:txBody>
                  <a:tcPr marL="68580" marR="68580" marT="0" marB="0" anchor="ctr"/>
                </a:tc>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No,</a:t>
                      </a:r>
                      <a:br>
                        <a:rPr lang="en-US" sz="1200" dirty="0">
                          <a:latin typeface="Arial" pitchFamily="34" charset="0"/>
                          <a:ea typeface="Calibri"/>
                          <a:cs typeface="Arial" pitchFamily="34" charset="0"/>
                        </a:rPr>
                      </a:br>
                      <a:r>
                        <a:rPr lang="en-US" sz="1200" dirty="0">
                          <a:latin typeface="Arial" pitchFamily="34" charset="0"/>
                          <a:ea typeface="Calibri"/>
                          <a:cs typeface="Arial" pitchFamily="34" charset="0"/>
                        </a:rPr>
                        <a:t>Extinguisher need to be placed in kitchen,</a:t>
                      </a:r>
                    </a:p>
                    <a:p>
                      <a:pPr marL="0" marR="0" algn="just">
                        <a:lnSpc>
                          <a:spcPct val="150000"/>
                        </a:lnSpc>
                        <a:spcBef>
                          <a:spcPts val="0"/>
                        </a:spcBef>
                        <a:spcAft>
                          <a:spcPts val="1000"/>
                        </a:spcAft>
                      </a:pPr>
                      <a:r>
                        <a:rPr lang="en-US" sz="1200" dirty="0">
                          <a:latin typeface="Arial" pitchFamily="34" charset="0"/>
                          <a:ea typeface="Calibri"/>
                          <a:cs typeface="Arial" pitchFamily="34" charset="0"/>
                        </a:rPr>
                        <a:t>Existing location need to be changed</a:t>
                      </a:r>
                    </a:p>
                  </a:txBody>
                  <a:tcPr marL="68580" marR="68580" marT="0" marB="0" anchor="ctr"/>
                </a:tc>
              </a:tr>
              <a:tr h="370840">
                <a:tc>
                  <a:txBody>
                    <a:bodyPr/>
                    <a:lstStyle/>
                    <a:p>
                      <a:pPr marL="0" marR="0">
                        <a:lnSpc>
                          <a:spcPct val="150000"/>
                        </a:lnSpc>
                        <a:spcBef>
                          <a:spcPts val="0"/>
                        </a:spcBef>
                        <a:spcAft>
                          <a:spcPts val="1000"/>
                        </a:spcAft>
                      </a:pPr>
                      <a:r>
                        <a:rPr lang="en-US" sz="1200" dirty="0">
                          <a:latin typeface="Arial" pitchFamily="34" charset="0"/>
                          <a:ea typeface="Calibri"/>
                          <a:cs typeface="Arial" pitchFamily="34" charset="0"/>
                        </a:rPr>
                        <a:t>ELECTRICAL APPLIANCES (oven, heater, fridge, AC)</a:t>
                      </a:r>
                    </a:p>
                  </a:txBody>
                  <a:tcPr marL="68580" marR="68580" marT="0" marB="0" anchor="ctr"/>
                </a:tc>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MCB on each floor</a:t>
                      </a:r>
                    </a:p>
                  </a:txBody>
                  <a:tcPr marL="68580" marR="68580" marT="0" marB="0" anchor="ctr"/>
                </a:tc>
                <a:tc>
                  <a:txBody>
                    <a:bodyPr/>
                    <a:lstStyle/>
                    <a:p>
                      <a:endParaRPr lang="en-US" sz="1200" dirty="0">
                        <a:latin typeface="Arial" pitchFamily="34" charset="0"/>
                        <a:cs typeface="Arial" pitchFamily="34" charset="0"/>
                      </a:endParaRPr>
                    </a:p>
                  </a:txBody>
                  <a:tcPr/>
                </a:tc>
              </a:tr>
              <a:tr h="370840">
                <a:tc>
                  <a:txBody>
                    <a:bodyPr/>
                    <a:lstStyle/>
                    <a:p>
                      <a:pPr marL="0" marR="0">
                        <a:lnSpc>
                          <a:spcPct val="150000"/>
                        </a:lnSpc>
                        <a:spcBef>
                          <a:spcPts val="0"/>
                        </a:spcBef>
                        <a:spcAft>
                          <a:spcPts val="1000"/>
                        </a:spcAft>
                      </a:pPr>
                      <a:r>
                        <a:rPr lang="en-US" sz="1200" dirty="0">
                          <a:latin typeface="Arial" pitchFamily="34" charset="0"/>
                          <a:ea typeface="Calibri"/>
                          <a:cs typeface="Arial" pitchFamily="34" charset="0"/>
                        </a:rPr>
                        <a:t>ELECTICAL MATERIAL </a:t>
                      </a:r>
                      <a:br>
                        <a:rPr lang="en-US" sz="1200" dirty="0">
                          <a:latin typeface="Arial" pitchFamily="34" charset="0"/>
                          <a:ea typeface="Calibri"/>
                          <a:cs typeface="Arial" pitchFamily="34" charset="0"/>
                        </a:rPr>
                      </a:br>
                      <a:r>
                        <a:rPr lang="en-US" sz="1200" dirty="0">
                          <a:latin typeface="Arial" pitchFamily="34" charset="0"/>
                          <a:ea typeface="Calibri"/>
                          <a:cs typeface="Arial" pitchFamily="34" charset="0"/>
                        </a:rPr>
                        <a:t>at ground floor     </a:t>
                      </a:r>
                      <a:br>
                        <a:rPr lang="en-US" sz="1200" dirty="0">
                          <a:latin typeface="Arial" pitchFamily="34" charset="0"/>
                          <a:ea typeface="Calibri"/>
                          <a:cs typeface="Arial" pitchFamily="34" charset="0"/>
                        </a:rPr>
                      </a:br>
                      <a:r>
                        <a:rPr lang="en-US" sz="1200" dirty="0">
                          <a:latin typeface="Arial" pitchFamily="34" charset="0"/>
                          <a:ea typeface="Calibri"/>
                          <a:cs typeface="Arial" pitchFamily="34" charset="0"/>
                        </a:rPr>
                        <a:t> (like plug, sockets, unrepaired)</a:t>
                      </a:r>
                    </a:p>
                  </a:txBody>
                  <a:tcPr marL="68580" marR="68580" marT="0" marB="0" anchor="ctr"/>
                </a:tc>
                <a:tc>
                  <a:txBody>
                    <a:bodyPr/>
                    <a:lstStyle/>
                    <a:p>
                      <a:pPr marL="0" marR="0" algn="just">
                        <a:lnSpc>
                          <a:spcPct val="150000"/>
                        </a:lnSpc>
                        <a:spcBef>
                          <a:spcPts val="0"/>
                        </a:spcBef>
                        <a:spcAft>
                          <a:spcPts val="1000"/>
                        </a:spcAft>
                      </a:pPr>
                      <a:r>
                        <a:rPr lang="en-US" sz="1200" dirty="0">
                          <a:latin typeface="Arial" pitchFamily="34" charset="0"/>
                          <a:ea typeface="Calibri"/>
                          <a:cs typeface="Arial" pitchFamily="34" charset="0"/>
                        </a:rPr>
                        <a:t>No</a:t>
                      </a:r>
                    </a:p>
                  </a:txBody>
                  <a:tcPr marL="68580" marR="68580" marT="0" marB="0" anchor="ctr"/>
                </a:tc>
                <a:tc>
                  <a:txBody>
                    <a:bodyPr/>
                    <a:lstStyle/>
                    <a:p>
                      <a:endParaRPr lang="en-US" sz="1200" dirty="0">
                        <a:latin typeface="Arial" pitchFamily="34" charset="0"/>
                        <a:cs typeface="Arial" pitchFamily="34"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graphicFrame>
        <p:nvGraphicFramePr>
          <p:cNvPr id="4" name="Content Placeholder 3"/>
          <p:cNvGraphicFramePr>
            <a:graphicFrameLocks noGrp="1"/>
          </p:cNvGraphicFramePr>
          <p:nvPr>
            <p:ph idx="1"/>
          </p:nvPr>
        </p:nvGraphicFramePr>
        <p:xfrm>
          <a:off x="457200" y="1609725"/>
          <a:ext cx="7239000" cy="4124960"/>
        </p:xfrm>
        <a:graphic>
          <a:graphicData uri="http://schemas.openxmlformats.org/drawingml/2006/table">
            <a:tbl>
              <a:tblPr firstRow="1" bandRow="1">
                <a:tableStyleId>{5C22544A-7EE6-4342-B048-85BDC9FD1C3A}</a:tableStyleId>
              </a:tblPr>
              <a:tblGrid>
                <a:gridCol w="1809750"/>
                <a:gridCol w="1809750"/>
                <a:gridCol w="1809750"/>
                <a:gridCol w="1809750"/>
              </a:tblGrid>
              <a:tr h="370840">
                <a:tc gridSpan="2">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OCCUPANCY</a:t>
                      </a:r>
                      <a:r>
                        <a:rPr lang="en-US" sz="1200" dirty="0">
                          <a:solidFill>
                            <a:srgbClr val="000000"/>
                          </a:solidFill>
                          <a:latin typeface="Times New Roman"/>
                          <a:ea typeface="Calibri"/>
                          <a:cs typeface="Times New Roman"/>
                        </a:rPr>
                        <a:t>: </a:t>
                      </a:r>
                      <a:endParaRPr lang="en-US" sz="1100" dirty="0">
                        <a:latin typeface="Calibri"/>
                        <a:ea typeface="Calibri"/>
                        <a:cs typeface="Times New Roman"/>
                      </a:endParaRPr>
                    </a:p>
                  </a:txBody>
                  <a:tcPr marL="60325" marR="60325" marT="0" marB="0"/>
                </a:tc>
                <a:tc hMerge="1">
                  <a:txBody>
                    <a:bodyPr/>
                    <a:lstStyle/>
                    <a:p>
                      <a:endParaRPr lang="en-US"/>
                    </a:p>
                  </a:txBody>
                  <a:tcPr/>
                </a:tc>
                <a:tc gridSpan="2">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SIZE: </a:t>
                      </a:r>
                      <a:endParaRPr lang="en-US" sz="1100">
                        <a:latin typeface="Calibri"/>
                        <a:ea typeface="Calibri"/>
                        <a:cs typeface="Times New Roman"/>
                      </a:endParaRPr>
                    </a:p>
                  </a:txBody>
                  <a:tcPr marL="60325" marR="60325" marT="0" marB="0"/>
                </a:tc>
                <a:tc hMerge="1">
                  <a:txBody>
                    <a:bodyPr/>
                    <a:lstStyle/>
                    <a:p>
                      <a:endParaRPr lang="en-US"/>
                    </a:p>
                  </a:txBody>
                  <a:tcPr/>
                </a:tc>
              </a:tr>
              <a:tr h="695960">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Times the Premises are in use: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8.00am. to 8.00pm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Area</a:t>
                      </a:r>
                      <a:endParaRPr lang="en-US" sz="1100">
                        <a:latin typeface="Calibri"/>
                        <a:ea typeface="Calibri"/>
                        <a:cs typeface="Times New Roman"/>
                      </a:endParaRPr>
                    </a:p>
                    <a:p>
                      <a:pPr marL="0" marR="0" algn="just">
                        <a:lnSpc>
                          <a:spcPct val="150000"/>
                        </a:lnSpc>
                        <a:spcBef>
                          <a:spcPts val="0"/>
                        </a:spcBef>
                        <a:spcAft>
                          <a:spcPts val="0"/>
                        </a:spcAft>
                      </a:pPr>
                      <a:r>
                        <a:rPr lang="en-US" sz="1200" b="1">
                          <a:solidFill>
                            <a:srgbClr val="000000"/>
                          </a:solidFill>
                          <a:latin typeface="Times New Roman"/>
                          <a:ea typeface="Calibri"/>
                          <a:cs typeface="Times New Roman"/>
                        </a:rPr>
                        <a:t>Covered Area</a:t>
                      </a:r>
                      <a:r>
                        <a:rPr lang="en-US" sz="1200" b="1" i="1">
                          <a:solidFill>
                            <a:srgbClr val="000000"/>
                          </a:solidFill>
                          <a:latin typeface="Times New Roman"/>
                          <a:ea typeface="Calibri"/>
                          <a:cs typeface="Times New Roman"/>
                        </a:rPr>
                        <a:t>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GB" sz="1200" b="1">
                          <a:solidFill>
                            <a:srgbClr val="000000"/>
                          </a:solidFill>
                          <a:latin typeface="Times New Roman"/>
                          <a:ea typeface="Calibri"/>
                          <a:cs typeface="Times New Roman"/>
                        </a:rPr>
                        <a:t>Area:6477.00 sq ft, </a:t>
                      </a:r>
                      <a:endParaRPr lang="en-US" sz="1100">
                        <a:latin typeface="Calibri"/>
                        <a:ea typeface="Calibri"/>
                        <a:cs typeface="Times New Roman"/>
                      </a:endParaRPr>
                    </a:p>
                    <a:p>
                      <a:pPr marL="0" marR="0" algn="just">
                        <a:lnSpc>
                          <a:spcPct val="150000"/>
                        </a:lnSpc>
                        <a:spcBef>
                          <a:spcPts val="0"/>
                        </a:spcBef>
                        <a:spcAft>
                          <a:spcPts val="0"/>
                        </a:spcAft>
                      </a:pPr>
                      <a:r>
                        <a:rPr lang="en-GB" sz="1200" b="1">
                          <a:solidFill>
                            <a:srgbClr val="000000"/>
                          </a:solidFill>
                          <a:latin typeface="Times New Roman"/>
                          <a:ea typeface="Calibri"/>
                          <a:cs typeface="Times New Roman"/>
                        </a:rPr>
                        <a:t>2104 m sq </a:t>
                      </a:r>
                      <a:endParaRPr lang="en-US" sz="1100">
                        <a:latin typeface="Calibri"/>
                        <a:ea typeface="Calibri"/>
                        <a:cs typeface="Times New Roman"/>
                      </a:endParaRPr>
                    </a:p>
                  </a:txBody>
                  <a:tcPr marL="60325" marR="60325" marT="0" marB="0"/>
                </a:tc>
              </a:tr>
              <a:tr h="1219200">
                <a:tc>
                  <a:txBody>
                    <a:bodyPr/>
                    <a:lstStyle/>
                    <a:p>
                      <a:pPr marL="0" marR="0">
                        <a:lnSpc>
                          <a:spcPct val="150000"/>
                        </a:lnSpc>
                        <a:spcBef>
                          <a:spcPts val="0"/>
                        </a:spcBef>
                        <a:spcAft>
                          <a:spcPts val="0"/>
                        </a:spcAft>
                      </a:pPr>
                      <a:r>
                        <a:rPr lang="en-US" sz="1200" b="1">
                          <a:solidFill>
                            <a:srgbClr val="000000"/>
                          </a:solidFill>
                          <a:latin typeface="Times New Roman"/>
                          <a:ea typeface="Calibri"/>
                          <a:cs typeface="Times New Roman"/>
                        </a:rPr>
                        <a:t>The Total Number of Persons Employed within the Premises at any one time: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40 -50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Number of Floors</a:t>
                      </a:r>
                      <a:r>
                        <a:rPr lang="en-US" sz="1200">
                          <a:solidFill>
                            <a:srgbClr val="000000"/>
                          </a:solidFill>
                          <a:latin typeface="Times New Roman"/>
                          <a:ea typeface="Calibri"/>
                          <a:cs typeface="Times New Roman"/>
                        </a:rPr>
                        <a:t>: </a:t>
                      </a:r>
                      <a:endParaRPr lang="en-US" sz="1100">
                        <a:latin typeface="Calibri"/>
                        <a:ea typeface="Calibri"/>
                        <a:cs typeface="Times New Roman"/>
                      </a:endParaRPr>
                    </a:p>
                    <a:p>
                      <a:pPr marL="0" marR="0" algn="just">
                        <a:lnSpc>
                          <a:spcPct val="150000"/>
                        </a:lnSpc>
                        <a:spcBef>
                          <a:spcPts val="0"/>
                        </a:spcBef>
                        <a:spcAft>
                          <a:spcPts val="0"/>
                        </a:spcAft>
                      </a:pPr>
                      <a:r>
                        <a:rPr lang="en-US" sz="1200" b="1">
                          <a:solidFill>
                            <a:srgbClr val="000000"/>
                          </a:solidFill>
                          <a:latin typeface="Times New Roman"/>
                          <a:ea typeface="Calibri"/>
                          <a:cs typeface="Times New Roman"/>
                        </a:rPr>
                        <a:t>Basement</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3 including ground floor</a:t>
                      </a:r>
                      <a:endParaRPr lang="en-US" sz="1100">
                        <a:latin typeface="Calibri"/>
                        <a:ea typeface="Calibri"/>
                        <a:cs typeface="Times New Roman"/>
                      </a:endParaRPr>
                    </a:p>
                    <a:p>
                      <a:pPr marL="0" marR="0" algn="just">
                        <a:lnSpc>
                          <a:spcPct val="150000"/>
                        </a:lnSpc>
                        <a:spcBef>
                          <a:spcPts val="0"/>
                        </a:spcBef>
                        <a:spcAft>
                          <a:spcPts val="0"/>
                        </a:spcAft>
                      </a:pPr>
                      <a:r>
                        <a:rPr lang="en-US" sz="1200" b="1">
                          <a:solidFill>
                            <a:srgbClr val="000000"/>
                          </a:solidFill>
                          <a:latin typeface="Times New Roman"/>
                          <a:ea typeface="Calibri"/>
                          <a:cs typeface="Times New Roman"/>
                        </a:rPr>
                        <a:t>Not present</a:t>
                      </a:r>
                      <a:endParaRPr lang="en-US" sz="1100">
                        <a:latin typeface="Calibri"/>
                        <a:ea typeface="Calibri"/>
                        <a:cs typeface="Times New Roman"/>
                      </a:endParaRPr>
                    </a:p>
                  </a:txBody>
                  <a:tcPr marL="60325" marR="60325" marT="0" marB="0"/>
                </a:tc>
              </a:tr>
              <a:tr h="1838960">
                <a:tc>
                  <a:txBody>
                    <a:bodyPr/>
                    <a:lstStyle/>
                    <a:p>
                      <a:pPr marL="0" marR="0">
                        <a:lnSpc>
                          <a:spcPct val="150000"/>
                        </a:lnSpc>
                        <a:spcBef>
                          <a:spcPts val="0"/>
                        </a:spcBef>
                        <a:spcAft>
                          <a:spcPts val="0"/>
                        </a:spcAft>
                      </a:pPr>
                      <a:r>
                        <a:rPr lang="en-US" sz="1200" b="1">
                          <a:solidFill>
                            <a:srgbClr val="000000"/>
                          </a:solidFill>
                          <a:latin typeface="Times New Roman"/>
                          <a:ea typeface="Calibri"/>
                          <a:cs typeface="Times New Roman"/>
                        </a:rPr>
                        <a:t>The Total Number of persons who may resort to the premises at any one time: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50 – 60</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Number of Stairs: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1 </a:t>
                      </a:r>
                      <a:endParaRPr lang="en-US" sz="1100" dirty="0">
                        <a:latin typeface="Calibri"/>
                        <a:ea typeface="Calibri"/>
                        <a:cs typeface="Times New Roman"/>
                      </a:endParaRPr>
                    </a:p>
                  </a:txBody>
                  <a:tcPr marL="60325" marR="60325"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838200"/>
          <a:ext cx="7239000" cy="4404360"/>
        </p:xfrm>
        <a:graphic>
          <a:graphicData uri="http://schemas.openxmlformats.org/drawingml/2006/table">
            <a:tbl>
              <a:tblPr firstRow="1" bandRow="1">
                <a:tableStyleId>{5C22544A-7EE6-4342-B048-85BDC9FD1C3A}</a:tableStyleId>
              </a:tblPr>
              <a:tblGrid>
                <a:gridCol w="3619500"/>
                <a:gridCol w="3619500"/>
              </a:tblGrid>
              <a:tr h="370840">
                <a:tc gridSpan="2">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FIRE SAFETY SYSTEMS WITHIN THE PREMISES </a:t>
                      </a:r>
                      <a:endParaRPr lang="en-US" sz="1100" dirty="0">
                        <a:latin typeface="Calibri"/>
                        <a:ea typeface="Calibri"/>
                        <a:cs typeface="Times New Roman"/>
                      </a:endParaRPr>
                    </a:p>
                  </a:txBody>
                  <a:tcPr marL="60325" marR="60325" marT="0" marB="0"/>
                </a:tc>
                <a:tc hMerge="1">
                  <a:txBody>
                    <a:bodyPr/>
                    <a:lstStyle/>
                    <a:p>
                      <a:endParaRPr lang="en-US"/>
                    </a:p>
                  </a:txBody>
                  <a:tcPr/>
                </a:tc>
              </a:tr>
              <a:tr h="370840">
                <a:tc>
                  <a:txBody>
                    <a:bodyPr/>
                    <a:lstStyle/>
                    <a:p>
                      <a:pPr marL="0" marR="0" algn="l">
                        <a:lnSpc>
                          <a:spcPct val="150000"/>
                        </a:lnSpc>
                        <a:spcBef>
                          <a:spcPts val="0"/>
                        </a:spcBef>
                        <a:spcAft>
                          <a:spcPts val="0"/>
                        </a:spcAft>
                      </a:pPr>
                      <a:r>
                        <a:rPr lang="en-US" sz="1200" b="1">
                          <a:solidFill>
                            <a:srgbClr val="000000"/>
                          </a:solidFill>
                          <a:latin typeface="Times New Roman"/>
                          <a:ea typeface="Calibri"/>
                          <a:cs typeface="Times New Roman"/>
                        </a:rPr>
                        <a:t>Fire Warning System: </a:t>
                      </a:r>
                      <a:br>
                        <a:rPr lang="en-US" sz="1200" b="1">
                          <a:solidFill>
                            <a:srgbClr val="000000"/>
                          </a:solidFill>
                          <a:latin typeface="Times New Roman"/>
                          <a:ea typeface="Calibri"/>
                          <a:cs typeface="Times New Roman"/>
                        </a:rPr>
                      </a:br>
                      <a:r>
                        <a:rPr lang="en-US" sz="1200" b="1">
                          <a:solidFill>
                            <a:srgbClr val="000000"/>
                          </a:solidFill>
                          <a:latin typeface="Times New Roman"/>
                          <a:ea typeface="Calibri"/>
                          <a:cs typeface="Times New Roman"/>
                        </a:rPr>
                        <a:t>(i.e. automatic fire detection, break-glass system)</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Electric fire alarm on each floor, but not regularly checked</a:t>
                      </a:r>
                      <a:endParaRPr lang="en-US" sz="1100">
                        <a:latin typeface="Calibri"/>
                        <a:ea typeface="Calibri"/>
                        <a:cs typeface="Times New Roman"/>
                      </a:endParaRPr>
                    </a:p>
                  </a:txBody>
                  <a:tcPr marL="60325" marR="60325" marT="0" marB="0"/>
                </a:tc>
              </a:tr>
              <a:tr h="370840">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Emergency Lighting)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Non-maintained </a:t>
                      </a:r>
                      <a:endParaRPr lang="en-US" sz="1100">
                        <a:latin typeface="Calibri"/>
                        <a:ea typeface="Calibri"/>
                        <a:cs typeface="Times New Roman"/>
                      </a:endParaRPr>
                    </a:p>
                  </a:txBody>
                  <a:tcPr marL="60325" marR="60325" marT="0" marB="0"/>
                </a:tc>
              </a:tr>
              <a:tr h="370840">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Other: (i.e. Sprinkler System)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
                      </a:r>
                      <a:br>
                        <a:rPr lang="en-US" sz="1200" b="1" dirty="0">
                          <a:solidFill>
                            <a:srgbClr val="000000"/>
                          </a:solidFill>
                          <a:latin typeface="Times New Roman"/>
                          <a:ea typeface="Calibri"/>
                          <a:cs typeface="Times New Roman"/>
                        </a:rPr>
                      </a:br>
                      <a:r>
                        <a:rPr lang="en-US" sz="1200" b="1" dirty="0">
                          <a:solidFill>
                            <a:srgbClr val="000000"/>
                          </a:solidFill>
                          <a:latin typeface="Times New Roman"/>
                          <a:ea typeface="Calibri"/>
                          <a:cs typeface="Times New Roman"/>
                        </a:rPr>
                        <a:t>Not required since building falls below 15 </a:t>
                      </a:r>
                      <a:r>
                        <a:rPr lang="en-US" sz="1200" b="1" dirty="0" err="1">
                          <a:solidFill>
                            <a:srgbClr val="000000"/>
                          </a:solidFill>
                          <a:latin typeface="Times New Roman"/>
                          <a:ea typeface="Calibri"/>
                          <a:cs typeface="Times New Roman"/>
                        </a:rPr>
                        <a:t>mts</a:t>
                      </a:r>
                      <a:r>
                        <a:rPr lang="en-US" sz="1200" b="1" dirty="0">
                          <a:solidFill>
                            <a:srgbClr val="000000"/>
                          </a:solidFill>
                          <a:latin typeface="Times New Roman"/>
                          <a:ea typeface="Calibri"/>
                          <a:cs typeface="Times New Roman"/>
                        </a:rPr>
                        <a:t> height</a:t>
                      </a:r>
                      <a:endParaRPr lang="en-US" sz="1100" dirty="0">
                        <a:latin typeface="Calibri"/>
                        <a:ea typeface="Calibri"/>
                        <a:cs typeface="Times New Roman"/>
                      </a:endParaRPr>
                    </a:p>
                  </a:txBody>
                  <a:tcPr marL="60325" marR="60325" marT="0" marB="0"/>
                </a:tc>
              </a:tr>
              <a:tr h="370840">
                <a:tc gridSpan="2">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FIRE FIGHTING EQUIPMENT </a:t>
                      </a:r>
                      <a:endParaRPr lang="en-US" sz="1100" dirty="0">
                        <a:latin typeface="Calibri"/>
                        <a:ea typeface="Calibri"/>
                        <a:cs typeface="Times New Roman"/>
                      </a:endParaRPr>
                    </a:p>
                  </a:txBody>
                  <a:tcPr marL="60325" marR="60325" marT="0" marB="0"/>
                </a:tc>
                <a:tc hMerge="1">
                  <a:txBody>
                    <a:bodyPr/>
                    <a:lstStyle/>
                    <a:p>
                      <a:endParaRPr lang="en-US"/>
                    </a:p>
                  </a:txBody>
                  <a:tcPr/>
                </a:tc>
              </a:tr>
              <a:tr h="370840">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Fire extinguishers, </a:t>
                      </a:r>
                      <a:endParaRPr lang="en-US" sz="1100">
                        <a:latin typeface="Calibri"/>
                        <a:ea typeface="Calibri"/>
                        <a:cs typeface="Times New Roman"/>
                      </a:endParaRPr>
                    </a:p>
                    <a:p>
                      <a:pPr marL="0" marR="0" algn="just">
                        <a:lnSpc>
                          <a:spcPct val="150000"/>
                        </a:lnSpc>
                        <a:spcBef>
                          <a:spcPts val="0"/>
                        </a:spcBef>
                        <a:spcAft>
                          <a:spcPts val="0"/>
                        </a:spcAft>
                      </a:pPr>
                      <a:r>
                        <a:rPr lang="en-US" sz="1200" b="1">
                          <a:solidFill>
                            <a:srgbClr val="000000"/>
                          </a:solidFill>
                          <a:latin typeface="Times New Roman"/>
                          <a:ea typeface="Calibri"/>
                          <a:cs typeface="Times New Roman"/>
                        </a:rPr>
                        <a:t>Hose reels and </a:t>
                      </a:r>
                      <a:endParaRPr lang="en-US" sz="1100">
                        <a:latin typeface="Calibri"/>
                        <a:ea typeface="Calibri"/>
                        <a:cs typeface="Times New Roman"/>
                      </a:endParaRPr>
                    </a:p>
                    <a:p>
                      <a:pPr marL="0" marR="0" algn="l">
                        <a:lnSpc>
                          <a:spcPct val="150000"/>
                        </a:lnSpc>
                        <a:spcBef>
                          <a:spcPts val="0"/>
                        </a:spcBef>
                        <a:spcAft>
                          <a:spcPts val="0"/>
                        </a:spcAft>
                      </a:pPr>
                      <a:r>
                        <a:rPr lang="en-US" sz="1200" b="1">
                          <a:solidFill>
                            <a:srgbClr val="000000"/>
                          </a:solidFill>
                          <a:latin typeface="Times New Roman"/>
                          <a:ea typeface="Calibri"/>
                          <a:cs typeface="Times New Roman"/>
                        </a:rPr>
                        <a:t>Fire blankets,</a:t>
                      </a:r>
                      <a:br>
                        <a:rPr lang="en-US" sz="1200" b="1">
                          <a:solidFill>
                            <a:srgbClr val="000000"/>
                          </a:solidFill>
                          <a:latin typeface="Times New Roman"/>
                          <a:ea typeface="Calibri"/>
                          <a:cs typeface="Times New Roman"/>
                        </a:rPr>
                      </a:br>
                      <a:r>
                        <a:rPr lang="en-US" sz="1200" b="1" u="sng">
                          <a:solidFill>
                            <a:srgbClr val="000000"/>
                          </a:solidFill>
                          <a:latin typeface="Times New Roman"/>
                          <a:ea typeface="Calibri"/>
                          <a:cs typeface="Times New Roman"/>
                          <a:hlinkClick r:id="rId2"/>
                        </a:rPr>
                        <a:t>Safes &amp; Fire Cabinets</a:t>
                      </a:r>
                      <a:endParaRPr lang="en-US" sz="1100">
                        <a:latin typeface="Calibri"/>
                        <a:ea typeface="Calibri"/>
                        <a:cs typeface="Times New Roman"/>
                      </a:endParaRPr>
                    </a:p>
                  </a:txBody>
                  <a:tcPr marL="60325" marR="60325" marT="0" marB="0"/>
                </a:tc>
                <a:tc>
                  <a:txBody>
                    <a:bodyPr/>
                    <a:lstStyle/>
                    <a:p>
                      <a:pPr marL="0" marR="0" algn="l">
                        <a:lnSpc>
                          <a:spcPct val="150000"/>
                        </a:lnSpc>
                        <a:spcBef>
                          <a:spcPts val="0"/>
                        </a:spcBef>
                        <a:spcAft>
                          <a:spcPts val="0"/>
                        </a:spcAft>
                      </a:pPr>
                      <a:r>
                        <a:rPr lang="en-US" sz="1200" b="1" dirty="0">
                          <a:solidFill>
                            <a:srgbClr val="000000"/>
                          </a:solidFill>
                          <a:latin typeface="Times New Roman"/>
                          <a:ea typeface="Calibri"/>
                          <a:cs typeface="Times New Roman"/>
                        </a:rPr>
                        <a:t>Total 7 extinguisher on ground floor,</a:t>
                      </a:r>
                      <a:br>
                        <a:rPr lang="en-US" sz="1200" b="1" dirty="0">
                          <a:solidFill>
                            <a:srgbClr val="000000"/>
                          </a:solidFill>
                          <a:latin typeface="Times New Roman"/>
                          <a:ea typeface="Calibri"/>
                          <a:cs typeface="Times New Roman"/>
                        </a:rPr>
                      </a:br>
                      <a:r>
                        <a:rPr lang="en-US" sz="1200" b="1" dirty="0">
                          <a:solidFill>
                            <a:srgbClr val="000000"/>
                          </a:solidFill>
                          <a:latin typeface="Times New Roman"/>
                          <a:ea typeface="Calibri"/>
                          <a:cs typeface="Times New Roman"/>
                        </a:rPr>
                        <a:t>5 extinguisher on 1 floor,</a:t>
                      </a:r>
                      <a:br>
                        <a:rPr lang="en-US" sz="1200" b="1" dirty="0">
                          <a:solidFill>
                            <a:srgbClr val="000000"/>
                          </a:solidFill>
                          <a:latin typeface="Times New Roman"/>
                          <a:ea typeface="Calibri"/>
                          <a:cs typeface="Times New Roman"/>
                        </a:rPr>
                      </a:br>
                      <a:r>
                        <a:rPr lang="en-US" sz="1200" b="1" dirty="0">
                          <a:solidFill>
                            <a:srgbClr val="000000"/>
                          </a:solidFill>
                          <a:latin typeface="Times New Roman"/>
                          <a:ea typeface="Calibri"/>
                          <a:cs typeface="Times New Roman"/>
                        </a:rPr>
                        <a:t>4 extinguisher on 2</a:t>
                      </a:r>
                      <a:r>
                        <a:rPr lang="en-US" sz="1200" b="1" baseline="30000" dirty="0">
                          <a:solidFill>
                            <a:srgbClr val="000000"/>
                          </a:solidFill>
                          <a:latin typeface="Times New Roman"/>
                          <a:ea typeface="Calibri"/>
                          <a:cs typeface="Times New Roman"/>
                        </a:rPr>
                        <a:t>nd</a:t>
                      </a:r>
                      <a:r>
                        <a:rPr lang="en-US" sz="1200" b="1" dirty="0">
                          <a:solidFill>
                            <a:srgbClr val="000000"/>
                          </a:solidFill>
                          <a:latin typeface="Times New Roman"/>
                          <a:ea typeface="Calibri"/>
                          <a:cs typeface="Times New Roman"/>
                        </a:rPr>
                        <a:t> floor</a:t>
                      </a:r>
                      <a:endParaRPr lang="en-US" sz="1100" dirty="0">
                        <a:latin typeface="Calibri"/>
                        <a:ea typeface="Calibri"/>
                        <a:cs typeface="Times New Roman"/>
                      </a:endParaRPr>
                    </a:p>
                    <a:p>
                      <a:pPr marL="0" marR="0" algn="l">
                        <a:lnSpc>
                          <a:spcPct val="150000"/>
                        </a:lnSpc>
                        <a:spcBef>
                          <a:spcPts val="0"/>
                        </a:spcBef>
                        <a:spcAft>
                          <a:spcPts val="0"/>
                        </a:spcAft>
                      </a:pPr>
                      <a:r>
                        <a:rPr lang="en-US" sz="1200" b="1" dirty="0">
                          <a:solidFill>
                            <a:srgbClr val="000000"/>
                          </a:solidFill>
                          <a:latin typeface="Times New Roman"/>
                          <a:ea typeface="Calibri"/>
                          <a:cs typeface="Times New Roman"/>
                        </a:rPr>
                        <a:t>Locations need to be changed according to the requirement.</a:t>
                      </a:r>
                      <a:br>
                        <a:rPr lang="en-US" sz="1200" b="1" dirty="0">
                          <a:solidFill>
                            <a:srgbClr val="000000"/>
                          </a:solidFill>
                          <a:latin typeface="Times New Roman"/>
                          <a:ea typeface="Calibri"/>
                          <a:cs typeface="Times New Roman"/>
                        </a:rPr>
                      </a:br>
                      <a:r>
                        <a:rPr lang="en-US" sz="1200" b="1" dirty="0">
                          <a:solidFill>
                            <a:srgbClr val="000000"/>
                          </a:solidFill>
                          <a:latin typeface="Times New Roman"/>
                          <a:ea typeface="Calibri"/>
                          <a:cs typeface="Times New Roman"/>
                        </a:rPr>
                        <a:t>Type: ABC &amp; BC</a:t>
                      </a:r>
                      <a:endParaRPr lang="en-US" sz="1100" dirty="0">
                        <a:latin typeface="Calibri"/>
                        <a:ea typeface="Calibri"/>
                        <a:cs typeface="Times New Roman"/>
                      </a:endParaRPr>
                    </a:p>
                    <a:p>
                      <a:pPr marL="0" marR="0" algn="l">
                        <a:lnSpc>
                          <a:spcPct val="150000"/>
                        </a:lnSpc>
                        <a:spcBef>
                          <a:spcPts val="0"/>
                        </a:spcBef>
                        <a:spcAft>
                          <a:spcPts val="0"/>
                        </a:spcAft>
                      </a:pPr>
                      <a:r>
                        <a:rPr lang="en-US" sz="1200" b="1" dirty="0">
                          <a:solidFill>
                            <a:srgbClr val="000000"/>
                          </a:solidFill>
                          <a:latin typeface="Times New Roman"/>
                          <a:ea typeface="Calibri"/>
                          <a:cs typeface="Times New Roman"/>
                        </a:rPr>
                        <a:t>Not required</a:t>
                      </a:r>
                      <a:endParaRPr lang="en-US" sz="1100" dirty="0">
                        <a:latin typeface="Calibri"/>
                        <a:ea typeface="Calibri"/>
                        <a:cs typeface="Times New Roman"/>
                      </a:endParaRPr>
                    </a:p>
                    <a:p>
                      <a:pPr marL="0" marR="0" algn="l">
                        <a:lnSpc>
                          <a:spcPct val="150000"/>
                        </a:lnSpc>
                        <a:spcBef>
                          <a:spcPts val="0"/>
                        </a:spcBef>
                        <a:spcAft>
                          <a:spcPts val="0"/>
                        </a:spcAft>
                      </a:pPr>
                      <a:r>
                        <a:rPr lang="en-US" sz="1200" b="1" dirty="0">
                          <a:solidFill>
                            <a:srgbClr val="000000"/>
                          </a:solidFill>
                          <a:latin typeface="Times New Roman"/>
                          <a:ea typeface="Calibri"/>
                          <a:cs typeface="Times New Roman"/>
                        </a:rPr>
                        <a:t>Not present, basic requirement need to be kept</a:t>
                      </a:r>
                      <a:endParaRPr lang="en-US" sz="1100" dirty="0">
                        <a:latin typeface="Calibri"/>
                        <a:ea typeface="Calibri"/>
                        <a:cs typeface="Times New Roman"/>
                      </a:endParaRPr>
                    </a:p>
                  </a:txBody>
                  <a:tcPr marL="60325" marR="60325"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066797"/>
          <a:ext cx="7239000" cy="2514602"/>
        </p:xfrm>
        <a:graphic>
          <a:graphicData uri="http://schemas.openxmlformats.org/drawingml/2006/table">
            <a:tbl>
              <a:tblPr firstRow="1" bandRow="1">
                <a:tableStyleId>{5C22544A-7EE6-4342-B048-85BDC9FD1C3A}</a:tableStyleId>
              </a:tblPr>
              <a:tblGrid>
                <a:gridCol w="3619500"/>
                <a:gridCol w="3619500"/>
              </a:tblGrid>
              <a:tr h="507088">
                <a:tc gridSpan="2">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Fire Resisting construction </a:t>
                      </a:r>
                      <a:endParaRPr lang="en-US" sz="1100" dirty="0">
                        <a:latin typeface="Calibri"/>
                        <a:ea typeface="Calibri"/>
                        <a:cs typeface="Times New Roman"/>
                      </a:endParaRPr>
                    </a:p>
                  </a:txBody>
                  <a:tcPr marL="60325" marR="60325" marT="0" marB="0"/>
                </a:tc>
                <a:tc hMerge="1">
                  <a:txBody>
                    <a:bodyPr/>
                    <a:lstStyle/>
                    <a:p>
                      <a:endParaRPr lang="en-US"/>
                    </a:p>
                  </a:txBody>
                  <a:tcPr/>
                </a:tc>
              </a:tr>
              <a:tr h="750213">
                <a:tc>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Fire resisting construction is required to secure the means of escape </a:t>
                      </a:r>
                      <a:endParaRPr lang="en-US" sz="1100" dirty="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Data could not be accessed </a:t>
                      </a:r>
                      <a:endParaRPr lang="en-US" sz="1100">
                        <a:latin typeface="Calibri"/>
                        <a:ea typeface="Calibri"/>
                        <a:cs typeface="Times New Roman"/>
                      </a:endParaRPr>
                    </a:p>
                  </a:txBody>
                  <a:tcPr marL="60325" marR="60325" marT="0" marB="0"/>
                </a:tc>
              </a:tr>
              <a:tr h="507088">
                <a:tc gridSpan="2">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Fire Exits </a:t>
                      </a:r>
                      <a:endParaRPr lang="en-US" sz="1100">
                        <a:latin typeface="Calibri"/>
                        <a:ea typeface="Calibri"/>
                        <a:cs typeface="Times New Roman"/>
                      </a:endParaRPr>
                    </a:p>
                  </a:txBody>
                  <a:tcPr marL="60325" marR="60325" marT="0" marB="0"/>
                </a:tc>
                <a:tc hMerge="1">
                  <a:txBody>
                    <a:bodyPr/>
                    <a:lstStyle/>
                    <a:p>
                      <a:endParaRPr lang="en-US"/>
                    </a:p>
                  </a:txBody>
                  <a:tcPr/>
                </a:tc>
              </a:tr>
              <a:tr h="750213">
                <a:tc>
                  <a:txBody>
                    <a:bodyPr/>
                    <a:lstStyle/>
                    <a:p>
                      <a:pPr marL="0" marR="0" algn="just">
                        <a:lnSpc>
                          <a:spcPct val="150000"/>
                        </a:lnSpc>
                        <a:spcBef>
                          <a:spcPts val="0"/>
                        </a:spcBef>
                        <a:spcAft>
                          <a:spcPts val="0"/>
                        </a:spcAft>
                      </a:pPr>
                      <a:r>
                        <a:rPr lang="en-US" sz="1200" b="1">
                          <a:solidFill>
                            <a:srgbClr val="000000"/>
                          </a:solidFill>
                          <a:latin typeface="Times New Roman"/>
                          <a:ea typeface="Calibri"/>
                          <a:cs typeface="Times New Roman"/>
                        </a:rPr>
                        <a:t>Identify what fire exits are required </a:t>
                      </a:r>
                      <a:endParaRPr lang="en-US" sz="1100">
                        <a:latin typeface="Calibri"/>
                        <a:ea typeface="Calibri"/>
                        <a:cs typeface="Times New Roman"/>
                      </a:endParaRPr>
                    </a:p>
                  </a:txBody>
                  <a:tcPr marL="60325" marR="60325" marT="0" marB="0"/>
                </a:tc>
                <a:tc>
                  <a:txBody>
                    <a:bodyPr/>
                    <a:lstStyle/>
                    <a:p>
                      <a:pPr marL="0" marR="0" algn="just">
                        <a:lnSpc>
                          <a:spcPct val="150000"/>
                        </a:lnSpc>
                        <a:spcBef>
                          <a:spcPts val="0"/>
                        </a:spcBef>
                        <a:spcAft>
                          <a:spcPts val="0"/>
                        </a:spcAft>
                      </a:pPr>
                      <a:r>
                        <a:rPr lang="en-US" sz="1200" b="1" dirty="0">
                          <a:solidFill>
                            <a:srgbClr val="000000"/>
                          </a:solidFill>
                          <a:latin typeface="Times New Roman"/>
                          <a:ea typeface="Calibri"/>
                          <a:cs typeface="Times New Roman"/>
                        </a:rPr>
                        <a:t>No separate fire exit/only QCI has </a:t>
                      </a:r>
                      <a:r>
                        <a:rPr lang="en-US" sz="1200" b="1" dirty="0" err="1">
                          <a:solidFill>
                            <a:srgbClr val="000000"/>
                          </a:solidFill>
                          <a:latin typeface="Times New Roman"/>
                          <a:ea typeface="Calibri"/>
                          <a:cs typeface="Times New Roman"/>
                        </a:rPr>
                        <a:t>has</a:t>
                      </a:r>
                      <a:r>
                        <a:rPr lang="en-US" sz="1200" b="1" dirty="0">
                          <a:solidFill>
                            <a:srgbClr val="000000"/>
                          </a:solidFill>
                          <a:latin typeface="Times New Roman"/>
                          <a:ea typeface="Calibri"/>
                          <a:cs typeface="Times New Roman"/>
                        </a:rPr>
                        <a:t> 1 emergency exit from its office which directly open in lobby </a:t>
                      </a:r>
                      <a:endParaRPr lang="en-US" sz="1100" dirty="0">
                        <a:latin typeface="Calibri"/>
                        <a:ea typeface="Calibri"/>
                        <a:cs typeface="Times New Roman"/>
                      </a:endParaRPr>
                    </a:p>
                  </a:txBody>
                  <a:tcPr marL="60325" marR="60325"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239000" cy="5617536"/>
          </a:xfrm>
        </p:spPr>
        <p:txBody>
          <a:bodyPr>
            <a:normAutofit fontScale="70000" lnSpcReduction="20000"/>
          </a:bodyPr>
          <a:lstStyle/>
          <a:p>
            <a:pPr>
              <a:buFont typeface="Wingdings" pitchFamily="2" charset="2"/>
              <a:buChar char="q"/>
            </a:pPr>
            <a:r>
              <a:rPr lang="en-GB" sz="3400" b="1" dirty="0" smtClean="0">
                <a:latin typeface="Arial" pitchFamily="34" charset="0"/>
                <a:cs typeface="Arial" pitchFamily="34" charset="0"/>
              </a:rPr>
              <a:t>    Horizontal </a:t>
            </a:r>
            <a:r>
              <a:rPr lang="en-GB" sz="3400" b="1" dirty="0" smtClean="0">
                <a:latin typeface="Arial" pitchFamily="34" charset="0"/>
                <a:cs typeface="Arial" pitchFamily="34" charset="0"/>
              </a:rPr>
              <a:t>Escape</a:t>
            </a:r>
            <a:endParaRPr lang="en-US" sz="3400" b="1" dirty="0" smtClean="0">
              <a:latin typeface="Arial" pitchFamily="34" charset="0"/>
              <a:cs typeface="Arial" pitchFamily="34" charset="0"/>
            </a:endParaRPr>
          </a:p>
          <a:p>
            <a:r>
              <a:rPr lang="en-US" dirty="0" smtClean="0"/>
              <a:t>The occupants in the area/room/floor are familiarity with the premises</a:t>
            </a:r>
          </a:p>
          <a:p>
            <a:r>
              <a:rPr lang="en-US" dirty="0" smtClean="0"/>
              <a:t>The time it would probably take to escape (2-3 minutes)</a:t>
            </a:r>
          </a:p>
          <a:p>
            <a:r>
              <a:rPr lang="en-US" dirty="0" smtClean="0"/>
              <a:t>Travel distances – there is no such provision of emergency exit in building  but the nearest available exit on each floor is of 4mtrs distances from respective department. </a:t>
            </a:r>
          </a:p>
          <a:p>
            <a:r>
              <a:rPr lang="en-US" dirty="0" smtClean="0"/>
              <a:t>QCI has one emergency exit from department directly reaching stairs of sufficient width door to evacuate all occupants quickly and easily,</a:t>
            </a:r>
          </a:p>
          <a:p>
            <a:r>
              <a:rPr lang="en-US" dirty="0" smtClean="0"/>
              <a:t>The maximum travel distance from any point in the inner room to the exit from the access room is  3 </a:t>
            </a:r>
            <a:r>
              <a:rPr lang="en-US" dirty="0" err="1" smtClean="0"/>
              <a:t>mtrs</a:t>
            </a:r>
            <a:r>
              <a:rPr lang="en-US" dirty="0" smtClean="0"/>
              <a:t>.</a:t>
            </a:r>
          </a:p>
          <a:p>
            <a:r>
              <a:rPr lang="en-US" dirty="0" smtClean="0"/>
              <a:t>Corridors – obstructions in escape routes, combustibles material like paper and files are seen.</a:t>
            </a:r>
          </a:p>
          <a:p>
            <a:pPr>
              <a:buFont typeface="Wingdings" pitchFamily="2" charset="2"/>
              <a:buChar char="q"/>
            </a:pPr>
            <a:r>
              <a:rPr lang="en-GB" sz="4000" b="1" dirty="0" smtClean="0">
                <a:latin typeface="Arial" pitchFamily="34" charset="0"/>
                <a:cs typeface="Arial" pitchFamily="34" charset="0"/>
              </a:rPr>
              <a:t>Vertical Escape </a:t>
            </a:r>
            <a:endParaRPr lang="en-US" sz="4000" dirty="0" smtClean="0">
              <a:latin typeface="Arial" pitchFamily="34" charset="0"/>
              <a:cs typeface="Arial" pitchFamily="34" charset="0"/>
            </a:endParaRPr>
          </a:p>
          <a:p>
            <a:r>
              <a:rPr lang="en-US" dirty="0" smtClean="0"/>
              <a:t>There no other stairways in case one stairway is inaccessible due to fire but since building is of 3 storey one stairway way will suffice. Stairs are wide enough to get all occupants out of premises and are free from storage. </a:t>
            </a:r>
          </a:p>
          <a:p>
            <a:r>
              <a:rPr lang="en-US" dirty="0" smtClean="0"/>
              <a:t>Minimum Width Provision for Stairways required is 0.9,in building it is more than that.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239000" cy="5465136"/>
          </a:xfrm>
        </p:spPr>
        <p:txBody>
          <a:bodyPr>
            <a:normAutofit fontScale="85000" lnSpcReduction="10000"/>
          </a:bodyPr>
          <a:lstStyle/>
          <a:p>
            <a:pPr>
              <a:buFont typeface="Wingdings" pitchFamily="2" charset="2"/>
              <a:buChar char="q"/>
            </a:pPr>
            <a:r>
              <a:rPr lang="en-US" b="1" dirty="0" smtClean="0"/>
              <a:t>Lift:</a:t>
            </a:r>
            <a:r>
              <a:rPr lang="en-US" dirty="0" smtClean="0"/>
              <a:t> Telephone/talk back communication facilities not available </a:t>
            </a:r>
          </a:p>
          <a:p>
            <a:pPr>
              <a:buFont typeface="Wingdings" pitchFamily="2" charset="2"/>
              <a:buChar char="q"/>
            </a:pPr>
            <a:r>
              <a:rPr lang="en-US" b="1" dirty="0" smtClean="0"/>
              <a:t>Electrical</a:t>
            </a:r>
            <a:r>
              <a:rPr lang="en-US" dirty="0" smtClean="0"/>
              <a:t> : open panel boxes, hanging wires were seen, MCB on each floor was present</a:t>
            </a:r>
          </a:p>
          <a:p>
            <a:pPr>
              <a:buFont typeface="Wingdings" pitchFamily="2" charset="2"/>
              <a:buChar char="q"/>
            </a:pPr>
            <a:r>
              <a:rPr lang="en-US" b="1" dirty="0" smtClean="0"/>
              <a:t>Static water storage tank:</a:t>
            </a:r>
            <a:endParaRPr lang="en-US" dirty="0" smtClean="0"/>
          </a:p>
          <a:p>
            <a:pPr>
              <a:buFont typeface="Wingdings" pitchFamily="2" charset="2"/>
              <a:buChar char="q"/>
            </a:pPr>
            <a:r>
              <a:rPr lang="en-US" dirty="0" smtClean="0"/>
              <a:t>No dedicated fire storage tank have been installed underground or overhead</a:t>
            </a:r>
            <a:r>
              <a:rPr lang="en-US" b="1" dirty="0" smtClean="0"/>
              <a:t/>
            </a:r>
            <a:br>
              <a:rPr lang="en-US" b="1" dirty="0" smtClean="0"/>
            </a:br>
            <a:endParaRPr lang="en-US" dirty="0" smtClean="0"/>
          </a:p>
          <a:p>
            <a:pPr>
              <a:buFont typeface="Wingdings" pitchFamily="2" charset="2"/>
              <a:buChar char="q"/>
            </a:pPr>
            <a:r>
              <a:rPr lang="en-US" b="1" dirty="0" smtClean="0"/>
              <a:t>Fire  system Alarm</a:t>
            </a:r>
            <a:r>
              <a:rPr lang="en-US" dirty="0" smtClean="0"/>
              <a:t>:</a:t>
            </a:r>
          </a:p>
          <a:p>
            <a:r>
              <a:rPr lang="en-US" dirty="0" smtClean="0"/>
              <a:t>Which apparently non functional during the stay of my study at QCI building no fire drill was activated.</a:t>
            </a:r>
          </a:p>
          <a:p>
            <a:pPr>
              <a:buNone/>
            </a:pPr>
            <a:r>
              <a:rPr lang="en-US" dirty="0" smtClean="0"/>
              <a:t> </a:t>
            </a:r>
          </a:p>
          <a:p>
            <a:pPr>
              <a:buFont typeface="Wingdings" pitchFamily="2" charset="2"/>
              <a:buChar char="q"/>
            </a:pPr>
            <a:r>
              <a:rPr lang="en-US" b="1" dirty="0" smtClean="0"/>
              <a:t>Fire Spread from </a:t>
            </a:r>
            <a:r>
              <a:rPr lang="en-US" b="1" dirty="0" err="1" smtClean="0"/>
              <a:t>Neighbouring</a:t>
            </a:r>
            <a:r>
              <a:rPr lang="en-US" b="1" dirty="0" smtClean="0"/>
              <a:t> Buildings:</a:t>
            </a:r>
            <a:br>
              <a:rPr lang="en-US" b="1" dirty="0" smtClean="0"/>
            </a:br>
            <a:r>
              <a:rPr lang="en-US" dirty="0" smtClean="0"/>
              <a:t>Since the building is not connected to any other building, there are no such chances of fire spread from </a:t>
            </a:r>
            <a:r>
              <a:rPr lang="en-US" dirty="0" err="1" smtClean="0"/>
              <a:t>neighbouring</a:t>
            </a:r>
            <a:r>
              <a:rPr lang="en-US" dirty="0" smtClean="0"/>
              <a:t> building.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a:t>
            </a:r>
            <a:br>
              <a:rPr lang="en-US" dirty="0" smtClean="0"/>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b="1" dirty="0" smtClean="0"/>
              <a:t> </a:t>
            </a:r>
            <a:r>
              <a:rPr lang="en-US" b="1" dirty="0" smtClean="0"/>
              <a:t>HOUSE KEEPING</a:t>
            </a:r>
            <a:r>
              <a:rPr lang="en-US" b="1" dirty="0" smtClean="0"/>
              <a:t> </a:t>
            </a:r>
            <a:endParaRPr lang="en-US" dirty="0" smtClean="0"/>
          </a:p>
          <a:p>
            <a:pPr lvl="0"/>
            <a:r>
              <a:rPr lang="en-US" dirty="0" smtClean="0"/>
              <a:t>A high standard of house keeping must be insisted upon by all concerned. </a:t>
            </a:r>
          </a:p>
          <a:p>
            <a:pPr lvl="0"/>
            <a:r>
              <a:rPr lang="en-US" dirty="0" smtClean="0"/>
              <a:t>Ensuring that rubbish and combustible material are not thrown</a:t>
            </a:r>
          </a:p>
          <a:p>
            <a:pPr lvl="0"/>
            <a:r>
              <a:rPr lang="en-US" dirty="0" smtClean="0"/>
              <a:t>Ensuring that receptacles for waste are emptied at regular intervals and the waste removed immediately for safe disposal outside the building</a:t>
            </a:r>
          </a:p>
          <a:p>
            <a:r>
              <a:rPr lang="en-US" dirty="0" smtClean="0"/>
              <a:t>Ensuring that the entire structure of the building is maintained in good repairs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buFont typeface="Wingdings" pitchFamily="2" charset="2"/>
              <a:buChar char="q"/>
            </a:pPr>
            <a:r>
              <a:rPr lang="en-US" b="1" dirty="0" smtClean="0"/>
              <a:t>SMOKING RESTRICTIONS</a:t>
            </a:r>
            <a:endParaRPr lang="en-US" dirty="0" smtClean="0"/>
          </a:p>
          <a:p>
            <a:pPr lvl="0">
              <a:buFont typeface="Wingdings" pitchFamily="2" charset="2"/>
              <a:buChar char="q"/>
            </a:pPr>
            <a:r>
              <a:rPr lang="en-US" dirty="0" smtClean="0"/>
              <a:t>Smoking shall be prohibited throughout the offices and in all areas where there is a profusion of combustible materials. Easily readable "NO SMOKING" signs must be conspicuously posted at locations where they can catch the eye. </a:t>
            </a:r>
            <a:br>
              <a:rPr lang="en-US" dirty="0" smtClean="0"/>
            </a:br>
            <a:endParaRPr lang="en-US" dirty="0" smtClean="0"/>
          </a:p>
          <a:p>
            <a:pPr lvl="0">
              <a:buFont typeface="Wingdings" pitchFamily="2" charset="2"/>
              <a:buChar char="q"/>
            </a:pPr>
            <a:r>
              <a:rPr lang="en-US" b="1" dirty="0" smtClean="0"/>
              <a:t>ELECTRICAL</a:t>
            </a:r>
            <a:r>
              <a:rPr lang="en-US" b="1" dirty="0" smtClean="0"/>
              <a:t/>
            </a:r>
            <a:br>
              <a:rPr lang="en-US" b="1" dirty="0" smtClean="0"/>
            </a:br>
            <a:r>
              <a:rPr lang="en-US" dirty="0" smtClean="0"/>
              <a:t>Since  heaters are used during winters, the following precautions must be taken. </a:t>
            </a:r>
          </a:p>
          <a:p>
            <a:pPr lvl="0"/>
            <a:r>
              <a:rPr lang="en-US" dirty="0" smtClean="0"/>
              <a:t>All heaters, except convector heaters, must be fitted with guards.</a:t>
            </a:r>
          </a:p>
          <a:p>
            <a:pPr lvl="0"/>
            <a:r>
              <a:rPr lang="en-US" dirty="0" smtClean="0"/>
              <a:t>Defective heaters must be immediately removed from service until they have been repaired and tested for satisfactory performance</a:t>
            </a:r>
          </a:p>
          <a:p>
            <a:pPr lvl="0"/>
            <a:r>
              <a:rPr lang="en-US" dirty="0" smtClean="0"/>
              <a:t>Heaters must not be left unattended while they are switched 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lnSpcReduction="10000"/>
          </a:bodyPr>
          <a:lstStyle/>
          <a:p>
            <a:pPr lvl="0">
              <a:buFont typeface="Wingdings" pitchFamily="2" charset="2"/>
              <a:buChar char="q"/>
            </a:pPr>
            <a:r>
              <a:rPr lang="en-US" b="1" dirty="0" smtClean="0"/>
              <a:t>SIGNAGES</a:t>
            </a:r>
            <a:r>
              <a:rPr lang="en-US" dirty="0" smtClean="0"/>
              <a:t/>
            </a:r>
            <a:br>
              <a:rPr lang="en-US" dirty="0" smtClean="0"/>
            </a:br>
            <a:r>
              <a:rPr lang="en-US" dirty="0" smtClean="0"/>
              <a:t>Proper signage’s showing emergency exit, assembly place, “</a:t>
            </a:r>
            <a:r>
              <a:rPr lang="en-US" b="1" dirty="0" smtClean="0"/>
              <a:t>Incase Of Fire Do Not Use  Lift”, </a:t>
            </a:r>
            <a:r>
              <a:rPr lang="en-US" dirty="0" smtClean="0"/>
              <a:t>no smoking</a:t>
            </a:r>
            <a:r>
              <a:rPr lang="en-US" b="1" dirty="0" smtClean="0"/>
              <a:t>  </a:t>
            </a:r>
            <a:r>
              <a:rPr lang="en-US" dirty="0" smtClean="0"/>
              <a:t>in pictorial </a:t>
            </a:r>
            <a:r>
              <a:rPr lang="en-US" dirty="0" smtClean="0"/>
              <a:t>form</a:t>
            </a:r>
            <a:r>
              <a:rPr lang="en-US" dirty="0" smtClean="0"/>
              <a:t> </a:t>
            </a:r>
          </a:p>
          <a:p>
            <a:pPr lvl="0">
              <a:buFont typeface="Wingdings" pitchFamily="2" charset="2"/>
              <a:buChar char="q"/>
            </a:pPr>
            <a:r>
              <a:rPr lang="en-US" dirty="0" smtClean="0"/>
              <a:t>Filling up of old furniture and other combustible materials such as scrap paper, rags, etc. must not be permitted anywhere in the building. These must be promptly removed from the building</a:t>
            </a:r>
            <a:r>
              <a:rPr lang="en-US" dirty="0" smtClean="0"/>
              <a:t>.</a:t>
            </a:r>
            <a:endParaRPr lang="en-US" dirty="0" smtClean="0"/>
          </a:p>
          <a:p>
            <a:pPr lvl="0">
              <a:buFont typeface="Wingdings" pitchFamily="2" charset="2"/>
              <a:buChar char="q"/>
            </a:pPr>
            <a:r>
              <a:rPr lang="en-US" dirty="0" smtClean="0"/>
              <a:t> More </a:t>
            </a:r>
            <a:r>
              <a:rPr lang="en-US" dirty="0" smtClean="0"/>
              <a:t>than one portable electrical appliance must not be connected to any single electrical outlet</a:t>
            </a:r>
            <a:r>
              <a:rPr lang="en-US" dirty="0" smtClean="0"/>
              <a:t>.</a:t>
            </a:r>
            <a:r>
              <a:rPr lang="en-US" dirty="0" smtClean="0"/>
              <a:t> </a:t>
            </a:r>
          </a:p>
          <a:p>
            <a:pPr lvl="0">
              <a:buFont typeface="Wingdings" pitchFamily="2" charset="2"/>
              <a:buChar char="q"/>
            </a:pPr>
            <a:r>
              <a:rPr lang="en-US" dirty="0" smtClean="0"/>
              <a:t>Records must not be piled/ dumped on the floor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239000" cy="5465136"/>
          </a:xfrm>
        </p:spPr>
        <p:txBody>
          <a:bodyPr>
            <a:normAutofit fontScale="77500" lnSpcReduction="20000"/>
          </a:bodyPr>
          <a:lstStyle/>
          <a:p>
            <a:pPr lvl="0">
              <a:buFont typeface="Wingdings" pitchFamily="2" charset="2"/>
              <a:buChar char="q"/>
            </a:pPr>
            <a:r>
              <a:rPr lang="en-US" b="1" dirty="0" smtClean="0"/>
              <a:t>Maintenance </a:t>
            </a:r>
            <a:r>
              <a:rPr lang="en-US" b="1" i="1" dirty="0" smtClean="0"/>
              <a:t>         </a:t>
            </a:r>
            <a:endParaRPr lang="en-US" dirty="0" smtClean="0"/>
          </a:p>
          <a:p>
            <a:r>
              <a:rPr lang="en-US" dirty="0" smtClean="0"/>
              <a:t>The emergency escape routes and other fire safety provisions must be maintained, at suitable intervals, by a competent person and the maintenance recorded.</a:t>
            </a:r>
            <a:br>
              <a:rPr lang="en-US" dirty="0" smtClean="0"/>
            </a:br>
            <a:r>
              <a:rPr lang="en-US" dirty="0" smtClean="0"/>
              <a:t>Produce a maintenance schedule that covers firefighting equipment.</a:t>
            </a:r>
            <a:br>
              <a:rPr lang="en-US" dirty="0" smtClean="0"/>
            </a:br>
            <a:r>
              <a:rPr lang="en-US" dirty="0" smtClean="0"/>
              <a:t>Specify who will carry out the maintenance in the management system and where it will be recorded i.e. in the Fire Log Book</a:t>
            </a:r>
            <a:r>
              <a:rPr lang="en-US" i="1" dirty="0" smtClean="0"/>
              <a:t>.</a:t>
            </a:r>
            <a:r>
              <a:rPr lang="en-US" dirty="0" smtClean="0"/>
              <a:t/>
            </a:r>
            <a:br>
              <a:rPr lang="en-US" dirty="0" smtClean="0"/>
            </a:br>
            <a:r>
              <a:rPr lang="en-US" dirty="0" smtClean="0"/>
              <a:t>A suitable and sufficient system of maintenance should be adopted for all preventative and protective measures. The following items should be addressed in the maintenance schedule for the premises.</a:t>
            </a:r>
          </a:p>
          <a:p>
            <a:r>
              <a:rPr lang="en-US" b="1" dirty="0" smtClean="0"/>
              <a:t>Daily </a:t>
            </a:r>
            <a:r>
              <a:rPr lang="en-US" b="1" dirty="0" smtClean="0"/>
              <a:t>checks</a:t>
            </a:r>
            <a:endParaRPr lang="en-US" dirty="0" smtClean="0"/>
          </a:p>
          <a:p>
            <a:r>
              <a:rPr lang="en-US" b="1" dirty="0" smtClean="0"/>
              <a:t>Weekly </a:t>
            </a:r>
            <a:r>
              <a:rPr lang="en-US" b="1" dirty="0" smtClean="0"/>
              <a:t>tests and </a:t>
            </a:r>
            <a:r>
              <a:rPr lang="en-US" b="1" dirty="0" smtClean="0"/>
              <a:t>checks</a:t>
            </a:r>
          </a:p>
          <a:p>
            <a:r>
              <a:rPr lang="en-US" b="1" dirty="0" smtClean="0"/>
              <a:t>Monthly tests and </a:t>
            </a:r>
            <a:r>
              <a:rPr lang="en-US" b="1" dirty="0" smtClean="0"/>
              <a:t>checks</a:t>
            </a:r>
          </a:p>
          <a:p>
            <a:r>
              <a:rPr lang="en-US" b="1" dirty="0" smtClean="0"/>
              <a:t>Six-monthly tests and </a:t>
            </a:r>
            <a:r>
              <a:rPr lang="en-US" b="1" dirty="0" smtClean="0"/>
              <a:t>checks</a:t>
            </a:r>
          </a:p>
          <a:p>
            <a:r>
              <a:rPr lang="en-US" b="1" dirty="0" smtClean="0"/>
              <a:t>Annual tests and checks</a:t>
            </a:r>
            <a:endParaRPr lang="en-US" dirty="0" smtClean="0"/>
          </a:p>
          <a:p>
            <a:pPr>
              <a:buFont typeface="Wingdings" pitchFamily="2" charset="2"/>
              <a:buChar char="q"/>
            </a:pPr>
            <a:r>
              <a:rPr lang="en-US" b="1" dirty="0" smtClean="0"/>
              <a:t>FIRE EVACUATION PLAN</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Quality Council of India (QCI)</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Was set up in 1997 </a:t>
            </a:r>
          </a:p>
          <a:p>
            <a:pPr>
              <a:buFont typeface="Wingdings" pitchFamily="2" charset="2"/>
              <a:buChar char="q"/>
            </a:pPr>
            <a:r>
              <a:rPr lang="en-US" dirty="0" smtClean="0"/>
              <a:t>Jointly </a:t>
            </a:r>
            <a:r>
              <a:rPr lang="en-US" dirty="0" smtClean="0"/>
              <a:t>by the Government of India and the Indian Industry represented by the three premier industry associations i.e. </a:t>
            </a:r>
          </a:p>
          <a:p>
            <a:pPr>
              <a:buFont typeface="Wingdings" pitchFamily="2" charset="2"/>
              <a:buChar char="Ø"/>
            </a:pPr>
            <a:r>
              <a:rPr lang="en-US" dirty="0" smtClean="0"/>
              <a:t>      Associated Chambers of Commerce and Industry of         India (ASSOCHAM), </a:t>
            </a:r>
          </a:p>
          <a:p>
            <a:pPr>
              <a:buFont typeface="Wingdings" pitchFamily="2" charset="2"/>
              <a:buChar char="Ø"/>
            </a:pPr>
            <a:r>
              <a:rPr lang="en-US" dirty="0" smtClean="0"/>
              <a:t>     Confederation of Indian Industry (CII) </a:t>
            </a:r>
          </a:p>
          <a:p>
            <a:pPr>
              <a:buFont typeface="Wingdings" pitchFamily="2" charset="2"/>
              <a:buChar char="Ø"/>
            </a:pPr>
            <a:r>
              <a:rPr lang="en-US" dirty="0" smtClean="0"/>
              <a:t>     Federation of Indian Chambers of Commerce and Industry (FICCI), </a:t>
            </a:r>
          </a:p>
          <a:p>
            <a:pPr>
              <a:buFont typeface="Wingdings" pitchFamily="2" charset="2"/>
              <a:buChar char="q"/>
            </a:pPr>
            <a:r>
              <a:rPr lang="en-US" dirty="0" smtClean="0"/>
              <a:t>To </a:t>
            </a:r>
            <a:r>
              <a:rPr lang="en-US" dirty="0" smtClean="0"/>
              <a:t>establish and operate national accreditation structure and promote quality through National Quality Campaign.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All </a:t>
            </a:r>
            <a:r>
              <a:rPr lang="en-US" dirty="0" smtClean="0"/>
              <a:t>staff should receive fire safety training including a full explanation of the Emergency Action Plan. </a:t>
            </a:r>
            <a:endParaRPr lang="en-US" dirty="0" smtClean="0"/>
          </a:p>
          <a:p>
            <a:r>
              <a:rPr lang="en-US" dirty="0" smtClean="0"/>
              <a:t>This </a:t>
            </a:r>
            <a:r>
              <a:rPr lang="en-US" dirty="0" smtClean="0"/>
              <a:t>should be carried out on induction and other regular periods, (usually once or twice a year). </a:t>
            </a:r>
            <a:endParaRPr lang="en-US" dirty="0" smtClean="0"/>
          </a:p>
          <a:p>
            <a:r>
              <a:rPr lang="en-US" dirty="0" smtClean="0"/>
              <a:t>The </a:t>
            </a:r>
            <a:r>
              <a:rPr lang="en-US" dirty="0" smtClean="0"/>
              <a:t>training </a:t>
            </a:r>
            <a:r>
              <a:rPr lang="en-US" dirty="0" err="1" smtClean="0"/>
              <a:t>programme</a:t>
            </a:r>
            <a:r>
              <a:rPr lang="en-US" dirty="0" smtClean="0"/>
              <a:t> should also include who receives training, what topics in the training are covered, how often it is given and where it is recorded. (To include staff acknowledgement of training given</a:t>
            </a:r>
            <a:r>
              <a:rPr lang="en-US" dirty="0" smtClean="0"/>
              <a:t>).</a:t>
            </a:r>
          </a:p>
          <a:p>
            <a:r>
              <a:rPr lang="en-US" dirty="0" smtClean="0"/>
              <a:t> </a:t>
            </a:r>
            <a:r>
              <a:rPr lang="en-US" dirty="0" smtClean="0"/>
              <a:t>Training should be given to staff by competent trainer, ( competent person is someone with enough training and experience or knowledge and other qualities to be able to implement these measures properly) if organization’s member is giving training then he should be trained from fire services for training.</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lvl="0" algn="ctr">
              <a:buNone/>
            </a:pPr>
            <a:r>
              <a:rPr lang="en-US" sz="7200" dirty="0" smtClean="0">
                <a:solidFill>
                  <a:srgbClr val="7030A0"/>
                </a:solidFill>
                <a:latin typeface="Arial" pitchFamily="34" charset="0"/>
                <a:cs typeface="Arial" pitchFamily="34" charset="0"/>
              </a:rPr>
              <a:t>Thank you</a:t>
            </a:r>
            <a:endParaRPr lang="en-US" sz="7200" dirty="0">
              <a:solidFill>
                <a:srgbClr val="7030A0"/>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tructure"/>
          <p:cNvPicPr/>
          <p:nvPr/>
        </p:nvPicPr>
        <p:blipFill>
          <a:blip r:embed="rId2" cstate="print"/>
          <a:srcRect/>
          <a:stretch>
            <a:fillRect/>
          </a:stretch>
        </p:blipFill>
        <p:spPr bwMode="auto">
          <a:xfrm>
            <a:off x="609600" y="685800"/>
            <a:ext cx="7696200" cy="5105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LEARNINGS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buFont typeface="Wingdings" pitchFamily="2" charset="2"/>
              <a:buChar char="q"/>
            </a:pPr>
            <a:r>
              <a:rPr lang="en-US" dirty="0" smtClean="0"/>
              <a:t>NABH </a:t>
            </a:r>
            <a:r>
              <a:rPr lang="en-US" dirty="0" smtClean="0"/>
              <a:t>Process:</a:t>
            </a:r>
          </a:p>
          <a:p>
            <a:pPr>
              <a:buFont typeface="Wingdings" pitchFamily="2" charset="2"/>
              <a:buChar char="q"/>
            </a:pPr>
            <a:r>
              <a:rPr lang="en-US" dirty="0" smtClean="0"/>
              <a:t>How to file the application, different phases of accreditation, timeline for each accreditation</a:t>
            </a:r>
          </a:p>
          <a:p>
            <a:pPr lvl="0">
              <a:buFont typeface="Wingdings" pitchFamily="2" charset="2"/>
              <a:buChar char="q"/>
            </a:pPr>
            <a:r>
              <a:rPr lang="en-US" dirty="0" smtClean="0"/>
              <a:t>Coordinating Workshop</a:t>
            </a:r>
          </a:p>
          <a:p>
            <a:pPr>
              <a:buFont typeface="Wingdings" pitchFamily="2" charset="2"/>
              <a:buChar char="q"/>
            </a:pPr>
            <a:r>
              <a:rPr lang="en-US" dirty="0" smtClean="0"/>
              <a:t>Sending emails to the interested candidates, addressing their </a:t>
            </a:r>
            <a:r>
              <a:rPr lang="en-US" dirty="0" err="1" smtClean="0"/>
              <a:t>quiries</a:t>
            </a:r>
            <a:r>
              <a:rPr lang="en-US" dirty="0" smtClean="0"/>
              <a:t>.</a:t>
            </a:r>
          </a:p>
          <a:p>
            <a:pPr lvl="0">
              <a:buFont typeface="Wingdings" pitchFamily="2" charset="2"/>
              <a:buChar char="q"/>
            </a:pPr>
            <a:r>
              <a:rPr lang="en-US" dirty="0" smtClean="0"/>
              <a:t>Scheduling NABH Accreditation</a:t>
            </a:r>
            <a:br>
              <a:rPr lang="en-US" dirty="0" smtClean="0"/>
            </a:br>
            <a:r>
              <a:rPr lang="en-US" dirty="0" smtClean="0"/>
              <a:t>Coordinating with assessors and  HCO’S</a:t>
            </a:r>
          </a:p>
          <a:p>
            <a:pPr lvl="0">
              <a:buFont typeface="Wingdings" pitchFamily="2" charset="2"/>
              <a:buChar char="q"/>
            </a:pPr>
            <a:r>
              <a:rPr lang="en-US" dirty="0" smtClean="0"/>
              <a:t>Implementation of NABH standards in hospitals</a:t>
            </a:r>
          </a:p>
          <a:p>
            <a:pPr lvl="0">
              <a:buFont typeface="Wingdings" pitchFamily="2" charset="2"/>
              <a:buChar char="q"/>
            </a:pPr>
            <a:r>
              <a:rPr lang="en-US" dirty="0" smtClean="0"/>
              <a:t>Process for Tender preparation</a:t>
            </a:r>
          </a:p>
          <a:p>
            <a:pPr lvl="0">
              <a:buFont typeface="Wingdings" pitchFamily="2" charset="2"/>
              <a:buChar char="q"/>
            </a:pPr>
            <a:r>
              <a:rPr lang="en-US" dirty="0" smtClean="0"/>
              <a:t> Requirement for NABH software,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dirty="0" smtClean="0"/>
              <a:t>    RISK </a:t>
            </a:r>
            <a:r>
              <a:rPr lang="en-US" b="1" dirty="0" smtClean="0"/>
              <a:t>ASSESSMENT FOR </a:t>
            </a:r>
            <a:endParaRPr lang="en-US" b="1" dirty="0" smtClean="0"/>
          </a:p>
          <a:p>
            <a:pPr algn="ctr">
              <a:buNone/>
            </a:pPr>
            <a:r>
              <a:rPr lang="en-US" b="1" dirty="0" smtClean="0"/>
              <a:t> </a:t>
            </a:r>
            <a:r>
              <a:rPr lang="en-US" b="1" dirty="0" smtClean="0"/>
              <a:t>  FIRE </a:t>
            </a:r>
            <a:r>
              <a:rPr lang="en-US" b="1" dirty="0" smtClean="0"/>
              <a:t>SAFETY </a:t>
            </a:r>
            <a:endParaRPr lang="en-US" b="1" dirty="0" smtClean="0"/>
          </a:p>
          <a:p>
            <a:pPr algn="ctr">
              <a:buNone/>
            </a:pPr>
            <a:r>
              <a:rPr lang="en-US" b="1" dirty="0" smtClean="0"/>
              <a:t> </a:t>
            </a:r>
            <a:r>
              <a:rPr lang="en-US" b="1" dirty="0" smtClean="0"/>
              <a:t> AT </a:t>
            </a:r>
          </a:p>
          <a:p>
            <a:pPr algn="ctr">
              <a:buNone/>
            </a:pPr>
            <a:r>
              <a:rPr lang="en-US" b="1" dirty="0" smtClean="0"/>
              <a:t>QUALITY </a:t>
            </a:r>
            <a:r>
              <a:rPr lang="en-US" b="1" dirty="0" smtClean="0"/>
              <a:t>COUNCIL OF INDIA BUILDING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239000" cy="5236536"/>
          </a:xfrm>
        </p:spPr>
        <p:txBody>
          <a:bodyPr>
            <a:normAutofit fontScale="92500" lnSpcReduction="10000"/>
          </a:bodyPr>
          <a:lstStyle/>
          <a:p>
            <a:pPr>
              <a:buFont typeface="Wingdings" pitchFamily="2" charset="2"/>
              <a:buChar char="q"/>
            </a:pPr>
            <a:r>
              <a:rPr lang="en-US" dirty="0" smtClean="0"/>
              <a:t>Fire in any occupancy has potential to cause harm to people and severe damages to property. </a:t>
            </a:r>
            <a:endParaRPr lang="en-US" dirty="0" smtClean="0"/>
          </a:p>
          <a:p>
            <a:pPr>
              <a:buFont typeface="Wingdings" pitchFamily="2" charset="2"/>
              <a:buChar char="q"/>
            </a:pPr>
            <a:r>
              <a:rPr lang="en-US" b="1" dirty="0" smtClean="0"/>
              <a:t>Fire </a:t>
            </a:r>
            <a:r>
              <a:rPr lang="en-US" b="1" dirty="0" smtClean="0"/>
              <a:t>safety</a:t>
            </a:r>
            <a:r>
              <a:rPr lang="en-US" dirty="0" smtClean="0"/>
              <a:t> refers to precautions that are taken to prevent or reduce the likelihood of a </a:t>
            </a:r>
            <a:r>
              <a:rPr lang="en-US" u="sng" dirty="0" smtClean="0"/>
              <a:t>fire </a:t>
            </a:r>
            <a:r>
              <a:rPr lang="en-US" dirty="0" smtClean="0"/>
              <a:t>that </a:t>
            </a:r>
            <a:r>
              <a:rPr lang="en-US" dirty="0" smtClean="0"/>
              <a:t>may result in death, injury, or property damage, alert those in a structure to the presence of a fire in the event one occurs, better enable those threatened by a fire to survive, or to reduce the damage caused by a fire. </a:t>
            </a:r>
            <a:endParaRPr lang="en-US" dirty="0" smtClean="0"/>
          </a:p>
          <a:p>
            <a:pPr>
              <a:buFont typeface="Wingdings" pitchFamily="2" charset="2"/>
              <a:buChar char="q"/>
            </a:pPr>
            <a:r>
              <a:rPr lang="en-US" dirty="0" smtClean="0"/>
              <a:t>Fire </a:t>
            </a:r>
            <a:r>
              <a:rPr lang="en-US" dirty="0" smtClean="0"/>
              <a:t>safety measures include those that are planned during the </a:t>
            </a:r>
            <a:r>
              <a:rPr lang="en-US" u="sng" dirty="0" smtClean="0">
                <a:hlinkClick r:id="rId2"/>
              </a:rPr>
              <a:t>construction</a:t>
            </a:r>
            <a:r>
              <a:rPr lang="en-US" dirty="0" smtClean="0"/>
              <a:t> of a building or implemented in structures that are already standing, and those that are taught to occupants of the building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en-US" b="1" dirty="0" smtClean="0"/>
              <a:t>General Objective:</a:t>
            </a:r>
            <a:endParaRPr lang="en-US" dirty="0" smtClean="0"/>
          </a:p>
          <a:p>
            <a:pPr>
              <a:buFont typeface="Wingdings" pitchFamily="2" charset="2"/>
              <a:buChar char="Ø"/>
            </a:pPr>
            <a:r>
              <a:rPr lang="en-US" dirty="0" smtClean="0"/>
              <a:t>To conduct a fire safety risk assessment for the work place </a:t>
            </a:r>
            <a:r>
              <a:rPr lang="en-US" dirty="0" err="1" smtClean="0"/>
              <a:t>buliding</a:t>
            </a:r>
            <a:r>
              <a:rPr lang="en-US" dirty="0" smtClean="0"/>
              <a:t>.</a:t>
            </a:r>
          </a:p>
          <a:p>
            <a:pPr>
              <a:buNone/>
            </a:pPr>
            <a:r>
              <a:rPr lang="en-US" b="1" dirty="0" smtClean="0"/>
              <a:t>Specific objectives:</a:t>
            </a:r>
            <a:endParaRPr lang="en-US" dirty="0" smtClean="0"/>
          </a:p>
          <a:p>
            <a:pPr lvl="0">
              <a:buFont typeface="Wingdings" pitchFamily="2" charset="2"/>
              <a:buChar char="Ø"/>
            </a:pPr>
            <a:r>
              <a:rPr lang="en-US" dirty="0" smtClean="0"/>
              <a:t>To identify hazards and to reduce the risk of those hazards causing harm to as low as is reasonably practicable</a:t>
            </a:r>
          </a:p>
          <a:p>
            <a:pPr lvl="0">
              <a:buFont typeface="Wingdings" pitchFamily="2" charset="2"/>
              <a:buChar char="Ø"/>
            </a:pPr>
            <a:r>
              <a:rPr lang="en-US" dirty="0" smtClean="0"/>
              <a:t>To determine what fire safety measures and management policies are necessary to ensure the safety of people in the building, should a fire occur.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US" b="1" dirty="0" smtClean="0"/>
              <a:t>Study </a:t>
            </a:r>
            <a:r>
              <a:rPr lang="en-US" b="1" dirty="0" smtClean="0"/>
              <a:t>design</a:t>
            </a:r>
            <a:r>
              <a:rPr lang="en-US" dirty="0" smtClean="0"/>
              <a:t>: A Qualitative method were used for study for obtaining information</a:t>
            </a:r>
          </a:p>
          <a:p>
            <a:pPr>
              <a:buFont typeface="Wingdings" pitchFamily="2" charset="2"/>
              <a:buChar char="q"/>
            </a:pPr>
            <a:r>
              <a:rPr lang="en-US" b="1" dirty="0" smtClean="0"/>
              <a:t>Primary source</a:t>
            </a:r>
            <a:endParaRPr lang="en-US" dirty="0" smtClean="0"/>
          </a:p>
          <a:p>
            <a:pPr lvl="0">
              <a:buFont typeface="Wingdings" pitchFamily="2" charset="2"/>
              <a:buChar char="Ø"/>
            </a:pPr>
            <a:r>
              <a:rPr lang="en-US" dirty="0" smtClean="0"/>
              <a:t>Qualitative interviews </a:t>
            </a:r>
            <a:br>
              <a:rPr lang="en-US" dirty="0" smtClean="0"/>
            </a:br>
            <a:r>
              <a:rPr lang="en-US" dirty="0" smtClean="0"/>
              <a:t>Interview Summaries highlight the context for risk management in the QCI building </a:t>
            </a:r>
          </a:p>
          <a:p>
            <a:pPr lvl="0">
              <a:buFont typeface="Wingdings" pitchFamily="2" charset="2"/>
              <a:buChar char="Ø"/>
            </a:pPr>
            <a:r>
              <a:rPr lang="en-US" dirty="0" smtClean="0"/>
              <a:t>Semi- structured questionnaires. </a:t>
            </a:r>
            <a:br>
              <a:rPr lang="en-US" dirty="0" smtClean="0"/>
            </a:br>
            <a:r>
              <a:rPr lang="en-US" dirty="0" smtClean="0"/>
              <a:t>The techniques used to collect data consisted of individual questionnaires administered to team members, semi-formal interviews with staff, regarding training, measure for fire </a:t>
            </a:r>
            <a:r>
              <a:rPr lang="en-US" dirty="0" smtClean="0"/>
              <a:t>safety</a:t>
            </a:r>
          </a:p>
          <a:p>
            <a:pPr lvl="0">
              <a:buFont typeface="Wingdings" pitchFamily="2" charset="2"/>
              <a:buChar char="Ø"/>
            </a:pPr>
            <a:r>
              <a:rPr lang="en-US" dirty="0" smtClean="0"/>
              <a:t>FGD</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47500" lnSpcReduction="20000"/>
          </a:bodyPr>
          <a:lstStyle/>
          <a:p>
            <a:pPr lvl="0">
              <a:buFont typeface="Wingdings" pitchFamily="2" charset="2"/>
              <a:buChar char="Ø"/>
            </a:pPr>
            <a:r>
              <a:rPr lang="en-US" sz="4500" dirty="0" smtClean="0"/>
              <a:t>Direct observation including participant observation,</a:t>
            </a:r>
          </a:p>
          <a:p>
            <a:pPr>
              <a:buNone/>
            </a:pPr>
            <a:r>
              <a:rPr lang="en-US" sz="4500" dirty="0" smtClean="0"/>
              <a:t>      Staff was involved include head as they are the most familiar with the operation or process. </a:t>
            </a:r>
          </a:p>
          <a:p>
            <a:pPr>
              <a:buFont typeface="Wingdings" pitchFamily="2" charset="2"/>
              <a:buChar char="Ø"/>
            </a:pPr>
            <a:r>
              <a:rPr lang="en-US" sz="4500" dirty="0" smtClean="0"/>
              <a:t>A risk assessment was done thorough detail observation at QCI  building to identify those things, situations, processes, etc that may cause harm, particularly to people, material and services</a:t>
            </a:r>
          </a:p>
          <a:p>
            <a:pPr>
              <a:buFont typeface="Wingdings" pitchFamily="2" charset="2"/>
              <a:buChar char="q"/>
            </a:pPr>
            <a:r>
              <a:rPr lang="en-US" sz="4500" b="1" dirty="0" smtClean="0"/>
              <a:t>Secondary source:</a:t>
            </a:r>
            <a:r>
              <a:rPr lang="en-US" sz="4500" dirty="0" smtClean="0"/>
              <a:t> </a:t>
            </a:r>
            <a:br>
              <a:rPr lang="en-US" sz="4500" dirty="0" smtClean="0"/>
            </a:br>
            <a:endParaRPr lang="en-US" sz="4500" dirty="0" smtClean="0"/>
          </a:p>
          <a:p>
            <a:pPr>
              <a:buFont typeface="Wingdings" pitchFamily="2" charset="2"/>
              <a:buChar char="Ø"/>
            </a:pPr>
            <a:r>
              <a:rPr lang="en-US" sz="4500" dirty="0" smtClean="0"/>
              <a:t> Data from NABH Secretariat, office of institute of engineers building, Delhi fire services department, National building code of India , ISO, other accreditation bodies, Insurance policy review of United India Insurance</a:t>
            </a:r>
          </a:p>
          <a:p>
            <a:pPr>
              <a:buNone/>
            </a:pPr>
            <a:r>
              <a:rPr lang="en-US" sz="4500" dirty="0" smtClean="0"/>
              <a:t> </a:t>
            </a:r>
          </a:p>
          <a:p>
            <a:pPr lvl="0">
              <a:buFont typeface="Wingdings" pitchFamily="2" charset="2"/>
              <a:buChar char="Ø"/>
            </a:pPr>
            <a:r>
              <a:rPr lang="en-US" sz="4500" dirty="0" smtClean="0"/>
              <a:t>Check list:</a:t>
            </a:r>
          </a:p>
          <a:p>
            <a:pPr>
              <a:buNone/>
            </a:pPr>
            <a:r>
              <a:rPr lang="en-US" sz="4500" dirty="0" smtClean="0"/>
              <a:t>      Checklist based on Building bye-law for fire safety requirement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39</TotalTime>
  <Words>1035</Words>
  <Application>Microsoft Office PowerPoint</Application>
  <PresentationFormat>On-screen Show (4:3)</PresentationFormat>
  <Paragraphs>152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Slide 1</vt:lpstr>
      <vt:lpstr>Quality Council of India (QCI)</vt:lpstr>
      <vt:lpstr>Slide 3</vt:lpstr>
      <vt:lpstr>LEARNINGS </vt:lpstr>
      <vt:lpstr>Slide 5</vt:lpstr>
      <vt:lpstr>Slide 6</vt:lpstr>
      <vt:lpstr>Slide 7</vt:lpstr>
      <vt:lpstr>METHODOLOGY</vt:lpstr>
      <vt:lpstr>Slide 9</vt:lpstr>
      <vt:lpstr>FINDINGS</vt:lpstr>
      <vt:lpstr>STRUCTURE</vt:lpstr>
      <vt:lpstr>Slide 12</vt:lpstr>
      <vt:lpstr>Slide 13</vt:lpstr>
      <vt:lpstr>Slide 14</vt:lpstr>
      <vt:lpstr>Slide 15</vt:lpstr>
      <vt:lpstr>RECOMMENDATIONS </vt:lpstr>
      <vt:lpstr>Slide 17</vt:lpstr>
      <vt:lpstr>Slide 18</vt:lpstr>
      <vt:lpstr>Slide 19</vt:lpstr>
      <vt:lpstr>Training</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5</cp:revision>
  <dcterms:created xsi:type="dcterms:W3CDTF">2011-05-06T11:10:46Z</dcterms:created>
  <dcterms:modified xsi:type="dcterms:W3CDTF">2011-05-06T12:04:35Z</dcterms:modified>
</cp:coreProperties>
</file>